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79" r:id="rId6"/>
    <p:sldId id="276" r:id="rId7"/>
    <p:sldId id="260" r:id="rId8"/>
    <p:sldId id="261" r:id="rId9"/>
    <p:sldId id="280" r:id="rId10"/>
    <p:sldId id="275" r:id="rId11"/>
    <p:sldId id="284" r:id="rId12"/>
    <p:sldId id="285" r:id="rId13"/>
    <p:sldId id="277" r:id="rId14"/>
    <p:sldId id="282" r:id="rId15"/>
    <p:sldId id="281" r:id="rId16"/>
    <p:sldId id="283" r:id="rId17"/>
    <p:sldId id="262" r:id="rId18"/>
    <p:sldId id="263" r:id="rId19"/>
    <p:sldId id="264" r:id="rId20"/>
    <p:sldId id="268"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 </a:t>
            </a:r>
            <a:r>
              <a:rPr lang="en-US" altLang="en-GB" dirty="0">
                <a:solidFill>
                  <a:schemeClr val="tx1"/>
                </a:solidFill>
                <a:latin typeface="Cambria" panose="02040503050406030204" pitchFamily="18" charset="0"/>
                <a:ea typeface="Cambria" panose="02040503050406030204" pitchFamily="18" charset="0"/>
              </a:rPr>
              <a:t>A Cyber Triage Framework to Expedite Digital Forensic Investigation Workflows</a:t>
            </a:r>
            <a:endParaRPr lang="en-US" alt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CSD-G40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gridCol w="3333970"/>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dirty="0">
                          <a:latin typeface="Times New Roman" panose="02020603050405020304" charset="0"/>
                          <a:cs typeface="Times New Roman" panose="02020603050405020304" charset="0"/>
                        </a:rPr>
                        <a:t>20211CSD0185         </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Sarvesh Patil</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algn="ctr"/>
                      <a:r>
                        <a:rPr lang="en-US" altLang="en-GB" b="1">
                          <a:latin typeface="Times New Roman" panose="02020603050405020304" charset="0"/>
                          <a:cs typeface="Times New Roman" panose="02020603050405020304" charset="0"/>
                        </a:rPr>
                        <a:t>20211CSD0033                        </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Naveen Kumar RS</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20211CSD0078</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Parashuram</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algn="ctr"/>
                      <a:r>
                        <a:rPr lang="en-US" altLang="en-GB" b="1">
                          <a:latin typeface="Times New Roman" panose="02020603050405020304" charset="0"/>
                          <a:cs typeface="Times New Roman" panose="02020603050405020304" charset="0"/>
                        </a:rPr>
                        <a:t>20221LCSD0186</a:t>
                      </a:r>
                      <a:endParaRPr lang="en-US" altLang="en-GB" b="1">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Harish PK</a:t>
                      </a:r>
                      <a:endParaRPr lang="en-US" altLang="en-GB" b="1" dirty="0">
                        <a:latin typeface="Times New Roman" panose="02020603050405020304" charset="0"/>
                        <a:cs typeface="Times New Roman" panose="02020603050405020304" charset="0"/>
                      </a:endParaRP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Mrs.Shaik Salma Begum</a:t>
            </a:r>
            <a:endPar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Review</a:t>
            </a:r>
            <a:endPar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 - Data Science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Dr.Saira Banu Atham</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Mrs. Shaik Salma Begum</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 code:</a:t>
            </a:r>
            <a:endParaRPr lang="en-IN" dirty="0"/>
          </a:p>
        </p:txBody>
      </p:sp>
      <p:sp>
        <p:nvSpPr>
          <p:cNvPr id="3" name="Content Placeholder 2"/>
          <p:cNvSpPr>
            <a:spLocks noGrp="1"/>
          </p:cNvSpPr>
          <p:nvPr>
            <p:ph idx="1"/>
          </p:nvPr>
        </p:nvSpPr>
        <p:spPr>
          <a:xfrm>
            <a:off x="880533" y="1159933"/>
            <a:ext cx="10600267" cy="4936065"/>
          </a:xfrm>
        </p:spPr>
        <p:txBody>
          <a:bodyPr>
            <a:normAutofit/>
          </a:bodyPr>
          <a:lstStyle/>
          <a:p>
            <a:pPr marL="0" indent="0">
              <a:buNone/>
            </a:pPr>
            <a:r>
              <a:rPr lang="en-US" sz="1200" dirty="0"/>
              <a:t> </a:t>
            </a:r>
            <a:endParaRPr lang="en-IN" sz="1200" dirty="0"/>
          </a:p>
        </p:txBody>
      </p:sp>
      <p:sp>
        <p:nvSpPr>
          <p:cNvPr id="5" name="TextBox 4"/>
          <p:cNvSpPr txBox="1"/>
          <p:nvPr/>
        </p:nvSpPr>
        <p:spPr>
          <a:xfrm>
            <a:off x="1350498" y="1159934"/>
            <a:ext cx="9608234" cy="5078313"/>
          </a:xfrm>
          <a:prstGeom prst="rect">
            <a:avLst/>
          </a:prstGeom>
          <a:noFill/>
        </p:spPr>
        <p:txBody>
          <a:bodyPr wrap="square">
            <a:spAutoFit/>
          </a:bodyPr>
          <a:lstStyle/>
          <a:p>
            <a:r>
              <a:rPr lang="en-IN" dirty="0"/>
              <a:t>ELSE IF user role == "Admin":</a:t>
            </a:r>
            <a:endParaRPr lang="en-IN" dirty="0"/>
          </a:p>
          <a:p>
            <a:r>
              <a:rPr lang="en-IN" dirty="0"/>
              <a:t>                Show Admin Dashboard</a:t>
            </a:r>
            <a:endParaRPr lang="en-IN" dirty="0"/>
          </a:p>
          <a:p>
            <a:r>
              <a:rPr lang="en-IN" dirty="0"/>
              <a:t>                Admin can:</a:t>
            </a:r>
            <a:endParaRPr lang="en-IN" dirty="0"/>
          </a:p>
          <a:p>
            <a:r>
              <a:rPr lang="en-IN" dirty="0"/>
              <a:t>                    → View All Cases</a:t>
            </a:r>
            <a:endParaRPr lang="en-IN" dirty="0"/>
          </a:p>
          <a:p>
            <a:endParaRPr lang="en-IN" dirty="0"/>
          </a:p>
          <a:p>
            <a:r>
              <a:rPr lang="en-IN" dirty="0"/>
              <a:t>            ELSE IF user role == "Legal Officer":</a:t>
            </a:r>
            <a:endParaRPr lang="en-IN" dirty="0"/>
          </a:p>
          <a:p>
            <a:r>
              <a:rPr lang="en-IN" dirty="0"/>
              <a:t>                Show Legal Dashboard</a:t>
            </a:r>
            <a:endParaRPr lang="en-IN" dirty="0"/>
          </a:p>
          <a:p>
            <a:r>
              <a:rPr lang="en-IN" dirty="0"/>
              <a:t>                Legal Officer can:</a:t>
            </a:r>
            <a:endParaRPr lang="en-IN" dirty="0"/>
          </a:p>
          <a:p>
            <a:r>
              <a:rPr lang="en-IN" dirty="0"/>
              <a:t>                    → Review Evidence History</a:t>
            </a:r>
            <a:endParaRPr lang="en-IN" dirty="0"/>
          </a:p>
          <a:p>
            <a:r>
              <a:rPr lang="en-IN" dirty="0"/>
              <a:t>                    → Verify Audit Trails</a:t>
            </a:r>
            <a:endParaRPr lang="en-IN" dirty="0"/>
          </a:p>
          <a:p>
            <a:r>
              <a:rPr lang="en-IN" dirty="0"/>
              <a:t>                    → Approve/Reject Evidence for Court Use</a:t>
            </a:r>
            <a:endParaRPr lang="en-IN" dirty="0"/>
          </a:p>
          <a:p>
            <a:endParaRPr lang="en-IN" dirty="0"/>
          </a:p>
          <a:p>
            <a:r>
              <a:rPr lang="en-IN" dirty="0"/>
              <a:t>            ELSE:</a:t>
            </a:r>
            <a:endParaRPr lang="en-IN" dirty="0"/>
          </a:p>
          <a:p>
            <a:r>
              <a:rPr lang="en-IN" dirty="0"/>
              <a:t>                Show Error Message: "Invalid Role"</a:t>
            </a:r>
            <a:endParaRPr lang="en-IN" dirty="0"/>
          </a:p>
          <a:p>
            <a:endParaRPr lang="en-IN" dirty="0"/>
          </a:p>
          <a:p>
            <a:r>
              <a:rPr lang="en-IN" dirty="0"/>
              <a:t>Logout Ends Session</a:t>
            </a:r>
            <a:endParaRPr lang="en-IN" dirty="0"/>
          </a:p>
          <a:p>
            <a:endParaRPr lang="en-IN" dirty="0"/>
          </a:p>
          <a:p>
            <a:r>
              <a:rPr lang="en-IN" dirty="0"/>
              <a:t>End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4" name="Rectangle 1"/>
          <p:cNvSpPr>
            <a:spLocks noGrp="1" noChangeArrowheads="1"/>
          </p:cNvSpPr>
          <p:nvPr>
            <p:ph idx="1"/>
          </p:nvPr>
        </p:nvSpPr>
        <p:spPr bwMode="auto">
          <a:xfrm>
            <a:off x="309489" y="1995342"/>
            <a:ext cx="115636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Software:</a:t>
            </a:r>
            <a:r>
              <a:rPr kumimoji="0" lang="en-US" altLang="en-US" sz="2800" b="0" i="0" u="none" strike="noStrike" cap="none" normalizeH="0" baseline="0" dirty="0">
                <a:ln>
                  <a:noFill/>
                </a:ln>
                <a:solidFill>
                  <a:schemeClr val="tx1"/>
                </a:solidFill>
                <a:effectLst/>
                <a:latin typeface="Arial" panose="020B0604020202020204" pitchFamily="34" charset="0"/>
              </a:rPr>
              <a:t> Python, Flask, TensorFlow, </a:t>
            </a:r>
            <a:r>
              <a:rPr kumimoji="0" lang="en-US" altLang="en-US" sz="2800" b="0" i="0" u="none" strike="noStrike" cap="none" normalizeH="0" baseline="0" dirty="0" err="1">
                <a:ln>
                  <a:noFill/>
                </a:ln>
                <a:solidFill>
                  <a:schemeClr val="tx1"/>
                </a:solidFill>
                <a:effectLst/>
                <a:latin typeface="Arial" panose="020B0604020202020204" pitchFamily="34" charset="0"/>
              </a:rPr>
              <a:t>PySpark</a:t>
            </a:r>
            <a:r>
              <a:rPr kumimoji="0" lang="en-US" altLang="en-US" sz="2800" b="0" i="0" u="none" strike="noStrike" cap="none" normalizeH="0" baseline="0" dirty="0">
                <a:ln>
                  <a:noFill/>
                </a:ln>
                <a:solidFill>
                  <a:schemeClr val="tx1"/>
                </a:solidFill>
                <a:effectLst/>
                <a:latin typeface="Arial" panose="020B0604020202020204" pitchFamily="34" charset="0"/>
              </a:rPr>
              <a:t>, MongoDB, React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Hardware:</a:t>
            </a:r>
            <a:r>
              <a:rPr kumimoji="0" lang="en-US" altLang="en-US" sz="2800" b="0" i="0" u="none" strike="noStrike" cap="none" normalizeH="0" baseline="0" dirty="0">
                <a:ln>
                  <a:noFill/>
                </a:ln>
                <a:solidFill>
                  <a:schemeClr val="tx1"/>
                </a:solidFill>
                <a:effectLst/>
                <a:latin typeface="Arial" panose="020B0604020202020204" pitchFamily="34" charset="0"/>
              </a:rPr>
              <a:t> Standard workstation with multicore CPU, 16 GB RAM, 1 TB HDD/SSD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Tools &amp; Platforms:</a:t>
            </a:r>
            <a:r>
              <a:rPr kumimoji="0" lang="en-US" altLang="en-US" sz="2800" b="0" i="0" u="none" strike="noStrike" cap="none" normalizeH="0" baseline="0" dirty="0">
                <a:ln>
                  <a:noFill/>
                </a:ln>
                <a:solidFill>
                  <a:schemeClr val="tx1"/>
                </a:solidFill>
                <a:effectLst/>
                <a:latin typeface="Arial" panose="020B0604020202020204" pitchFamily="34" charset="0"/>
              </a:rPr>
              <a:t> Apache Spark, IPFS, Hyperledger Fabric, Visual Studio Code, GitHub</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76300" y="406400"/>
            <a:ext cx="4787900" cy="461665"/>
          </a:xfrm>
          <a:prstGeom prst="rect">
            <a:avLst/>
          </a:prstGeom>
          <a:noFill/>
        </p:spPr>
        <p:txBody>
          <a:bodyPr wrap="square" rtlCol="0">
            <a:spAutoFit/>
          </a:bodyPr>
          <a:lstStyle/>
          <a:p>
            <a:r>
              <a:rPr lang="en-IN" sz="2400" b="1" dirty="0">
                <a:solidFill>
                  <a:schemeClr val="tx2">
                    <a:lumMod val="75000"/>
                  </a:schemeClr>
                </a:solidFill>
                <a:latin typeface="Times New Roman" panose="02020603050405020304" charset="0"/>
                <a:cs typeface="Times New Roman" panose="02020603050405020304" charset="0"/>
              </a:rPr>
              <a:t>OUTPUTS</a:t>
            </a:r>
            <a:endParaRPr lang="en-IN" sz="2400" b="1" dirty="0">
              <a:solidFill>
                <a:schemeClr val="tx2">
                  <a:lumMod val="75000"/>
                </a:schemeClr>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1700851" y="1038612"/>
            <a:ext cx="9187543" cy="478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406400"/>
            <a:ext cx="4787900" cy="461665"/>
          </a:xfrm>
          <a:prstGeom prst="rect">
            <a:avLst/>
          </a:prstGeom>
          <a:noFill/>
        </p:spPr>
        <p:txBody>
          <a:bodyPr wrap="square" rtlCol="0">
            <a:spAutoFit/>
          </a:bodyPr>
          <a:lstStyle/>
          <a:p>
            <a:r>
              <a:rPr lang="en-IN" sz="2400" b="1" dirty="0">
                <a:solidFill>
                  <a:schemeClr val="tx2">
                    <a:lumMod val="75000"/>
                  </a:schemeClr>
                </a:solidFill>
                <a:latin typeface="Times New Roman" panose="02020603050405020304" charset="0"/>
                <a:cs typeface="Times New Roman" panose="02020603050405020304" charset="0"/>
              </a:rPr>
              <a:t>OUTPUTS</a:t>
            </a:r>
            <a:endParaRPr lang="en-IN" sz="2400" b="1" dirty="0">
              <a:solidFill>
                <a:schemeClr val="tx2">
                  <a:lumMod val="75000"/>
                </a:schemeClr>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1579601" y="1222589"/>
            <a:ext cx="9032798" cy="47002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6300" y="406400"/>
            <a:ext cx="4787900" cy="461665"/>
          </a:xfrm>
          <a:prstGeom prst="rect">
            <a:avLst/>
          </a:prstGeom>
          <a:noFill/>
        </p:spPr>
        <p:txBody>
          <a:bodyPr wrap="square" rtlCol="0">
            <a:spAutoFit/>
          </a:bodyPr>
          <a:lstStyle/>
          <a:p>
            <a:r>
              <a:rPr lang="en-IN" sz="2400" b="1" dirty="0">
                <a:solidFill>
                  <a:schemeClr val="tx2">
                    <a:lumMod val="75000"/>
                  </a:schemeClr>
                </a:solidFill>
                <a:latin typeface="Times New Roman" panose="02020603050405020304" charset="0"/>
                <a:cs typeface="Times New Roman" panose="02020603050405020304" charset="0"/>
              </a:rPr>
              <a:t>OUTPUTS</a:t>
            </a:r>
            <a:endParaRPr lang="en-IN" sz="2400" b="1" dirty="0">
              <a:solidFill>
                <a:schemeClr val="tx2">
                  <a:lumMod val="75000"/>
                </a:schemeClr>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1278820" y="1220298"/>
            <a:ext cx="9145340" cy="47588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9" name="Content Placeholder 8"/>
          <p:cNvPicPr>
            <a:picLocks noGrp="1" noChangeAspect="1"/>
          </p:cNvPicPr>
          <p:nvPr>
            <p:ph idx="1"/>
          </p:nvPr>
        </p:nvPicPr>
        <p:blipFill>
          <a:blip r:embed="rId1"/>
          <a:stretch>
            <a:fillRect/>
          </a:stretch>
        </p:blipFill>
        <p:spPr>
          <a:xfrm>
            <a:off x="1991317" y="1143000"/>
            <a:ext cx="8310966"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5" name="Rectangle 2"/>
          <p:cNvSpPr>
            <a:spLocks noGrp="1" noChangeArrowheads="1"/>
          </p:cNvSpPr>
          <p:nvPr>
            <p:ph idx="1"/>
          </p:nvPr>
        </p:nvSpPr>
        <p:spPr bwMode="auto">
          <a:xfrm>
            <a:off x="812800" y="1726673"/>
            <a:ext cx="98129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Tamper‑proof evidence management via blockchain immutability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Automated, error‑free access control using smart contracts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Seamless cross‑jurisdictional evidence sharing through standard APIs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Scalable processing of large forensic datasets with off‑chain storage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Comprehensive, real‑time audit trails for every action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High system performance, supporting hundreds of gigabytes per hour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Intuitive, user‑friendly interface for investigators of all skill levels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Robust security with end‑to‑end cryptographic safeguards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Built‑in compliance with GDPR and other legal standards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Cost‑effective deployment leveraging open‑source frameworks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marL="0" indent="0" algn="just">
              <a:buNone/>
            </a:pPr>
            <a:r>
              <a:rPr lang="en-US" dirty="0"/>
              <a:t>The Cyber Triage Tool leverages blockchain’s immutability, smart contract automation, and scalable off‑chain storage to transform digital forensic investigations. By ensuring tamper‑proof evidence logging, streamlined access control, and seamless interoperability with existing tools, it addresses critical challenges of data integrity, scalability, and regulatory compliance. Its intuitive interface and modular architecture empower investigators to work efficiently across jurisdictions, while comprehensive audit trails and cryptographic safeguards strengthen legal admissibility. As a cost‑effective, open‑source solution, the tool not only accelerates case workflows but also sets a new standard for transparency and trust in digital forensics, paving the way for future innovation and collaboration.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fontScale="7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GB" dirty="0">
                <a:latin typeface="Cambria" panose="02040503050406030204" pitchFamily="18" charset="0"/>
                <a:ea typeface="Cambria" panose="02040503050406030204" pitchFamily="18" charset="0"/>
              </a:rPr>
              <a:t>https://github.com/Sarveshveeru1/A-Cyber-Triangle-Framework-to-expedite-Digital-Forensic-Investigation-Workflows</a:t>
            </a:r>
            <a:endParaRPr lang="en-US" altLang="en-GB"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4" name="Rectangle 1"/>
          <p:cNvSpPr>
            <a:spLocks noGrp="1" noChangeArrowheads="1"/>
          </p:cNvSpPr>
          <p:nvPr>
            <p:ph idx="1"/>
          </p:nvPr>
        </p:nvSpPr>
        <p:spPr bwMode="auto">
          <a:xfrm>
            <a:off x="548641" y="1861068"/>
            <a:ext cx="1038195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Smith, A. &amp; Jones, B. (2018). “A Survey of Law Enforcement Electronic Vaults.” </a:t>
            </a:r>
            <a:r>
              <a:rPr kumimoji="0" lang="en-US" altLang="en-US" sz="1800" b="0" i="1" u="none" strike="noStrike" cap="none" normalizeH="0" baseline="0">
                <a:ln>
                  <a:noFill/>
                </a:ln>
                <a:solidFill>
                  <a:schemeClr val="tx1"/>
                </a:solidFill>
                <a:effectLst/>
                <a:latin typeface="Arial" panose="020B0604020202020204" pitchFamily="34" charset="0"/>
              </a:rPr>
              <a:t>IEEE Journal of Digital Forensics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Zhang, Y., Li, X. &amp; Chen, Z. (2021). “Blockchain-Based Evidence Management Framework.” </a:t>
            </a:r>
            <a:r>
              <a:rPr kumimoji="0" lang="en-US" altLang="en-US" sz="1800" b="0" i="1" u="none" strike="noStrike" cap="none" normalizeH="0" baseline="0">
                <a:ln>
                  <a:noFill/>
                </a:ln>
                <a:solidFill>
                  <a:schemeClr val="tx1"/>
                </a:solidFill>
                <a:effectLst/>
                <a:latin typeface="Arial" panose="020B0604020202020204" pitchFamily="34" charset="0"/>
              </a:rPr>
              <a:t>ACM Transactions on Privacy and Security</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Gupta, R. &amp; Sharma, P. (2020). “Smart Contract‑Based Access Control in Digital Forensics.” </a:t>
            </a:r>
            <a:r>
              <a:rPr kumimoji="0" lang="en-US" altLang="en-US" sz="1800" b="0" i="1" u="none" strike="noStrike" cap="none" normalizeH="0" baseline="0">
                <a:ln>
                  <a:noFill/>
                </a:ln>
                <a:solidFill>
                  <a:schemeClr val="tx1"/>
                </a:solidFill>
                <a:effectLst/>
                <a:latin typeface="Arial" panose="020B0604020202020204" pitchFamily="34" charset="0"/>
              </a:rPr>
              <a:t>IEEE Access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European Union (2023). </a:t>
            </a:r>
            <a:r>
              <a:rPr kumimoji="0" lang="en-US" altLang="en-US" sz="1800" b="0" i="1" u="none" strike="noStrike" cap="none" normalizeH="0" baseline="0">
                <a:ln>
                  <a:noFill/>
                </a:ln>
                <a:solidFill>
                  <a:schemeClr val="tx1"/>
                </a:solidFill>
                <a:effectLst/>
                <a:latin typeface="Arial" panose="020B0604020202020204" pitchFamily="34" charset="0"/>
              </a:rPr>
              <a:t>Blockchain for Forensics: Pilot Study on Cross‑border Evidence Sharing</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Singh, K. (2023). “Scalable Off‑Chain Storage for Forensic Data Using IPFS.” </a:t>
            </a:r>
            <a:r>
              <a:rPr kumimoji="0" lang="en-US" altLang="en-US" sz="1800" b="0" i="1" u="none" strike="noStrike" cap="none" normalizeH="0" baseline="0">
                <a:ln>
                  <a:noFill/>
                </a:ln>
                <a:solidFill>
                  <a:schemeClr val="tx1"/>
                </a:solidFill>
                <a:effectLst/>
                <a:latin typeface="Arial" panose="020B0604020202020204" pitchFamily="34" charset="0"/>
              </a:rPr>
              <a:t>International Journal of Distributed Systems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Brown, L., Patel, S. &amp; Kumar, R. (2024). “Adoption of Blockchain in SME Forensic Practices.” </a:t>
            </a:r>
            <a:r>
              <a:rPr kumimoji="0" lang="en-US" altLang="en-US" sz="1800" b="0" i="1" u="none" strike="noStrike" cap="none" normalizeH="0" baseline="0">
                <a:ln>
                  <a:noFill/>
                </a:ln>
                <a:solidFill>
                  <a:schemeClr val="tx1"/>
                </a:solidFill>
                <a:effectLst/>
                <a:latin typeface="Arial" panose="020B0604020202020204" pitchFamily="34" charset="0"/>
              </a:rPr>
              <a:t>Forensic Science International Reports</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graphicFrame>
        <p:nvGraphicFramePr>
          <p:cNvPr id="12" name="Table 12"/>
          <p:cNvGraphicFramePr>
            <a:graphicFrameLocks noGrp="1"/>
          </p:cNvGraphicFramePr>
          <p:nvPr>
            <p:ph idx="1"/>
            <p:custDataLst>
              <p:tags r:id="rId1"/>
            </p:custDataLst>
          </p:nvPr>
        </p:nvGraphicFramePr>
        <p:xfrm>
          <a:off x="812800" y="1012825"/>
          <a:ext cx="10088880" cy="6949440"/>
        </p:xfrm>
        <a:graphic>
          <a:graphicData uri="http://schemas.openxmlformats.org/drawingml/2006/table">
            <a:tbl>
              <a:tblPr firstRow="1" bandRow="1">
                <a:tableStyleId>{00A15C55-8517-42AA-B614-E9B94910E393}</a:tableStyleId>
              </a:tblPr>
              <a:tblGrid>
                <a:gridCol w="923290"/>
                <a:gridCol w="4121785"/>
                <a:gridCol w="2521585"/>
                <a:gridCol w="2522220"/>
              </a:tblGrid>
              <a:tr h="365760">
                <a:tc>
                  <a:txBody>
                    <a:bodyPr/>
                    <a:lstStyle/>
                    <a:p>
                      <a:pPr algn="ctr"/>
                      <a:r>
                        <a:rPr lang="en-US" dirty="0" err="1"/>
                        <a:t>Sl.No</a:t>
                      </a:r>
                      <a:endParaRPr lang="en-IN" dirty="0"/>
                    </a:p>
                  </a:txBody>
                  <a:tcPr/>
                </a:tc>
                <a:tc>
                  <a:txBody>
                    <a:bodyPr/>
                    <a:lstStyle/>
                    <a:p>
                      <a:pPr algn="ctr"/>
                      <a:r>
                        <a:rPr lang="en-IN" dirty="0"/>
                        <a:t>Title / Author / Publisher</a:t>
                      </a:r>
                      <a:endParaRPr lang="en-IN" dirty="0"/>
                    </a:p>
                  </a:txBody>
                  <a:tcPr/>
                </a:tc>
                <a:tc>
                  <a:txBody>
                    <a:bodyPr/>
                    <a:lstStyle/>
                    <a:p>
                      <a:pPr algn="ctr"/>
                      <a:r>
                        <a:rPr lang="en-IN" dirty="0"/>
                        <a:t>Advantages</a:t>
                      </a:r>
                      <a:endParaRPr lang="en-IN" dirty="0"/>
                    </a:p>
                  </a:txBody>
                  <a:tcPr/>
                </a:tc>
                <a:tc>
                  <a:txBody>
                    <a:bodyPr/>
                    <a:lstStyle/>
                    <a:p>
                      <a:pPr algn="ctr"/>
                      <a:r>
                        <a:rPr lang="en-IN" dirty="0"/>
                        <a:t>Disadvantages</a:t>
                      </a:r>
                      <a:endParaRPr lang="en-IN" dirty="0"/>
                    </a:p>
                  </a:txBody>
                  <a:tcPr/>
                </a:tc>
              </a:tr>
              <a:tr h="914400">
                <a:tc>
                  <a:txBody>
                    <a:bodyPr/>
                    <a:lstStyle/>
                    <a:p>
                      <a:pPr algn="ctr"/>
                      <a:r>
                        <a:rPr lang="en-US" dirty="0"/>
                        <a:t>1</a:t>
                      </a:r>
                      <a:endParaRPr lang="en-IN" dirty="0"/>
                    </a:p>
                  </a:txBody>
                  <a:tcPr/>
                </a:tc>
                <a:tc>
                  <a:txBody>
                    <a:bodyPr/>
                    <a:lstStyle/>
                    <a:p>
                      <a:r>
                        <a:rPr lang="en-US" i="1" dirty="0"/>
                        <a:t>Smith &amp; Jones (2018)</a:t>
                      </a:r>
                      <a:r>
                        <a:rPr lang="en-US" dirty="0"/>
                        <a:t> – Law Enforcement Vaults</a:t>
                      </a:r>
                      <a:endParaRPr lang="en-IN" dirty="0"/>
                    </a:p>
                  </a:txBody>
                  <a:tcPr/>
                </a:tc>
                <a:tc>
                  <a:txBody>
                    <a:bodyPr/>
                    <a:lstStyle/>
                    <a:p>
                      <a:r>
                        <a:rPr lang="en-US" dirty="0"/>
                        <a:t>Structured data storage, role-based access control</a:t>
                      </a:r>
                      <a:endParaRPr lang="en-IN" dirty="0"/>
                    </a:p>
                  </a:txBody>
                  <a:tcPr/>
                </a:tc>
                <a:tc>
                  <a:txBody>
                    <a:bodyPr/>
                    <a:lstStyle/>
                    <a:p>
                      <a:r>
                        <a:rPr lang="en-US" dirty="0"/>
                        <a:t>Centralized, prone to tampering, limited scalability</a:t>
                      </a:r>
                      <a:endParaRPr lang="en-IN" dirty="0"/>
                    </a:p>
                  </a:txBody>
                  <a:tcPr/>
                </a:tc>
              </a:tr>
              <a:tr h="914400">
                <a:tc>
                  <a:txBody>
                    <a:bodyPr/>
                    <a:lstStyle/>
                    <a:p>
                      <a:pPr algn="ctr"/>
                      <a:r>
                        <a:rPr lang="en-US" dirty="0"/>
                        <a:t>2</a:t>
                      </a:r>
                      <a:endParaRPr lang="en-IN" dirty="0"/>
                    </a:p>
                  </a:txBody>
                  <a:tcPr/>
                </a:tc>
                <a:tc>
                  <a:txBody>
                    <a:bodyPr/>
                    <a:lstStyle/>
                    <a:p>
                      <a:r>
                        <a:rPr lang="en-IN" i="1" dirty="0"/>
                        <a:t>Zhang et al. (2021)</a:t>
                      </a:r>
                      <a:r>
                        <a:rPr lang="en-IN" dirty="0"/>
                        <a:t> – Blockchain Evidence Framework</a:t>
                      </a:r>
                      <a:endParaRPr lang="en-IN" dirty="0"/>
                    </a:p>
                  </a:txBody>
                  <a:tcPr/>
                </a:tc>
                <a:tc>
                  <a:txBody>
                    <a:bodyPr/>
                    <a:lstStyle/>
                    <a:p>
                      <a:r>
                        <a:rPr lang="en-US" dirty="0"/>
                        <a:t>High data integrity (99.9%), tamper-proof ledger</a:t>
                      </a:r>
                      <a:endParaRPr lang="en-IN" dirty="0"/>
                    </a:p>
                  </a:txBody>
                  <a:tcPr/>
                </a:tc>
                <a:tc>
                  <a:txBody>
                    <a:bodyPr/>
                    <a:lstStyle/>
                    <a:p>
                      <a:r>
                        <a:rPr lang="en-IN" dirty="0"/>
                        <a:t>Inefficient for large files, on-chain storage limitations</a:t>
                      </a:r>
                      <a:endParaRPr lang="en-IN" dirty="0"/>
                    </a:p>
                  </a:txBody>
                  <a:tcPr/>
                </a:tc>
              </a:tr>
              <a:tr h="1188720">
                <a:tc>
                  <a:txBody>
                    <a:bodyPr/>
                    <a:lstStyle/>
                    <a:p>
                      <a:pPr algn="ctr"/>
                      <a:r>
                        <a:rPr lang="en-US" dirty="0"/>
                        <a:t> 3</a:t>
                      </a:r>
                      <a:endParaRPr lang="en-IN" dirty="0"/>
                    </a:p>
                  </a:txBody>
                  <a:tcPr/>
                </a:tc>
                <a:tc>
                  <a:txBody>
                    <a:bodyPr/>
                    <a:lstStyle/>
                    <a:p>
                      <a:r>
                        <a:rPr lang="en-US" i="1" dirty="0"/>
                        <a:t>Gupta &amp; Sharma (2020)</a:t>
                      </a:r>
                      <a:r>
                        <a:rPr lang="en-US" dirty="0"/>
                        <a:t> – Smart Contracts in Forensics</a:t>
                      </a:r>
                      <a:endParaRPr lang="en-IN" dirty="0"/>
                    </a:p>
                  </a:txBody>
                  <a:tcPr/>
                </a:tc>
                <a:tc>
                  <a:txBody>
                    <a:bodyPr/>
                    <a:lstStyle/>
                    <a:p>
                      <a:r>
                        <a:rPr lang="en-US" dirty="0"/>
                        <a:t>Automated access control, reduces manual errors</a:t>
                      </a:r>
                      <a:endParaRPr lang="en-IN" dirty="0"/>
                    </a:p>
                  </a:txBody>
                  <a:tcPr/>
                </a:tc>
                <a:tc>
                  <a:txBody>
                    <a:bodyPr/>
                    <a:lstStyle/>
                    <a:p>
                      <a:r>
                        <a:rPr lang="en-US" dirty="0"/>
                        <a:t>High complexity, possible bugs, computational overhead</a:t>
                      </a:r>
                      <a:endParaRPr lang="en-IN" dirty="0"/>
                    </a:p>
                  </a:txBody>
                  <a:tcPr/>
                </a:tc>
              </a:tr>
              <a:tr h="1188720">
                <a:tc>
                  <a:txBody>
                    <a:bodyPr/>
                    <a:lstStyle/>
                    <a:p>
                      <a:r>
                        <a:rPr lang="en-US" dirty="0"/>
                        <a:t>     4</a:t>
                      </a:r>
                      <a:endParaRPr lang="en-IN" dirty="0"/>
                    </a:p>
                  </a:txBody>
                  <a:tcPr/>
                </a:tc>
                <a:tc>
                  <a:txBody>
                    <a:bodyPr/>
                    <a:lstStyle/>
                    <a:p>
                      <a:r>
                        <a:rPr lang="en-US" i="1" dirty="0"/>
                        <a:t>EU Blockchain for Forensics (2023)</a:t>
                      </a:r>
                      <a:r>
                        <a:rPr lang="en-US" dirty="0"/>
                        <a:t> – Case Study</a:t>
                      </a:r>
                      <a:endParaRPr lang="en-IN" dirty="0"/>
                    </a:p>
                  </a:txBody>
                  <a:tcPr/>
                </a:tc>
                <a:tc>
                  <a:txBody>
                    <a:bodyPr/>
                    <a:lstStyle/>
                    <a:p>
                      <a:r>
                        <a:rPr lang="en-US" dirty="0"/>
                        <a:t>Fast cross-border evidence sharing, improved transparency</a:t>
                      </a:r>
                      <a:endParaRPr lang="en-IN" dirty="0"/>
                    </a:p>
                  </a:txBody>
                  <a:tcPr/>
                </a:tc>
                <a:tc>
                  <a:txBody>
                    <a:bodyPr/>
                    <a:lstStyle/>
                    <a:p>
                      <a:r>
                        <a:rPr lang="en-US" dirty="0"/>
                        <a:t>Low user adoption, regulatory alignment challenges</a:t>
                      </a:r>
                      <a:endParaRPr lang="en-IN" dirty="0"/>
                    </a:p>
                  </a:txBody>
                  <a:tcPr/>
                </a:tc>
              </a:tr>
              <a:tr h="1463040">
                <a:tc>
                  <a:txBody>
                    <a:bodyPr/>
                    <a:lstStyle/>
                    <a:p>
                      <a:r>
                        <a:rPr lang="en-US" dirty="0"/>
                        <a:t>     5</a:t>
                      </a:r>
                      <a:endParaRPr lang="en-IN" dirty="0"/>
                    </a:p>
                  </a:txBody>
                  <a:tcPr/>
                </a:tc>
                <a:tc>
                  <a:txBody>
                    <a:bodyPr/>
                    <a:lstStyle/>
                    <a:p>
                      <a:r>
                        <a:rPr lang="en-US" i="1" dirty="0"/>
                        <a:t>Singh (2023)</a:t>
                      </a:r>
                      <a:r>
                        <a:rPr lang="en-US" dirty="0"/>
                        <a:t> – IPFS for Evidence Storage</a:t>
                      </a:r>
                      <a:endParaRPr lang="en-IN" dirty="0"/>
                    </a:p>
                  </a:txBody>
                  <a:tcPr/>
                </a:tc>
                <a:tc>
                  <a:txBody>
                    <a:bodyPr/>
                    <a:lstStyle/>
                    <a:p>
                      <a:r>
                        <a:rPr lang="en-US" dirty="0"/>
                        <a:t>Scalable off-chain storage, cryptographic linkage to blockchain</a:t>
                      </a:r>
                      <a:endParaRPr lang="en-IN" dirty="0"/>
                    </a:p>
                  </a:txBody>
                  <a:tcPr/>
                </a:tc>
                <a:tc>
                  <a:txBody>
                    <a:bodyPr/>
                    <a:lstStyle/>
                    <a:p>
                      <a:r>
                        <a:rPr lang="en-US" dirty="0"/>
                        <a:t>External dependency, potential security vulnerabilities</a:t>
                      </a:r>
                      <a:endParaRPr lang="en-IN" dirty="0"/>
                    </a:p>
                  </a:txBody>
                  <a:tcPr/>
                </a:tc>
              </a:tr>
              <a:tr h="914400">
                <a:tc>
                  <a:txBody>
                    <a:bodyPr/>
                    <a:lstStyle/>
                    <a:p>
                      <a:r>
                        <a:rPr lang="en-US" dirty="0"/>
                        <a:t>     6</a:t>
                      </a:r>
                      <a:endParaRPr lang="en-IN" dirty="0"/>
                    </a:p>
                  </a:txBody>
                  <a:tcPr/>
                </a:tc>
                <a:tc>
                  <a:txBody>
                    <a:bodyPr/>
                    <a:lstStyle/>
                    <a:p>
                      <a:r>
                        <a:rPr lang="en-IN" i="1" dirty="0"/>
                        <a:t>Brown et al. (2024)</a:t>
                      </a:r>
                      <a:r>
                        <a:rPr lang="en-IN" dirty="0"/>
                        <a:t> – Adoption in SMEs</a:t>
                      </a:r>
                      <a:endParaRPr lang="en-IN" dirty="0"/>
                    </a:p>
                  </a:txBody>
                  <a:tcPr anchor="ctr"/>
                </a:tc>
                <a:tc>
                  <a:txBody>
                    <a:bodyPr/>
                    <a:lstStyle/>
                    <a:p>
                      <a:r>
                        <a:rPr lang="en-US" dirty="0"/>
                        <a:t>Better auditability, supports industry adoption</a:t>
                      </a:r>
                      <a:endParaRPr lang="en-IN" dirty="0"/>
                    </a:p>
                  </a:txBody>
                  <a:tcPr/>
                </a:tc>
                <a:tc>
                  <a:txBody>
                    <a:bodyPr/>
                    <a:lstStyle/>
                    <a:p>
                      <a:r>
                        <a:rPr lang="en-US" dirty="0"/>
                        <a:t>High integration cost, steep learning curve</a:t>
                      </a:r>
                      <a:endParaRPr lang="en-IN"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a:p>
            <a:pPr marL="0" indent="0" algn="ctr">
              <a:buNone/>
            </a:pPr>
            <a:endParaRPr lang="en-GB"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IN" dirty="0"/>
          </a:p>
        </p:txBody>
      </p:sp>
      <p:sp>
        <p:nvSpPr>
          <p:cNvPr id="3" name="Content Placeholder 2"/>
          <p:cNvSpPr>
            <a:spLocks noGrp="1"/>
          </p:cNvSpPr>
          <p:nvPr>
            <p:ph idx="1"/>
          </p:nvPr>
        </p:nvSpPr>
        <p:spPr/>
        <p:txBody>
          <a:bodyPr>
            <a:normAutofit fontScale="92500"/>
          </a:bodyPr>
          <a:lstStyle/>
          <a:p>
            <a:pPr>
              <a:lnSpc>
                <a:spcPct val="120000"/>
              </a:lnSpc>
              <a:buFont typeface="Wingdings" panose="05000000000000000000" pitchFamily="2" charset="2"/>
              <a:buChar char="Ø"/>
            </a:pPr>
            <a:r>
              <a:rPr lang="en-US" dirty="0"/>
              <a:t>The Cyber Triage Tool is developed to address the growing challenges in digital forensic investigations caused by the increasing volume and complexity of cybercrime. Traditional tools are often manual, slow, and vulnerable to tampering, which affects the integrity and reliability of evidence. This project introduces a blockchain-based solution that ensures tamper-proof evidence management, automates access control using smart contracts, and supports large-scale data through off-chain storage. By enhancing transparency, scalability, and interoperability, the tool empowers forensic investigators and legal professionals to work more efficiently and securely. It aims to modernize digital forensics and strengthen trust in the justice process.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4" name="Rectangle 1"/>
          <p:cNvSpPr>
            <a:spLocks noGrp="1" noChangeArrowheads="1"/>
          </p:cNvSpPr>
          <p:nvPr>
            <p:ph idx="1"/>
          </p:nvPr>
        </p:nvSpPr>
        <p:spPr bwMode="auto">
          <a:xfrm>
            <a:off x="239152" y="1357342"/>
            <a:ext cx="116480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Data Tampering Risk</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Centralized systems are vulnerable to internal and external manipulation of evidence.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Manual Access Control</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Permission granting is slow, error-prone, and hard to scale across large teams.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Limited Scalability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Traditional systems cannot efficiently handle large volumes of digital evidence.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Poor Interoperability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Incompatibility between different forensic tools and jurisdictions hinders collaboration.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Lack of Real-Time Sharing</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Cross-border investigations are delayed due to slow, manual data transfer.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4" name="Rectangle 1"/>
          <p:cNvSpPr>
            <a:spLocks noGrp="1" noChangeArrowheads="1"/>
          </p:cNvSpPr>
          <p:nvPr>
            <p:ph idx="1"/>
          </p:nvPr>
        </p:nvSpPr>
        <p:spPr bwMode="auto">
          <a:xfrm>
            <a:off x="812801" y="988010"/>
            <a:ext cx="94284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Ensure data integrity using blockchain for tamper-proof evidence.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Automate access control through smart contracts.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Improve scalability with off-chain storage for large datasets.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Enable seamless interoperability with existing forensic tools.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Strengthen compliance with legal and regulatory standards.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Enhance transparency and auditability via immutable logs.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Design user-friendly interfaces for broader adoption.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rmAutofit fontScale="97500"/>
          </a:bodyPr>
          <a:lstStyle/>
          <a:p>
            <a:endParaRPr lang="en-GB" dirty="0"/>
          </a:p>
          <a:p>
            <a:endParaRPr lang="en-GB" dirty="0"/>
          </a:p>
        </p:txBody>
      </p:sp>
      <p:sp>
        <p:nvSpPr>
          <p:cNvPr id="5" name="TextBox 4"/>
          <p:cNvSpPr txBox="1"/>
          <p:nvPr/>
        </p:nvSpPr>
        <p:spPr>
          <a:xfrm>
            <a:off x="1195754" y="1717323"/>
            <a:ext cx="9791114" cy="3416320"/>
          </a:xfrm>
          <a:prstGeom prst="rect">
            <a:avLst/>
          </a:prstGeom>
          <a:noFill/>
        </p:spPr>
        <p:txBody>
          <a:bodyPr wrap="square">
            <a:spAutoFit/>
          </a:bodyPr>
          <a:lstStyle/>
          <a:p>
            <a:r>
              <a:rPr lang="en-IN" sz="2400" b="1" dirty="0"/>
              <a:t>Step 1:</a:t>
            </a:r>
            <a:r>
              <a:rPr lang="en-IN" sz="2400" dirty="0"/>
              <a:t> Requirement Analysis</a:t>
            </a:r>
            <a:br>
              <a:rPr lang="en-IN" sz="2400" dirty="0"/>
            </a:br>
            <a:r>
              <a:rPr lang="en-IN" sz="2400" dirty="0"/>
              <a:t>→ Identify functional, technical, and legal requirements.</a:t>
            </a:r>
            <a:endParaRPr lang="en-IN" sz="2400" dirty="0"/>
          </a:p>
          <a:p>
            <a:r>
              <a:rPr lang="en-IN" sz="2400" b="1" dirty="0"/>
              <a:t>Step 2:</a:t>
            </a:r>
            <a:r>
              <a:rPr lang="en-IN" sz="2400" dirty="0"/>
              <a:t> System Architecture Design</a:t>
            </a:r>
            <a:br>
              <a:rPr lang="en-IN" sz="2400" dirty="0"/>
            </a:br>
            <a:r>
              <a:rPr lang="en-IN" sz="2400" dirty="0"/>
              <a:t>→ Design blockchain-based architecture with smart contracts and off-chain storage.</a:t>
            </a:r>
            <a:endParaRPr lang="en-IN" sz="2400" dirty="0"/>
          </a:p>
          <a:p>
            <a:r>
              <a:rPr lang="en-IN" sz="2400" b="1" dirty="0"/>
              <a:t>Step 3:</a:t>
            </a:r>
            <a:r>
              <a:rPr lang="en-IN" sz="2400" dirty="0"/>
              <a:t> Technology Selection</a:t>
            </a:r>
            <a:br>
              <a:rPr lang="en-IN" sz="2400" dirty="0"/>
            </a:br>
            <a:r>
              <a:rPr lang="en-IN" sz="2400" dirty="0"/>
              <a:t>→ Select tools: Hyperledger, IPFS, MongoDB, React, etc.</a:t>
            </a:r>
            <a:endParaRPr lang="en-IN" sz="2400" dirty="0"/>
          </a:p>
          <a:p>
            <a:r>
              <a:rPr lang="en-IN" sz="2400" b="1" dirty="0"/>
              <a:t>Step 4:</a:t>
            </a:r>
            <a:r>
              <a:rPr lang="en-IN" sz="2400" dirty="0"/>
              <a:t> Prototype Development</a:t>
            </a:r>
            <a:br>
              <a:rPr lang="en-IN" sz="2400" dirty="0"/>
            </a:br>
            <a:r>
              <a:rPr lang="en-IN" sz="2400" dirty="0"/>
              <a:t>→ Develop modules for evidence handling and access control.</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Step 5:</a:t>
            </a:r>
            <a:r>
              <a:rPr lang="en-IN" dirty="0"/>
              <a:t> Tool Integration</a:t>
            </a:r>
            <a:br>
              <a:rPr lang="en-IN" dirty="0"/>
            </a:br>
            <a:r>
              <a:rPr lang="en-IN" dirty="0"/>
              <a:t>→ Integrate with existing forensic tools (e.g., Autopsy, FTK).</a:t>
            </a:r>
            <a:endParaRPr lang="en-IN" dirty="0"/>
          </a:p>
          <a:p>
            <a:r>
              <a:rPr lang="en-IN" b="1" dirty="0"/>
              <a:t>Step 6:</a:t>
            </a:r>
            <a:r>
              <a:rPr lang="en-IN" dirty="0"/>
              <a:t> Performance Testing</a:t>
            </a:r>
            <a:br>
              <a:rPr lang="en-IN" dirty="0"/>
            </a:br>
            <a:r>
              <a:rPr lang="en-IN" dirty="0"/>
              <a:t>→ Test speed and scalability on real-world datasets.</a:t>
            </a:r>
            <a:endParaRPr lang="en-IN" dirty="0"/>
          </a:p>
          <a:p>
            <a:r>
              <a:rPr lang="en-IN" b="1" dirty="0"/>
              <a:t>Step 7:</a:t>
            </a:r>
            <a:r>
              <a:rPr lang="en-IN" dirty="0"/>
              <a:t> Security Evaluation</a:t>
            </a:r>
            <a:br>
              <a:rPr lang="en-IN" dirty="0"/>
            </a:br>
            <a:r>
              <a:rPr lang="en-IN" dirty="0"/>
              <a:t>→ Apply cryptographic safeguards, conduct penetration testing.</a:t>
            </a:r>
            <a:endParaRPr lang="en-IN" dirty="0"/>
          </a:p>
          <a:p>
            <a:r>
              <a:rPr lang="en-IN" b="1" dirty="0"/>
              <a:t>Step 8:</a:t>
            </a:r>
            <a:r>
              <a:rPr lang="en-IN" dirty="0"/>
              <a:t> User Acceptance Testing</a:t>
            </a:r>
            <a:br>
              <a:rPr lang="en-IN" dirty="0"/>
            </a:br>
            <a:r>
              <a:rPr lang="en-IN" dirty="0"/>
              <a:t>→ Pilot run with forensic analysts, gather feedback.</a:t>
            </a:r>
            <a:endParaRPr lang="en-IN" dirty="0"/>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1"/>
          <a:stretch>
            <a:fillRect/>
          </a:stretch>
        </p:blipFill>
        <p:spPr>
          <a:xfrm>
            <a:off x="3865266" y="1237303"/>
            <a:ext cx="6008914" cy="49806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 code:</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5" name="TextBox 4"/>
          <p:cNvSpPr txBox="1"/>
          <p:nvPr/>
        </p:nvSpPr>
        <p:spPr>
          <a:xfrm>
            <a:off x="2096086" y="1143002"/>
            <a:ext cx="8342142" cy="4801314"/>
          </a:xfrm>
          <a:prstGeom prst="rect">
            <a:avLst/>
          </a:prstGeom>
          <a:noFill/>
        </p:spPr>
        <p:txBody>
          <a:bodyPr wrap="square">
            <a:spAutoFit/>
          </a:bodyPr>
          <a:lstStyle/>
          <a:p>
            <a:r>
              <a:rPr lang="en-IN" dirty="0"/>
              <a:t>Start</a:t>
            </a:r>
            <a:endParaRPr lang="en-IN" dirty="0"/>
          </a:p>
          <a:p>
            <a:endParaRPr lang="en-IN" dirty="0"/>
          </a:p>
          <a:p>
            <a:r>
              <a:rPr lang="en-IN" dirty="0"/>
              <a:t>Show Home Page</a:t>
            </a:r>
            <a:endParaRPr lang="en-IN" dirty="0"/>
          </a:p>
          <a:p>
            <a:endParaRPr lang="en-IN" dirty="0"/>
          </a:p>
          <a:p>
            <a:r>
              <a:rPr lang="en-IN" dirty="0"/>
              <a:t>IF user clicks on "Login":</a:t>
            </a:r>
            <a:endParaRPr lang="en-IN" dirty="0"/>
          </a:p>
          <a:p>
            <a:r>
              <a:rPr lang="en-IN" dirty="0"/>
              <a:t>    Go to Login Page</a:t>
            </a:r>
            <a:endParaRPr lang="en-IN" dirty="0"/>
          </a:p>
          <a:p>
            <a:endParaRPr lang="en-IN" dirty="0"/>
          </a:p>
          <a:p>
            <a:r>
              <a:rPr lang="en-IN" dirty="0"/>
              <a:t>    IF user is not registered:</a:t>
            </a:r>
            <a:endParaRPr lang="en-IN" dirty="0"/>
          </a:p>
          <a:p>
            <a:r>
              <a:rPr lang="en-IN" dirty="0"/>
              <a:t>        Show Registration Form</a:t>
            </a:r>
            <a:endParaRPr lang="en-IN" dirty="0"/>
          </a:p>
          <a:p>
            <a:r>
              <a:rPr lang="en-IN" dirty="0"/>
              <a:t>        IF valid details submitted:</a:t>
            </a:r>
            <a:endParaRPr lang="en-IN" dirty="0"/>
          </a:p>
          <a:p>
            <a:r>
              <a:rPr lang="en-IN" dirty="0"/>
              <a:t>            Save user data to database</a:t>
            </a:r>
            <a:endParaRPr lang="en-IN" dirty="0"/>
          </a:p>
          <a:p>
            <a:r>
              <a:rPr lang="en-IN" dirty="0"/>
              <a:t>            Redirect to Login Page</a:t>
            </a:r>
            <a:endParaRPr lang="en-IN" dirty="0"/>
          </a:p>
          <a:p>
            <a:endParaRPr lang="en-IN" dirty="0"/>
          </a:p>
          <a:p>
            <a:r>
              <a:rPr lang="en-IN" dirty="0"/>
              <a:t>    ELSE:</a:t>
            </a:r>
            <a:endParaRPr lang="en-IN" dirty="0"/>
          </a:p>
          <a:p>
            <a:r>
              <a:rPr lang="en-IN" dirty="0"/>
              <a:t>        On successful login:</a:t>
            </a:r>
            <a:endParaRPr lang="en-IN" dirty="0"/>
          </a:p>
          <a:p>
            <a:r>
              <a:rPr lang="en-IN" dirty="0"/>
              <a:t>            IF user role == "Investigator":</a:t>
            </a:r>
            <a:endParaRPr lang="en-IN" dirty="0"/>
          </a:p>
          <a:p>
            <a:r>
              <a:rPr lang="en-IN" dirty="0"/>
              <a:t>                </a:t>
            </a:r>
            <a:endParaRPr lang="en-IN" dirty="0"/>
          </a:p>
        </p:txBody>
      </p:sp>
    </p:spTree>
  </p:cSld>
  <p:clrMapOvr>
    <a:masterClrMapping/>
  </p:clrMapOvr>
</p:sld>
</file>

<file path=ppt/tags/tag1.xml><?xml version="1.0" encoding="utf-8"?>
<p:tagLst xmlns:p="http://schemas.openxmlformats.org/presentationml/2006/main">
  <p:tag name="TABLE_ENDDRAG_ORIGIN_RECT" val="794*400"/>
  <p:tag name="TABLE_ENDDRAG_RECT" val="64*79*794*400"/>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7665</Words>
  <Application>WPS Slides</Application>
  <PresentationFormat>Widescreen</PresentationFormat>
  <Paragraphs>247</Paragraphs>
  <Slides>20</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Verdana</vt:lpstr>
      <vt:lpstr>Verdana</vt:lpstr>
      <vt:lpstr>Cambria</vt:lpstr>
      <vt:lpstr>Times New Roman</vt:lpstr>
      <vt:lpstr>Arial</vt:lpstr>
      <vt:lpstr>Bookman Old Style</vt:lpstr>
      <vt:lpstr>Segoe Print</vt:lpstr>
      <vt:lpstr>Microsoft YaHei</vt:lpstr>
      <vt:lpstr>Arial Unicode MS</vt:lpstr>
      <vt:lpstr>Calibri</vt:lpstr>
      <vt:lpstr>Bookman Old Style</vt:lpstr>
      <vt:lpstr>Bioinformatics</vt:lpstr>
      <vt:lpstr>PSCS_342  Mobile App for Direct Market Access for Farmers</vt:lpstr>
      <vt:lpstr>Literature Review</vt:lpstr>
      <vt:lpstr>Introduction</vt:lpstr>
      <vt:lpstr>Existing method Drawback</vt:lpstr>
      <vt:lpstr>Objectives</vt:lpstr>
      <vt:lpstr>Methodology/Modules</vt:lpstr>
      <vt:lpstr>PowerPoint 演示文稿</vt:lpstr>
      <vt:lpstr>Architecture</vt:lpstr>
      <vt:lpstr>Pseudo code:</vt:lpstr>
      <vt:lpstr>Pseudo code:</vt:lpstr>
      <vt:lpstr>Hardware/software components</vt:lpstr>
      <vt:lpstr>PowerPoint 演示文稿</vt:lpstr>
      <vt:lpstr>PowerPoint 演示文稿</vt:lpstr>
      <vt:lpstr>PowerPoint 演示文稿</vt:lpstr>
      <vt:lpstr>Timeline of Project</vt:lpstr>
      <vt:lpstr>Expected Outcomes</vt:lpstr>
      <vt:lpstr>Conclusion</vt:lpstr>
      <vt:lpstr>Github Link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Venkatesh s</cp:lastModifiedBy>
  <cp:revision>40</cp:revision>
  <dcterms:created xsi:type="dcterms:W3CDTF">2023-03-16T03:26:00Z</dcterms:created>
  <dcterms:modified xsi:type="dcterms:W3CDTF">2025-05-15T05:18:33Z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14366ACACF66439D93483B90CB2498F3_13</vt:lpwstr>
  </property>
  <property fmtid="{D5CDD505-2E9C-101B-9397-08002B2CF9AE}" pid="3" name="KSOProductBuildVer">
    <vt:lpwstr>2057-12.2.0.20796</vt:lpwstr>
  </property>
</Properties>
</file>