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8E717-BE9B-4273-897A-47605F2F5A7C}"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827AA-F62B-483E-96CB-13C5D746FAE4}" type="slidenum">
              <a:rPr lang="en-IN" smtClean="0"/>
              <a:t>‹#›</a:t>
            </a:fld>
            <a:endParaRPr lang="en-IN"/>
          </a:p>
        </p:txBody>
      </p:sp>
    </p:spTree>
    <p:extLst>
      <p:ext uri="{BB962C8B-B14F-4D97-AF65-F5344CB8AC3E}">
        <p14:creationId xmlns:p14="http://schemas.microsoft.com/office/powerpoint/2010/main" val="1302175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46555687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46555687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46555687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f46555687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46555687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f46555687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5B441D-D294-4FCB-A03E-9AF1F79D4351}" type="datetimeFigureOut">
              <a:rPr lang="en-IN" smtClean="0"/>
              <a:t>19-11-2024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CAEB8A6-6E91-428E-BE02-E9ED4FC1B58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94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B441D-D294-4FCB-A03E-9AF1F79D4351}"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EB8A6-6E91-428E-BE02-E9ED4FC1B58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91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B441D-D294-4FCB-A03E-9AF1F79D4351}"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EB8A6-6E91-428E-BE02-E9ED4FC1B58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905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57189">
              <a:spcBef>
                <a:spcPts val="0"/>
              </a:spcBef>
              <a:spcAft>
                <a:spcPts val="0"/>
              </a:spcAft>
              <a:buSzPts val="1800"/>
              <a:buChar char="○"/>
              <a:defRPr/>
            </a:lvl2pPr>
            <a:lvl3pPr marL="1828754" lvl="2" indent="-457189">
              <a:spcBef>
                <a:spcPts val="0"/>
              </a:spcBef>
              <a:spcAft>
                <a:spcPts val="0"/>
              </a:spcAft>
              <a:buSzPts val="18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2607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5B441D-D294-4FCB-A03E-9AF1F79D4351}"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EB8A6-6E91-428E-BE02-E9ED4FC1B58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758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5B441D-D294-4FCB-A03E-9AF1F79D4351}" type="datetimeFigureOut">
              <a:rPr lang="en-IN" smtClean="0"/>
              <a:t>19-11-2024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EB8A6-6E91-428E-BE02-E9ED4FC1B58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83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5B441D-D294-4FCB-A03E-9AF1F79D4351}"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EB8A6-6E91-428E-BE02-E9ED4FC1B58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227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5B441D-D294-4FCB-A03E-9AF1F79D4351}" type="datetimeFigureOut">
              <a:rPr lang="en-IN" smtClean="0"/>
              <a:t>19-11-2024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AEB8A6-6E91-428E-BE02-E9ED4FC1B58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28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5B441D-D294-4FCB-A03E-9AF1F79D4351}" type="datetimeFigureOut">
              <a:rPr lang="en-IN" smtClean="0"/>
              <a:t>19-11-2024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AEB8A6-6E91-428E-BE02-E9ED4FC1B58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49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B441D-D294-4FCB-A03E-9AF1F79D4351}" type="datetimeFigureOut">
              <a:rPr lang="en-IN" smtClean="0"/>
              <a:t>19-11-2024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AEB8A6-6E91-428E-BE02-E9ED4FC1B588}" type="slidenum">
              <a:rPr lang="en-IN" smtClean="0"/>
              <a:t>‹#›</a:t>
            </a:fld>
            <a:endParaRPr lang="en-IN"/>
          </a:p>
        </p:txBody>
      </p:sp>
    </p:spTree>
    <p:extLst>
      <p:ext uri="{BB962C8B-B14F-4D97-AF65-F5344CB8AC3E}">
        <p14:creationId xmlns:p14="http://schemas.microsoft.com/office/powerpoint/2010/main" val="114991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5B441D-D294-4FCB-A03E-9AF1F79D4351}" type="datetimeFigureOut">
              <a:rPr lang="en-IN" smtClean="0"/>
              <a:t>19-11-2024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EB8A6-6E91-428E-BE02-E9ED4FC1B58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666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5B441D-D294-4FCB-A03E-9AF1F79D4351}" type="datetimeFigureOut">
              <a:rPr lang="en-IN" smtClean="0"/>
              <a:t>19-11-2024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CAEB8A6-6E91-428E-BE02-E9ED4FC1B58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675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D5B441D-D294-4FCB-A03E-9AF1F79D4351}" type="datetimeFigureOut">
              <a:rPr lang="en-IN" smtClean="0"/>
              <a:t>19-11-2024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CAEB8A6-6E91-428E-BE02-E9ED4FC1B58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0226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9E10-39D2-1674-9C86-2ACA16BBC3FE}"/>
              </a:ext>
            </a:extLst>
          </p:cNvPr>
          <p:cNvSpPr>
            <a:spLocks noGrp="1"/>
          </p:cNvSpPr>
          <p:nvPr>
            <p:ph type="ctrTitle"/>
          </p:nvPr>
        </p:nvSpPr>
        <p:spPr>
          <a:xfrm>
            <a:off x="1524000" y="1499941"/>
            <a:ext cx="9144000" cy="1107996"/>
          </a:xfrm>
        </p:spPr>
        <p:txBody>
          <a:bodyPr>
            <a:noAutofit/>
          </a:bodyPr>
          <a:lstStyle/>
          <a:p>
            <a:pPr algn="ctr"/>
            <a:r>
              <a:rPr lang="en-US" sz="2400" b="0" i="0" u="none" strike="noStrike" dirty="0">
                <a:solidFill>
                  <a:srgbClr val="000000"/>
                </a:solidFill>
                <a:effectLst/>
                <a:latin typeface="Arial" panose="020B0604020202020204" pitchFamily="34" charset="0"/>
              </a:rPr>
              <a:t>Enhancing Skin Disease Classification Through GAN-Generated Synthetic Images for Improved CNN Training and Generalization</a:t>
            </a:r>
            <a:endParaRPr lang="en-IN" sz="2400" dirty="0"/>
          </a:p>
        </p:txBody>
      </p:sp>
      <p:sp>
        <p:nvSpPr>
          <p:cNvPr id="3" name="Subtitle 2">
            <a:extLst>
              <a:ext uri="{FF2B5EF4-FFF2-40B4-BE49-F238E27FC236}">
                <a16:creationId xmlns:a16="http://schemas.microsoft.com/office/drawing/2014/main" id="{47E0D80B-BCD8-18D6-05F0-87D5F841C06E}"/>
              </a:ext>
            </a:extLst>
          </p:cNvPr>
          <p:cNvSpPr>
            <a:spLocks noGrp="1"/>
          </p:cNvSpPr>
          <p:nvPr>
            <p:ph type="subTitle" idx="1"/>
          </p:nvPr>
        </p:nvSpPr>
        <p:spPr>
          <a:xfrm>
            <a:off x="2806046" y="4804061"/>
            <a:ext cx="9144000" cy="1304508"/>
          </a:xfrm>
        </p:spPr>
        <p:txBody>
          <a:bodyPr>
            <a:normAutofit fontScale="92500" lnSpcReduction="10000"/>
          </a:bodyPr>
          <a:lstStyle/>
          <a:p>
            <a:pPr algn="r"/>
            <a:r>
              <a:rPr lang="en-IN" dirty="0"/>
              <a:t>Sarveshwararam M - 21BCB0161</a:t>
            </a:r>
          </a:p>
          <a:p>
            <a:pPr algn="r"/>
            <a:r>
              <a:rPr lang="en-IN" dirty="0"/>
              <a:t>Mukund Niranjan - 21BDS0001</a:t>
            </a:r>
          </a:p>
          <a:p>
            <a:pPr algn="r"/>
            <a:r>
              <a:rPr lang="en-IN" dirty="0"/>
              <a:t>Rithish R - 21BCT0022</a:t>
            </a:r>
          </a:p>
        </p:txBody>
      </p:sp>
      <p:sp>
        <p:nvSpPr>
          <p:cNvPr id="4" name="TextBox 3">
            <a:extLst>
              <a:ext uri="{FF2B5EF4-FFF2-40B4-BE49-F238E27FC236}">
                <a16:creationId xmlns:a16="http://schemas.microsoft.com/office/drawing/2014/main" id="{6075B378-2E9E-72CF-E419-D01396F5C46F}"/>
              </a:ext>
            </a:extLst>
          </p:cNvPr>
          <p:cNvSpPr txBox="1"/>
          <p:nvPr/>
        </p:nvSpPr>
        <p:spPr>
          <a:xfrm>
            <a:off x="4047241" y="3521790"/>
            <a:ext cx="4097518" cy="1107996"/>
          </a:xfrm>
          <a:prstGeom prst="rect">
            <a:avLst/>
          </a:prstGeom>
          <a:noFill/>
        </p:spPr>
        <p:txBody>
          <a:bodyPr wrap="square" rtlCol="0">
            <a:spAutoFit/>
          </a:bodyPr>
          <a:lstStyle/>
          <a:p>
            <a:pPr algn="ctr"/>
            <a:r>
              <a:rPr lang="en-GB" sz="2400" dirty="0"/>
              <a:t>Course Code – BCSE497J</a:t>
            </a:r>
          </a:p>
          <a:p>
            <a:pPr algn="ctr"/>
            <a:r>
              <a:rPr lang="en-GB" sz="2400" dirty="0"/>
              <a:t>Guide name  – Anand Prabu A</a:t>
            </a:r>
          </a:p>
          <a:p>
            <a:endParaRPr lang="en-IN" dirty="0"/>
          </a:p>
        </p:txBody>
      </p:sp>
    </p:spTree>
    <p:extLst>
      <p:ext uri="{BB962C8B-B14F-4D97-AF65-F5344CB8AC3E}">
        <p14:creationId xmlns:p14="http://schemas.microsoft.com/office/powerpoint/2010/main" val="48189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315B-C3D6-F6FF-D944-FEB35A37339B}"/>
              </a:ext>
            </a:extLst>
          </p:cNvPr>
          <p:cNvSpPr>
            <a:spLocks noGrp="1"/>
          </p:cNvSpPr>
          <p:nvPr>
            <p:ph type="title"/>
          </p:nvPr>
        </p:nvSpPr>
        <p:spPr>
          <a:xfrm>
            <a:off x="1451578" y="1160119"/>
            <a:ext cx="9603275" cy="617881"/>
          </a:xfrm>
        </p:spPr>
        <p:txBody>
          <a:bodyPr>
            <a:noAutofit/>
          </a:bodyPr>
          <a:lstStyle/>
          <a:p>
            <a:pPr algn="ctr"/>
            <a:r>
              <a:rPr lang="en-IN" sz="4400" b="1" dirty="0"/>
              <a:t>PROBLEM FORMULATION</a:t>
            </a:r>
          </a:p>
        </p:txBody>
      </p:sp>
      <p:sp>
        <p:nvSpPr>
          <p:cNvPr id="3" name="Content Placeholder 2">
            <a:extLst>
              <a:ext uri="{FF2B5EF4-FFF2-40B4-BE49-F238E27FC236}">
                <a16:creationId xmlns:a16="http://schemas.microsoft.com/office/drawing/2014/main" id="{BC6045FB-0076-BF22-7566-01A9D09F6F57}"/>
              </a:ext>
            </a:extLst>
          </p:cNvPr>
          <p:cNvSpPr>
            <a:spLocks noGrp="1"/>
          </p:cNvSpPr>
          <p:nvPr>
            <p:ph idx="1"/>
          </p:nvPr>
        </p:nvSpPr>
        <p:spPr/>
        <p:txBody>
          <a:bodyPr>
            <a:normAutofit fontScale="85000" lnSpcReduction="10000"/>
          </a:bodyPr>
          <a:lstStyle/>
          <a:p>
            <a:pPr marL="0" indent="0">
              <a:buNone/>
            </a:pPr>
            <a:r>
              <a:rPr lang="en-US" dirty="0"/>
              <a:t>The effective classification of skin diseases is critically hindered by the lack of large, labeled datasets necessary for training reliable machine learning models. The challenges include:</a:t>
            </a:r>
          </a:p>
          <a:p>
            <a:r>
              <a:rPr lang="en-US" dirty="0"/>
              <a:t>Underrepresented Rare Conditions: Rare and atypical skin lesions are often inadequately represented in available datasets, resulting in poor model performance for these cases.</a:t>
            </a:r>
          </a:p>
          <a:p>
            <a:r>
              <a:rPr lang="en-US" dirty="0"/>
              <a:t>Overfitting in Models: CNNs trained on small datasets often overfit, performing well on training data but failing to generalize to unseen clinical scenarios.</a:t>
            </a:r>
          </a:p>
          <a:p>
            <a:r>
              <a:rPr lang="en-US" dirty="0"/>
              <a:t>Limited Effectiveness of Conventional Augmentation: Basic augmentation techniques, such as rotations or scaling, fail to sufficiently expand the diversity of training data needed for robust learning.</a:t>
            </a:r>
          </a:p>
          <a:p>
            <a:r>
              <a:rPr lang="en-US" dirty="0"/>
              <a:t>High Dependency on Manual Data Collection: Relying solely on real-world data is time-intensive, expensive, and unsustainable for addressing large-scale medical challenges.</a:t>
            </a:r>
            <a:endParaRPr lang="en-IN" dirty="0"/>
          </a:p>
        </p:txBody>
      </p:sp>
    </p:spTree>
    <p:extLst>
      <p:ext uri="{BB962C8B-B14F-4D97-AF65-F5344CB8AC3E}">
        <p14:creationId xmlns:p14="http://schemas.microsoft.com/office/powerpoint/2010/main" val="1214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5BD1-4C44-00AF-ED86-B96FA4C39AE1}"/>
              </a:ext>
            </a:extLst>
          </p:cNvPr>
          <p:cNvSpPr>
            <a:spLocks noGrp="1"/>
          </p:cNvSpPr>
          <p:nvPr>
            <p:ph type="title"/>
          </p:nvPr>
        </p:nvSpPr>
        <p:spPr>
          <a:xfrm>
            <a:off x="737647" y="355600"/>
            <a:ext cx="10515600" cy="724089"/>
          </a:xfrm>
        </p:spPr>
        <p:txBody>
          <a:bodyPr>
            <a:noAutofit/>
          </a:bodyPr>
          <a:lstStyle/>
          <a:p>
            <a:pPr algn="ctr"/>
            <a:r>
              <a:rPr lang="en-IN" b="1" dirty="0"/>
              <a:t>PROPOSED ARCHITECTURE</a:t>
            </a:r>
          </a:p>
        </p:txBody>
      </p:sp>
      <p:pic>
        <p:nvPicPr>
          <p:cNvPr id="3" name="image9.png">
            <a:extLst>
              <a:ext uri="{FF2B5EF4-FFF2-40B4-BE49-F238E27FC236}">
                <a16:creationId xmlns:a16="http://schemas.microsoft.com/office/drawing/2014/main" id="{32E10CDB-2FC9-36D3-0D29-DAB7D22E6C2B}"/>
              </a:ext>
            </a:extLst>
          </p:cNvPr>
          <p:cNvPicPr/>
          <p:nvPr/>
        </p:nvPicPr>
        <p:blipFill>
          <a:blip r:embed="rId2"/>
          <a:srcRect/>
          <a:stretch>
            <a:fillRect/>
          </a:stretch>
        </p:blipFill>
        <p:spPr>
          <a:xfrm>
            <a:off x="2337847" y="1219200"/>
            <a:ext cx="7315200" cy="5283200"/>
          </a:xfrm>
          <a:prstGeom prst="rect">
            <a:avLst/>
          </a:prstGeom>
          <a:ln/>
        </p:spPr>
      </p:pic>
    </p:spTree>
    <p:extLst>
      <p:ext uri="{BB962C8B-B14F-4D97-AF65-F5344CB8AC3E}">
        <p14:creationId xmlns:p14="http://schemas.microsoft.com/office/powerpoint/2010/main" val="337176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A3FA9-AF2E-F6FF-42D0-F351945C554D}"/>
              </a:ext>
            </a:extLst>
          </p:cNvPr>
          <p:cNvSpPr>
            <a:spLocks noGrp="1"/>
          </p:cNvSpPr>
          <p:nvPr>
            <p:ph type="title"/>
          </p:nvPr>
        </p:nvSpPr>
        <p:spPr/>
        <p:txBody>
          <a:bodyPr>
            <a:normAutofit/>
          </a:bodyPr>
          <a:lstStyle/>
          <a:p>
            <a:pPr algn="ctr"/>
            <a:r>
              <a:rPr lang="en-IN" b="1" dirty="0"/>
              <a:t>PROPOSED SYSTEM</a:t>
            </a:r>
          </a:p>
        </p:txBody>
      </p:sp>
      <p:sp>
        <p:nvSpPr>
          <p:cNvPr id="3" name="Content Placeholder 2">
            <a:extLst>
              <a:ext uri="{FF2B5EF4-FFF2-40B4-BE49-F238E27FC236}">
                <a16:creationId xmlns:a16="http://schemas.microsoft.com/office/drawing/2014/main" id="{2FE83FC0-8CAF-439A-3665-03014F3293E5}"/>
              </a:ext>
            </a:extLst>
          </p:cNvPr>
          <p:cNvSpPr>
            <a:spLocks noGrp="1"/>
          </p:cNvSpPr>
          <p:nvPr>
            <p:ph idx="1"/>
          </p:nvPr>
        </p:nvSpPr>
        <p:spPr/>
        <p:txBody>
          <a:bodyPr>
            <a:normAutofit fontScale="62500" lnSpcReduction="20000"/>
          </a:bodyPr>
          <a:lstStyle/>
          <a:p>
            <a:pPr marL="0" indent="0">
              <a:buNone/>
            </a:pPr>
            <a:r>
              <a:rPr lang="en-US" dirty="0"/>
              <a:t>The proposed system leverages Generative Adversarial Networks (GANs) to generate synthetic skin lesion images for augmenting training datasets and enhancing the performance of Convolutional Neural Networks (CNNs) in skin disease classification. The system consists of the following components:</a:t>
            </a:r>
          </a:p>
          <a:p>
            <a:r>
              <a:rPr lang="en-US" b="1" dirty="0"/>
              <a:t>Data Collection and Preprocessing</a:t>
            </a:r>
          </a:p>
          <a:p>
            <a:pPr marL="0" indent="0">
              <a:buNone/>
            </a:pPr>
            <a:r>
              <a:rPr lang="en-US" dirty="0"/>
              <a:t>Dataset Acquisition: Collect a dataset of real skin lesion images from publicly available medical repositories, such as the ISIC Archive.</a:t>
            </a:r>
          </a:p>
          <a:p>
            <a:pPr>
              <a:buFont typeface="Arial" panose="020B0604020202020204" pitchFamily="34" charset="0"/>
              <a:buChar char="•"/>
            </a:pPr>
            <a:r>
              <a:rPr lang="en-US" b="1" dirty="0"/>
              <a:t>GAN Architecture:</a:t>
            </a:r>
            <a:r>
              <a:rPr lang="en-US" dirty="0"/>
              <a:t> Train a GAN with two primary components:</a:t>
            </a:r>
          </a:p>
          <a:p>
            <a:pPr marL="514350" indent="-514350">
              <a:buFont typeface="+mj-lt"/>
              <a:buAutoNum type="alphaLcParenR"/>
            </a:pPr>
            <a:r>
              <a:rPr lang="en-US" dirty="0"/>
              <a:t>Generator: Produces realistic synthetic images mimicking real skin lesions.</a:t>
            </a:r>
          </a:p>
          <a:p>
            <a:pPr marL="514350" indent="-514350">
              <a:buFont typeface="+mj-lt"/>
              <a:buAutoNum type="alphaLcParenR"/>
            </a:pPr>
            <a:r>
              <a:rPr lang="en-US" dirty="0"/>
              <a:t>Discriminator: Evaluates the authenticity of generated images, improving the generator’s output through adversarial training.</a:t>
            </a:r>
          </a:p>
          <a:p>
            <a:r>
              <a:rPr lang="en-US" b="1" dirty="0"/>
              <a:t>Dataset Augmentation</a:t>
            </a:r>
          </a:p>
          <a:p>
            <a:pPr marL="0" indent="0">
              <a:buNone/>
            </a:pPr>
            <a:r>
              <a:rPr lang="en-US" dirty="0"/>
              <a:t>Integration of Synthetic Images: Combine the synthetic images generated by the GAN with the original dataset to form an enriched, diverse, and balanced dataset.</a:t>
            </a:r>
          </a:p>
          <a:p>
            <a:pPr marL="0" indent="0">
              <a:buNone/>
            </a:pPr>
            <a:endParaRPr lang="en-US" dirty="0"/>
          </a:p>
          <a:p>
            <a:endParaRPr lang="en-IN" dirty="0"/>
          </a:p>
        </p:txBody>
      </p:sp>
    </p:spTree>
    <p:extLst>
      <p:ext uri="{BB962C8B-B14F-4D97-AF65-F5344CB8AC3E}">
        <p14:creationId xmlns:p14="http://schemas.microsoft.com/office/powerpoint/2010/main" val="243666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5D947-0579-41DD-7B39-4BD6A8765BDF}"/>
              </a:ext>
            </a:extLst>
          </p:cNvPr>
          <p:cNvSpPr>
            <a:spLocks noGrp="1"/>
          </p:cNvSpPr>
          <p:nvPr>
            <p:ph idx="1"/>
          </p:nvPr>
        </p:nvSpPr>
        <p:spPr/>
        <p:txBody>
          <a:bodyPr>
            <a:normAutofit fontScale="92500" lnSpcReduction="10000"/>
          </a:bodyPr>
          <a:lstStyle/>
          <a:p>
            <a:r>
              <a:rPr lang="en-US" b="1" dirty="0"/>
              <a:t>Model Evaluation and Comparative Analysis</a:t>
            </a:r>
          </a:p>
          <a:p>
            <a:pPr marL="0" indent="0">
              <a:buNone/>
            </a:pPr>
            <a:r>
              <a:rPr lang="en-US" dirty="0"/>
              <a:t>Performance Metrics</a:t>
            </a:r>
            <a:r>
              <a:rPr lang="en-US" b="1" dirty="0"/>
              <a:t>:</a:t>
            </a:r>
            <a:r>
              <a:rPr lang="en-US" dirty="0"/>
              <a:t> Evaluate the trained models using metrics such as accuracy, precision, recall, F1-score, and confusion matrices.</a:t>
            </a:r>
          </a:p>
          <a:p>
            <a:r>
              <a:rPr lang="en-US" b="1" dirty="0"/>
              <a:t>User Interface</a:t>
            </a:r>
          </a:p>
          <a:p>
            <a:pPr marL="0" indent="0">
              <a:buNone/>
            </a:pPr>
            <a:r>
              <a:rPr lang="en-US" dirty="0"/>
              <a:t>Dashboard: Provide an interface for researchers to:</a:t>
            </a:r>
          </a:p>
          <a:p>
            <a:pPr marL="571500" indent="-571500">
              <a:buFont typeface="+mj-lt"/>
              <a:buAutoNum type="romanUcPeriod"/>
            </a:pPr>
            <a:r>
              <a:rPr lang="en-US" dirty="0"/>
              <a:t>Manage datasets.</a:t>
            </a:r>
          </a:p>
          <a:p>
            <a:pPr marL="571500" indent="-571500">
              <a:buFont typeface="+mj-lt"/>
              <a:buAutoNum type="romanUcPeriod"/>
            </a:pPr>
            <a:r>
              <a:rPr lang="en-US" dirty="0"/>
              <a:t>Visualize training progress and model performance.</a:t>
            </a:r>
          </a:p>
          <a:p>
            <a:pPr marL="571500" indent="-571500">
              <a:buFont typeface="+mj-lt"/>
              <a:buAutoNum type="romanUcPeriod"/>
            </a:pPr>
            <a:r>
              <a:rPr lang="en-US" dirty="0"/>
              <a:t>Access reports summarizing results and insights.</a:t>
            </a:r>
          </a:p>
          <a:p>
            <a:pPr marL="0" indent="0">
              <a:buNone/>
            </a:pPr>
            <a:endParaRPr lang="en-IN" dirty="0"/>
          </a:p>
        </p:txBody>
      </p:sp>
      <p:sp>
        <p:nvSpPr>
          <p:cNvPr id="4" name="Title 1">
            <a:extLst>
              <a:ext uri="{FF2B5EF4-FFF2-40B4-BE49-F238E27FC236}">
                <a16:creationId xmlns:a16="http://schemas.microsoft.com/office/drawing/2014/main" id="{EF8069DB-7BC3-9F57-6D95-1D7477763166}"/>
              </a:ext>
            </a:extLst>
          </p:cNvPr>
          <p:cNvSpPr txBox="1">
            <a:spLocks/>
          </p:cNvSpPr>
          <p:nvPr/>
        </p:nvSpPr>
        <p:spPr>
          <a:xfrm>
            <a:off x="838200" y="368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PROPOSED SYSTEM</a:t>
            </a:r>
          </a:p>
        </p:txBody>
      </p:sp>
    </p:spTree>
    <p:extLst>
      <p:ext uri="{BB962C8B-B14F-4D97-AF65-F5344CB8AC3E}">
        <p14:creationId xmlns:p14="http://schemas.microsoft.com/office/powerpoint/2010/main" val="250992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37A-57C7-7361-A4E8-DF4751BD533B}"/>
              </a:ext>
            </a:extLst>
          </p:cNvPr>
          <p:cNvSpPr>
            <a:spLocks noGrp="1"/>
          </p:cNvSpPr>
          <p:nvPr>
            <p:ph type="title"/>
          </p:nvPr>
        </p:nvSpPr>
        <p:spPr/>
        <p:txBody>
          <a:bodyPr>
            <a:noAutofit/>
          </a:bodyPr>
          <a:lstStyle/>
          <a:p>
            <a:pPr algn="ctr"/>
            <a:r>
              <a:rPr lang="en-IN" sz="3600" b="1" dirty="0"/>
              <a:t>EXPERIMENTAL RESULTS AND ANALYSIS</a:t>
            </a:r>
          </a:p>
        </p:txBody>
      </p:sp>
      <p:sp>
        <p:nvSpPr>
          <p:cNvPr id="3" name="Content Placeholder 2">
            <a:extLst>
              <a:ext uri="{FF2B5EF4-FFF2-40B4-BE49-F238E27FC236}">
                <a16:creationId xmlns:a16="http://schemas.microsoft.com/office/drawing/2014/main" id="{6E29045B-9812-64D5-2168-42C657D5E57A}"/>
              </a:ext>
            </a:extLst>
          </p:cNvPr>
          <p:cNvSpPr>
            <a:spLocks noGrp="1"/>
          </p:cNvSpPr>
          <p:nvPr>
            <p:ph idx="1"/>
          </p:nvPr>
        </p:nvSpPr>
        <p:spPr/>
        <p:txBody>
          <a:bodyPr>
            <a:normAutofit fontScale="62500" lnSpcReduction="20000"/>
          </a:bodyPr>
          <a:lstStyle/>
          <a:p>
            <a:r>
              <a:rPr lang="en-IN" b="1" dirty="0"/>
              <a:t>Dataset Preparation</a:t>
            </a:r>
          </a:p>
          <a:p>
            <a:pPr marL="0" indent="0">
              <a:buNone/>
            </a:pPr>
            <a:r>
              <a:rPr lang="en-IN" dirty="0"/>
              <a:t>Dataset Used: Real skin lesion images from public repositories</a:t>
            </a:r>
          </a:p>
          <a:p>
            <a:r>
              <a:rPr lang="en-IN" b="1" dirty="0"/>
              <a:t>Preprocessing:</a:t>
            </a:r>
          </a:p>
          <a:p>
            <a:pPr marL="0" indent="0">
              <a:buNone/>
            </a:pPr>
            <a:r>
              <a:rPr lang="en-IN" sz="2200" dirty="0"/>
              <a:t>Images resized to 224x224 pixels.</a:t>
            </a:r>
          </a:p>
          <a:p>
            <a:pPr marL="0" indent="0">
              <a:buNone/>
            </a:pPr>
            <a:r>
              <a:rPr lang="en-IN" sz="2200" dirty="0"/>
              <a:t>Normalization of pixel values to [0, 1].</a:t>
            </a:r>
          </a:p>
          <a:p>
            <a:pPr marL="0" indent="0">
              <a:buNone/>
            </a:pPr>
            <a:r>
              <a:rPr lang="en-IN" sz="2200" dirty="0"/>
              <a:t>Basic augmentations (flipping, rotation, etc.) applied.</a:t>
            </a:r>
          </a:p>
          <a:p>
            <a:r>
              <a:rPr lang="en-IN" b="1" dirty="0"/>
              <a:t>GAN Training</a:t>
            </a:r>
            <a:endParaRPr lang="en-IN" dirty="0"/>
          </a:p>
          <a:p>
            <a:pPr marL="0" indent="0">
              <a:buNone/>
            </a:pPr>
            <a:r>
              <a:rPr lang="en-IN" sz="2600" dirty="0"/>
              <a:t>Generator: Creates synthetic skin lesion images from random noise, learning the distribution of real images.</a:t>
            </a:r>
          </a:p>
          <a:p>
            <a:pPr marL="0" indent="0">
              <a:buNone/>
            </a:pPr>
            <a:r>
              <a:rPr lang="en-IN" sz="2600" dirty="0"/>
              <a:t>Discriminator: Distinguishes between real and synthetic images.</a:t>
            </a:r>
          </a:p>
          <a:p>
            <a:endParaRPr lang="en-IN" dirty="0"/>
          </a:p>
        </p:txBody>
      </p:sp>
    </p:spTree>
    <p:extLst>
      <p:ext uri="{BB962C8B-B14F-4D97-AF65-F5344CB8AC3E}">
        <p14:creationId xmlns:p14="http://schemas.microsoft.com/office/powerpoint/2010/main" val="271946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7BAC8F-DEDF-E91C-8739-31FFB15659C3}"/>
              </a:ext>
            </a:extLst>
          </p:cNvPr>
          <p:cNvSpPr>
            <a:spLocks noGrp="1"/>
          </p:cNvSpPr>
          <p:nvPr>
            <p:ph type="title"/>
          </p:nvPr>
        </p:nvSpPr>
        <p:spPr/>
        <p:txBody>
          <a:bodyPr>
            <a:noAutofit/>
          </a:bodyPr>
          <a:lstStyle/>
          <a:p>
            <a:pPr algn="ctr"/>
            <a:r>
              <a:rPr lang="en-IN" sz="3600" b="1" dirty="0"/>
              <a:t>EXPERIMENTAL RESULTS AND ANALYSIS</a:t>
            </a:r>
          </a:p>
        </p:txBody>
      </p:sp>
      <p:sp>
        <p:nvSpPr>
          <p:cNvPr id="3" name="Content Placeholder 2">
            <a:extLst>
              <a:ext uri="{FF2B5EF4-FFF2-40B4-BE49-F238E27FC236}">
                <a16:creationId xmlns:a16="http://schemas.microsoft.com/office/drawing/2014/main" id="{8E81D47B-006F-15A1-4940-EF177ECB23FF}"/>
              </a:ext>
            </a:extLst>
          </p:cNvPr>
          <p:cNvSpPr>
            <a:spLocks noGrp="1"/>
          </p:cNvSpPr>
          <p:nvPr>
            <p:ph idx="1"/>
          </p:nvPr>
        </p:nvSpPr>
        <p:spPr/>
        <p:txBody>
          <a:bodyPr/>
          <a:lstStyle/>
          <a:p>
            <a:pPr marL="0" indent="0">
              <a:buNone/>
            </a:pPr>
            <a:r>
              <a:rPr lang="en-IN" b="1" dirty="0"/>
              <a:t>Augmented dataset combines:</a:t>
            </a:r>
          </a:p>
          <a:p>
            <a:r>
              <a:rPr lang="en-IN" dirty="0"/>
              <a:t>Real Images: Original dataset of skin lesion images.</a:t>
            </a:r>
          </a:p>
          <a:p>
            <a:r>
              <a:rPr lang="en-IN" dirty="0"/>
              <a:t>Synthetic Images: GAN-generated skin lesions.</a:t>
            </a:r>
          </a:p>
          <a:p>
            <a:pPr>
              <a:buFont typeface="Arial" panose="020B0604020202020204" pitchFamily="34" charset="0"/>
              <a:buChar char="•"/>
            </a:pPr>
            <a:r>
              <a:rPr lang="en-IN" dirty="0"/>
              <a:t>Augmentation ratio: Real (70%) + Synthetic (30%).</a:t>
            </a:r>
          </a:p>
          <a:p>
            <a:pPr marL="0" indent="0">
              <a:buNone/>
            </a:pPr>
            <a:r>
              <a:rPr lang="en-IN" dirty="0"/>
              <a:t>Custom CNN Model Performance:</a:t>
            </a:r>
          </a:p>
          <a:p>
            <a:pPr>
              <a:buFont typeface="Arial" panose="020B0604020202020204" pitchFamily="34" charset="0"/>
              <a:buChar char="•"/>
            </a:pPr>
            <a:endParaRPr lang="en-IN" dirty="0"/>
          </a:p>
          <a:p>
            <a:pPr marL="0" indent="0">
              <a:buNone/>
            </a:pPr>
            <a:endParaRPr lang="en-IN" dirty="0"/>
          </a:p>
          <a:p>
            <a:endParaRPr lang="en-IN" dirty="0"/>
          </a:p>
        </p:txBody>
      </p:sp>
      <p:graphicFrame>
        <p:nvGraphicFramePr>
          <p:cNvPr id="5" name="Table 4">
            <a:extLst>
              <a:ext uri="{FF2B5EF4-FFF2-40B4-BE49-F238E27FC236}">
                <a16:creationId xmlns:a16="http://schemas.microsoft.com/office/drawing/2014/main" id="{856574D8-67FC-FBF6-EF7E-95ED9105C1B6}"/>
              </a:ext>
            </a:extLst>
          </p:cNvPr>
          <p:cNvGraphicFramePr>
            <a:graphicFrameLocks noGrp="1"/>
          </p:cNvGraphicFramePr>
          <p:nvPr>
            <p:extLst>
              <p:ext uri="{D42A27DB-BD31-4B8C-83A1-F6EECF244321}">
                <p14:modId xmlns:p14="http://schemas.microsoft.com/office/powerpoint/2010/main" val="2436743397"/>
              </p:ext>
            </p:extLst>
          </p:nvPr>
        </p:nvGraphicFramePr>
        <p:xfrm>
          <a:off x="1910080" y="4531361"/>
          <a:ext cx="8371840" cy="1381761"/>
        </p:xfrm>
        <a:graphic>
          <a:graphicData uri="http://schemas.openxmlformats.org/drawingml/2006/table">
            <a:tbl>
              <a:tblPr firstRow="1" bandRow="1">
                <a:tableStyleId>{5C22544A-7EE6-4342-B048-85BDC9FD1C3A}</a:tableStyleId>
              </a:tblPr>
              <a:tblGrid>
                <a:gridCol w="1674368">
                  <a:extLst>
                    <a:ext uri="{9D8B030D-6E8A-4147-A177-3AD203B41FA5}">
                      <a16:colId xmlns:a16="http://schemas.microsoft.com/office/drawing/2014/main" val="3198455481"/>
                    </a:ext>
                  </a:extLst>
                </a:gridCol>
                <a:gridCol w="1674368">
                  <a:extLst>
                    <a:ext uri="{9D8B030D-6E8A-4147-A177-3AD203B41FA5}">
                      <a16:colId xmlns:a16="http://schemas.microsoft.com/office/drawing/2014/main" val="2804612888"/>
                    </a:ext>
                  </a:extLst>
                </a:gridCol>
                <a:gridCol w="1674368">
                  <a:extLst>
                    <a:ext uri="{9D8B030D-6E8A-4147-A177-3AD203B41FA5}">
                      <a16:colId xmlns:a16="http://schemas.microsoft.com/office/drawing/2014/main" val="971396502"/>
                    </a:ext>
                  </a:extLst>
                </a:gridCol>
                <a:gridCol w="1674368">
                  <a:extLst>
                    <a:ext uri="{9D8B030D-6E8A-4147-A177-3AD203B41FA5}">
                      <a16:colId xmlns:a16="http://schemas.microsoft.com/office/drawing/2014/main" val="1380293941"/>
                    </a:ext>
                  </a:extLst>
                </a:gridCol>
                <a:gridCol w="1674368">
                  <a:extLst>
                    <a:ext uri="{9D8B030D-6E8A-4147-A177-3AD203B41FA5}">
                      <a16:colId xmlns:a16="http://schemas.microsoft.com/office/drawing/2014/main" val="1265232123"/>
                    </a:ext>
                  </a:extLst>
                </a:gridCol>
              </a:tblGrid>
              <a:tr h="460587">
                <a:tc>
                  <a:txBody>
                    <a:bodyPr/>
                    <a:lstStyle/>
                    <a:p>
                      <a:r>
                        <a:rPr lang="en-IN" dirty="0"/>
                        <a:t>Dataset</a:t>
                      </a:r>
                    </a:p>
                  </a:txBody>
                  <a:tcPr/>
                </a:tc>
                <a:tc>
                  <a:txBody>
                    <a:bodyPr/>
                    <a:lstStyle/>
                    <a:p>
                      <a:r>
                        <a:rPr lang="en-IN" dirty="0"/>
                        <a:t>Accuracy (%)</a:t>
                      </a:r>
                    </a:p>
                  </a:txBody>
                  <a:tcPr/>
                </a:tc>
                <a:tc>
                  <a:txBody>
                    <a:bodyPr/>
                    <a:lstStyle/>
                    <a:p>
                      <a:r>
                        <a:rPr lang="en-IN" dirty="0"/>
                        <a:t>Precision (%)</a:t>
                      </a:r>
                    </a:p>
                  </a:txBody>
                  <a:tcPr/>
                </a:tc>
                <a:tc>
                  <a:txBody>
                    <a:bodyPr/>
                    <a:lstStyle/>
                    <a:p>
                      <a:r>
                        <a:rPr lang="en-IN" dirty="0"/>
                        <a:t>Recall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F1-Score (%)</a:t>
                      </a:r>
                    </a:p>
                  </a:txBody>
                  <a:tcPr/>
                </a:tc>
                <a:extLst>
                  <a:ext uri="{0D108BD9-81ED-4DB2-BD59-A6C34878D82A}">
                    <a16:rowId xmlns:a16="http://schemas.microsoft.com/office/drawing/2014/main" val="3810127656"/>
                  </a:ext>
                </a:extLst>
              </a:tr>
              <a:tr h="460587">
                <a:tc>
                  <a:txBody>
                    <a:bodyPr/>
                    <a:lstStyle/>
                    <a:p>
                      <a:r>
                        <a:rPr lang="en-IN" dirty="0"/>
                        <a:t>Original only</a:t>
                      </a:r>
                    </a:p>
                  </a:txBody>
                  <a:tcPr/>
                </a:tc>
                <a:tc>
                  <a:txBody>
                    <a:bodyPr/>
                    <a:lstStyle/>
                    <a:p>
                      <a:r>
                        <a:rPr lang="en-IN" dirty="0"/>
                        <a:t>83.5</a:t>
                      </a:r>
                    </a:p>
                  </a:txBody>
                  <a:tcPr/>
                </a:tc>
                <a:tc>
                  <a:txBody>
                    <a:bodyPr/>
                    <a:lstStyle/>
                    <a:p>
                      <a:r>
                        <a:rPr lang="en-IN" dirty="0"/>
                        <a:t>81.2</a:t>
                      </a:r>
                    </a:p>
                  </a:txBody>
                  <a:tcPr/>
                </a:tc>
                <a:tc>
                  <a:txBody>
                    <a:bodyPr/>
                    <a:lstStyle/>
                    <a:p>
                      <a:r>
                        <a:rPr lang="en-IN" dirty="0"/>
                        <a:t>82.0</a:t>
                      </a:r>
                    </a:p>
                  </a:txBody>
                  <a:tcPr/>
                </a:tc>
                <a:tc>
                  <a:txBody>
                    <a:bodyPr/>
                    <a:lstStyle/>
                    <a:p>
                      <a:r>
                        <a:rPr lang="en-IN" dirty="0"/>
                        <a:t>81.6</a:t>
                      </a:r>
                    </a:p>
                  </a:txBody>
                  <a:tcPr/>
                </a:tc>
                <a:extLst>
                  <a:ext uri="{0D108BD9-81ED-4DB2-BD59-A6C34878D82A}">
                    <a16:rowId xmlns:a16="http://schemas.microsoft.com/office/drawing/2014/main" val="2278928133"/>
                  </a:ext>
                </a:extLst>
              </a:tr>
              <a:tr h="460587">
                <a:tc>
                  <a:txBody>
                    <a:bodyPr/>
                    <a:lstStyle/>
                    <a:p>
                      <a:r>
                        <a:rPr lang="en-IN" dirty="0"/>
                        <a:t>Augmented</a:t>
                      </a:r>
                    </a:p>
                  </a:txBody>
                  <a:tcPr/>
                </a:tc>
                <a:tc>
                  <a:txBody>
                    <a:bodyPr/>
                    <a:lstStyle/>
                    <a:p>
                      <a:r>
                        <a:rPr lang="en-IN" dirty="0"/>
                        <a:t>90.8</a:t>
                      </a:r>
                    </a:p>
                  </a:txBody>
                  <a:tcPr/>
                </a:tc>
                <a:tc>
                  <a:txBody>
                    <a:bodyPr/>
                    <a:lstStyle/>
                    <a:p>
                      <a:r>
                        <a:rPr lang="en-IN" dirty="0"/>
                        <a:t>89.0</a:t>
                      </a:r>
                    </a:p>
                  </a:txBody>
                  <a:tcPr/>
                </a:tc>
                <a:tc>
                  <a:txBody>
                    <a:bodyPr/>
                    <a:lstStyle/>
                    <a:p>
                      <a:r>
                        <a:rPr lang="en-IN" dirty="0"/>
                        <a:t>88.5</a:t>
                      </a:r>
                    </a:p>
                  </a:txBody>
                  <a:tcPr/>
                </a:tc>
                <a:tc>
                  <a:txBody>
                    <a:bodyPr/>
                    <a:lstStyle/>
                    <a:p>
                      <a:r>
                        <a:rPr lang="en-IN" dirty="0"/>
                        <a:t>88.7</a:t>
                      </a:r>
                    </a:p>
                  </a:txBody>
                  <a:tcPr/>
                </a:tc>
                <a:extLst>
                  <a:ext uri="{0D108BD9-81ED-4DB2-BD59-A6C34878D82A}">
                    <a16:rowId xmlns:a16="http://schemas.microsoft.com/office/drawing/2014/main" val="2794127390"/>
                  </a:ext>
                </a:extLst>
              </a:tr>
            </a:tbl>
          </a:graphicData>
        </a:graphic>
      </p:graphicFrame>
    </p:spTree>
    <p:extLst>
      <p:ext uri="{BB962C8B-B14F-4D97-AF65-F5344CB8AC3E}">
        <p14:creationId xmlns:p14="http://schemas.microsoft.com/office/powerpoint/2010/main" val="154386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EA98-8FEA-5365-D766-C3CF26E967B4}"/>
              </a:ext>
            </a:extLst>
          </p:cNvPr>
          <p:cNvSpPr txBox="1">
            <a:spLocks/>
          </p:cNvSpPr>
          <p:nvPr/>
        </p:nvSpPr>
        <p:spPr>
          <a:xfrm>
            <a:off x="838200" y="881539"/>
            <a:ext cx="10515600" cy="6932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EXPERIMENTAL RESULTS AND ANALYSIS</a:t>
            </a:r>
          </a:p>
        </p:txBody>
      </p:sp>
      <p:sp>
        <p:nvSpPr>
          <p:cNvPr id="3" name="TextBox 2">
            <a:extLst>
              <a:ext uri="{FF2B5EF4-FFF2-40B4-BE49-F238E27FC236}">
                <a16:creationId xmlns:a16="http://schemas.microsoft.com/office/drawing/2014/main" id="{54B87931-98E1-82DE-AF6E-4706B7ADF28F}"/>
              </a:ext>
            </a:extLst>
          </p:cNvPr>
          <p:cNvSpPr txBox="1"/>
          <p:nvPr/>
        </p:nvSpPr>
        <p:spPr>
          <a:xfrm>
            <a:off x="513080" y="1693436"/>
            <a:ext cx="11165840" cy="4647426"/>
          </a:xfrm>
          <a:prstGeom prst="rect">
            <a:avLst/>
          </a:prstGeom>
          <a:noFill/>
        </p:spPr>
        <p:txBody>
          <a:bodyPr wrap="square" rtlCol="0">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sz="2000" dirty="0"/>
              <a:t>This experiment aimed to improve the accuracy and generalization of a skin disease classification model using a custom Convolutional Neural Network (CNN) enhanced by GAN-generated synthetic data. The process began with the collection and preprocessing of real skin lesion images, which were resized, normalized, and augmented to create a robust training dataset. A Generative Adversarial Network (GAN) was then trained to generate synthetic images, simulating real-world variations and addressing the scarcity of rare lesion types. These synthetic images were combined with the real dataset in a 70:30 ratio to form an augmented dataset, which was subsequently used to train the custom CNN model. Comparative analysis between models trained on the original dataset and the augmented dataset revealed significant improvements in key metrics. The augmented model achieved a 90.8% accuracy, an increase of 7.3% over the baseline, along with higher precision, recall, and F1-scores, indicating better generalization and reduced overfitting. These results highlight the potential of synthetic data in mitigating dataset limitations, improving classification accuracy, and enhancing the robustness of skin disease diagnostic tools.</a:t>
            </a:r>
            <a:endParaRPr lang="en-IN" sz="2000" dirty="0"/>
          </a:p>
          <a:p>
            <a:endParaRPr lang="en-IN" dirty="0"/>
          </a:p>
        </p:txBody>
      </p:sp>
    </p:spTree>
    <p:extLst>
      <p:ext uri="{BB962C8B-B14F-4D97-AF65-F5344CB8AC3E}">
        <p14:creationId xmlns:p14="http://schemas.microsoft.com/office/powerpoint/2010/main" val="346633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D1D-4B97-3E1B-2563-D4E36FF9A9B4}"/>
              </a:ext>
            </a:extLst>
          </p:cNvPr>
          <p:cNvSpPr txBox="1">
            <a:spLocks/>
          </p:cNvSpPr>
          <p:nvPr/>
        </p:nvSpPr>
        <p:spPr>
          <a:xfrm>
            <a:off x="838200" y="779939"/>
            <a:ext cx="10515600" cy="73390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t>EXPERIMENTAL RESULTS AND ANALYSIS</a:t>
            </a:r>
          </a:p>
        </p:txBody>
      </p:sp>
      <p:sp>
        <p:nvSpPr>
          <p:cNvPr id="6" name="Rectangle 2">
            <a:extLst>
              <a:ext uri="{FF2B5EF4-FFF2-40B4-BE49-F238E27FC236}">
                <a16:creationId xmlns:a16="http://schemas.microsoft.com/office/drawing/2014/main" id="{D79A1BEE-EB8E-15ED-EC7A-9E42E3F5D450}"/>
              </a:ext>
            </a:extLst>
          </p:cNvPr>
          <p:cNvSpPr>
            <a:spLocks noChangeArrowheads="1"/>
          </p:cNvSpPr>
          <p:nvPr/>
        </p:nvSpPr>
        <p:spPr bwMode="auto">
          <a:xfrm>
            <a:off x="629920" y="1781531"/>
            <a:ext cx="109321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of Data Augmentation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GAN-generated synthetic images enriched the training dataset, significantly improving its diversity.</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Models trained on the augmented dataset demonstrated better performance, particularly in underrepresented classes, reducing classification errors.</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Generalization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The augmented model exhibited superior generalization to unseen data compared to the model trained solely on the original dataset.</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Validation metrics showed a reduction in overfitting.</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Class-Specific Improvements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Higher recall was observed for rare lesion types (e.g., Class C), showcasing the effectiveness of synthetic data in addressing class imbalance.</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altLang="en-US" sz="1800" b="0" i="0" u="none" strike="noStrike" cap="none" normalizeH="0" baseline="0" dirty="0">
                <a:ln>
                  <a:noFill/>
                </a:ln>
                <a:solidFill>
                  <a:schemeClr val="tx1"/>
                </a:solidFill>
                <a:effectLst/>
                <a:latin typeface="Arial" panose="020B0604020202020204" pitchFamily="34" charset="0"/>
              </a:rPr>
              <a:t>Misclassification rates decreased for lesion types with overlapping visual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3975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FC26B-5E6C-ED42-6035-98FA9CD7EAD8}"/>
              </a:ext>
            </a:extLst>
          </p:cNvPr>
          <p:cNvSpPr>
            <a:spLocks noGrp="1"/>
          </p:cNvSpPr>
          <p:nvPr>
            <p:ph type="title"/>
          </p:nvPr>
        </p:nvSpPr>
        <p:spPr/>
        <p:txBody>
          <a:bodyPr>
            <a:normAutofit/>
          </a:bodyPr>
          <a:lstStyle/>
          <a:p>
            <a:pPr algn="ctr"/>
            <a:r>
              <a:rPr lang="en-IN" b="1" dirty="0"/>
              <a:t>EXPERIMENT </a:t>
            </a:r>
            <a:r>
              <a:rPr lang="en-IN" sz="3600" b="1" dirty="0"/>
              <a:t>ANALYSIS</a:t>
            </a:r>
            <a:r>
              <a:rPr lang="en-IN" b="1" dirty="0"/>
              <a:t> AND ANALYSIS</a:t>
            </a:r>
          </a:p>
        </p:txBody>
      </p:sp>
      <p:sp>
        <p:nvSpPr>
          <p:cNvPr id="3" name="Content Placeholder 2">
            <a:extLst>
              <a:ext uri="{FF2B5EF4-FFF2-40B4-BE49-F238E27FC236}">
                <a16:creationId xmlns:a16="http://schemas.microsoft.com/office/drawing/2014/main" id="{87246885-4524-7AEE-E2E5-BCE1CB57074A}"/>
              </a:ext>
            </a:extLst>
          </p:cNvPr>
          <p:cNvSpPr>
            <a:spLocks noGrp="1"/>
          </p:cNvSpPr>
          <p:nvPr>
            <p:ph idx="1"/>
          </p:nvPr>
        </p:nvSpPr>
        <p:spPr/>
        <p:txBody>
          <a:bodyPr>
            <a:normAutofit fontScale="70000" lnSpcReduction="20000"/>
          </a:bodyPr>
          <a:lstStyle/>
          <a:p>
            <a:r>
              <a:rPr lang="en-US" sz="1900" b="1" dirty="0"/>
              <a:t>Training Stability</a:t>
            </a:r>
            <a:r>
              <a:rPr lang="en-US" sz="1900" dirty="0"/>
              <a:t>:</a:t>
            </a:r>
          </a:p>
          <a:p>
            <a:pPr marL="514350" indent="-514350">
              <a:buFont typeface="+mj-lt"/>
              <a:buAutoNum type="alphaLcParenR"/>
            </a:pPr>
            <a:r>
              <a:rPr lang="en-US" sz="1900" dirty="0"/>
              <a:t>GAN training required fine-tuning to avoid mode collapse but eventually produced high-quality synthetic images consistently.</a:t>
            </a:r>
          </a:p>
          <a:p>
            <a:pPr marL="514350" indent="-514350">
              <a:buFont typeface="+mj-lt"/>
              <a:buAutoNum type="alphaLcParenR"/>
            </a:pPr>
            <a:r>
              <a:rPr lang="en-US" sz="1900" dirty="0"/>
              <a:t>Custom CNN training on the augmented dataset achieved faster convergence due to increased dataset diversity.</a:t>
            </a:r>
          </a:p>
          <a:p>
            <a:pPr marL="514350" indent="-514350">
              <a:buFont typeface="+mj-lt"/>
              <a:buAutoNum type="alphaLcParenR"/>
            </a:pPr>
            <a:endParaRPr lang="en-US" sz="1900" dirty="0"/>
          </a:p>
          <a:p>
            <a:r>
              <a:rPr lang="en-US" sz="1900" b="1" dirty="0"/>
              <a:t>Computational Overhead</a:t>
            </a:r>
            <a:r>
              <a:rPr lang="en-US" sz="1900" dirty="0"/>
              <a:t>:</a:t>
            </a:r>
          </a:p>
          <a:p>
            <a:pPr marL="514350" indent="-514350">
              <a:buFont typeface="+mj-lt"/>
              <a:buAutoNum type="alphaLcParenR"/>
            </a:pPr>
            <a:r>
              <a:rPr lang="en-US" sz="1900" dirty="0"/>
              <a:t>GAN training increased computational requirements, demanding higher GPU resources and time compared to conventional data augmentation.</a:t>
            </a:r>
          </a:p>
          <a:p>
            <a:pPr marL="514350" indent="-514350">
              <a:buFont typeface="+mj-lt"/>
              <a:buAutoNum type="alphaLcParenR"/>
            </a:pPr>
            <a:endParaRPr lang="en-US" sz="1900" dirty="0"/>
          </a:p>
          <a:p>
            <a:r>
              <a:rPr lang="en-US" sz="1900" b="1" dirty="0"/>
              <a:t>Limitations in Synthetic Image Quality</a:t>
            </a:r>
            <a:r>
              <a:rPr lang="en-US" sz="1900" dirty="0"/>
              <a:t>:</a:t>
            </a:r>
          </a:p>
          <a:p>
            <a:pPr marL="514350" indent="-514350">
              <a:buFont typeface="+mj-lt"/>
              <a:buAutoNum type="alphaLcParenR"/>
            </a:pPr>
            <a:r>
              <a:rPr lang="en-US" sz="1900" dirty="0"/>
              <a:t>Some synthetic images contained artifacts, particularly for complex lesion structures, causing minor misclassifications.</a:t>
            </a:r>
          </a:p>
          <a:p>
            <a:pPr marL="514350" indent="-514350">
              <a:buFont typeface="+mj-lt"/>
              <a:buAutoNum type="alphaLcParenR"/>
            </a:pPr>
            <a:r>
              <a:rPr lang="en-US" sz="1900" dirty="0"/>
              <a:t>Improvements in GAN architecture could further mitigate these issues.</a:t>
            </a:r>
          </a:p>
          <a:p>
            <a:endParaRPr lang="en-IN" dirty="0"/>
          </a:p>
        </p:txBody>
      </p:sp>
    </p:spTree>
    <p:extLst>
      <p:ext uri="{BB962C8B-B14F-4D97-AF65-F5344CB8AC3E}">
        <p14:creationId xmlns:p14="http://schemas.microsoft.com/office/powerpoint/2010/main" val="57129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98A6B2-826F-0F88-3183-CFA0EF777D3E}"/>
              </a:ext>
            </a:extLst>
          </p:cNvPr>
          <p:cNvSpPr txBox="1"/>
          <p:nvPr/>
        </p:nvSpPr>
        <p:spPr>
          <a:xfrm>
            <a:off x="609600" y="365760"/>
            <a:ext cx="10901680" cy="646331"/>
          </a:xfrm>
          <a:prstGeom prst="rect">
            <a:avLst/>
          </a:prstGeom>
          <a:noFill/>
        </p:spPr>
        <p:txBody>
          <a:bodyPr wrap="square" rtlCol="0">
            <a:spAutoFit/>
          </a:bodyPr>
          <a:lstStyle/>
          <a:p>
            <a:pPr algn="ctr"/>
            <a:r>
              <a:rPr lang="en-IN" sz="3600" b="1" dirty="0"/>
              <a:t>CONCLUSION AND FUTURE DEVELOPMENT</a:t>
            </a:r>
          </a:p>
        </p:txBody>
      </p:sp>
      <p:sp>
        <p:nvSpPr>
          <p:cNvPr id="3" name="TextBox 2">
            <a:extLst>
              <a:ext uri="{FF2B5EF4-FFF2-40B4-BE49-F238E27FC236}">
                <a16:creationId xmlns:a16="http://schemas.microsoft.com/office/drawing/2014/main" id="{C43FB5E1-78B6-054C-E443-A6ECBFF59784}"/>
              </a:ext>
            </a:extLst>
          </p:cNvPr>
          <p:cNvSpPr txBox="1"/>
          <p:nvPr/>
        </p:nvSpPr>
        <p:spPr>
          <a:xfrm>
            <a:off x="609600" y="1087120"/>
            <a:ext cx="10444480" cy="5355312"/>
          </a:xfrm>
          <a:prstGeom prst="rect">
            <a:avLst/>
          </a:prstGeom>
          <a:noFill/>
        </p:spPr>
        <p:txBody>
          <a:bodyPr wrap="square" rtlCol="0">
            <a:spAutoFit/>
          </a:bodyPr>
          <a:lstStyle/>
          <a:p>
            <a:r>
              <a:rPr lang="en-IN" b="1" dirty="0"/>
              <a:t>Conclusion:</a:t>
            </a:r>
          </a:p>
          <a:p>
            <a:r>
              <a:rPr lang="en-US" dirty="0"/>
              <a:t>The experiment successfully demonstrated the potential of using GAN-generated synthetic images to enhance the classification of skin diseases using a custom CNN model. Models trained on the augmented dataset exhibited significant improvements in accuracy (+7.3%), F1-score (+7.1%), and other key metrics compared to those trained solely on the original dataset. The inclusion of synthetic images enriched the diversity of the training data, leading to improved generalization and reduced overfitting, especially for underrepresented lesion types. This approach addresses the challenge of limited annotated medical datasets, reducing the reliance on large-scale real-world data while alleviating ethical concerns surrounding patient privacy. However, occasional artifacts in the synthetic images impacted classification accuracy, indicating the need for further refinement. </a:t>
            </a:r>
          </a:p>
          <a:p>
            <a:endParaRPr lang="en-US" b="1" dirty="0"/>
          </a:p>
          <a:p>
            <a:r>
              <a:rPr lang="en-US" b="1" dirty="0"/>
              <a:t>Future Development:</a:t>
            </a:r>
          </a:p>
          <a:p>
            <a:r>
              <a:rPr lang="en-US" dirty="0"/>
              <a:t>Future research should focus on adopting advanced GAN architectures such as StyleGAN or Cycle GAN to generate higher-quality and more diverse synthetic images. Conditional GANs (cGANs) could be used to create targeted synthetic data tailored to specific lesion types, addressing class imbalances more effectively. Expanding to 3D image generation for complex lesion structures and incorporating data from different imaging modalities, such as dermoscopy or histopathology, could enhance model robustness. Additionally, developing automated pipelines for real-time synthetic image generation and sharing open-source datasets and tools would accelerate innovation in dermatological AI applications</a:t>
            </a:r>
            <a:endParaRPr lang="en-IN" dirty="0"/>
          </a:p>
        </p:txBody>
      </p:sp>
    </p:spTree>
    <p:extLst>
      <p:ext uri="{BB962C8B-B14F-4D97-AF65-F5344CB8AC3E}">
        <p14:creationId xmlns:p14="http://schemas.microsoft.com/office/powerpoint/2010/main" val="394400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037B-8EB4-7A12-816A-29138FFA201D}"/>
              </a:ext>
            </a:extLst>
          </p:cNvPr>
          <p:cNvSpPr>
            <a:spLocks noGrp="1"/>
          </p:cNvSpPr>
          <p:nvPr>
            <p:ph type="title"/>
          </p:nvPr>
        </p:nvSpPr>
        <p:spPr/>
        <p:txBody>
          <a:bodyPr>
            <a:normAutofit fontScale="90000"/>
          </a:bodyPr>
          <a:lstStyle/>
          <a:p>
            <a:pPr algn="ctr"/>
            <a:r>
              <a:rPr lang="en-IN" sz="7200" b="1" dirty="0"/>
              <a:t>OBJECTIVES</a:t>
            </a:r>
          </a:p>
        </p:txBody>
      </p:sp>
      <p:sp>
        <p:nvSpPr>
          <p:cNvPr id="3" name="Content Placeholder 2">
            <a:extLst>
              <a:ext uri="{FF2B5EF4-FFF2-40B4-BE49-F238E27FC236}">
                <a16:creationId xmlns:a16="http://schemas.microsoft.com/office/drawing/2014/main" id="{C182E67D-0B7D-BE16-5EF1-35EE90F37737}"/>
              </a:ext>
            </a:extLst>
          </p:cNvPr>
          <p:cNvSpPr>
            <a:spLocks noGrp="1"/>
          </p:cNvSpPr>
          <p:nvPr>
            <p:ph idx="1"/>
          </p:nvPr>
        </p:nvSpPr>
        <p:spPr/>
        <p:txBody>
          <a:bodyPr>
            <a:normAutofit fontScale="77500" lnSpcReduction="20000"/>
          </a:bodyPr>
          <a:lstStyle/>
          <a:p>
            <a:r>
              <a:rPr lang="en-IN" dirty="0"/>
              <a:t>Generate Synthetic Skin Lesion Images: Train GANs to create diverse, high-quality synthetic images mimicking real skin lesions, including rare types.</a:t>
            </a:r>
          </a:p>
          <a:p>
            <a:r>
              <a:rPr lang="en-IN" dirty="0"/>
              <a:t>Enhance CNN Training: Combine synthetic and real images to augment datasets, improving model robustness and reducing overfitting.</a:t>
            </a:r>
          </a:p>
          <a:p>
            <a:r>
              <a:rPr lang="en-IN" dirty="0"/>
              <a:t>Improve Model Performance: Boost CNN accuracy, precision, recall, and generalization for classifying common and rare skin conditions.</a:t>
            </a:r>
          </a:p>
          <a:p>
            <a:r>
              <a:rPr lang="en-IN" dirty="0"/>
              <a:t>Address Data Scarcity: Provide a cost-effective solution to overcome the limited availability of labelled medical images.</a:t>
            </a:r>
          </a:p>
          <a:p>
            <a:r>
              <a:rPr lang="en-IN" dirty="0"/>
              <a:t>Enable Early Detection: Support accurate and timely diagnosis of skin diseases to improve patient outcomes.</a:t>
            </a:r>
          </a:p>
          <a:p>
            <a:r>
              <a:rPr lang="en-IN" dirty="0"/>
              <a:t>Promote Ethical Data Use: Ensure synthetic data complies with ethical standards and mitigates potential biases.</a:t>
            </a:r>
          </a:p>
        </p:txBody>
      </p:sp>
    </p:spTree>
    <p:extLst>
      <p:ext uri="{BB962C8B-B14F-4D97-AF65-F5344CB8AC3E}">
        <p14:creationId xmlns:p14="http://schemas.microsoft.com/office/powerpoint/2010/main" val="349083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lgn="just">
              <a:lnSpc>
                <a:spcPct val="115000"/>
              </a:lnSpc>
            </a:pPr>
            <a:r>
              <a:rPr lang="en"/>
              <a:t>References</a:t>
            </a:r>
            <a:endParaRPr/>
          </a:p>
        </p:txBody>
      </p:sp>
      <p:sp>
        <p:nvSpPr>
          <p:cNvPr id="138" name="Google Shape;138;p27"/>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397923" algn="just">
              <a:lnSpc>
                <a:spcPct val="115000"/>
              </a:lnSpc>
              <a:buClr>
                <a:schemeClr val="dk1"/>
              </a:buClr>
              <a:buSzPts val="1100"/>
              <a:buAutoNum type="arabicPeriod"/>
            </a:pPr>
            <a:r>
              <a:rPr lang="en" sz="1467">
                <a:solidFill>
                  <a:schemeClr val="dk1"/>
                </a:solidFill>
              </a:rPr>
              <a:t>M. Pal and B. R. Roy, "Evaluating and Enhancing the Performance of Skin Disease Classification Based on Ensemble Methods," 2020 2nd International Conference on Advanced Information and Communication Technology (ICAICT), Dhaka, Bangladesh, 2020, pp. 439-443, doi: 10.1109/ICAICT51780.2020.9333529.</a:t>
            </a:r>
            <a:endParaRPr sz="1467">
              <a:solidFill>
                <a:schemeClr val="dk1"/>
              </a:solidFill>
            </a:endParaRPr>
          </a:p>
          <a:p>
            <a:pPr indent="-397923" algn="just">
              <a:lnSpc>
                <a:spcPct val="115000"/>
              </a:lnSpc>
              <a:spcBef>
                <a:spcPts val="1333"/>
              </a:spcBef>
              <a:buClr>
                <a:schemeClr val="dk1"/>
              </a:buClr>
              <a:buSzPts val="1100"/>
              <a:buAutoNum type="arabicPeriod"/>
            </a:pPr>
            <a:r>
              <a:rPr lang="en" sz="1467">
                <a:solidFill>
                  <a:schemeClr val="dk1"/>
                </a:solidFill>
              </a:rPr>
              <a:t>G. Singh, K. Guleria and S. Sharma, "A Transfer Learning-based Pre-trained VGG16 Model for Skin Disease Classification," 2023 IEEE 3rd Mysore Sub Section International Conference (MysuruCon), HASSAN, India, 2023, pp. 1-6, doi: 10.1109/MysuruCon59703.2023.10396942.</a:t>
            </a:r>
            <a:endParaRPr sz="1467">
              <a:solidFill>
                <a:schemeClr val="dk1"/>
              </a:solidFill>
            </a:endParaRPr>
          </a:p>
          <a:p>
            <a:pPr indent="-397923" algn="just">
              <a:lnSpc>
                <a:spcPct val="115000"/>
              </a:lnSpc>
              <a:spcBef>
                <a:spcPts val="1333"/>
              </a:spcBef>
              <a:buClr>
                <a:schemeClr val="dk1"/>
              </a:buClr>
              <a:buSzPts val="1100"/>
              <a:buAutoNum type="arabicPeriod"/>
            </a:pPr>
            <a:r>
              <a:rPr lang="en" sz="1467">
                <a:solidFill>
                  <a:schemeClr val="dk1"/>
                </a:solidFill>
              </a:rPr>
              <a:t>K. Liu, T. Huang and Z. Guo, "Classification of Pathological Images of Skin Diseases Based on Deep Learning," 2022 4th International Conference on Data-driven Optimization of Complex Systems (DOCS), Chengdu, China, 2022, pp. 1-6, doi: 10.1109/DOCS55193.2022.9967728.</a:t>
            </a:r>
            <a:endParaRPr sz="1467">
              <a:solidFill>
                <a:schemeClr val="dk1"/>
              </a:solidFill>
            </a:endParaRPr>
          </a:p>
          <a:p>
            <a:pPr indent="-397923" algn="just">
              <a:lnSpc>
                <a:spcPct val="115000"/>
              </a:lnSpc>
              <a:spcBef>
                <a:spcPts val="1333"/>
              </a:spcBef>
              <a:buClr>
                <a:schemeClr val="dk1"/>
              </a:buClr>
              <a:buSzPts val="1100"/>
              <a:buAutoNum type="arabicPeriod"/>
            </a:pPr>
            <a:r>
              <a:rPr lang="en" sz="1467">
                <a:solidFill>
                  <a:schemeClr val="dk1"/>
                </a:solidFill>
              </a:rPr>
              <a:t>R. G. Tiwari, H. Maheshwari, V. Gautam, A. K. Agarwal and N. K. Trivedi, "Enhancing Skin Disease Classification and Privacy Preservation through Federated Learning-Based Deep Learning," 2023 International Conference on Artificial Intelligence for Innovations in Healthcare Industries (ICAIIHI), Raipur, India, 2023, pp. 1-7, doi: 10.1109/ICAIIHI57871.2023.10489335.</a:t>
            </a:r>
            <a:endParaRPr sz="1467">
              <a:solidFill>
                <a:schemeClr val="dk1"/>
              </a:solidFill>
            </a:endParaRPr>
          </a:p>
          <a:p>
            <a:pPr indent="-397923" algn="just">
              <a:lnSpc>
                <a:spcPct val="115000"/>
              </a:lnSpc>
              <a:spcBef>
                <a:spcPts val="1333"/>
              </a:spcBef>
              <a:buClr>
                <a:schemeClr val="dk1"/>
              </a:buClr>
              <a:buSzPts val="1100"/>
              <a:buAutoNum type="arabicPeriod"/>
            </a:pPr>
            <a:r>
              <a:rPr lang="en" sz="1467">
                <a:solidFill>
                  <a:schemeClr val="dk1"/>
                </a:solidFill>
              </a:rPr>
              <a:t>B. P T, P. G K and M. S, "Skin Disease Prediction Using Machine Learning Techniques," 2023 3rd International Conference on Mobile Networks and Wireless Communications (ICMNWC), Tumkur, India, 2023, pp. 1-6, doi: 10.1109/ICMNWC60182.2023.10436003.</a:t>
            </a:r>
            <a:endParaRPr sz="1467">
              <a:solidFill>
                <a:schemeClr val="dk1"/>
              </a:solidFill>
            </a:endParaRPr>
          </a:p>
          <a:p>
            <a:pPr indent="0" algn="just">
              <a:lnSpc>
                <a:spcPct val="115000"/>
              </a:lnSpc>
              <a:spcBef>
                <a:spcPts val="1333"/>
              </a:spcBef>
              <a:spcAft>
                <a:spcPts val="1333"/>
              </a:spcAft>
              <a:buNone/>
            </a:pPr>
            <a:endParaRPr sz="1467">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lgn="just">
              <a:lnSpc>
                <a:spcPct val="115000"/>
              </a:lnSpc>
            </a:pPr>
            <a:r>
              <a:rPr lang="en"/>
              <a:t>References</a:t>
            </a:r>
            <a:endParaRPr/>
          </a:p>
        </p:txBody>
      </p:sp>
      <p:sp>
        <p:nvSpPr>
          <p:cNvPr id="144" name="Google Shape;144;p28"/>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397923" algn="just">
              <a:lnSpc>
                <a:spcPct val="115000"/>
              </a:lnSpc>
              <a:buClr>
                <a:schemeClr val="dk1"/>
              </a:buClr>
              <a:buSzPts val="1100"/>
              <a:buAutoNum type="arabicPeriod" startAt="6"/>
            </a:pPr>
            <a:r>
              <a:rPr lang="en" sz="1467">
                <a:solidFill>
                  <a:schemeClr val="dk1"/>
                </a:solidFill>
              </a:rPr>
              <a:t>X. Wang, W. Huang, Z. Lu and S. Huang, "Multi-level Attentive Skin Lesion Learning for Melanoma Classification," 2021 43rd Annual International Conference of the IEEE Engineering in Medicine &amp; Biology Society (EMBC), Mexico, 2021, pp. 3924-3927, doi: 10.1109/EMBC46164.2021.9629858.</a:t>
            </a:r>
            <a:endParaRPr sz="1467">
              <a:solidFill>
                <a:schemeClr val="dk1"/>
              </a:solidFill>
            </a:endParaRPr>
          </a:p>
          <a:p>
            <a:pPr indent="-397923" algn="just">
              <a:lnSpc>
                <a:spcPct val="115000"/>
              </a:lnSpc>
              <a:spcBef>
                <a:spcPts val="1333"/>
              </a:spcBef>
              <a:buClr>
                <a:schemeClr val="dk1"/>
              </a:buClr>
              <a:buSzPts val="1100"/>
              <a:buAutoNum type="arabicPeriod" startAt="6"/>
            </a:pPr>
            <a:r>
              <a:rPr lang="en" sz="1467">
                <a:solidFill>
                  <a:schemeClr val="dk1"/>
                </a:solidFill>
              </a:rPr>
              <a:t>S. Janthakal and G. Hosalli, "A Survey on Automated Skin Lesion Segmentation and Classification of Granular Parakeratosis," 2022 IEEE 7th International conference for Convergence in Technology (I2CT), Mumbai, India, 2022, pp. 1-5, doi: 10.1109/I2CT54291.2022.9824128.</a:t>
            </a:r>
            <a:endParaRPr sz="1467">
              <a:solidFill>
                <a:schemeClr val="dk1"/>
              </a:solidFill>
            </a:endParaRPr>
          </a:p>
          <a:p>
            <a:pPr indent="-397923" algn="just">
              <a:lnSpc>
                <a:spcPct val="115000"/>
              </a:lnSpc>
              <a:spcBef>
                <a:spcPts val="1333"/>
              </a:spcBef>
              <a:buClr>
                <a:schemeClr val="dk1"/>
              </a:buClr>
              <a:buSzPts val="1100"/>
              <a:buAutoNum type="arabicPeriod" startAt="6"/>
            </a:pPr>
            <a:r>
              <a:rPr lang="en" sz="1467">
                <a:solidFill>
                  <a:schemeClr val="dk1"/>
                </a:solidFill>
              </a:rPr>
              <a:t>P. B. S and Y. C, "Skin Disease Classification using Transfer Learning with a Modified ResNet-50 Architecture," 2024 International Conference on Advances in Data Engineering and Intelligent Computing Systems (ADICS), Chennai, India, 2024, pp. 1-6, doi: 10.1109/ADICS58448.2024.10533593.</a:t>
            </a:r>
            <a:endParaRPr sz="1467">
              <a:solidFill>
                <a:schemeClr val="dk1"/>
              </a:solidFill>
            </a:endParaRPr>
          </a:p>
          <a:p>
            <a:pPr indent="-397923" algn="just">
              <a:lnSpc>
                <a:spcPct val="115000"/>
              </a:lnSpc>
              <a:spcBef>
                <a:spcPts val="1333"/>
              </a:spcBef>
              <a:buClr>
                <a:schemeClr val="dk1"/>
              </a:buClr>
              <a:buSzPts val="1100"/>
              <a:buAutoNum type="arabicPeriod" startAt="6"/>
            </a:pPr>
            <a:r>
              <a:rPr lang="en" sz="1467">
                <a:solidFill>
                  <a:schemeClr val="dk1"/>
                </a:solidFill>
              </a:rPr>
              <a:t>R. Talukdar, S. Dutta and S. Das, "Enhancing Skin Disease Diagnosis Through Convolutional Neural Networks and YOLO v8 Object Detection," 2023 7th International Conference on Electronics, Materials Engineering &amp; Nano-Technology (IEMENTech), Kolkata, India, 2023, pp. 1-6, doi: 10.1109/IEMENTech60402.2023.10423482.</a:t>
            </a:r>
            <a:endParaRPr sz="1467">
              <a:solidFill>
                <a:schemeClr val="dk1"/>
              </a:solidFill>
            </a:endParaRPr>
          </a:p>
          <a:p>
            <a:pPr indent="-397923" algn="just">
              <a:lnSpc>
                <a:spcPct val="115000"/>
              </a:lnSpc>
              <a:spcBef>
                <a:spcPts val="1333"/>
              </a:spcBef>
              <a:buClr>
                <a:schemeClr val="dk1"/>
              </a:buClr>
              <a:buSzPts val="1100"/>
              <a:buAutoNum type="arabicPeriod" startAt="6"/>
            </a:pPr>
            <a:r>
              <a:rPr lang="en" sz="1467">
                <a:solidFill>
                  <a:schemeClr val="dk1"/>
                </a:solidFill>
              </a:rPr>
              <a:t>G. S. Annie Grace Vimala, E. J. Merlin, M. Amanullah, E. Manigandan, B. V. Kumar and S. Padmakala, "Cost-Effective Image based Skin Disease Detection in Resource-Constrained Settings using Machine Learning," 2023 2nd International Conference on Automation, Computing and Renewable Systems (ICACRS), Pudukkottai, India, 2023, pp. 786-791, doi: 10.1109/ICACRS58579.2023.10404360.</a:t>
            </a:r>
            <a:endParaRPr sz="1467">
              <a:solidFill>
                <a:schemeClr val="dk1"/>
              </a:solidFill>
            </a:endParaRPr>
          </a:p>
          <a:p>
            <a:pPr indent="0" algn="just">
              <a:lnSpc>
                <a:spcPct val="115000"/>
              </a:lnSpc>
              <a:spcBef>
                <a:spcPts val="1333"/>
              </a:spcBef>
              <a:spcAft>
                <a:spcPts val="1333"/>
              </a:spcAft>
              <a:buNone/>
            </a:pPr>
            <a:endParaRPr sz="1467">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pPr algn="just">
              <a:lnSpc>
                <a:spcPct val="115000"/>
              </a:lnSpc>
            </a:pPr>
            <a:r>
              <a:rPr lang="en"/>
              <a:t>References</a:t>
            </a:r>
            <a:endParaRPr/>
          </a:p>
        </p:txBody>
      </p:sp>
      <p:sp>
        <p:nvSpPr>
          <p:cNvPr id="150" name="Google Shape;150;p29"/>
          <p:cNvSpPr txBox="1">
            <a:spLocks noGrp="1"/>
          </p:cNvSpPr>
          <p:nvPr>
            <p:ph type="body" idx="1"/>
          </p:nvPr>
        </p:nvSpPr>
        <p:spPr>
          <a:prstGeom prst="rect">
            <a:avLst/>
          </a:prstGeom>
        </p:spPr>
        <p:txBody>
          <a:bodyPr spcFirstLastPara="1" vert="horz" wrap="square" lIns="121900" tIns="121900" rIns="121900" bIns="121900" rtlCol="0" anchor="t" anchorCtr="0">
            <a:noAutofit/>
          </a:bodyPr>
          <a:lstStyle/>
          <a:p>
            <a:pPr indent="-397923" algn="just">
              <a:lnSpc>
                <a:spcPct val="115000"/>
              </a:lnSpc>
              <a:buClr>
                <a:schemeClr val="dk1"/>
              </a:buClr>
              <a:buSzPts val="1100"/>
              <a:buAutoNum type="arabicPeriod" startAt="11"/>
            </a:pPr>
            <a:r>
              <a:rPr lang="en" sz="1467" dirty="0">
                <a:solidFill>
                  <a:schemeClr val="dk1"/>
                </a:solidFill>
              </a:rPr>
              <a:t>Nirmala, V., &amp; Premaladha, J. (2023). Synthetic medical image augmentation: a GAN-based approach for melanoma skin lesion classification with deep learning. In Deep Learning in Personalized Healthcare and Decision Support (pp. 69-80). Academic Press.</a:t>
            </a:r>
            <a:endParaRPr sz="1467" dirty="0">
              <a:solidFill>
                <a:schemeClr val="dk1"/>
              </a:solidFill>
            </a:endParaRPr>
          </a:p>
          <a:p>
            <a:pPr indent="-397923" algn="just">
              <a:lnSpc>
                <a:spcPct val="115000"/>
              </a:lnSpc>
              <a:spcBef>
                <a:spcPts val="1333"/>
              </a:spcBef>
              <a:buClr>
                <a:schemeClr val="dk1"/>
              </a:buClr>
              <a:buSzPts val="1100"/>
              <a:buAutoNum type="arabicPeriod" startAt="11"/>
            </a:pPr>
            <a:r>
              <a:rPr lang="en" sz="1467" dirty="0">
                <a:solidFill>
                  <a:schemeClr val="dk1"/>
                </a:solidFill>
              </a:rPr>
              <a:t>Behara, K., Bhero, E., &amp; Agee, J. T. (2023). Skin lesion synthesis and classification using an improved DCGAN classifier. Diagnostics, 13(16), 2635.</a:t>
            </a:r>
            <a:endParaRPr sz="1467" dirty="0">
              <a:solidFill>
                <a:schemeClr val="dk1"/>
              </a:solidFill>
            </a:endParaRPr>
          </a:p>
          <a:p>
            <a:pPr indent="-397923" algn="just">
              <a:lnSpc>
                <a:spcPct val="115000"/>
              </a:lnSpc>
              <a:spcBef>
                <a:spcPts val="1333"/>
              </a:spcBef>
              <a:buClr>
                <a:schemeClr val="dk1"/>
              </a:buClr>
              <a:buSzPts val="1100"/>
              <a:buAutoNum type="arabicPeriod" startAt="11"/>
            </a:pPr>
            <a:r>
              <a:rPr lang="en" sz="1467" dirty="0">
                <a:solidFill>
                  <a:schemeClr val="dk1"/>
                </a:solidFill>
              </a:rPr>
              <a:t>Tulasiram, J., Banothu, B., &amp; Nickolas, S. (2023, December). Realistic Skin Image Data Generation Leveraging Conditional GAN and Classification Using Deep CNN. In International Conference on Recent Trends in Image Processing and Pattern Recognition (pp. 173-185). Cham: Springer Nature Switzerland.</a:t>
            </a:r>
            <a:endParaRPr sz="1467" dirty="0">
              <a:solidFill>
                <a:schemeClr val="dk1"/>
              </a:solidFill>
            </a:endParaRPr>
          </a:p>
          <a:p>
            <a:pPr indent="-397923" algn="just">
              <a:lnSpc>
                <a:spcPct val="115000"/>
              </a:lnSpc>
              <a:spcBef>
                <a:spcPts val="1333"/>
              </a:spcBef>
              <a:buClr>
                <a:schemeClr val="dk1"/>
              </a:buClr>
              <a:buSzPts val="1100"/>
              <a:buAutoNum type="arabicPeriod" startAt="11"/>
            </a:pPr>
            <a:r>
              <a:rPr lang="en" sz="1467" dirty="0">
                <a:solidFill>
                  <a:schemeClr val="dk1"/>
                </a:solidFill>
              </a:rPr>
              <a:t>Alsaidi, M., Jan, M. T., Altaher, A., Zhuang, H., &amp; Zhu, X. (2024). Tackling the class imbalanced dermoscopic image classification using data augmentation and GAN. Multimedia Tools and Applications, 83(16), 49121-49147.</a:t>
            </a:r>
            <a:endParaRPr sz="1467" dirty="0">
              <a:solidFill>
                <a:schemeClr val="dk1"/>
              </a:solidFill>
            </a:endParaRPr>
          </a:p>
          <a:p>
            <a:pPr indent="-397923" algn="just">
              <a:lnSpc>
                <a:spcPct val="115000"/>
              </a:lnSpc>
              <a:spcBef>
                <a:spcPts val="1333"/>
              </a:spcBef>
              <a:buClr>
                <a:schemeClr val="dk1"/>
              </a:buClr>
              <a:buSzPts val="1100"/>
              <a:buAutoNum type="arabicPeriod" startAt="11"/>
            </a:pPr>
            <a:r>
              <a:rPr lang="en" sz="1467" dirty="0">
                <a:solidFill>
                  <a:schemeClr val="dk1"/>
                </a:solidFill>
              </a:rPr>
              <a:t>Mikołajczyk, A., Majchrowska, S., &amp; Carrasco Limeros, S. (2022, September). The (de) biasing effect of gan-based augmentation methods on skin lesion images. In International Conference on Medical Image Computing and Computer-Assisted Intervention (pp. 437-447). Cham: Springer Nature Switzerland.</a:t>
            </a:r>
            <a:endParaRPr sz="1467" dirty="0">
              <a:solidFill>
                <a:schemeClr val="dk1"/>
              </a:solidFill>
            </a:endParaRPr>
          </a:p>
          <a:p>
            <a:pPr indent="0" algn="just">
              <a:lnSpc>
                <a:spcPct val="115000"/>
              </a:lnSpc>
              <a:spcBef>
                <a:spcPts val="1333"/>
              </a:spcBef>
              <a:spcAft>
                <a:spcPts val="1333"/>
              </a:spcAft>
              <a:buNone/>
            </a:pPr>
            <a:endParaRPr sz="1467"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716C-81C2-BDD5-C3DD-D2B5A06CBB4C}"/>
              </a:ext>
            </a:extLst>
          </p:cNvPr>
          <p:cNvSpPr>
            <a:spLocks noGrp="1"/>
          </p:cNvSpPr>
          <p:nvPr>
            <p:ph type="title"/>
          </p:nvPr>
        </p:nvSpPr>
        <p:spPr/>
        <p:txBody>
          <a:bodyPr>
            <a:normAutofit fontScale="90000"/>
          </a:bodyPr>
          <a:lstStyle/>
          <a:p>
            <a:pPr algn="ctr"/>
            <a:r>
              <a:rPr lang="en-IN" sz="7200" b="1" dirty="0"/>
              <a:t>MOTIVATION</a:t>
            </a:r>
          </a:p>
        </p:txBody>
      </p:sp>
      <p:sp>
        <p:nvSpPr>
          <p:cNvPr id="3" name="Content Placeholder 2">
            <a:extLst>
              <a:ext uri="{FF2B5EF4-FFF2-40B4-BE49-F238E27FC236}">
                <a16:creationId xmlns:a16="http://schemas.microsoft.com/office/drawing/2014/main" id="{417B3D7B-18A6-E6E6-17CB-DC28632966F1}"/>
              </a:ext>
            </a:extLst>
          </p:cNvPr>
          <p:cNvSpPr>
            <a:spLocks noGrp="1"/>
          </p:cNvSpPr>
          <p:nvPr>
            <p:ph idx="1"/>
          </p:nvPr>
        </p:nvSpPr>
        <p:spPr/>
        <p:txBody>
          <a:bodyPr>
            <a:normAutofit fontScale="77500" lnSpcReduction="20000"/>
          </a:bodyPr>
          <a:lstStyle/>
          <a:p>
            <a:pPr marL="0" indent="0">
              <a:buNone/>
            </a:pPr>
            <a:r>
              <a:rPr lang="en-US" dirty="0"/>
              <a:t>This Project is motivated by:</a:t>
            </a:r>
          </a:p>
          <a:p>
            <a:r>
              <a:rPr lang="en-US" dirty="0"/>
              <a:t>Improving Skin Cancer Detection: Early detection of skin cancer significantly improves survival rates. Enhancing diagnostic tools can aid in timely and accurate identification of skin lesions, including rare types.</a:t>
            </a:r>
          </a:p>
          <a:p>
            <a:r>
              <a:rPr lang="en-US" dirty="0"/>
              <a:t>Overcoming Model Limitations: Traditional CNNs trained on small datasets often face overfitting and poor generalization, limiting their real-world applicability in clinical settings.</a:t>
            </a:r>
          </a:p>
          <a:p>
            <a:r>
              <a:rPr lang="en-US" dirty="0"/>
              <a:t>Advancing AI in Healthcare: Leveraging Generative Adversarial Networks (GANs) offers a novel way to generate diverse synthetic data, enriching training datasets and improving model robustness.</a:t>
            </a:r>
          </a:p>
          <a:p>
            <a:r>
              <a:rPr lang="en-US" dirty="0"/>
              <a:t>Reducing Costs and Time: Synthetic data generation provides a scalable and cost-effective alternative to manual data collection and annotation, accelerating the development of diagnostic models.</a:t>
            </a:r>
          </a:p>
          <a:p>
            <a:r>
              <a:rPr lang="en-US" dirty="0"/>
              <a:t>Supporting Clinical Applications: A more accurate and robust classification system can assist dermatologists in making better decisions, ultimately improving patient care.</a:t>
            </a:r>
            <a:endParaRPr lang="en-IN" dirty="0"/>
          </a:p>
        </p:txBody>
      </p:sp>
    </p:spTree>
    <p:extLst>
      <p:ext uri="{BB962C8B-B14F-4D97-AF65-F5344CB8AC3E}">
        <p14:creationId xmlns:p14="http://schemas.microsoft.com/office/powerpoint/2010/main" val="334156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72;p16">
            <a:extLst>
              <a:ext uri="{FF2B5EF4-FFF2-40B4-BE49-F238E27FC236}">
                <a16:creationId xmlns:a16="http://schemas.microsoft.com/office/drawing/2014/main" id="{3C281E45-50B9-7550-9039-6AEA9AB1FD35}"/>
              </a:ext>
            </a:extLst>
          </p:cNvPr>
          <p:cNvGraphicFramePr/>
          <p:nvPr>
            <p:extLst>
              <p:ext uri="{D42A27DB-BD31-4B8C-83A1-F6EECF244321}">
                <p14:modId xmlns:p14="http://schemas.microsoft.com/office/powerpoint/2010/main" val="1732265276"/>
              </p:ext>
            </p:extLst>
          </p:nvPr>
        </p:nvGraphicFramePr>
        <p:xfrm>
          <a:off x="186179" y="1517716"/>
          <a:ext cx="11819641" cy="4506015"/>
        </p:xfrm>
        <a:graphic>
          <a:graphicData uri="http://schemas.openxmlformats.org/drawingml/2006/table">
            <a:tbl>
              <a:tblPr>
                <a:noFill/>
              </a:tblPr>
              <a:tblGrid>
                <a:gridCol w="1014894">
                  <a:extLst>
                    <a:ext uri="{9D8B030D-6E8A-4147-A177-3AD203B41FA5}">
                      <a16:colId xmlns:a16="http://schemas.microsoft.com/office/drawing/2014/main" val="20000"/>
                    </a:ext>
                  </a:extLst>
                </a:gridCol>
                <a:gridCol w="2466991">
                  <a:extLst>
                    <a:ext uri="{9D8B030D-6E8A-4147-A177-3AD203B41FA5}">
                      <a16:colId xmlns:a16="http://schemas.microsoft.com/office/drawing/2014/main" val="20001"/>
                    </a:ext>
                  </a:extLst>
                </a:gridCol>
                <a:gridCol w="1904893">
                  <a:extLst>
                    <a:ext uri="{9D8B030D-6E8A-4147-A177-3AD203B41FA5}">
                      <a16:colId xmlns:a16="http://schemas.microsoft.com/office/drawing/2014/main" val="20002"/>
                    </a:ext>
                  </a:extLst>
                </a:gridCol>
                <a:gridCol w="968042">
                  <a:extLst>
                    <a:ext uri="{9D8B030D-6E8A-4147-A177-3AD203B41FA5}">
                      <a16:colId xmlns:a16="http://schemas.microsoft.com/office/drawing/2014/main" val="20003"/>
                    </a:ext>
                  </a:extLst>
                </a:gridCol>
                <a:gridCol w="2843958">
                  <a:extLst>
                    <a:ext uri="{9D8B030D-6E8A-4147-A177-3AD203B41FA5}">
                      <a16:colId xmlns:a16="http://schemas.microsoft.com/office/drawing/2014/main" val="20004"/>
                    </a:ext>
                  </a:extLst>
                </a:gridCol>
                <a:gridCol w="2620863">
                  <a:extLst>
                    <a:ext uri="{9D8B030D-6E8A-4147-A177-3AD203B41FA5}">
                      <a16:colId xmlns:a16="http://schemas.microsoft.com/office/drawing/2014/main" val="20005"/>
                    </a:ext>
                  </a:extLst>
                </a:gridCol>
              </a:tblGrid>
              <a:tr h="325121">
                <a:tc>
                  <a:txBody>
                    <a:bodyPr/>
                    <a:lstStyle/>
                    <a:p>
                      <a:pPr marL="0" marR="0" lvl="0" indent="0" algn="ctr" rtl="0">
                        <a:lnSpc>
                          <a:spcPct val="115000"/>
                        </a:lnSpc>
                        <a:spcBef>
                          <a:spcPts val="0"/>
                        </a:spcBef>
                        <a:spcAft>
                          <a:spcPts val="0"/>
                        </a:spcAft>
                        <a:buNone/>
                      </a:pPr>
                      <a:r>
                        <a:rPr lang="en" sz="1100" b="1"/>
                        <a:t>S.No</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Title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Author(s)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Year</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Inference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Identification of Gaps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77550">
                <a:tc>
                  <a:txBody>
                    <a:bodyPr/>
                    <a:lstStyle/>
                    <a:p>
                      <a:pPr marL="0" lvl="0" indent="0" algn="l" rtl="0">
                        <a:lnSpc>
                          <a:spcPct val="115000"/>
                        </a:lnSpc>
                        <a:spcBef>
                          <a:spcPts val="0"/>
                        </a:spcBef>
                        <a:spcAft>
                          <a:spcPts val="0"/>
                        </a:spcAft>
                        <a:buNone/>
                      </a:pPr>
                      <a:r>
                        <a:rPr lang="en" sz="1100"/>
                        <a:t>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Evaluating and Enhancing the Performance of Skin Disease Classification Based on Ensemble Methods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M. Pal, B. R. Roy</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2020</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Explored the effectiveness of ensemble methods in skin disease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More research needed on the scalability of ensemble methods in larger datasets.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16457">
                <a:tc>
                  <a:txBody>
                    <a:bodyPr/>
                    <a:lstStyle/>
                    <a:p>
                      <a:pPr marL="0" lvl="0" indent="0" algn="l" rtl="0">
                        <a:lnSpc>
                          <a:spcPct val="115000"/>
                        </a:lnSpc>
                        <a:spcBef>
                          <a:spcPts val="0"/>
                        </a:spcBef>
                        <a:spcAft>
                          <a:spcPts val="0"/>
                        </a:spcAft>
                        <a:buNone/>
                      </a:pPr>
                      <a:r>
                        <a:rPr lang="en" sz="1100"/>
                        <a:t>2</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A Transfer Learning-based Pre-trained VGG16 Model for Skin Disease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G. Singh, K. Guleria, S. Sharma</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Demonstrated the applicability of VGG16, pre-trained on ImageNet, for skin disease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Investigation into the transferability of other pre-trained models needed.</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86887">
                <a:tc>
                  <a:txBody>
                    <a:bodyPr/>
                    <a:lstStyle/>
                    <a:p>
                      <a:pPr marL="0" lvl="0" indent="0" algn="l" rtl="0">
                        <a:lnSpc>
                          <a:spcPct val="115000"/>
                        </a:lnSpc>
                        <a:spcBef>
                          <a:spcPts val="0"/>
                        </a:spcBef>
                        <a:spcAft>
                          <a:spcPts val="0"/>
                        </a:spcAft>
                        <a:buNone/>
                      </a:pPr>
                      <a:r>
                        <a:rPr lang="en" sz="1100" dirty="0"/>
                        <a:t>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Classification of Pathological Images of Skin Diseases Based on Deep Learning</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K. Liu, T. Huang, Z. Guo</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2022</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Utilized deep learning techniques for classifying pathological skin images.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More detailed analysis on the types of deep learning architectures used.</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3DB5E84A-AE2F-8489-B95C-64F9A1F7B768}"/>
              </a:ext>
            </a:extLst>
          </p:cNvPr>
          <p:cNvSpPr txBox="1"/>
          <p:nvPr/>
        </p:nvSpPr>
        <p:spPr>
          <a:xfrm>
            <a:off x="669302" y="367645"/>
            <a:ext cx="11019935" cy="769441"/>
          </a:xfrm>
          <a:prstGeom prst="rect">
            <a:avLst/>
          </a:prstGeom>
          <a:noFill/>
        </p:spPr>
        <p:txBody>
          <a:bodyPr wrap="square" rtlCol="0">
            <a:spAutoFit/>
          </a:bodyPr>
          <a:lstStyle/>
          <a:p>
            <a:pPr algn="ctr"/>
            <a:r>
              <a:rPr lang="en-IN" sz="4400" dirty="0"/>
              <a:t>LITERATURE REVIEW</a:t>
            </a:r>
          </a:p>
        </p:txBody>
      </p:sp>
    </p:spTree>
    <p:extLst>
      <p:ext uri="{BB962C8B-B14F-4D97-AF65-F5344CB8AC3E}">
        <p14:creationId xmlns:p14="http://schemas.microsoft.com/office/powerpoint/2010/main" val="5318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1E758-7CDB-2C8E-4B9E-B849CC5FEACC}"/>
              </a:ext>
            </a:extLst>
          </p:cNvPr>
          <p:cNvSpPr>
            <a:spLocks noGrp="1"/>
          </p:cNvSpPr>
          <p:nvPr>
            <p:ph type="title"/>
          </p:nvPr>
        </p:nvSpPr>
        <p:spPr>
          <a:xfrm>
            <a:off x="838200" y="201580"/>
            <a:ext cx="10515600" cy="1118174"/>
          </a:xfrm>
        </p:spPr>
        <p:txBody>
          <a:bodyPr/>
          <a:lstStyle/>
          <a:p>
            <a:pPr algn="ctr"/>
            <a:r>
              <a:rPr lang="en-IN" dirty="0">
                <a:latin typeface="+mn-lt"/>
              </a:rPr>
              <a:t>LITERATURE REVIEW</a:t>
            </a:r>
          </a:p>
        </p:txBody>
      </p:sp>
      <p:graphicFrame>
        <p:nvGraphicFramePr>
          <p:cNvPr id="3" name="Google Shape;78;p17">
            <a:extLst>
              <a:ext uri="{FF2B5EF4-FFF2-40B4-BE49-F238E27FC236}">
                <a16:creationId xmlns:a16="http://schemas.microsoft.com/office/drawing/2014/main" id="{235FCD02-367B-3180-5B4E-A113ACD31441}"/>
              </a:ext>
            </a:extLst>
          </p:cNvPr>
          <p:cNvGraphicFramePr/>
          <p:nvPr>
            <p:extLst>
              <p:ext uri="{D42A27DB-BD31-4B8C-83A1-F6EECF244321}">
                <p14:modId xmlns:p14="http://schemas.microsoft.com/office/powerpoint/2010/main" val="3889450679"/>
              </p:ext>
            </p:extLst>
          </p:nvPr>
        </p:nvGraphicFramePr>
        <p:xfrm>
          <a:off x="186126" y="1527143"/>
          <a:ext cx="11840067" cy="4487577"/>
        </p:xfrm>
        <a:graphic>
          <a:graphicData uri="http://schemas.openxmlformats.org/drawingml/2006/table">
            <a:tbl>
              <a:tblPr>
                <a:noFill/>
              </a:tblPr>
              <a:tblGrid>
                <a:gridCol w="1016648">
                  <a:extLst>
                    <a:ext uri="{9D8B030D-6E8A-4147-A177-3AD203B41FA5}">
                      <a16:colId xmlns:a16="http://schemas.microsoft.com/office/drawing/2014/main" val="20000"/>
                    </a:ext>
                  </a:extLst>
                </a:gridCol>
                <a:gridCol w="2471254">
                  <a:extLst>
                    <a:ext uri="{9D8B030D-6E8A-4147-A177-3AD203B41FA5}">
                      <a16:colId xmlns:a16="http://schemas.microsoft.com/office/drawing/2014/main" val="20001"/>
                    </a:ext>
                  </a:extLst>
                </a:gridCol>
                <a:gridCol w="1908186">
                  <a:extLst>
                    <a:ext uri="{9D8B030D-6E8A-4147-A177-3AD203B41FA5}">
                      <a16:colId xmlns:a16="http://schemas.microsoft.com/office/drawing/2014/main" val="20002"/>
                    </a:ext>
                  </a:extLst>
                </a:gridCol>
                <a:gridCol w="969715">
                  <a:extLst>
                    <a:ext uri="{9D8B030D-6E8A-4147-A177-3AD203B41FA5}">
                      <a16:colId xmlns:a16="http://schemas.microsoft.com/office/drawing/2014/main" val="20003"/>
                    </a:ext>
                  </a:extLst>
                </a:gridCol>
                <a:gridCol w="2513752">
                  <a:extLst>
                    <a:ext uri="{9D8B030D-6E8A-4147-A177-3AD203B41FA5}">
                      <a16:colId xmlns:a16="http://schemas.microsoft.com/office/drawing/2014/main" val="20004"/>
                    </a:ext>
                  </a:extLst>
                </a:gridCol>
                <a:gridCol w="2960512">
                  <a:extLst>
                    <a:ext uri="{9D8B030D-6E8A-4147-A177-3AD203B41FA5}">
                      <a16:colId xmlns:a16="http://schemas.microsoft.com/office/drawing/2014/main" val="20005"/>
                    </a:ext>
                  </a:extLst>
                </a:gridCol>
              </a:tblGrid>
              <a:tr h="428856">
                <a:tc>
                  <a:txBody>
                    <a:bodyPr/>
                    <a:lstStyle/>
                    <a:p>
                      <a:pPr marL="0" marR="0" lvl="0" indent="0" algn="ctr" rtl="0">
                        <a:lnSpc>
                          <a:spcPct val="115000"/>
                        </a:lnSpc>
                        <a:spcBef>
                          <a:spcPts val="0"/>
                        </a:spcBef>
                        <a:spcAft>
                          <a:spcPts val="0"/>
                        </a:spcAft>
                        <a:buNone/>
                      </a:pPr>
                      <a:r>
                        <a:rPr lang="en" sz="1100" b="1" dirty="0"/>
                        <a:t>S.No</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Title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Author(s)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Year</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Inference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Identification of Gaps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34372">
                <a:tc>
                  <a:txBody>
                    <a:bodyPr/>
                    <a:lstStyle/>
                    <a:p>
                      <a:pPr marL="0" lvl="0" indent="0" algn="l" rtl="0">
                        <a:lnSpc>
                          <a:spcPct val="115000"/>
                        </a:lnSpc>
                        <a:spcBef>
                          <a:spcPts val="0"/>
                        </a:spcBef>
                        <a:spcAft>
                          <a:spcPts val="0"/>
                        </a:spcAft>
                        <a:buNone/>
                      </a:pPr>
                      <a:r>
                        <a:rPr lang="en" sz="1100"/>
                        <a:t>4</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Enhancing Skin Disease Classification and Privacy Preservation through Federated Learning-Based Deep Learning</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R. G. Tiwari, H. Maheshwari, V. Gautam, A. K. Agarwal, N. K. Trivedi</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Focused on improving classification accuracy while preserving data privacy using federated learning.</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Research on the effectiveness of federated learning in diverse environments.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7988">
                <a:tc>
                  <a:txBody>
                    <a:bodyPr/>
                    <a:lstStyle/>
                    <a:p>
                      <a:pPr marL="0" lvl="0" indent="0" algn="l" rtl="0">
                        <a:lnSpc>
                          <a:spcPct val="115000"/>
                        </a:lnSpc>
                        <a:spcBef>
                          <a:spcPts val="0"/>
                        </a:spcBef>
                        <a:spcAft>
                          <a:spcPts val="0"/>
                        </a:spcAft>
                        <a:buNone/>
                      </a:pPr>
                      <a:r>
                        <a:rPr lang="en" sz="1100"/>
                        <a:t>5</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Skin Disease Prediction Using Machine Learning Techniques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B. P T, P. G K, M. 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Investigated various machine learning techniques for predicting skin diseases.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Comparative studies with real-world clinical data needed.</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46361">
                <a:tc>
                  <a:txBody>
                    <a:bodyPr/>
                    <a:lstStyle/>
                    <a:p>
                      <a:pPr marL="0" lvl="0" indent="0" algn="l" rtl="0">
                        <a:lnSpc>
                          <a:spcPct val="115000"/>
                        </a:lnSpc>
                        <a:spcBef>
                          <a:spcPts val="0"/>
                        </a:spcBef>
                        <a:spcAft>
                          <a:spcPts val="0"/>
                        </a:spcAft>
                        <a:buNone/>
                      </a:pPr>
                      <a:r>
                        <a:rPr lang="en" sz="1100"/>
                        <a:t>6</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Multi-level Attentive Skin Lesion Learning for Melanoma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X. Wang, W. Huang, Z. Lu, S. Huang</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2021</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Developed a multi-level attentive model for specific melanoma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Long-term validation of model performance in clinical settings.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3535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369A308-E606-7565-09A1-CF6AD3E1F605}"/>
              </a:ext>
            </a:extLst>
          </p:cNvPr>
          <p:cNvSpPr txBox="1">
            <a:spLocks/>
          </p:cNvSpPr>
          <p:nvPr/>
        </p:nvSpPr>
        <p:spPr>
          <a:xfrm>
            <a:off x="838200" y="201580"/>
            <a:ext cx="10515600" cy="1118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mn-lt"/>
              </a:rPr>
              <a:t>LITERATURE REVIEW</a:t>
            </a:r>
          </a:p>
        </p:txBody>
      </p:sp>
      <p:graphicFrame>
        <p:nvGraphicFramePr>
          <p:cNvPr id="4" name="Google Shape;84;p18">
            <a:extLst>
              <a:ext uri="{FF2B5EF4-FFF2-40B4-BE49-F238E27FC236}">
                <a16:creationId xmlns:a16="http://schemas.microsoft.com/office/drawing/2014/main" id="{B89A7E60-1117-B267-4E1F-87873B0A0EE4}"/>
              </a:ext>
            </a:extLst>
          </p:cNvPr>
          <p:cNvGraphicFramePr/>
          <p:nvPr>
            <p:extLst>
              <p:ext uri="{D42A27DB-BD31-4B8C-83A1-F6EECF244321}">
                <p14:modId xmlns:p14="http://schemas.microsoft.com/office/powerpoint/2010/main" val="70970935"/>
              </p:ext>
            </p:extLst>
          </p:nvPr>
        </p:nvGraphicFramePr>
        <p:xfrm>
          <a:off x="186179" y="1489435"/>
          <a:ext cx="11819642" cy="4444004"/>
        </p:xfrm>
        <a:graphic>
          <a:graphicData uri="http://schemas.openxmlformats.org/drawingml/2006/table">
            <a:tbl>
              <a:tblPr>
                <a:noFill/>
              </a:tblPr>
              <a:tblGrid>
                <a:gridCol w="1014894">
                  <a:extLst>
                    <a:ext uri="{9D8B030D-6E8A-4147-A177-3AD203B41FA5}">
                      <a16:colId xmlns:a16="http://schemas.microsoft.com/office/drawing/2014/main" val="20000"/>
                    </a:ext>
                  </a:extLst>
                </a:gridCol>
                <a:gridCol w="2662148">
                  <a:extLst>
                    <a:ext uri="{9D8B030D-6E8A-4147-A177-3AD203B41FA5}">
                      <a16:colId xmlns:a16="http://schemas.microsoft.com/office/drawing/2014/main" val="20001"/>
                    </a:ext>
                  </a:extLst>
                </a:gridCol>
                <a:gridCol w="1709736">
                  <a:extLst>
                    <a:ext uri="{9D8B030D-6E8A-4147-A177-3AD203B41FA5}">
                      <a16:colId xmlns:a16="http://schemas.microsoft.com/office/drawing/2014/main" val="20002"/>
                    </a:ext>
                  </a:extLst>
                </a:gridCol>
                <a:gridCol w="968042">
                  <a:extLst>
                    <a:ext uri="{9D8B030D-6E8A-4147-A177-3AD203B41FA5}">
                      <a16:colId xmlns:a16="http://schemas.microsoft.com/office/drawing/2014/main" val="20003"/>
                    </a:ext>
                  </a:extLst>
                </a:gridCol>
                <a:gridCol w="3276096">
                  <a:extLst>
                    <a:ext uri="{9D8B030D-6E8A-4147-A177-3AD203B41FA5}">
                      <a16:colId xmlns:a16="http://schemas.microsoft.com/office/drawing/2014/main" val="20004"/>
                    </a:ext>
                  </a:extLst>
                </a:gridCol>
                <a:gridCol w="2188726">
                  <a:extLst>
                    <a:ext uri="{9D8B030D-6E8A-4147-A177-3AD203B41FA5}">
                      <a16:colId xmlns:a16="http://schemas.microsoft.com/office/drawing/2014/main" val="20005"/>
                    </a:ext>
                  </a:extLst>
                </a:gridCol>
              </a:tblGrid>
              <a:tr h="395030">
                <a:tc>
                  <a:txBody>
                    <a:bodyPr/>
                    <a:lstStyle/>
                    <a:p>
                      <a:pPr marL="0" marR="0" lvl="0" indent="0" algn="ctr" rtl="0">
                        <a:lnSpc>
                          <a:spcPct val="115000"/>
                        </a:lnSpc>
                        <a:spcBef>
                          <a:spcPts val="0"/>
                        </a:spcBef>
                        <a:spcAft>
                          <a:spcPts val="0"/>
                        </a:spcAft>
                        <a:buNone/>
                      </a:pPr>
                      <a:r>
                        <a:rPr lang="en" sz="1100" b="1"/>
                        <a:t>S.No</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Title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Author(s)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Year</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Inference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Identification of Gaps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30928">
                <a:tc>
                  <a:txBody>
                    <a:bodyPr/>
                    <a:lstStyle/>
                    <a:p>
                      <a:pPr marL="0" lvl="0" indent="0" algn="l" rtl="0">
                        <a:lnSpc>
                          <a:spcPct val="115000"/>
                        </a:lnSpc>
                        <a:spcBef>
                          <a:spcPts val="0"/>
                        </a:spcBef>
                        <a:spcAft>
                          <a:spcPts val="0"/>
                        </a:spcAft>
                        <a:buNone/>
                      </a:pPr>
                      <a:r>
                        <a:rPr lang="en" sz="1100"/>
                        <a:t>7</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A Survey on Automated Skin Lesion Segmentation and Classification of Granular Parakeratosis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S. Janthakal, G. Hosalli</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2022</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Provided a comprehensive review of automated segmentation and classification techniques for granular parakeratosis.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Need for advancements in specific segmentation techniques.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4918">
                <a:tc>
                  <a:txBody>
                    <a:bodyPr/>
                    <a:lstStyle/>
                    <a:p>
                      <a:pPr marL="0" lvl="0" indent="0" algn="l" rtl="0">
                        <a:lnSpc>
                          <a:spcPct val="115000"/>
                        </a:lnSpc>
                        <a:spcBef>
                          <a:spcPts val="0"/>
                        </a:spcBef>
                        <a:spcAft>
                          <a:spcPts val="0"/>
                        </a:spcAft>
                        <a:buNone/>
                      </a:pPr>
                      <a:r>
                        <a:rPr lang="en" sz="1100"/>
                        <a:t>8</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Skin Disease Classification using Transfer Learning with a Modified ResNet-50 Architecture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P. B. S, Y. C</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2024</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Evaluated the effectiveness of a modified ResNet-50 architecture for skin disease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Exploration of modifications in other architectures for enhanced performance.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43128">
                <a:tc>
                  <a:txBody>
                    <a:bodyPr/>
                    <a:lstStyle/>
                    <a:p>
                      <a:pPr marL="0" lvl="0" indent="0" algn="l" rtl="0">
                        <a:lnSpc>
                          <a:spcPct val="115000"/>
                        </a:lnSpc>
                        <a:spcBef>
                          <a:spcPts val="0"/>
                        </a:spcBef>
                        <a:spcAft>
                          <a:spcPts val="0"/>
                        </a:spcAft>
                        <a:buNone/>
                      </a:pPr>
                      <a:r>
                        <a:rPr lang="en" sz="1100"/>
                        <a:t>9</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Enhancing Skin Disease Diagnosis Through Convolutional Neural Networks and YOLO v8 Object Detection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R. Talukdar, S. Dutta, S. Das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Combined CNN and YOLO v8 for improved skin disease diagnosis accuracy.</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Detailed analysis of the integration of different models for diagnosis.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873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36C9-6A30-C1BF-39C6-75FEDE63223D}"/>
              </a:ext>
            </a:extLst>
          </p:cNvPr>
          <p:cNvSpPr txBox="1">
            <a:spLocks/>
          </p:cNvSpPr>
          <p:nvPr/>
        </p:nvSpPr>
        <p:spPr>
          <a:xfrm>
            <a:off x="838200" y="201580"/>
            <a:ext cx="10515600" cy="1118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mn-lt"/>
              </a:rPr>
              <a:t>LITERATURE REVIEW</a:t>
            </a:r>
          </a:p>
        </p:txBody>
      </p:sp>
      <p:graphicFrame>
        <p:nvGraphicFramePr>
          <p:cNvPr id="3" name="Google Shape;90;p19">
            <a:extLst>
              <a:ext uri="{FF2B5EF4-FFF2-40B4-BE49-F238E27FC236}">
                <a16:creationId xmlns:a16="http://schemas.microsoft.com/office/drawing/2014/main" id="{551C756E-8052-4BA3-D248-8D6F65A905A1}"/>
              </a:ext>
            </a:extLst>
          </p:cNvPr>
          <p:cNvGraphicFramePr/>
          <p:nvPr>
            <p:extLst>
              <p:ext uri="{D42A27DB-BD31-4B8C-83A1-F6EECF244321}">
                <p14:modId xmlns:p14="http://schemas.microsoft.com/office/powerpoint/2010/main" val="2579771105"/>
              </p:ext>
            </p:extLst>
          </p:nvPr>
        </p:nvGraphicFramePr>
        <p:xfrm>
          <a:off x="186179" y="1470581"/>
          <a:ext cx="11819641" cy="4523819"/>
        </p:xfrm>
        <a:graphic>
          <a:graphicData uri="http://schemas.openxmlformats.org/drawingml/2006/table">
            <a:tbl>
              <a:tblPr>
                <a:noFill/>
              </a:tblPr>
              <a:tblGrid>
                <a:gridCol w="1014895">
                  <a:extLst>
                    <a:ext uri="{9D8B030D-6E8A-4147-A177-3AD203B41FA5}">
                      <a16:colId xmlns:a16="http://schemas.microsoft.com/office/drawing/2014/main" val="20000"/>
                    </a:ext>
                  </a:extLst>
                </a:gridCol>
                <a:gridCol w="2466990">
                  <a:extLst>
                    <a:ext uri="{9D8B030D-6E8A-4147-A177-3AD203B41FA5}">
                      <a16:colId xmlns:a16="http://schemas.microsoft.com/office/drawing/2014/main" val="20001"/>
                    </a:ext>
                  </a:extLst>
                </a:gridCol>
                <a:gridCol w="1904893">
                  <a:extLst>
                    <a:ext uri="{9D8B030D-6E8A-4147-A177-3AD203B41FA5}">
                      <a16:colId xmlns:a16="http://schemas.microsoft.com/office/drawing/2014/main" val="20002"/>
                    </a:ext>
                  </a:extLst>
                </a:gridCol>
                <a:gridCol w="968042">
                  <a:extLst>
                    <a:ext uri="{9D8B030D-6E8A-4147-A177-3AD203B41FA5}">
                      <a16:colId xmlns:a16="http://schemas.microsoft.com/office/drawing/2014/main" val="20003"/>
                    </a:ext>
                  </a:extLst>
                </a:gridCol>
                <a:gridCol w="2509416">
                  <a:extLst>
                    <a:ext uri="{9D8B030D-6E8A-4147-A177-3AD203B41FA5}">
                      <a16:colId xmlns:a16="http://schemas.microsoft.com/office/drawing/2014/main" val="20004"/>
                    </a:ext>
                  </a:extLst>
                </a:gridCol>
                <a:gridCol w="2955405">
                  <a:extLst>
                    <a:ext uri="{9D8B030D-6E8A-4147-A177-3AD203B41FA5}">
                      <a16:colId xmlns:a16="http://schemas.microsoft.com/office/drawing/2014/main" val="20005"/>
                    </a:ext>
                  </a:extLst>
                </a:gridCol>
              </a:tblGrid>
              <a:tr h="402126">
                <a:tc>
                  <a:txBody>
                    <a:bodyPr/>
                    <a:lstStyle/>
                    <a:p>
                      <a:pPr marL="0" marR="0" lvl="0" indent="0" algn="ctr" rtl="0">
                        <a:lnSpc>
                          <a:spcPct val="115000"/>
                        </a:lnSpc>
                        <a:spcBef>
                          <a:spcPts val="0"/>
                        </a:spcBef>
                        <a:spcAft>
                          <a:spcPts val="0"/>
                        </a:spcAft>
                        <a:buNone/>
                      </a:pPr>
                      <a:r>
                        <a:rPr lang="en" sz="1100" b="1"/>
                        <a:t>S.No</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Title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Author(s)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dirty="0"/>
                        <a:t>Year</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Inference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Identification of Gaps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56626">
                <a:tc>
                  <a:txBody>
                    <a:bodyPr/>
                    <a:lstStyle/>
                    <a:p>
                      <a:pPr marL="0" lvl="0" indent="0" algn="l" rtl="0">
                        <a:lnSpc>
                          <a:spcPct val="115000"/>
                        </a:lnSpc>
                        <a:spcBef>
                          <a:spcPts val="0"/>
                        </a:spcBef>
                        <a:spcAft>
                          <a:spcPts val="0"/>
                        </a:spcAft>
                        <a:buNone/>
                      </a:pPr>
                      <a:r>
                        <a:rPr lang="en" sz="1100"/>
                        <a:t>10</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Cost-Effective Image based Skin Disease Detection in Resource-Constrained Settings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G. S. Annie Grace Vimala, E. J. Merlin, M. Amanullah, E. Manigandan, B. V. Kumar, S. Padmakala</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Explored cost-effective machine learning techniques for resource-constrained environments.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Study on the deployment challenges in rural areas.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97818">
                <a:tc>
                  <a:txBody>
                    <a:bodyPr/>
                    <a:lstStyle/>
                    <a:p>
                      <a:pPr marL="0" lvl="0" indent="0" algn="l" rtl="0">
                        <a:lnSpc>
                          <a:spcPct val="115000"/>
                        </a:lnSpc>
                        <a:spcBef>
                          <a:spcPts val="0"/>
                        </a:spcBef>
                        <a:spcAft>
                          <a:spcPts val="0"/>
                        </a:spcAft>
                        <a:buNone/>
                      </a:pPr>
                      <a:r>
                        <a:rPr lang="en" sz="1100"/>
                        <a:t>11</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Synthetic medical image augmentation: a GAN-based approach for melanoma skin lesion classification with deep learning</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Nirmala, V., &amp; Premaladha, J.</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Investigated the use of GANs for generating synthetic images to train deep learning models.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Evaluation of synthetic data's impact on real-world applicability.</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67249">
                <a:tc>
                  <a:txBody>
                    <a:bodyPr/>
                    <a:lstStyle/>
                    <a:p>
                      <a:pPr marL="0" lvl="0" indent="0" algn="l" rtl="0">
                        <a:lnSpc>
                          <a:spcPct val="115000"/>
                        </a:lnSpc>
                        <a:spcBef>
                          <a:spcPts val="0"/>
                        </a:spcBef>
                        <a:spcAft>
                          <a:spcPts val="0"/>
                        </a:spcAft>
                        <a:buNone/>
                      </a:pPr>
                      <a:r>
                        <a:rPr lang="en" sz="1100"/>
                        <a:t>12</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Skin lesion synthesis and classification using an improved DCGAN classifier</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Behara, K., Bhero, E., &amp; Agee, J. T.</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Improved DCGAN classifier for synthesizing and classifying skin lesions.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Further improvements in DCGAN to enhance classification accuracy.</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10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7E3C-99BE-679D-CC60-E704047693BB}"/>
              </a:ext>
            </a:extLst>
          </p:cNvPr>
          <p:cNvSpPr txBox="1">
            <a:spLocks/>
          </p:cNvSpPr>
          <p:nvPr/>
        </p:nvSpPr>
        <p:spPr>
          <a:xfrm>
            <a:off x="838200" y="201580"/>
            <a:ext cx="10515600" cy="1118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mn-lt"/>
              </a:rPr>
              <a:t>LITERATURE REVIEW</a:t>
            </a:r>
          </a:p>
        </p:txBody>
      </p:sp>
      <p:graphicFrame>
        <p:nvGraphicFramePr>
          <p:cNvPr id="3" name="Google Shape;96;p20">
            <a:extLst>
              <a:ext uri="{FF2B5EF4-FFF2-40B4-BE49-F238E27FC236}">
                <a16:creationId xmlns:a16="http://schemas.microsoft.com/office/drawing/2014/main" id="{5B2543F3-7EAA-6805-BE11-7776BE63C1C9}"/>
              </a:ext>
            </a:extLst>
          </p:cNvPr>
          <p:cNvGraphicFramePr/>
          <p:nvPr>
            <p:extLst>
              <p:ext uri="{D42A27DB-BD31-4B8C-83A1-F6EECF244321}">
                <p14:modId xmlns:p14="http://schemas.microsoft.com/office/powerpoint/2010/main" val="1511442426"/>
              </p:ext>
            </p:extLst>
          </p:nvPr>
        </p:nvGraphicFramePr>
        <p:xfrm>
          <a:off x="228600" y="1498860"/>
          <a:ext cx="11734799" cy="4475219"/>
        </p:xfrm>
        <a:graphic>
          <a:graphicData uri="http://schemas.openxmlformats.org/drawingml/2006/table">
            <a:tbl>
              <a:tblPr>
                <a:noFill/>
              </a:tblPr>
              <a:tblGrid>
                <a:gridCol w="1007610">
                  <a:extLst>
                    <a:ext uri="{9D8B030D-6E8A-4147-A177-3AD203B41FA5}">
                      <a16:colId xmlns:a16="http://schemas.microsoft.com/office/drawing/2014/main" val="20000"/>
                    </a:ext>
                  </a:extLst>
                </a:gridCol>
                <a:gridCol w="2449282">
                  <a:extLst>
                    <a:ext uri="{9D8B030D-6E8A-4147-A177-3AD203B41FA5}">
                      <a16:colId xmlns:a16="http://schemas.microsoft.com/office/drawing/2014/main" val="20001"/>
                    </a:ext>
                  </a:extLst>
                </a:gridCol>
                <a:gridCol w="1891220">
                  <a:extLst>
                    <a:ext uri="{9D8B030D-6E8A-4147-A177-3AD203B41FA5}">
                      <a16:colId xmlns:a16="http://schemas.microsoft.com/office/drawing/2014/main" val="20002"/>
                    </a:ext>
                  </a:extLst>
                </a:gridCol>
                <a:gridCol w="961093">
                  <a:extLst>
                    <a:ext uri="{9D8B030D-6E8A-4147-A177-3AD203B41FA5}">
                      <a16:colId xmlns:a16="http://schemas.microsoft.com/office/drawing/2014/main" val="20003"/>
                    </a:ext>
                  </a:extLst>
                </a:gridCol>
                <a:gridCol w="2491403">
                  <a:extLst>
                    <a:ext uri="{9D8B030D-6E8A-4147-A177-3AD203B41FA5}">
                      <a16:colId xmlns:a16="http://schemas.microsoft.com/office/drawing/2014/main" val="20004"/>
                    </a:ext>
                  </a:extLst>
                </a:gridCol>
                <a:gridCol w="2934191">
                  <a:extLst>
                    <a:ext uri="{9D8B030D-6E8A-4147-A177-3AD203B41FA5}">
                      <a16:colId xmlns:a16="http://schemas.microsoft.com/office/drawing/2014/main" val="20005"/>
                    </a:ext>
                  </a:extLst>
                </a:gridCol>
              </a:tblGrid>
              <a:tr h="397805">
                <a:tc>
                  <a:txBody>
                    <a:bodyPr/>
                    <a:lstStyle/>
                    <a:p>
                      <a:pPr marL="0" marR="0" lvl="0" indent="0" algn="ctr" rtl="0">
                        <a:lnSpc>
                          <a:spcPct val="115000"/>
                        </a:lnSpc>
                        <a:spcBef>
                          <a:spcPts val="0"/>
                        </a:spcBef>
                        <a:spcAft>
                          <a:spcPts val="0"/>
                        </a:spcAft>
                        <a:buNone/>
                      </a:pPr>
                      <a:r>
                        <a:rPr lang="en" sz="1100" b="1"/>
                        <a:t>S.No</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Title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Author(s)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Year</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Inference</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100" b="1"/>
                        <a:t>Identification of Gaps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440979">
                <a:tc>
                  <a:txBody>
                    <a:bodyPr/>
                    <a:lstStyle/>
                    <a:p>
                      <a:pPr marL="0" lvl="0" indent="0" algn="l" rtl="0">
                        <a:lnSpc>
                          <a:spcPct val="115000"/>
                        </a:lnSpc>
                        <a:spcBef>
                          <a:spcPts val="0"/>
                        </a:spcBef>
                        <a:spcAft>
                          <a:spcPts val="0"/>
                        </a:spcAft>
                        <a:buNone/>
                      </a:pPr>
                      <a:r>
                        <a:rPr lang="en" sz="1100"/>
                        <a:t>13</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Realistic Skin Image Data Generation Leveraging Conditional GAN and Classification Using Deep CNN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Tulasiram, J., Banothu, B., &amp; Nickolas, 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2023</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Utilized Conditional GANs for generating realistic skin image data for training deep CNNs.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Assessment of generative models in other forms of dermatological conditions.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83874">
                <a:tc>
                  <a:txBody>
                    <a:bodyPr/>
                    <a:lstStyle/>
                    <a:p>
                      <a:pPr marL="0" lvl="0" indent="0" algn="l" rtl="0">
                        <a:lnSpc>
                          <a:spcPct val="115000"/>
                        </a:lnSpc>
                        <a:spcBef>
                          <a:spcPts val="0"/>
                        </a:spcBef>
                        <a:spcAft>
                          <a:spcPts val="0"/>
                        </a:spcAft>
                        <a:buNone/>
                      </a:pPr>
                      <a:r>
                        <a:rPr lang="en" sz="1100"/>
                        <a:t>14</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Tackling the class imbalanced dermoscopic image classification using data augmentation and GAN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Alsaidi, M., Jan, M. T., Altaher, A., Zhuang, H., &amp; Zhu, X.</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2024</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Addressed class imbalance in dermoscopic image classification using data augmentation and GANs.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Impact of augmentation techniques on different skin types and conditions.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352561">
                <a:tc>
                  <a:txBody>
                    <a:bodyPr/>
                    <a:lstStyle/>
                    <a:p>
                      <a:pPr marL="0" lvl="0" indent="0" algn="l" rtl="0">
                        <a:lnSpc>
                          <a:spcPct val="115000"/>
                        </a:lnSpc>
                        <a:spcBef>
                          <a:spcPts val="0"/>
                        </a:spcBef>
                        <a:spcAft>
                          <a:spcPts val="0"/>
                        </a:spcAft>
                        <a:buNone/>
                      </a:pPr>
                      <a:r>
                        <a:rPr lang="en" sz="1100"/>
                        <a:t>15</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The (de) biasing effect of gan-based augmentation methods on skin lesion images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Mikołajczyk, A., Majchrowska, S., &amp; Carrasco Limeros, S.</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2022</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t>Explored the debiasing potential of GAN-based augmentation in training datasets for skin lesion classification.</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dirty="0"/>
                        <a:t>Longitudinal studies to understand the debiasing effect over time.</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1753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C0A8-E6A5-47D8-3271-2527EC5F047F}"/>
              </a:ext>
            </a:extLst>
          </p:cNvPr>
          <p:cNvSpPr>
            <a:spLocks noGrp="1"/>
          </p:cNvSpPr>
          <p:nvPr>
            <p:ph type="title"/>
          </p:nvPr>
        </p:nvSpPr>
        <p:spPr>
          <a:xfrm>
            <a:off x="1451579" y="1068679"/>
            <a:ext cx="9603275" cy="719481"/>
          </a:xfrm>
        </p:spPr>
        <p:txBody>
          <a:bodyPr>
            <a:normAutofit fontScale="90000"/>
          </a:bodyPr>
          <a:lstStyle/>
          <a:p>
            <a:pPr algn="ctr"/>
            <a:r>
              <a:rPr lang="en-IN" sz="4800" b="1" dirty="0"/>
              <a:t>GAPS IDENTIFIED</a:t>
            </a:r>
          </a:p>
        </p:txBody>
      </p:sp>
      <p:sp>
        <p:nvSpPr>
          <p:cNvPr id="3" name="Content Placeholder 2">
            <a:extLst>
              <a:ext uri="{FF2B5EF4-FFF2-40B4-BE49-F238E27FC236}">
                <a16:creationId xmlns:a16="http://schemas.microsoft.com/office/drawing/2014/main" id="{F39BB33D-73BA-E983-AD17-A8B38A4FFC57}"/>
              </a:ext>
            </a:extLst>
          </p:cNvPr>
          <p:cNvSpPr>
            <a:spLocks noGrp="1"/>
          </p:cNvSpPr>
          <p:nvPr>
            <p:ph idx="1"/>
          </p:nvPr>
        </p:nvSpPr>
        <p:spPr/>
        <p:txBody>
          <a:bodyPr>
            <a:normAutofit fontScale="85000" lnSpcReduction="10000"/>
          </a:bodyPr>
          <a:lstStyle/>
          <a:p>
            <a:r>
              <a:rPr lang="en-US" dirty="0"/>
              <a:t>Scarcity of Labeled Datasets: Limited availability of large, diverse, and annotated datasets for skin lesion classification, especially for rare skin conditions.</a:t>
            </a:r>
          </a:p>
          <a:p>
            <a:r>
              <a:rPr lang="en-US" dirty="0"/>
              <a:t>Poor Generalization in Models: Machine learning models often perform well in controlled environments but struggle to generalize effectively to real-world clinical data.</a:t>
            </a:r>
          </a:p>
          <a:p>
            <a:r>
              <a:rPr lang="en-US" dirty="0"/>
              <a:t>Underrepresentation of Rare Lesions: Existing datasets lack sufficient examples of rare or atypical lesions, leading to inadequate model performance on these critical cases.</a:t>
            </a:r>
          </a:p>
          <a:p>
            <a:r>
              <a:rPr lang="en-US" dirty="0"/>
              <a:t>Limited Use of Synthetic Data in Dermatology: While Generative Adversarial Networks (GANs) are widely studied, their application for augmenting dermatological datasets remains underexplored.</a:t>
            </a:r>
          </a:p>
          <a:p>
            <a:r>
              <a:rPr lang="en-US" dirty="0"/>
              <a:t>High Costs of Data Collection: Acquiring and annotating real medical images is labor-intensive, costly, and constrained by privacy regulations, creating barriers for dataset expansion.</a:t>
            </a:r>
            <a:endParaRPr lang="en-IN" dirty="0"/>
          </a:p>
        </p:txBody>
      </p:sp>
    </p:spTree>
    <p:extLst>
      <p:ext uri="{BB962C8B-B14F-4D97-AF65-F5344CB8AC3E}">
        <p14:creationId xmlns:p14="http://schemas.microsoft.com/office/powerpoint/2010/main" val="14209500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85</TotalTime>
  <Words>3201</Words>
  <Application>Microsoft Office PowerPoint</Application>
  <PresentationFormat>Widescreen</PresentationFormat>
  <Paragraphs>258</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Enhancing Skin Disease Classification Through GAN-Generated Synthetic Images for Improved CNN Training and Generalization</vt:lpstr>
      <vt:lpstr>OBJECTIVES</vt:lpstr>
      <vt:lpstr>MOTIVATION</vt:lpstr>
      <vt:lpstr>PowerPoint Presentation</vt:lpstr>
      <vt:lpstr>LITERATURE REVIEW</vt:lpstr>
      <vt:lpstr>PowerPoint Presentation</vt:lpstr>
      <vt:lpstr>PowerPoint Presentation</vt:lpstr>
      <vt:lpstr>PowerPoint Presentation</vt:lpstr>
      <vt:lpstr>GAPS IDENTIFIED</vt:lpstr>
      <vt:lpstr>PROBLEM FORMULATION</vt:lpstr>
      <vt:lpstr>PROPOSED ARCHITECTURE</vt:lpstr>
      <vt:lpstr>PROPOSED SYSTEM</vt:lpstr>
      <vt:lpstr>PowerPoint Presentation</vt:lpstr>
      <vt:lpstr>EXPERIMENTAL RESULTS AND ANALYSIS</vt:lpstr>
      <vt:lpstr>EXPERIMENTAL RESULTS AND ANALYSIS</vt:lpstr>
      <vt:lpstr>PowerPoint Presentation</vt:lpstr>
      <vt:lpstr>PowerPoint Presentation</vt:lpstr>
      <vt:lpstr>EXPERIMENT ANALYSIS AND ANALYSIS</vt:lpstr>
      <vt:lpstr>PowerPoint Presentation</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Sarvesh wararam</dc:creator>
  <cp:lastModifiedBy>Sarvesh wararam</cp:lastModifiedBy>
  <cp:revision>1</cp:revision>
  <dcterms:created xsi:type="dcterms:W3CDTF">2024-11-19T15:59:39Z</dcterms:created>
  <dcterms:modified xsi:type="dcterms:W3CDTF">2024-11-19T17:25:37Z</dcterms:modified>
</cp:coreProperties>
</file>