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embeddedFontLst>
    <p:embeddedFont>
      <p:font typeface="Geo" panose="020B0604020202020204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KKOSFRNDMPqGe3hpmXJnXVQQT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CE8561-AB18-4785-9CCB-AF6490B92203}">
  <a:tblStyle styleId="{58CE8561-AB18-4785-9CCB-AF6490B922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60a8153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3160a8153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02b81316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6" name="Google Shape;226;g3302b8131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2" name="Google Shape;23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60a81534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g3160a81534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60a81534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g3160a81534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60a81534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3160a81534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0c37125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330c3712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60a8153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3160a8153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7bb35a7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g317bb35a7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3c357e7a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313c357e7a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i="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ftr" idx="11"/>
          </p:nvPr>
        </p:nvSpPr>
        <p:spPr>
          <a:xfrm>
            <a:off x="530352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" name="Google Shape;27;p20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28" name="Google Shape;28;p20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9" name="Google Shape;29;p2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30" name="Google Shape;30;p2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1" name="Google Shape;31;p2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2" name="Google Shape;32;p2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3" name="Google Shape;33;p2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1"/>
          </p:nvPr>
        </p:nvSpPr>
        <p:spPr>
          <a:xfrm rot="5400000">
            <a:off x="3789973" y="-742371"/>
            <a:ext cx="3549045" cy="10077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" name="Google Shape;133;p29"/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</p:grpSpPr>
        <p:sp>
          <p:nvSpPr>
            <p:cNvPr id="134" name="Google Shape;134;p29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5" name="Google Shape;135;p29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36" name="Google Shape;136;p29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7" name="Google Shape;137;p29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8" name="Google Shape;138;p29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39" name="Google Shape;139;p29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 rot="5400000">
            <a:off x="6593877" y="2167564"/>
            <a:ext cx="5389895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 rot="5400000">
            <a:off x="1350473" y="-37687"/>
            <a:ext cx="5389895" cy="703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0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6" name="Google Shape;146;p30"/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</p:grpSpPr>
        <p:sp>
          <p:nvSpPr>
            <p:cNvPr id="147" name="Google Shape;147;p30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48" name="Google Shape;148;p30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49" name="Google Shape;149;p30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0" name="Google Shape;150;p30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1" name="Google Shape;151;p30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52" name="Google Shape;152;p30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530352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21"/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</p:grpSpPr>
        <p:sp>
          <p:nvSpPr>
            <p:cNvPr id="41" name="Google Shape;41;p21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42" name="Google Shape;42;p21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43" name="Google Shape;43;p21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4" name="Google Shape;44;p21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5" name="Google Shape;45;p21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6" name="Google Shape;46;p21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2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eo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" name="Google Shape;53;p22"/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</p:grpSpPr>
        <p:sp>
          <p:nvSpPr>
            <p:cNvPr id="54" name="Google Shape;54;p22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5" name="Google Shape;55;p22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56" name="Google Shape;56;p22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" name="Google Shape;57;p22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" name="Google Shape;58;p22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9" name="Google Shape;59;p22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4645152" cy="36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body" idx="2"/>
          </p:nvPr>
        </p:nvSpPr>
        <p:spPr>
          <a:xfrm>
            <a:off x="5992136" y="2521885"/>
            <a:ext cx="4611138" cy="365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" name="Google Shape;67;p23"/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</p:grpSpPr>
        <p:sp>
          <p:nvSpPr>
            <p:cNvPr id="68" name="Google Shape;68;p23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9" name="Google Shape;69;p23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70" name="Google Shape;70;p23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1" name="Google Shape;71;p23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23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3" name="Google Shape;73;p23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2"/>
          </p:nvPr>
        </p:nvSpPr>
        <p:spPr>
          <a:xfrm>
            <a:off x="530352" y="3366390"/>
            <a:ext cx="4845387" cy="264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body" idx="3"/>
          </p:nvPr>
        </p:nvSpPr>
        <p:spPr>
          <a:xfrm>
            <a:off x="5734025" y="2521884"/>
            <a:ext cx="4869249" cy="78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 i="1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4"/>
          </p:nvPr>
        </p:nvSpPr>
        <p:spPr>
          <a:xfrm>
            <a:off x="5734025" y="3366390"/>
            <a:ext cx="4869249" cy="264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30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30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" name="Google Shape;88;p25"/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</p:grpSpPr>
        <p:sp>
          <p:nvSpPr>
            <p:cNvPr id="89" name="Google Shape;89;p25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90" name="Google Shape;90;p25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91" name="Google Shape;91;p25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25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4" name="Google Shape;94;p25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7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3175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body" idx="2"/>
          </p:nvPr>
        </p:nvSpPr>
        <p:spPr>
          <a:xfrm>
            <a:off x="530352" y="3429000"/>
            <a:ext cx="4315386" cy="243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" name="Google Shape;106;p27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07" name="Google Shape;107;p27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08" name="Google Shape;108;p27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09" name="Google Shape;109;p27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0" name="Google Shape;110;p27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8"/>
          <p:cNvSpPr txBox="1"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5420086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28"/>
          <p:cNvSpPr txBox="1">
            <a:spLocks noGrp="1"/>
          </p:cNvSpPr>
          <p:nvPr>
            <p:ph type="body" idx="1"/>
          </p:nvPr>
        </p:nvSpPr>
        <p:spPr>
          <a:xfrm>
            <a:off x="530352" y="3429000"/>
            <a:ext cx="3932237" cy="243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" name="Google Shape;120;p28"/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</p:grpSpPr>
        <p:sp>
          <p:nvSpPr>
            <p:cNvPr id="121" name="Google Shape;121;p28"/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/>
              <a:ahLst/>
              <a:cxnLst/>
              <a:rect l="l" t="t" r="r" b="b"/>
              <a:pathLst>
                <a:path w="2418302" h="9525" extrusionOk="0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2" name="Google Shape;122;p28"/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</p:grpSpPr>
          <p:sp>
            <p:nvSpPr>
              <p:cNvPr id="123" name="Google Shape;123;p28"/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/>
                <a:ahLst/>
                <a:cxnLst/>
                <a:rect l="l" t="t" r="r" b="b"/>
                <a:pathLst>
                  <a:path w="32575" h="2906" extrusionOk="0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4" name="Google Shape;124;p28"/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2" extrusionOk="0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5" name="Google Shape;125;p28"/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10001" h="190" extrusionOk="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28"/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/>
                <a:ahLst/>
                <a:cxnLst/>
                <a:rect l="l" t="t" r="r" b="b"/>
                <a:pathLst>
                  <a:path w="2418108" h="113728" extrusionOk="0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9753030" y="5516668"/>
            <a:ext cx="2438970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EF9768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" name="Google Shape;7;p19"/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</p:grpSpPr>
        <p:sp>
          <p:nvSpPr>
            <p:cNvPr id="8" name="Google Shape;8;p19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" name="Google Shape;9;p19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" name="Google Shape;10;p19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" name="Google Shape;11;p19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" name="Google Shape;13;p19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4" name="Google Shape;14;p19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5" name="Google Shape;15;p19"/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BED98">
              <a:alpha val="4745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9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  <a:defRPr sz="3600" b="0" i="1" u="none" strike="noStrike" cap="none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175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dt" idx="10"/>
          </p:nvPr>
        </p:nvSpPr>
        <p:spPr>
          <a:xfrm>
            <a:off x="525718" y="1365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ftr" idx="11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8" name="Google Shape;158;p1"/>
          <p:cNvPicPr preferRelativeResize="0"/>
          <p:nvPr/>
        </p:nvPicPr>
        <p:blipFill rotWithShape="1">
          <a:blip r:embed="rId3">
            <a:alphaModFix amt="40000"/>
          </a:blip>
          <a:srcRect t="6969" r="6" b="8617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2026462" y="648325"/>
            <a:ext cx="81360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Geo"/>
              <a:buNone/>
            </a:pPr>
            <a:r>
              <a:rPr lang="en-US" dirty="0">
                <a:solidFill>
                  <a:srgbClr val="FFFFFF"/>
                </a:solidFill>
              </a:rPr>
              <a:t>AI-Driven Diffusion and LoRA Models for customizable 3D Room Visualization and Design Enhancement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160" name="Google Shape;160;p1"/>
          <p:cNvSpPr/>
          <p:nvPr/>
        </p:nvSpPr>
        <p:spPr>
          <a:xfrm rot="-5400000" flipH="1">
            <a:off x="10491506" y="-615180"/>
            <a:ext cx="1085312" cy="2315675"/>
          </a:xfrm>
          <a:custGeom>
            <a:avLst/>
            <a:gdLst/>
            <a:ahLst/>
            <a:cxnLst/>
            <a:rect l="l" t="t" r="r" b="b"/>
            <a:pathLst>
              <a:path w="1085312" h="2315675" extrusionOk="0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rgbClr val="BBED9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1"/>
          <p:cNvSpPr/>
          <p:nvPr/>
        </p:nvSpPr>
        <p:spPr>
          <a:xfrm flipH="1">
            <a:off x="-1" y="5516668"/>
            <a:ext cx="4187283" cy="1341332"/>
          </a:xfrm>
          <a:custGeom>
            <a:avLst/>
            <a:gdLst/>
            <a:ahLst/>
            <a:cxnLst/>
            <a:rect l="l" t="t" r="r" b="b"/>
            <a:pathLst>
              <a:path w="2438970" h="1341332" extrusionOk="0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rgbClr val="EF97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62" name="Google Shape;162;p1"/>
          <p:cNvGrpSpPr/>
          <p:nvPr/>
        </p:nvGrpSpPr>
        <p:grpSpPr>
          <a:xfrm>
            <a:off x="0" y="4969850"/>
            <a:ext cx="886141" cy="802496"/>
            <a:chOff x="10948005" y="3272152"/>
            <a:chExt cx="868640" cy="786648"/>
          </a:xfrm>
        </p:grpSpPr>
        <p:sp>
          <p:nvSpPr>
            <p:cNvPr id="163" name="Google Shape;163;p1"/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/>
              <a:ahLst/>
              <a:cxnLst/>
              <a:rect l="l" t="t" r="r" b="b"/>
              <a:pathLst>
                <a:path w="453152" h="401867" extrusionOk="0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/>
              <a:ahLst/>
              <a:cxnLst/>
              <a:rect l="l" t="t" r="r" b="b"/>
              <a:pathLst>
                <a:path w="511232" h="682341" extrusionOk="0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/>
              <a:ahLst/>
              <a:cxnLst/>
              <a:rect l="l" t="t" r="r" b="b"/>
              <a:pathLst>
                <a:path w="466107" h="328114" extrusionOk="0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venir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/>
              <a:ahLst/>
              <a:cxnLst/>
              <a:rect l="l" t="t" r="r" b="b"/>
              <a:pathLst>
                <a:path w="3341477" h="2938167" extrusionOk="0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/>
              <a:ahLst/>
              <a:cxnLst/>
              <a:rect l="l" t="t" r="r" b="b"/>
              <a:pathLst>
                <a:path w="5240764" h="4789394" extrusionOk="0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/>
              <a:ahLst/>
              <a:cxnLst/>
              <a:rect l="l" t="t" r="r" b="b"/>
              <a:pathLst>
                <a:path w="789043" h="629754" extrusionOk="0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13c357e7a3_0_15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Requirement Analysis</a:t>
            </a:r>
            <a:endParaRPr/>
          </a:p>
        </p:txBody>
      </p:sp>
      <p:sp>
        <p:nvSpPr>
          <p:cNvPr id="217" name="Google Shape;217;g313c357e7a3_0_15"/>
          <p:cNvSpPr txBox="1">
            <a:spLocks noGrp="1"/>
          </p:cNvSpPr>
          <p:nvPr>
            <p:ph type="body" idx="1"/>
          </p:nvPr>
        </p:nvSpPr>
        <p:spPr>
          <a:xfrm>
            <a:off x="525725" y="2521874"/>
            <a:ext cx="10077600" cy="3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Functional Requirements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Multimodal Input: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Support text, sketches, and mood boards for 3D visualization.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3D Room Generation: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Use diffusion models to generate initial layouts.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Customization: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Enable iterative updates via LoRA models.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Real-Time Visualization: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Provide instant feedback and updates to models.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Output Export: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Support high-resolution export (PNG, JPEG, FBX).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Non-Functional Requirements</a:t>
            </a: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Performance: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Generate models within 10 seconds, real-time updates in 5 seconds.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Handle multiple users and large-scale projects efficiently.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Produce high-quality, photorealistic designs.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Encrypt data and ensure secure communication.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Maintainability: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Use modular architecture for easy updates and feature integration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60a81534a_0_35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Workflow Model</a:t>
            </a:r>
            <a:endParaRPr/>
          </a:p>
        </p:txBody>
      </p:sp>
      <p:pic>
        <p:nvPicPr>
          <p:cNvPr id="223" name="Google Shape;223;g3160a81534a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1200" y="2190100"/>
            <a:ext cx="2961850" cy="44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02b813162_0_0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Model Design</a:t>
            </a:r>
            <a:endParaRPr/>
          </a:p>
        </p:txBody>
      </p:sp>
      <p:pic>
        <p:nvPicPr>
          <p:cNvPr id="229" name="Google Shape;229;g3302b81316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1925" y="2223218"/>
            <a:ext cx="6888160" cy="4440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237200" y="2521875"/>
            <a:ext cx="115299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Patel, A., &amp; Mandekar, M. (2024). Immersive Interior Design: Exploring Enhanced Visualization Through Augmented Reality Technologies (No. 12786). EasyChair.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Dunston, P. S., Arns, L. L., McGlothlin, J. D., Lasker, G. C., &amp; Kushner, A. G. (2011). An immersive virtual reality mock-up for design review of hospital patient rooms.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Collaborative Design in Virtual Environments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167-176.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Gu, N., Kim, M. J., &amp; Maher, M. L. (2011). Technological advancements in synchronous collaboration: The effect of 3D virtual worlds and tangible user interfaces on architectural design.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Automation in Construction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20(3), 270-278.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Zhao, Y., Szpiro, S., Shi, L., &amp; Azenkot, S. (2019). Designing and evaluating a customizable head-mounted vision enhancement system for people with low vision.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ACM Transactions on Accessible Computing (TACCESS)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12(4), 1-46.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Badia i Andreu, J. (2024). Customizable and performant 3D portfolio.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Kim, S. J., Cao, D. D., Spinola, F., Lee, S. J., &amp; Cho, K. S. (2024, October). RoomRecon: High-Quality Textured Room Layout Reconstruction on Mobile Devices. In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2024 IEEE International Symposium on Mixed and Augmented Reality (ISMAR)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 (pp. 544-553). IEEE.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Yan, W., Culp, C., &amp; Graf, R. (2011). Integrating BIM and gaming for real-time interactive architectural visualization.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Automation in Construction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20(4), 446-458.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Natephra, W., Motamedi, A., Fukuda, T., &amp; Yabuki, N. (2017). Integrating building information modeling and virtual reality development engines for building indoor lighting design.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Visualization in Engineering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5, 1-21.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Mahrous, A., &amp; Schneider, G. B. (2019). Enhancing student learning of removable prosthodontics using the latest advancements in virtual 3D modeling.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Journal of Prosthodontics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28(4), 471-472.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AutoNum type="arabicPeriod"/>
            </a:pP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Fusco, G., &amp; Zhu, J. (2023). Enhancing hurricane risk perception and mitigation behavior through customized virtual reality. </a:t>
            </a:r>
            <a:r>
              <a:rPr lang="en-US" sz="1300" i="1">
                <a:latin typeface="Times New Roman"/>
                <a:ea typeface="Times New Roman"/>
                <a:cs typeface="Times New Roman"/>
                <a:sym typeface="Times New Roman"/>
              </a:rPr>
              <a:t>Advanced Engineering Informatics</a:t>
            </a:r>
            <a:r>
              <a:rPr lang="en-US" sz="1300">
                <a:latin typeface="Times New Roman"/>
                <a:ea typeface="Times New Roman"/>
                <a:cs typeface="Times New Roman"/>
                <a:sym typeface="Times New Roman"/>
              </a:rPr>
              <a:t>, 58, 102212.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5961-3105-6656-D1BA-0AB2EAC0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PROJECT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A88B0-B7E7-04F7-7290-99524CEA3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   This project focuses on developing an AI-powered 3D room visualization tool that allows users to design and customize rooms effortlessly. It combines Diffusion Models for generating realistic 3D layouts and LoRA (Low-Rank Adaptation) Models for fine-tuning designs based on user feedback. The system is designed to simplify 3D interior design, making it accessible to both professionals and non-experts by supporting multimodal input (text descriptions, sketches, and mood boards). It provides real-time, high-quality rendering while enabling iterative customizations.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9035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60a81534a_0_1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Literature review</a:t>
            </a:r>
            <a:endParaRPr/>
          </a:p>
        </p:txBody>
      </p:sp>
      <p:graphicFrame>
        <p:nvGraphicFramePr>
          <p:cNvPr id="175" name="Google Shape;175;g3160a81534a_0_1"/>
          <p:cNvGraphicFramePr/>
          <p:nvPr/>
        </p:nvGraphicFramePr>
        <p:xfrm>
          <a:off x="525725" y="2338050"/>
          <a:ext cx="11115550" cy="4327639"/>
        </p:xfrm>
        <a:graphic>
          <a:graphicData uri="http://schemas.openxmlformats.org/drawingml/2006/table">
            <a:tbl>
              <a:tblPr>
                <a:noFill/>
                <a:tableStyleId>{58CE8561-AB18-4785-9CCB-AF6490B92203}</a:tableStyleId>
              </a:tblPr>
              <a:tblGrid>
                <a:gridCol w="5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S.No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Reference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Focus Area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Key Contribution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Patel, A., &amp; Mandekar, M. (2024). </a:t>
                      </a:r>
                      <a:r>
                        <a:rPr lang="en-US" sz="1100" i="1" u="none" strike="noStrike" cap="none"/>
                        <a:t>Immersive Interior Design: Exploring Enhanced Visualization Through Augmented Reality Technologies</a:t>
                      </a:r>
                      <a:r>
                        <a:rPr lang="en-US" sz="1100" u="none" strike="noStrike" cap="none"/>
                        <a:t>. EasyChair.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Immersive interior design visualization using AR technologies.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Demonstrates how AR enhances the design process with real-time interaction and visualization.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2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Dunston, P. S., Arns, L. L., McGlothlin, J. D., Lasker, G. C., &amp; Kushner, A. G. (2011). </a:t>
                      </a:r>
                      <a:r>
                        <a:rPr lang="en-US" sz="1100" i="1" u="none" strike="noStrike" cap="none"/>
                        <a:t>An immersive virtual reality mock-up for design review of hospital patient rooms</a:t>
                      </a:r>
                      <a:r>
                        <a:rPr lang="en-US" sz="1100" u="none" strike="noStrike" cap="none"/>
                        <a:t>. Collaborative Design in Virtual Environments, 167-176.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Virtual reality in collaborative design reviews.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Highlights the use of VR mock-ups to improve collaboration, reduce errors, and enhance design reviews.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3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Gu, N., Kim, M. J., &amp; Maher, M. L. (2011). </a:t>
                      </a:r>
                      <a:r>
                        <a:rPr lang="en-US" sz="1100" i="1" u="none" strike="noStrike" cap="none"/>
                        <a:t>Technological advancements in synchronous collaboration: The effect of 3D virtual worlds and tangible user interfaces on architectural design</a:t>
                      </a:r>
                      <a:r>
                        <a:rPr lang="en-US" sz="1100" u="none" strike="noStrike" cap="none"/>
                        <a:t>. Automation in Construction, 20(3), 270-278.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Real-time collaboration in architectural design using 3D virtual environments.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Explores how 3D virtual worlds and tangible user interfaces improve design communication and iteration.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4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Zhao, Y., Szpiro, S., Shi, L., &amp; Azenkot, S. (2019). </a:t>
                      </a:r>
                      <a:r>
                        <a:rPr lang="en-US" sz="1100" i="1" u="none" strike="noStrike" cap="none"/>
                        <a:t>Designing and evaluating a customizable head-mounted vision enhancement system for people with low vision</a:t>
                      </a:r>
                      <a:r>
                        <a:rPr lang="en-US" sz="1100" u="none" strike="noStrike" cap="none"/>
                        <a:t>. ACM Transactions on Accessible Computing (TACCESS), 12(4), 1-46.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Customizable vision enhancement systems.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Proposes a customizable head-mounted system, showcasing its adaptability to enhance visual perception.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5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Badia i Andreu, J. (2024). </a:t>
                      </a:r>
                      <a:r>
                        <a:rPr lang="en-US" sz="1100" i="1" u="none" strike="noStrike" cap="none"/>
                        <a:t>Customizable and performant 3D portfolio</a:t>
                      </a:r>
                      <a:r>
                        <a:rPr lang="en-US" sz="1100" u="none" strike="noStrike" cap="none"/>
                        <a:t>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Customizable 3D modeling and visualization.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Emphasizes techniques for creating high-performance and customizable 3D models.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60a81534a_0_10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Literature review</a:t>
            </a:r>
            <a:endParaRPr/>
          </a:p>
        </p:txBody>
      </p:sp>
      <p:graphicFrame>
        <p:nvGraphicFramePr>
          <p:cNvPr id="181" name="Google Shape;181;g3160a81534a_0_10"/>
          <p:cNvGraphicFramePr/>
          <p:nvPr/>
        </p:nvGraphicFramePr>
        <p:xfrm>
          <a:off x="525725" y="2470575"/>
          <a:ext cx="11192825" cy="4358025"/>
        </p:xfrm>
        <a:graphic>
          <a:graphicData uri="http://schemas.openxmlformats.org/drawingml/2006/table">
            <a:tbl>
              <a:tblPr>
                <a:noFill/>
                <a:tableStyleId>{58CE8561-AB18-4785-9CCB-AF6490B92203}</a:tableStyleId>
              </a:tblPr>
              <a:tblGrid>
                <a:gridCol w="61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5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S.No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Reference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Focus Area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u="none" strike="noStrike" cap="none"/>
                        <a:t>Key Contribution</a:t>
                      </a:r>
                      <a:endParaRPr sz="10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6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Kim, S. J., Cao, D. D., Spinola, F., Lee, S. J., &amp; Cho, K. S. (2024). </a:t>
                      </a:r>
                      <a:r>
                        <a:rPr lang="en-US" sz="1100" i="1" u="none" strike="noStrike" cap="none"/>
                        <a:t>RoomRecon: High-Quality Textured Room Layout Reconstruction on Mobile Devices</a:t>
                      </a:r>
                      <a:r>
                        <a:rPr lang="en-US" sz="1100" u="none" strike="noStrike" cap="none"/>
                        <a:t>. IEEE International Symposium on Mixed and Augmented Reality (ISMAR), pp. 544-553.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Mobile-based 3D room layout reconstruction.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Develops a mobile system for high-quality, textured 3D room layouts with real-time functionality.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7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Yan, W., Culp, C., &amp; Graf, R. (2011). </a:t>
                      </a:r>
                      <a:r>
                        <a:rPr lang="en-US" sz="1100" i="1" u="none" strike="noStrike" cap="none"/>
                        <a:t>Integrating BIM and gaming for real-time interactive architectural visualization</a:t>
                      </a:r>
                      <a:r>
                        <a:rPr lang="en-US" sz="1100" u="none" strike="noStrike" cap="none"/>
                        <a:t>. Automation in Construction, 20(4), 446-458.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Integration of BIM and interactive gaming.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Demonstrates how BIM and gaming technologies improve interactive architectural visualizations.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8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Natephra, W., Motamedi, A., Fukuda, T., &amp; Yabuki, N. (2017). </a:t>
                      </a:r>
                      <a:r>
                        <a:rPr lang="en-US" sz="1100" i="1" u="none" strike="noStrike" cap="none"/>
                        <a:t>Integrating building information modeling and virtual reality development engines for building indoor lighting design</a:t>
                      </a:r>
                      <a:r>
                        <a:rPr lang="en-US" sz="1100" u="none" strike="noStrike" cap="none"/>
                        <a:t>. Visualization in Engineering, 5, 1-21.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BIM integration with virtual reality for lighting design.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Shows improved accuracy in indoor lighting design through BIM and VR integration.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9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Mahrous, A., &amp; Schneider, G. B. (2019). </a:t>
                      </a:r>
                      <a:r>
                        <a:rPr lang="en-US" sz="1100" i="1" u="none" strike="noStrike" cap="none"/>
                        <a:t>Enhancing student learning of removable prosthodontics using the latest advancements in virtual 3D modeling</a:t>
                      </a:r>
                      <a:r>
                        <a:rPr lang="en-US" sz="1100" u="none" strike="noStrike" cap="none"/>
                        <a:t>. Journal of Prosthodontics, 28(4), 471-472.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Virtual 3D modeling in education.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Demonstrates the use of virtual 3D modeling to enhance student learning in prosthodontics.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10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Fusco, G., &amp; Zhu, J. (2023). </a:t>
                      </a:r>
                      <a:r>
                        <a:rPr lang="en-US" sz="1100" i="1" u="none" strike="noStrike" cap="none"/>
                        <a:t>Enhancing hurricane risk perception and mitigation behavior through customized virtual reality</a:t>
                      </a:r>
                      <a:r>
                        <a:rPr lang="en-US" sz="1100" u="none" strike="noStrike" cap="none"/>
                        <a:t>. Advanced Engineering Informatics, 58, 102212.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Customized VR environments for risk perception.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/>
                        <a:t>Highlights how VR can improve risk awareness and mitigation behavior.</a:t>
                      </a:r>
                      <a:endParaRPr sz="1100" u="none" strike="noStrike" cap="none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60a81534a_0_17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Research Gap</a:t>
            </a:r>
            <a:endParaRPr/>
          </a:p>
        </p:txBody>
      </p:sp>
      <p:sp>
        <p:nvSpPr>
          <p:cNvPr id="187" name="Google Shape;187;g3160a81534a_0_17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Despite advancements in immersive technologies and AI-powered 3D modeling, significant challenges remain in providing an intuitive, customizable, and multimodal design solution. Existing tools often have the following limitations: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Limited Customization Capabilities: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Many AI-based design tools can generate static models but lack robust options for real-time, iterative customization based on user feedback. Users are restricted to predefined templates or layouts.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Single-Modal Input: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Most systems support only one type of input (e.g., text or sketches), limiting the flexibility to accommodate diverse user needs. There is a lack of integration between text descriptions, sketches, and visual references like mood boards.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Absence of Real-Time Processing: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Tools often require lengthy processing times for generating or modifying designs, making real-time interaction difficult. Systems capable of near-instantaneous feedback and updates are underexplored.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Underutilization of Diffusion and LoRA Models:</a:t>
            </a:r>
            <a:b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While diffusion models have demonstrated high-quality image generation, their application in generating complex 3D room layouts is still limited. Similarly, LoRA models have not been extensively applied to enable efficient, user-driven customizations in architectural design.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0c37125f7_0_0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Research Gap</a:t>
            </a:r>
            <a:endParaRPr/>
          </a:p>
        </p:txBody>
      </p:sp>
      <p:sp>
        <p:nvSpPr>
          <p:cNvPr id="193" name="Google Shape;193;g330c37125f7_0_0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5. Limited Adoption of LoRA for Efficient Fine-Tuning: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Although LoRA models provide lightweight, parameter-efficient tuning, their potential for real-time design modifications and interactive rendering in 3D space has not been fully implemented.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6. Scalability and Deployment Challenges: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AI-driven interior design solutions often require high computational resources, making cloud-based, mobile-friendly, or edge AI solutions for scalable and accessible design applications a major gap.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400" b="1" dirty="0">
                <a:latin typeface="Times New Roman"/>
                <a:ea typeface="Times New Roman"/>
                <a:cs typeface="Times New Roman"/>
                <a:sym typeface="Times New Roman"/>
              </a:rPr>
              <a:t>7. Lack of Explainability and Interpretability in AI-Generated Designs: 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Many deep learning-based design tools do not provide visual reasoning behind AI decisions, limiting user trust and usability.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This project addresses these research gaps by developing a system that integrates both diffusion and LoRA models to provide multimodal input support, iterative refinement, and real-time customization, thereby enhancing user accessibility and creative control in 3D room visualization.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0a81534a_0_23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99" name="Google Shape;199;g3160a81534a_0_23"/>
          <p:cNvSpPr txBox="1">
            <a:spLocks noGrp="1"/>
          </p:cNvSpPr>
          <p:nvPr>
            <p:ph type="body" idx="1"/>
          </p:nvPr>
        </p:nvSpPr>
        <p:spPr>
          <a:xfrm>
            <a:off x="525717" y="2521885"/>
            <a:ext cx="100776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The main objectives of this research are to address the identified gaps in existing 3D room visualization and customization tools. The specific objectives are as follows: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Develop an AI-driven 3D visualization tool: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Create a system that integrates diffusion and LoRA models to generate and customize 3D room designs.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Enable multimodal input support: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Allow users to provide inputs through various formats, including textual descriptions, sketches, and mood boards, to enhance design flexibility and creativity.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Provide real-time customization and refinement: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Implement iterative design refinement, enabling users to update room layouts, textures, and furniture arrangements based on feedback with minimal delays.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Ensure high-quality photorealistic outputs: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Generate visually realistic 3D room models that meet user expectations in terms of detail and aesthetics.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Enhance accessibility for non-professionals: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Design an intuitive user interface that simplifies 3D room modeling, making the tool accessible to users without technical expertise.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  <a:t>Evaluate system performance:</a:t>
            </a:r>
            <a:br>
              <a:rPr lang="en-US" sz="13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Conduct user studies to assess the system's effectiveness, usability, and performance compared to traditional and existing AI-based 3D modeling tools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Hardware and Software Specifications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525725" y="2521875"/>
            <a:ext cx="11547300" cy="3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Specifications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Processor: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Multi-core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RAM: 16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GB.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Storage: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512 TB SSD for fast read/write access.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GPU: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NVIDIA RTX 3060 or higher.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Display: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High-resolution monitor (4K recommended).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Peripherals: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Mouse, keyboard, optional graphics tablet.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Specifications</a:t>
            </a:r>
            <a:endParaRPr sz="12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Operating System: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Windows 10, macOS, or Linux.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Languages: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Python (AI development), JavaScript (front-end).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Development Environment: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PyCharm, Visual Studio Code.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Libraries: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dirty="0" err="1">
                <a:latin typeface="Times New Roman"/>
                <a:ea typeface="Times New Roman"/>
                <a:cs typeface="Times New Roman"/>
                <a:sym typeface="Times New Roman"/>
              </a:rPr>
              <a:t>PyTorch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, TensorFlow, OpenCV, Three.js.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Database: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PostgreSQL or MongoDB.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 b="1" dirty="0">
                <a:latin typeface="Times New Roman"/>
                <a:ea typeface="Times New Roman"/>
                <a:cs typeface="Times New Roman"/>
                <a:sym typeface="Times New Roman"/>
              </a:rPr>
              <a:t>Cloud Services: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 AWS, Google Cloud, or Azure.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7bb35a7d9_0_2"/>
          <p:cNvSpPr txBox="1">
            <a:spLocks noGrp="1"/>
          </p:cNvSpPr>
          <p:nvPr>
            <p:ph type="title"/>
          </p:nvPr>
        </p:nvSpPr>
        <p:spPr>
          <a:xfrm>
            <a:off x="525717" y="787068"/>
            <a:ext cx="10077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"/>
              <a:buNone/>
            </a:pPr>
            <a:r>
              <a:rPr lang="en-US"/>
              <a:t>Gantt Chart with Work Breakdown structure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D704B9-BD74-F9C9-39BB-70D3CE870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15" y="2524977"/>
            <a:ext cx="10790569" cy="37658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3C3522"/>
      </a:dk2>
      <a:lt2>
        <a:srgbClr val="E2E8E8"/>
      </a:lt2>
      <a:accent1>
        <a:srgbClr val="E72936"/>
      </a:accent1>
      <a:accent2>
        <a:srgbClr val="D55917"/>
      </a:accent2>
      <a:accent3>
        <a:srgbClr val="C49E23"/>
      </a:accent3>
      <a:accent4>
        <a:srgbClr val="93AF13"/>
      </a:accent4>
      <a:accent5>
        <a:srgbClr val="5DB620"/>
      </a:accent5>
      <a:accent6>
        <a:srgbClr val="15BE17"/>
      </a:accent6>
      <a:hlink>
        <a:srgbClr val="3092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1928</Words>
  <Application>Microsoft Office PowerPoint</Application>
  <PresentationFormat>Widescreen</PresentationFormat>
  <Paragraphs>117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Avenir</vt:lpstr>
      <vt:lpstr>Geo</vt:lpstr>
      <vt:lpstr>Arial</vt:lpstr>
      <vt:lpstr>Times New Roman</vt:lpstr>
      <vt:lpstr>RocaVTI</vt:lpstr>
      <vt:lpstr>AI-Driven Diffusion and LoRA Models for customizable 3D Room Visualization and Design Enhancement</vt:lpstr>
      <vt:lpstr>PURPOSE OF THE PROJECT</vt:lpstr>
      <vt:lpstr>Literature review</vt:lpstr>
      <vt:lpstr>Literature review</vt:lpstr>
      <vt:lpstr>Research Gap</vt:lpstr>
      <vt:lpstr>Research Gap</vt:lpstr>
      <vt:lpstr> Objectives</vt:lpstr>
      <vt:lpstr>Hardware and Software Specifications</vt:lpstr>
      <vt:lpstr>Gantt Chart with Work Breakdown structure</vt:lpstr>
      <vt:lpstr>Requirement Analysis</vt:lpstr>
      <vt:lpstr>Workflow Model</vt:lpstr>
      <vt:lpstr>Model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Sarvesh wararam</dc:creator>
  <cp:lastModifiedBy>Sarvesh wararam</cp:lastModifiedBy>
  <cp:revision>2</cp:revision>
  <dcterms:created xsi:type="dcterms:W3CDTF">2024-09-04T13:50:19Z</dcterms:created>
  <dcterms:modified xsi:type="dcterms:W3CDTF">2025-02-17T06:11:46Z</dcterms:modified>
</cp:coreProperties>
</file>