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0F69-F163-460A-B214-78D8F7D8083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30E51-792B-4DA7-90C3-98CF893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30E51-792B-4DA7-90C3-98CF893AD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E6DB-0461-903C-DA74-AFA10B3A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6B757-252C-5BFA-8EC5-C2D63E27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B50C-50CF-5788-C7B0-2DB59FC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564B-C096-80E1-2CD8-A9E350F4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4F98-7CFF-0764-7D97-03504AB1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009F-0356-D642-1A67-8F57C000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51F1F-9EC5-8AAF-2E03-341BB1DE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A50-1533-41E5-F6DD-40596A7D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94A9-217D-4549-5D3F-AA8EA3B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5E7E-6716-74E4-A725-FDEE2777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6654F-018C-1F23-FD1D-8ACE286E8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48A78-C3C1-B592-FB1E-F026AFE6C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0793-6BA1-8780-196B-C874B94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69E9-0DEE-5E7D-B93A-31F8E761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2ACA-31B9-8C8B-459F-588EF64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DEAF-D70A-22D5-8235-EA64104E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F3B0-28F1-1A0A-FA31-A973851D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0C7-64DE-8D74-17BC-0A6F62DB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8107-49C8-A6A7-64A8-DAD8D3EA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3131-C3A3-9619-2293-776328A4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E761-850A-449F-7E0D-F5687F85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94D1-E348-E356-6B48-6AEF9FED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2995-30B7-5DEB-168A-38451916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5CDE-FA93-6364-6122-B3BF301A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222A-1FB0-CDCF-15D9-0DEA7BF0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FCC8-F6AA-DBAF-5F64-DF98ED2C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1934-0E1A-FA8B-F67B-80CB3BEC6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FAFA2-1666-5D8A-D2F6-15AD7919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0245-F14A-A48A-299A-FA6B889C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68BA-8864-50FE-4DAE-FF03BFE5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8A9-1173-CD5F-E9CC-3F6EBA08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5A2F-7D35-2D94-EA08-BDC54B66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A437-105B-5A96-C1D7-9F436780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0B4D0-BE04-7A12-6D05-2F2ED9283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B6029-D04F-19E2-4FF8-9C7721717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21583-4EE7-7E5C-C633-D770AA9E7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64A1-BA66-BCEC-0B0A-B3174547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1A849-3DB2-39E3-236D-71707677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BD1D-EBE3-7868-80F2-CD86C7E0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15B5-E33A-1AB0-E7E8-42C40380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27D82-4DA5-227A-3822-06B7648D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192F0-9A2C-0FED-A8DC-1050FFA1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62661-08FB-262A-093D-DE51DF0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385E2-DF04-2F38-278C-D89C47D1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37843-24FD-6245-2ACE-EAEEAF8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72663-4366-ABA4-034E-7D466223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21FA-213C-907F-B5E3-C91B0560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E58D-A630-C184-8497-F02B78AA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5DCE7-F19F-84BA-B99A-629C1861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B729-3B7C-F9FD-0BAD-B53CC70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2B7B-DAF2-B066-AC0A-C3565CF5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F134-1976-607C-F68E-352A867A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D4F7-11A7-A322-07BD-8C7CACA6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842D0-9190-B661-179C-9F012DBC4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712B-F56A-EDEE-D7F5-07F3458CC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FF53-F68C-4BD5-65D3-71ADFF12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2C00-5340-E610-3DB7-6DFFB13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4DB4-6529-DAA5-09A2-5BA1BC52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47924-272F-69E9-03F3-9893CB57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E733-E381-D48E-3BC9-12282C80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0CE5-C364-1122-A49D-1D70E1174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FD64F-CF2E-4B26-BBA2-28DC284BC16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F9FC-DB4E-1224-5EF6-040A146B2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1194-3909-722A-0680-4676ABE7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review.net/pdf?id=RInTOCEL3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rdslab/ba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odels/threshold_0.8/mov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ED617DC-4B76-0F21-244E-03750843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26" y="4995557"/>
            <a:ext cx="1789807" cy="1677777"/>
          </a:xfrm>
          <a:prstGeom prst="rect">
            <a:avLst/>
          </a:prstGeom>
        </p:spPr>
      </p:pic>
      <p:sp>
        <p:nvSpPr>
          <p:cNvPr id="50" name="Google Shape;77;p15">
            <a:extLst>
              <a:ext uri="{FF2B5EF4-FFF2-40B4-BE49-F238E27FC236}">
                <a16:creationId xmlns:a16="http://schemas.microsoft.com/office/drawing/2014/main" id="{EA075AEF-05E0-2560-6602-4192EDC119A3}"/>
              </a:ext>
            </a:extLst>
          </p:cNvPr>
          <p:cNvSpPr/>
          <p:nvPr/>
        </p:nvSpPr>
        <p:spPr>
          <a:xfrm>
            <a:off x="75344" y="1328837"/>
            <a:ext cx="1132718" cy="372972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Pose ‘.csv’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contains coordinates of tracked body parts (</a:t>
            </a:r>
            <a:r>
              <a:rPr lang="en-US" sz="1400" dirty="0" err="1"/>
              <a:t>keypoints</a:t>
            </a:r>
            <a:r>
              <a:rPr lang="en-US" sz="1400" dirty="0"/>
              <a:t>) over time</a:t>
            </a:r>
            <a:endParaRPr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49FAA-AB0C-9B5B-9D00-044BE43D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feature extraction + analysis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861964-1C30-0A59-69F6-D1348CBEBDEE}"/>
              </a:ext>
            </a:extLst>
          </p:cNvPr>
          <p:cNvGrpSpPr>
            <a:grpSpLocks noChangeAspect="1"/>
          </p:cNvGrpSpPr>
          <p:nvPr/>
        </p:nvGrpSpPr>
        <p:grpSpPr>
          <a:xfrm>
            <a:off x="4069691" y="1905170"/>
            <a:ext cx="7746932" cy="2085591"/>
            <a:chOff x="3221009" y="2296251"/>
            <a:chExt cx="8756171" cy="2357290"/>
          </a:xfrm>
        </p:grpSpPr>
        <p:sp>
          <p:nvSpPr>
            <p:cNvPr id="3" name="Google Shape;77;p15">
              <a:extLst>
                <a:ext uri="{FF2B5EF4-FFF2-40B4-BE49-F238E27FC236}">
                  <a16:creationId xmlns:a16="http://schemas.microsoft.com/office/drawing/2014/main" id="{6367D66E-56E7-2987-9BE5-C0B40EF783D7}"/>
                </a:ext>
              </a:extLst>
            </p:cNvPr>
            <p:cNvSpPr/>
            <p:nvPr/>
          </p:nvSpPr>
          <p:spPr>
            <a:xfrm>
              <a:off x="3221009" y="2299251"/>
              <a:ext cx="5205000" cy="66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/>
                <a:t>x, y timeseries</a:t>
              </a:r>
              <a:endParaRPr sz="1400" dirty="0"/>
            </a:p>
          </p:txBody>
        </p:sp>
        <p:sp>
          <p:nvSpPr>
            <p:cNvPr id="4" name="Google Shape;78;p15">
              <a:extLst>
                <a:ext uri="{FF2B5EF4-FFF2-40B4-BE49-F238E27FC236}">
                  <a16:creationId xmlns:a16="http://schemas.microsoft.com/office/drawing/2014/main" id="{79F893E0-1774-89E1-3128-4FB27E1843AF}"/>
                </a:ext>
              </a:extLst>
            </p:cNvPr>
            <p:cNvSpPr/>
            <p:nvPr/>
          </p:nvSpPr>
          <p:spPr>
            <a:xfrm>
              <a:off x="4792259" y="3269151"/>
              <a:ext cx="2062500" cy="33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Long-term TCN</a:t>
              </a:r>
              <a:endParaRPr sz="1000" dirty="0"/>
            </a:p>
          </p:txBody>
        </p:sp>
        <p:sp>
          <p:nvSpPr>
            <p:cNvPr id="6" name="Google Shape;79;p15">
              <a:extLst>
                <a:ext uri="{FF2B5EF4-FFF2-40B4-BE49-F238E27FC236}">
                  <a16:creationId xmlns:a16="http://schemas.microsoft.com/office/drawing/2014/main" id="{FA3A0965-7CC0-AF9F-255B-7452699FA4D9}"/>
                </a:ext>
              </a:extLst>
            </p:cNvPr>
            <p:cNvSpPr/>
            <p:nvPr/>
          </p:nvSpPr>
          <p:spPr>
            <a:xfrm>
              <a:off x="7293509" y="3269751"/>
              <a:ext cx="1132500" cy="3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Short-term TCN</a:t>
              </a:r>
              <a:endParaRPr sz="1000"/>
            </a:p>
          </p:txBody>
        </p:sp>
        <p:cxnSp>
          <p:nvCxnSpPr>
            <p:cNvPr id="7" name="Google Shape;80;p15">
              <a:extLst>
                <a:ext uri="{FF2B5EF4-FFF2-40B4-BE49-F238E27FC236}">
                  <a16:creationId xmlns:a16="http://schemas.microsoft.com/office/drawing/2014/main" id="{E717C31E-1D74-B7CC-C487-358BAB310138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5823509" y="2966751"/>
              <a:ext cx="0" cy="302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Google Shape;81;p15">
              <a:extLst>
                <a:ext uri="{FF2B5EF4-FFF2-40B4-BE49-F238E27FC236}">
                  <a16:creationId xmlns:a16="http://schemas.microsoft.com/office/drawing/2014/main" id="{5946D66F-B97C-3952-4305-C5CD8B91313D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4796009" y="2963751"/>
              <a:ext cx="1027500" cy="30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82;p15">
              <a:extLst>
                <a:ext uri="{FF2B5EF4-FFF2-40B4-BE49-F238E27FC236}">
                  <a16:creationId xmlns:a16="http://schemas.microsoft.com/office/drawing/2014/main" id="{DCE8CB91-531D-842D-979F-186531DF9113}"/>
                </a:ext>
              </a:extLst>
            </p:cNvPr>
            <p:cNvCxnSpPr/>
            <p:nvPr/>
          </p:nvCxnSpPr>
          <p:spPr>
            <a:xfrm>
              <a:off x="5823509" y="2963751"/>
              <a:ext cx="1027500" cy="30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83;p15">
              <a:extLst>
                <a:ext uri="{FF2B5EF4-FFF2-40B4-BE49-F238E27FC236}">
                  <a16:creationId xmlns:a16="http://schemas.microsoft.com/office/drawing/2014/main" id="{249ECD15-C84D-174B-21A1-89E439F0450E}"/>
                </a:ext>
              </a:extLst>
            </p:cNvPr>
            <p:cNvCxnSpPr/>
            <p:nvPr/>
          </p:nvCxnSpPr>
          <p:spPr>
            <a:xfrm>
              <a:off x="4796009" y="2296251"/>
              <a:ext cx="2400" cy="6705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84;p15">
              <a:extLst>
                <a:ext uri="{FF2B5EF4-FFF2-40B4-BE49-F238E27FC236}">
                  <a16:creationId xmlns:a16="http://schemas.microsoft.com/office/drawing/2014/main" id="{4DC93B61-133E-C6C2-4771-C3F0C007E617}"/>
                </a:ext>
              </a:extLst>
            </p:cNvPr>
            <p:cNvCxnSpPr/>
            <p:nvPr/>
          </p:nvCxnSpPr>
          <p:spPr>
            <a:xfrm>
              <a:off x="6848609" y="2296251"/>
              <a:ext cx="2400" cy="6705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85;p15">
              <a:extLst>
                <a:ext uri="{FF2B5EF4-FFF2-40B4-BE49-F238E27FC236}">
                  <a16:creationId xmlns:a16="http://schemas.microsoft.com/office/drawing/2014/main" id="{D41A58A4-FE34-D2F8-C313-545399379867}"/>
                </a:ext>
              </a:extLst>
            </p:cNvPr>
            <p:cNvCxnSpPr/>
            <p:nvPr/>
          </p:nvCxnSpPr>
          <p:spPr>
            <a:xfrm>
              <a:off x="7312103" y="2307501"/>
              <a:ext cx="2400" cy="6705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86;p15">
              <a:extLst>
                <a:ext uri="{FF2B5EF4-FFF2-40B4-BE49-F238E27FC236}">
                  <a16:creationId xmlns:a16="http://schemas.microsoft.com/office/drawing/2014/main" id="{4D366273-F96D-49BB-3225-BF424101D8FA}"/>
                </a:ext>
              </a:extLst>
            </p:cNvPr>
            <p:cNvCxnSpPr/>
            <p:nvPr/>
          </p:nvCxnSpPr>
          <p:spPr>
            <a:xfrm>
              <a:off x="8426009" y="2297751"/>
              <a:ext cx="2400" cy="6705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87;p15">
              <a:extLst>
                <a:ext uri="{FF2B5EF4-FFF2-40B4-BE49-F238E27FC236}">
                  <a16:creationId xmlns:a16="http://schemas.microsoft.com/office/drawing/2014/main" id="{F0611F7E-9BA5-0F05-9F80-E2E60FD8031B}"/>
                </a:ext>
              </a:extLst>
            </p:cNvPr>
            <p:cNvCxnSpPr/>
            <p:nvPr/>
          </p:nvCxnSpPr>
          <p:spPr>
            <a:xfrm>
              <a:off x="7859759" y="2966751"/>
              <a:ext cx="0" cy="302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88;p15">
              <a:extLst>
                <a:ext uri="{FF2B5EF4-FFF2-40B4-BE49-F238E27FC236}">
                  <a16:creationId xmlns:a16="http://schemas.microsoft.com/office/drawing/2014/main" id="{8C7B2C77-7BC7-395B-78BD-3ABFE2D98020}"/>
                </a:ext>
              </a:extLst>
            </p:cNvPr>
            <p:cNvCxnSpPr/>
            <p:nvPr/>
          </p:nvCxnSpPr>
          <p:spPr>
            <a:xfrm>
              <a:off x="7293509" y="2963151"/>
              <a:ext cx="1155000" cy="81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91;p15">
              <a:extLst>
                <a:ext uri="{FF2B5EF4-FFF2-40B4-BE49-F238E27FC236}">
                  <a16:creationId xmlns:a16="http://schemas.microsoft.com/office/drawing/2014/main" id="{33C2F0E9-1F63-6A87-AD24-BE9D2892036D}"/>
                </a:ext>
              </a:extLst>
            </p:cNvPr>
            <p:cNvSpPr/>
            <p:nvPr/>
          </p:nvSpPr>
          <p:spPr>
            <a:xfrm>
              <a:off x="7589309" y="3918792"/>
              <a:ext cx="563400" cy="3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Z s</a:t>
              </a:r>
              <a:endParaRPr sz="1000" dirty="0"/>
            </a:p>
          </p:txBody>
        </p:sp>
        <p:sp>
          <p:nvSpPr>
            <p:cNvPr id="19" name="Google Shape;92;p15">
              <a:extLst>
                <a:ext uri="{FF2B5EF4-FFF2-40B4-BE49-F238E27FC236}">
                  <a16:creationId xmlns:a16="http://schemas.microsoft.com/office/drawing/2014/main" id="{CA5831CF-EF83-4009-1247-88B5B42D308C}"/>
                </a:ext>
              </a:extLst>
            </p:cNvPr>
            <p:cNvSpPr/>
            <p:nvPr/>
          </p:nvSpPr>
          <p:spPr>
            <a:xfrm>
              <a:off x="5541059" y="3914806"/>
              <a:ext cx="563400" cy="3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Z l</a:t>
              </a:r>
              <a:endParaRPr sz="1000" dirty="0"/>
            </a:p>
          </p:txBody>
        </p:sp>
        <p:sp>
          <p:nvSpPr>
            <p:cNvPr id="21" name="Google Shape;94;p15">
              <a:extLst>
                <a:ext uri="{FF2B5EF4-FFF2-40B4-BE49-F238E27FC236}">
                  <a16:creationId xmlns:a16="http://schemas.microsoft.com/office/drawing/2014/main" id="{574D7997-9668-DB17-E1E8-F1BCBAA0F8C0}"/>
                </a:ext>
              </a:extLst>
            </p:cNvPr>
            <p:cNvSpPr/>
            <p:nvPr/>
          </p:nvSpPr>
          <p:spPr>
            <a:xfrm>
              <a:off x="9064810" y="3893151"/>
              <a:ext cx="563400" cy="3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Z a</a:t>
              </a:r>
              <a:endParaRPr sz="1000" dirty="0"/>
            </a:p>
          </p:txBody>
        </p:sp>
        <p:sp>
          <p:nvSpPr>
            <p:cNvPr id="31" name="Google Shape;104;p15">
              <a:extLst>
                <a:ext uri="{FF2B5EF4-FFF2-40B4-BE49-F238E27FC236}">
                  <a16:creationId xmlns:a16="http://schemas.microsoft.com/office/drawing/2014/main" id="{268878D7-A36E-4DEA-A161-E873E11546E4}"/>
                </a:ext>
              </a:extLst>
            </p:cNvPr>
            <p:cNvSpPr txBox="1"/>
            <p:nvPr/>
          </p:nvSpPr>
          <p:spPr>
            <a:xfrm>
              <a:off x="5446259" y="4234305"/>
              <a:ext cx="753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</a:rPr>
                <a:t>64 features</a:t>
              </a:r>
              <a:endParaRPr sz="800" dirty="0">
                <a:solidFill>
                  <a:schemeClr val="dk2"/>
                </a:solidFill>
              </a:endParaRPr>
            </a:p>
          </p:txBody>
        </p:sp>
        <p:sp>
          <p:nvSpPr>
            <p:cNvPr id="32" name="Google Shape;105;p15">
              <a:extLst>
                <a:ext uri="{FF2B5EF4-FFF2-40B4-BE49-F238E27FC236}">
                  <a16:creationId xmlns:a16="http://schemas.microsoft.com/office/drawing/2014/main" id="{1B1DC631-9FD5-FDA9-018D-D8541EFF8796}"/>
                </a:ext>
              </a:extLst>
            </p:cNvPr>
            <p:cNvSpPr txBox="1"/>
            <p:nvPr/>
          </p:nvSpPr>
          <p:spPr>
            <a:xfrm>
              <a:off x="8970010" y="4234305"/>
              <a:ext cx="753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</a:rPr>
                <a:t>128 features</a:t>
              </a:r>
              <a:endParaRPr sz="800" dirty="0">
                <a:solidFill>
                  <a:schemeClr val="dk2"/>
                </a:solidFill>
              </a:endParaRPr>
            </a:p>
          </p:txBody>
        </p:sp>
        <p:sp>
          <p:nvSpPr>
            <p:cNvPr id="34" name="Google Shape;104;p15">
              <a:extLst>
                <a:ext uri="{FF2B5EF4-FFF2-40B4-BE49-F238E27FC236}">
                  <a16:creationId xmlns:a16="http://schemas.microsoft.com/office/drawing/2014/main" id="{C4145E4D-581E-ACCC-A811-30F50DFC76E8}"/>
                </a:ext>
              </a:extLst>
            </p:cNvPr>
            <p:cNvSpPr txBox="1"/>
            <p:nvPr/>
          </p:nvSpPr>
          <p:spPr>
            <a:xfrm>
              <a:off x="7509584" y="4234305"/>
              <a:ext cx="753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</a:rPr>
                <a:t>64 features</a:t>
              </a:r>
              <a:endParaRPr sz="800" dirty="0">
                <a:solidFill>
                  <a:schemeClr val="dk2"/>
                </a:solidFill>
              </a:endParaRPr>
            </a:p>
          </p:txBody>
        </p:sp>
        <p:cxnSp>
          <p:nvCxnSpPr>
            <p:cNvPr id="38" name="Google Shape;87;p15">
              <a:extLst>
                <a:ext uri="{FF2B5EF4-FFF2-40B4-BE49-F238E27FC236}">
                  <a16:creationId xmlns:a16="http://schemas.microsoft.com/office/drawing/2014/main" id="{2DED021D-DFDB-960C-CC24-7BA00F039755}"/>
                </a:ext>
              </a:extLst>
            </p:cNvPr>
            <p:cNvCxnSpPr/>
            <p:nvPr/>
          </p:nvCxnSpPr>
          <p:spPr>
            <a:xfrm>
              <a:off x="5822759" y="3606951"/>
              <a:ext cx="0" cy="302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" name="Plus Sign 41">
              <a:extLst>
                <a:ext uri="{FF2B5EF4-FFF2-40B4-BE49-F238E27FC236}">
                  <a16:creationId xmlns:a16="http://schemas.microsoft.com/office/drawing/2014/main" id="{E2E441BB-7FD1-A07D-ED1D-F4AF2D626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5853" y="3860583"/>
              <a:ext cx="402336" cy="402336"/>
            </a:xfrm>
            <a:prstGeom prst="mathPlus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" name="Equals 42">
              <a:extLst>
                <a:ext uri="{FF2B5EF4-FFF2-40B4-BE49-F238E27FC236}">
                  <a16:creationId xmlns:a16="http://schemas.microsoft.com/office/drawing/2014/main" id="{203D0B84-4C26-958F-C57E-6546A12C5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0010" y="3836714"/>
              <a:ext cx="450074" cy="450074"/>
            </a:xfrm>
            <a:prstGeom prst="mathEqual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Google Shape;87;p15">
              <a:extLst>
                <a:ext uri="{FF2B5EF4-FFF2-40B4-BE49-F238E27FC236}">
                  <a16:creationId xmlns:a16="http://schemas.microsoft.com/office/drawing/2014/main" id="{46EFD82F-1D51-EAC2-C64F-445BAB1CBCCC}"/>
                </a:ext>
              </a:extLst>
            </p:cNvPr>
            <p:cNvCxnSpPr/>
            <p:nvPr/>
          </p:nvCxnSpPr>
          <p:spPr>
            <a:xfrm>
              <a:off x="7859759" y="3616392"/>
              <a:ext cx="0" cy="302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757AC4-8602-EBF1-F654-24D8C0A18FD9}"/>
                </a:ext>
              </a:extLst>
            </p:cNvPr>
            <p:cNvSpPr/>
            <p:nvPr/>
          </p:nvSpPr>
          <p:spPr>
            <a:xfrm>
              <a:off x="5296471" y="3716496"/>
              <a:ext cx="4585674" cy="93704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3AE44F-6115-3159-9ECC-35AB5AA5D457}"/>
                </a:ext>
              </a:extLst>
            </p:cNvPr>
            <p:cNvSpPr txBox="1"/>
            <p:nvPr/>
          </p:nvSpPr>
          <p:spPr>
            <a:xfrm>
              <a:off x="9896758" y="3884545"/>
              <a:ext cx="2080422" cy="591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BAMS latent space </a:t>
              </a:r>
            </a:p>
            <a:p>
              <a:pPr algn="ctr"/>
              <a:r>
                <a:rPr lang="en-US" sz="1400" dirty="0"/>
                <a:t>(feature embeddings)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8EC8186-2698-448A-9B84-52C77D4BB01A}"/>
              </a:ext>
            </a:extLst>
          </p:cNvPr>
          <p:cNvSpPr txBox="1"/>
          <p:nvPr/>
        </p:nvSpPr>
        <p:spPr>
          <a:xfrm>
            <a:off x="8709765" y="6488668"/>
            <a:ext cx="34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Adapted from </a:t>
            </a:r>
            <a:r>
              <a:rPr lang="en-US" dirty="0">
                <a:hlinkClick r:id="rId4"/>
              </a:rPr>
              <a:t>Azabou et al., 2023</a:t>
            </a:r>
            <a:endParaRPr lang="en-US" dirty="0"/>
          </a:p>
        </p:txBody>
      </p:sp>
      <p:cxnSp>
        <p:nvCxnSpPr>
          <p:cNvPr id="52" name="Google Shape;85;p15">
            <a:extLst>
              <a:ext uri="{FF2B5EF4-FFF2-40B4-BE49-F238E27FC236}">
                <a16:creationId xmlns:a16="http://schemas.microsoft.com/office/drawing/2014/main" id="{712D16D3-C185-3A0E-D789-783335843422}"/>
              </a:ext>
            </a:extLst>
          </p:cNvPr>
          <p:cNvCxnSpPr>
            <a:cxnSpLocks/>
          </p:cNvCxnSpPr>
          <p:nvPr/>
        </p:nvCxnSpPr>
        <p:spPr>
          <a:xfrm>
            <a:off x="73220" y="1344294"/>
            <a:ext cx="2123" cy="593219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" name="Google Shape;86;p15">
            <a:extLst>
              <a:ext uri="{FF2B5EF4-FFF2-40B4-BE49-F238E27FC236}">
                <a16:creationId xmlns:a16="http://schemas.microsoft.com/office/drawing/2014/main" id="{F995952D-1FC9-EB59-84D4-3266C890F25E}"/>
              </a:ext>
            </a:extLst>
          </p:cNvPr>
          <p:cNvCxnSpPr>
            <a:cxnSpLocks/>
          </p:cNvCxnSpPr>
          <p:nvPr/>
        </p:nvCxnSpPr>
        <p:spPr>
          <a:xfrm>
            <a:off x="1208062" y="1336565"/>
            <a:ext cx="0" cy="608676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" name="Google Shape;88;p15">
            <a:extLst>
              <a:ext uri="{FF2B5EF4-FFF2-40B4-BE49-F238E27FC236}">
                <a16:creationId xmlns:a16="http://schemas.microsoft.com/office/drawing/2014/main" id="{505D9CFE-2559-3A83-F0B1-39641598BB45}"/>
              </a:ext>
            </a:extLst>
          </p:cNvPr>
          <p:cNvCxnSpPr>
            <a:cxnSpLocks/>
          </p:cNvCxnSpPr>
          <p:nvPr/>
        </p:nvCxnSpPr>
        <p:spPr>
          <a:xfrm>
            <a:off x="73220" y="1937513"/>
            <a:ext cx="1134842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" name="Google Shape;88;p15">
            <a:extLst>
              <a:ext uri="{FF2B5EF4-FFF2-40B4-BE49-F238E27FC236}">
                <a16:creationId xmlns:a16="http://schemas.microsoft.com/office/drawing/2014/main" id="{02B17616-18DB-79D0-B477-D9386EB4EBC7}"/>
              </a:ext>
            </a:extLst>
          </p:cNvPr>
          <p:cNvCxnSpPr>
            <a:cxnSpLocks/>
          </p:cNvCxnSpPr>
          <p:nvPr/>
        </p:nvCxnSpPr>
        <p:spPr>
          <a:xfrm>
            <a:off x="73220" y="1344294"/>
            <a:ext cx="1134842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" name="Google Shape;80;p15">
            <a:extLst>
              <a:ext uri="{FF2B5EF4-FFF2-40B4-BE49-F238E27FC236}">
                <a16:creationId xmlns:a16="http://schemas.microsoft.com/office/drawing/2014/main" id="{11D26179-B8B4-11C1-A23A-F629CA26075E}"/>
              </a:ext>
            </a:extLst>
          </p:cNvPr>
          <p:cNvCxnSpPr>
            <a:cxnSpLocks/>
          </p:cNvCxnSpPr>
          <p:nvPr/>
        </p:nvCxnSpPr>
        <p:spPr>
          <a:xfrm>
            <a:off x="1229487" y="1647131"/>
            <a:ext cx="460041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7884E0-A82A-C5BC-DF39-BAE1A2A6E66F}"/>
              </a:ext>
            </a:extLst>
          </p:cNvPr>
          <p:cNvSpPr txBox="1"/>
          <p:nvPr/>
        </p:nvSpPr>
        <p:spPr>
          <a:xfrm>
            <a:off x="65386" y="1398832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 min segment</a:t>
            </a:r>
          </a:p>
          <a:p>
            <a:pPr algn="ctr"/>
            <a:r>
              <a:rPr lang="en-US" sz="1200" dirty="0"/>
              <a:t>(3600 frames)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C80562-8A89-7C21-1805-237ECC07DC84}"/>
              </a:ext>
            </a:extLst>
          </p:cNvPr>
          <p:cNvSpPr txBox="1"/>
          <p:nvPr/>
        </p:nvSpPr>
        <p:spPr>
          <a:xfrm>
            <a:off x="1637435" y="1252134"/>
            <a:ext cx="2002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Movement filtering:</a:t>
            </a:r>
          </a:p>
          <a:p>
            <a:pPr algn="ctr"/>
            <a:r>
              <a:rPr lang="en-US" sz="1200" dirty="0"/>
              <a:t>Do 80% of the frames have significant </a:t>
            </a:r>
            <a:r>
              <a:rPr lang="en-US" sz="1200" dirty="0" err="1"/>
              <a:t>keypoint</a:t>
            </a:r>
            <a:r>
              <a:rPr lang="en-US" sz="1200" dirty="0"/>
              <a:t> displacement from the last frame?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1B88E97-316C-E761-E854-DAAF687DE6FD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>
            <a:off x="3640319" y="1759966"/>
            <a:ext cx="429372" cy="44314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8C0630-2CA4-28D3-8BCE-6F5A07167141}"/>
              </a:ext>
            </a:extLst>
          </p:cNvPr>
          <p:cNvSpPr txBox="1"/>
          <p:nvPr/>
        </p:nvSpPr>
        <p:spPr>
          <a:xfrm>
            <a:off x="3514922" y="1502403"/>
            <a:ext cx="53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82" name="Google Shape;80;p15">
            <a:extLst>
              <a:ext uri="{FF2B5EF4-FFF2-40B4-BE49-F238E27FC236}">
                <a16:creationId xmlns:a16="http://schemas.microsoft.com/office/drawing/2014/main" id="{71584A28-1614-7899-0EAC-3594373FC1DC}"/>
              </a:ext>
            </a:extLst>
          </p:cNvPr>
          <p:cNvCxnSpPr>
            <a:cxnSpLocks/>
          </p:cNvCxnSpPr>
          <p:nvPr/>
        </p:nvCxnSpPr>
        <p:spPr>
          <a:xfrm>
            <a:off x="2638877" y="2234824"/>
            <a:ext cx="0" cy="82997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01BB2A-5287-BFDF-8DE4-8CD9DC6870B7}"/>
              </a:ext>
            </a:extLst>
          </p:cNvPr>
          <p:cNvSpPr txBox="1"/>
          <p:nvPr/>
        </p:nvSpPr>
        <p:spPr>
          <a:xfrm>
            <a:off x="2525079" y="2490044"/>
            <a:ext cx="53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434B2B-1C13-79CC-35AB-3A9C92558FF2}"/>
              </a:ext>
            </a:extLst>
          </p:cNvPr>
          <p:cNvSpPr txBox="1"/>
          <p:nvPr/>
        </p:nvSpPr>
        <p:spPr>
          <a:xfrm>
            <a:off x="2278135" y="3052390"/>
            <a:ext cx="718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Discard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6BAB7E-447B-0616-EC8E-19B45BDA4E8A}"/>
              </a:ext>
            </a:extLst>
          </p:cNvPr>
          <p:cNvSpPr txBox="1"/>
          <p:nvPr/>
        </p:nvSpPr>
        <p:spPr>
          <a:xfrm>
            <a:off x="8614917" y="2770587"/>
            <a:ext cx="357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Trained BAMS temporal convolutional layers</a:t>
            </a:r>
          </a:p>
        </p:txBody>
      </p:sp>
      <p:cxnSp>
        <p:nvCxnSpPr>
          <p:cNvPr id="87" name="Google Shape;87;p15">
            <a:extLst>
              <a:ext uri="{FF2B5EF4-FFF2-40B4-BE49-F238E27FC236}">
                <a16:creationId xmlns:a16="http://schemas.microsoft.com/office/drawing/2014/main" id="{CB72CED2-1873-830B-2756-1304F129A5D0}"/>
              </a:ext>
            </a:extLst>
          </p:cNvPr>
          <p:cNvCxnSpPr/>
          <p:nvPr/>
        </p:nvCxnSpPr>
        <p:spPr>
          <a:xfrm>
            <a:off x="8184632" y="3990761"/>
            <a:ext cx="0" cy="26754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E4BFE7D-623B-EC5E-696D-DFD74F5076EB}"/>
              </a:ext>
            </a:extLst>
          </p:cNvPr>
          <p:cNvSpPr txBox="1"/>
          <p:nvPr/>
        </p:nvSpPr>
        <p:spPr>
          <a:xfrm>
            <a:off x="6826761" y="4187278"/>
            <a:ext cx="2784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1. Reduce dimensions with UMAP</a:t>
            </a:r>
          </a:p>
          <a:p>
            <a:pPr algn="ctr"/>
            <a:r>
              <a:rPr lang="en-US" sz="1400" dirty="0"/>
              <a:t>2. Cluster with DBSCAN  </a:t>
            </a:r>
          </a:p>
        </p:txBody>
      </p:sp>
      <p:cxnSp>
        <p:nvCxnSpPr>
          <p:cNvPr id="89" name="Google Shape;87;p15">
            <a:extLst>
              <a:ext uri="{FF2B5EF4-FFF2-40B4-BE49-F238E27FC236}">
                <a16:creationId xmlns:a16="http://schemas.microsoft.com/office/drawing/2014/main" id="{DE6E18AF-313A-ED62-2D3F-803BAE01B9D7}"/>
              </a:ext>
            </a:extLst>
          </p:cNvPr>
          <p:cNvCxnSpPr/>
          <p:nvPr/>
        </p:nvCxnSpPr>
        <p:spPr>
          <a:xfrm>
            <a:off x="8197068" y="4710498"/>
            <a:ext cx="0" cy="26754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790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D540-8B9A-D8AF-8C3C-7610BF27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F403-0730-C079-AF55-3C4FC2E5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Rat: 20231127, 20231128, 20231129, 20231130</a:t>
            </a:r>
          </a:p>
          <a:p>
            <a:pPr marL="457200" lvl="1" indent="0">
              <a:buNone/>
            </a:pPr>
            <a:r>
              <a:rPr lang="en-US" dirty="0" err="1"/>
              <a:t>Treeshrew</a:t>
            </a:r>
            <a:r>
              <a:rPr lang="en-US" dirty="0"/>
              <a:t>: 20230609, 20230613, 20230614, 20230615, 20230616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2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9FAA-AB0C-9B5B-9D00-044BE43D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476D-35D6-7DC4-4574-A8ADBB3B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Install the environment:</a:t>
            </a:r>
          </a:p>
          <a:p>
            <a:pPr marL="971550" lvl="1" indent="-514350">
              <a:buAutoNum type="arabicPeriod"/>
            </a:pPr>
            <a:r>
              <a:rPr lang="en-US" dirty="0"/>
              <a:t>Install and open the </a:t>
            </a:r>
            <a:r>
              <a:rPr lang="en-US" dirty="0">
                <a:hlinkClick r:id="rId2"/>
              </a:rPr>
              <a:t>Anaconda</a:t>
            </a:r>
            <a:r>
              <a:rPr lang="en-US" dirty="0"/>
              <a:t> prompt</a:t>
            </a:r>
          </a:p>
          <a:p>
            <a:pPr marL="971550" lvl="1" indent="-514350">
              <a:buAutoNum type="arabicPeriod"/>
            </a:pPr>
            <a:r>
              <a:rPr lang="en-US" dirty="0"/>
              <a:t>cd into the </a:t>
            </a:r>
            <a:r>
              <a:rPr lang="en-US" dirty="0" err="1"/>
              <a:t>bams_collab</a:t>
            </a:r>
            <a:r>
              <a:rPr lang="en-US" dirty="0"/>
              <a:t> folder:</a:t>
            </a:r>
          </a:p>
          <a:p>
            <a:pPr marL="914400" lvl="2" indent="0">
              <a:buNone/>
            </a:pPr>
            <a:r>
              <a:rPr lang="en-US" dirty="0"/>
              <a:t>cd X:\MaryBeth\BAMS\Visuomotor-Latents</a:t>
            </a:r>
          </a:p>
          <a:p>
            <a:pPr marL="971550" lvl="1" indent="-514350"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bams_custom</a:t>
            </a:r>
            <a:r>
              <a:rPr lang="en-US" dirty="0"/>
              <a:t> environment:</a:t>
            </a:r>
          </a:p>
          <a:p>
            <a:pPr marL="914400" lvl="2" indent="0">
              <a:buNone/>
            </a:pPr>
            <a:r>
              <a:rPr lang="en-US" dirty="0" err="1"/>
              <a:t>conda</a:t>
            </a:r>
            <a:r>
              <a:rPr lang="en-US" dirty="0"/>
              <a:t> env create -f </a:t>
            </a:r>
            <a:r>
              <a:rPr lang="en-US" dirty="0" err="1"/>
              <a:t>bams_custom.yml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You will also need to have </a:t>
            </a:r>
            <a:r>
              <a:rPr lang="en-US" dirty="0" err="1"/>
              <a:t>PyTorch</a:t>
            </a:r>
            <a:r>
              <a:rPr lang="en-US" dirty="0"/>
              <a:t> installed</a:t>
            </a:r>
          </a:p>
          <a:p>
            <a:pPr marL="514350" indent="-514350">
              <a:buAutoNum type="arabicPeriod"/>
            </a:pPr>
            <a:r>
              <a:rPr lang="en-US" dirty="0"/>
              <a:t>The notebook ‘</a:t>
            </a:r>
            <a:r>
              <a:rPr lang="en-US" dirty="0" err="1"/>
              <a:t>get_bams_embeddings.ipynb</a:t>
            </a:r>
            <a:r>
              <a:rPr lang="en-US" dirty="0"/>
              <a:t>’ contains everything you need to get the feature embeddings from a BAMS model</a:t>
            </a:r>
          </a:p>
        </p:txBody>
      </p:sp>
    </p:spTree>
    <p:extLst>
      <p:ext uri="{BB962C8B-B14F-4D97-AF65-F5344CB8AC3E}">
        <p14:creationId xmlns:p14="http://schemas.microsoft.com/office/powerpoint/2010/main" val="200392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D540-8B9A-D8AF-8C3C-7610BF27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folder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F403-0730-C079-AF55-3C4FC2E5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bams_custom.yml</a:t>
            </a:r>
            <a:endParaRPr lang="en-US" dirty="0"/>
          </a:p>
          <a:p>
            <a:pPr lvl="1"/>
            <a:r>
              <a:rPr lang="en-US" dirty="0"/>
              <a:t>environment </a:t>
            </a:r>
            <a:r>
              <a:rPr lang="en-US" dirty="0" err="1"/>
              <a:t>yml</a:t>
            </a:r>
            <a:r>
              <a:rPr lang="en-US" dirty="0"/>
              <a:t> file to create the </a:t>
            </a:r>
            <a:r>
              <a:rPr lang="en-US" dirty="0" err="1"/>
              <a:t>conda</a:t>
            </a:r>
            <a:r>
              <a:rPr lang="en-US" dirty="0"/>
              <a:t> environment for </a:t>
            </a:r>
            <a:r>
              <a:rPr lang="en-US" dirty="0" err="1"/>
              <a:t>bams</a:t>
            </a:r>
            <a:endParaRPr lang="en-US" dirty="0"/>
          </a:p>
          <a:p>
            <a:r>
              <a:rPr lang="en-US" dirty="0" err="1"/>
              <a:t>bams</a:t>
            </a:r>
            <a:r>
              <a:rPr lang="en-US" dirty="0"/>
              <a:t>\</a:t>
            </a:r>
          </a:p>
          <a:p>
            <a:pPr lvl="1"/>
            <a:r>
              <a:rPr lang="en-US" dirty="0" err="1"/>
              <a:t>bams</a:t>
            </a:r>
            <a:r>
              <a:rPr lang="en-US" dirty="0"/>
              <a:t> source code from: </a:t>
            </a:r>
            <a:r>
              <a:rPr lang="en-US" dirty="0">
                <a:hlinkClick r:id="rId2"/>
              </a:rPr>
              <a:t>https://github.com/nerdslab/bams</a:t>
            </a:r>
            <a:endParaRPr lang="en-US" dirty="0"/>
          </a:p>
          <a:p>
            <a:r>
              <a:rPr lang="en-US" dirty="0"/>
              <a:t>extra_fun.py and custom_dataset_w_labels.py</a:t>
            </a:r>
          </a:p>
          <a:p>
            <a:pPr lvl="1"/>
            <a:r>
              <a:rPr lang="en-US" dirty="0"/>
              <a:t>Extra functions for running the notebook</a:t>
            </a:r>
          </a:p>
          <a:p>
            <a:r>
              <a:rPr lang="en-US" dirty="0"/>
              <a:t>data\</a:t>
            </a:r>
          </a:p>
          <a:p>
            <a:pPr lvl="1"/>
            <a:r>
              <a:rPr lang="en-US" dirty="0"/>
              <a:t>threshold_0.8\</a:t>
            </a:r>
          </a:p>
          <a:p>
            <a:pPr lvl="2"/>
            <a:r>
              <a:rPr lang="en-US" dirty="0" err="1"/>
              <a:t>dlc</a:t>
            </a:r>
            <a:r>
              <a:rPr lang="en-US" dirty="0"/>
              <a:t> csv and mp4 samples for 0.8 movement thresholding</a:t>
            </a:r>
          </a:p>
          <a:p>
            <a:r>
              <a:rPr lang="en-US" dirty="0"/>
              <a:t>models\</a:t>
            </a:r>
          </a:p>
          <a:p>
            <a:pPr lvl="1"/>
            <a:r>
              <a:rPr lang="en-US" dirty="0"/>
              <a:t>bams-custom-2024-08-29-15-48-48_0.8\</a:t>
            </a:r>
          </a:p>
          <a:p>
            <a:pPr lvl="2"/>
            <a:r>
              <a:rPr lang="en-US" dirty="0"/>
              <a:t>0.8 movement threshold, centroid subtracted</a:t>
            </a:r>
          </a:p>
        </p:txBody>
      </p:sp>
    </p:spTree>
    <p:extLst>
      <p:ext uri="{BB962C8B-B14F-4D97-AF65-F5344CB8AC3E}">
        <p14:creationId xmlns:p14="http://schemas.microsoft.com/office/powerpoint/2010/main" val="4894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EDB1-E4B0-40F8-993D-6060815E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3E72-23D8-80E6-3290-949D5934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 action="ppaction://hlinkfile"/>
              </a:rPr>
              <a:t>samples</a:t>
            </a:r>
            <a:r>
              <a:rPr lang="en-US" dirty="0"/>
              <a:t> are chunked into 2-minute segments (</a:t>
            </a:r>
            <a:r>
              <a:rPr lang="en-US" dirty="0" err="1"/>
              <a:t>ie</a:t>
            </a:r>
            <a:r>
              <a:rPr lang="en-US" dirty="0"/>
              <a:t>, the complete </a:t>
            </a:r>
            <a:r>
              <a:rPr lang="en-US" dirty="0" err="1"/>
              <a:t>csvs</a:t>
            </a:r>
            <a:r>
              <a:rPr lang="en-US" dirty="0"/>
              <a:t> and corresponding mp4s were split into samples of 3600 frames and the ends of the complete </a:t>
            </a:r>
            <a:r>
              <a:rPr lang="en-US" dirty="0" err="1"/>
              <a:t>csvs</a:t>
            </a:r>
            <a:r>
              <a:rPr lang="en-US" dirty="0"/>
              <a:t>/ mp4s were discarded)</a:t>
            </a:r>
          </a:p>
          <a:p>
            <a:r>
              <a:rPr lang="en-US" dirty="0"/>
              <a:t>Only samples that had more than 80% movement (frame to frame) were kept as movement samples and used to train the </a:t>
            </a:r>
            <a:r>
              <a:rPr lang="en-US" dirty="0" err="1"/>
              <a:t>bams</a:t>
            </a:r>
            <a:r>
              <a:rPr lang="en-US" dirty="0"/>
              <a:t> model</a:t>
            </a:r>
          </a:p>
          <a:p>
            <a:r>
              <a:rPr lang="en-US" dirty="0"/>
              <a:t>When loading the data, a csv (</a:t>
            </a:r>
            <a:r>
              <a:rPr lang="en-US" dirty="0" err="1"/>
              <a:t>video_labels</a:t>
            </a:r>
            <a:r>
              <a:rPr lang="en-US" dirty="0"/>
              <a:t>) can be saved in the model folder. This tells you what order the </a:t>
            </a:r>
            <a:r>
              <a:rPr lang="en-US" dirty="0" err="1"/>
              <a:t>csvs</a:t>
            </a:r>
            <a:r>
              <a:rPr lang="en-US" dirty="0"/>
              <a:t> were read from the data directory, so you can later map the datapoints in the embedded space back to the csv/ mp4 space</a:t>
            </a:r>
          </a:p>
          <a:p>
            <a:pPr lvl="1"/>
            <a:r>
              <a:rPr lang="en-US" dirty="0"/>
              <a:t>Set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create_csv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dirty="0"/>
              <a:t> for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load_data</a:t>
            </a:r>
            <a:r>
              <a:rPr lang="en-US" dirty="0" err="1"/>
              <a:t>if</a:t>
            </a:r>
            <a:r>
              <a:rPr lang="en-US" dirty="0"/>
              <a:t> you want to remake this csv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407</Words>
  <Application>Microsoft Office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Overview of feature extraction + analysis</vt:lpstr>
      <vt:lpstr>Dataset</vt:lpstr>
      <vt:lpstr>Use</vt:lpstr>
      <vt:lpstr>Other folder contents</vt:lpstr>
      <vt:lpstr>Notes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 Elizabeth Cassity</dc:creator>
  <cp:lastModifiedBy>Mary Elizabeth Cassity</cp:lastModifiedBy>
  <cp:revision>17</cp:revision>
  <dcterms:created xsi:type="dcterms:W3CDTF">2024-09-10T13:00:48Z</dcterms:created>
  <dcterms:modified xsi:type="dcterms:W3CDTF">2024-09-13T16:37:53Z</dcterms:modified>
</cp:coreProperties>
</file>