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334" r:id="rId3"/>
    <p:sldId id="378" r:id="rId4"/>
    <p:sldId id="383" r:id="rId5"/>
    <p:sldId id="379" r:id="rId6"/>
    <p:sldId id="282" r:id="rId7"/>
    <p:sldId id="380" r:id="rId8"/>
    <p:sldId id="284" r:id="rId9"/>
    <p:sldId id="285" r:id="rId10"/>
    <p:sldId id="382" r:id="rId11"/>
    <p:sldId id="381" r:id="rId12"/>
    <p:sldId id="266" r:id="rId13"/>
    <p:sldId id="267" r:id="rId14"/>
    <p:sldId id="268" r:id="rId15"/>
    <p:sldId id="271" r:id="rId16"/>
    <p:sldId id="272" r:id="rId17"/>
    <p:sldId id="274" r:id="rId18"/>
    <p:sldId id="265" r:id="rId19"/>
    <p:sldId id="275" r:id="rId20"/>
    <p:sldId id="276" r:id="rId21"/>
    <p:sldId id="277" r:id="rId22"/>
    <p:sldId id="278" r:id="rId23"/>
    <p:sldId id="279" r:id="rId24"/>
    <p:sldId id="307" r:id="rId25"/>
    <p:sldId id="308" r:id="rId26"/>
    <p:sldId id="309" r:id="rId27"/>
    <p:sldId id="310" r:id="rId28"/>
    <p:sldId id="311" r:id="rId29"/>
    <p:sldId id="314" r:id="rId30"/>
    <p:sldId id="312" r:id="rId31"/>
    <p:sldId id="313" r:id="rId32"/>
    <p:sldId id="316" r:id="rId33"/>
    <p:sldId id="317" r:id="rId34"/>
    <p:sldId id="318" r:id="rId35"/>
    <p:sldId id="319" r:id="rId36"/>
    <p:sldId id="320" r:id="rId37"/>
    <p:sldId id="321" r:id="rId38"/>
    <p:sldId id="323" r:id="rId40"/>
    <p:sldId id="324" r:id="rId41"/>
    <p:sldId id="325" r:id="rId42"/>
    <p:sldId id="326" r:id="rId43"/>
    <p:sldId id="384" r:id="rId44"/>
    <p:sldId id="385" r:id="rId45"/>
    <p:sldId id="327" r:id="rId46"/>
    <p:sldId id="329" r:id="rId47"/>
    <p:sldId id="328" r:id="rId48"/>
    <p:sldId id="330" r:id="rId49"/>
    <p:sldId id="331" r:id="rId50"/>
    <p:sldId id="332" r:id="rId51"/>
    <p:sldId id="333" r:id="rId52"/>
    <p:sldId id="335" r:id="rId53"/>
    <p:sldId id="336" r:id="rId54"/>
    <p:sldId id="337" r:id="rId55"/>
    <p:sldId id="338" r:id="rId56"/>
    <p:sldId id="339" r:id="rId57"/>
    <p:sldId id="340" r:id="rId58"/>
    <p:sldId id="341" r:id="rId59"/>
    <p:sldId id="342" r:id="rId60"/>
    <p:sldId id="343" r:id="rId61"/>
    <p:sldId id="344" r:id="rId62"/>
    <p:sldId id="345" r:id="rId63"/>
    <p:sldId id="347" r:id="rId64"/>
    <p:sldId id="386" r:id="rId65"/>
    <p:sldId id="387" r:id="rId66"/>
    <p:sldId id="346" r:id="rId67"/>
    <p:sldId id="348" r:id="rId68"/>
    <p:sldId id="349" r:id="rId69"/>
    <p:sldId id="350" r:id="rId70"/>
    <p:sldId id="351" r:id="rId71"/>
    <p:sldId id="352" r:id="rId72"/>
    <p:sldId id="353" r:id="rId73"/>
    <p:sldId id="354" r:id="rId74"/>
    <p:sldId id="355" r:id="rId75"/>
    <p:sldId id="357" r:id="rId76"/>
    <p:sldId id="356" r:id="rId77"/>
    <p:sldId id="358" r:id="rId78"/>
    <p:sldId id="390" r:id="rId79"/>
    <p:sldId id="394" r:id="rId80"/>
    <p:sldId id="391" r:id="rId81"/>
    <p:sldId id="377" r:id="rId82"/>
    <p:sldId id="488" r:id="rId83"/>
    <p:sldId id="489" r:id="rId84"/>
    <p:sldId id="490" r:id="rId85"/>
    <p:sldId id="491" r:id="rId86"/>
    <p:sldId id="492" r:id="rId87"/>
    <p:sldId id="493" r:id="rId88"/>
    <p:sldId id="494" r:id="rId89"/>
    <p:sldId id="495" r:id="rId90"/>
    <p:sldId id="496" r:id="rId91"/>
    <p:sldId id="497" r:id="rId92"/>
    <p:sldId id="498" r:id="rId93"/>
    <p:sldId id="499" r:id="rId94"/>
    <p:sldId id="500" r:id="rId95"/>
    <p:sldId id="501" r:id="rId96"/>
    <p:sldId id="502" r:id="rId97"/>
    <p:sldId id="503" r:id="rId98"/>
    <p:sldId id="504" r:id="rId99"/>
    <p:sldId id="505" r:id="rId100"/>
    <p:sldId id="506" r:id="rId101"/>
    <p:sldId id="507" r:id="rId102"/>
    <p:sldId id="508" r:id="rId103"/>
    <p:sldId id="509" r:id="rId104"/>
    <p:sldId id="510" r:id="rId105"/>
    <p:sldId id="511" r:id="rId106"/>
    <p:sldId id="512" r:id="rId107"/>
    <p:sldId id="513" r:id="rId108"/>
    <p:sldId id="514" r:id="rId109"/>
    <p:sldId id="515" r:id="rId110"/>
    <p:sldId id="516" r:id="rId111"/>
    <p:sldId id="517" r:id="rId112"/>
    <p:sldId id="518" r:id="rId113"/>
    <p:sldId id="519" r:id="rId114"/>
    <p:sldId id="520" r:id="rId1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6"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5" d="100"/>
          <a:sy n="65" d="100"/>
        </p:scale>
        <p:origin x="1452" y="78"/>
      </p:cViewPr>
      <p:guideLst>
        <p:guide orient="horz" pos="2186"/>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notesMaster" Target="notesMasters/notesMaster1.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8" Type="http://schemas.openxmlformats.org/officeDocument/2006/relationships/tableStyles" Target="tableStyles.xml"/><Relationship Id="rId117" Type="http://schemas.openxmlformats.org/officeDocument/2006/relationships/viewProps" Target="viewProps.xml"/><Relationship Id="rId116" Type="http://schemas.openxmlformats.org/officeDocument/2006/relationships/presProps" Target="presProps.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DC2D7-3C3D-4FDF-BF59-7AD5AEC06475}" type="datetimeFigureOut">
              <a:rPr lang="en-IN" smtClean="0"/>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9EE4F0-D8B3-45B0-9253-0186374A3487}"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19EE4F0-D8B3-45B0-9253-0186374A3487}"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C9E3A5-280A-4A8D-A84E-7167A91DF8B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0E781330-6379-4099-B5C2-1CE64DCE4A0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3FC9E3A5-280A-4A8D-A84E-7167A91DF8B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E781330-6379-4099-B5C2-1CE64DCE4A0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3FC9E3A5-280A-4A8D-A84E-7167A91DF8B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E781330-6379-4099-B5C2-1CE64DCE4A02}" type="slidenum">
              <a:rPr lang="en-US" smtClean="0"/>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endParaRPr lang="en-US" smtClean="0"/>
          </a:p>
        </p:txBody>
      </p:sp>
      <p:sp>
        <p:nvSpPr>
          <p:cNvPr id="5" name="Date Placeholder 4"/>
          <p:cNvSpPr>
            <a:spLocks noGrp="1"/>
          </p:cNvSpPr>
          <p:nvPr>
            <p:ph type="dt" sz="half" idx="10"/>
          </p:nvPr>
        </p:nvSpPr>
        <p:spPr/>
        <p:txBody>
          <a:bodyPr/>
          <a:lstStyle/>
          <a:p>
            <a:fld id="{3FC9E3A5-280A-4A8D-A84E-7167A91DF8B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E781330-6379-4099-B5C2-1CE64DCE4A02}"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endParaRPr lang="en-US" smtClean="0"/>
          </a:p>
        </p:txBody>
      </p:sp>
      <p:sp>
        <p:nvSpPr>
          <p:cNvPr id="5" name="Date Placeholder 4"/>
          <p:cNvSpPr>
            <a:spLocks noGrp="1"/>
          </p:cNvSpPr>
          <p:nvPr>
            <p:ph type="dt" sz="half" idx="10"/>
          </p:nvPr>
        </p:nvSpPr>
        <p:spPr/>
        <p:txBody>
          <a:bodyPr/>
          <a:lstStyle/>
          <a:p>
            <a:fld id="{3FC9E3A5-280A-4A8D-A84E-7167A91DF8B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E781330-6379-4099-B5C2-1CE64DCE4A02}" type="slidenum">
              <a:rPr lang="en-US" smtClean="0"/>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endParaRPr lang="en-US" smtClean="0"/>
          </a:p>
        </p:txBody>
      </p:sp>
      <p:sp>
        <p:nvSpPr>
          <p:cNvPr id="5" name="Date Placeholder 4"/>
          <p:cNvSpPr>
            <a:spLocks noGrp="1"/>
          </p:cNvSpPr>
          <p:nvPr>
            <p:ph type="dt" sz="half" idx="10"/>
          </p:nvPr>
        </p:nvSpPr>
        <p:spPr/>
        <p:txBody>
          <a:bodyPr/>
          <a:lstStyle/>
          <a:p>
            <a:fld id="{3FC9E3A5-280A-4A8D-A84E-7167A91DF8B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E781330-6379-4099-B5C2-1CE64DCE4A02}"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3FC9E3A5-280A-4A8D-A84E-7167A91DF8B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E781330-6379-4099-B5C2-1CE64DCE4A02}"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3FC9E3A5-280A-4A8D-A84E-7167A91DF8B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E781330-6379-4099-B5C2-1CE64DCE4A0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3FC9E3A5-280A-4A8D-A84E-7167A91DF8B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E781330-6379-4099-B5C2-1CE64DCE4A0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3FC9E3A5-280A-4A8D-A84E-7167A91DF8B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E781330-6379-4099-B5C2-1CE64DCE4A0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3FC9E3A5-280A-4A8D-A84E-7167A91DF8B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0E781330-6379-4099-B5C2-1CE64DCE4A0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3FC9E3A5-280A-4A8D-A84E-7167A91DF8B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0E781330-6379-4099-B5C2-1CE64DCE4A0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C9E3A5-280A-4A8D-A84E-7167A91DF8B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E781330-6379-4099-B5C2-1CE64DCE4A0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9E3A5-280A-4A8D-A84E-7167A91DF8B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E781330-6379-4099-B5C2-1CE64DCE4A0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3FC9E3A5-280A-4A8D-A84E-7167A91DF8B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E781330-6379-4099-B5C2-1CE64DCE4A0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3FC9E3A5-280A-4A8D-A84E-7167A91DF8B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E781330-6379-4099-B5C2-1CE64DCE4A0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3FC9E3A5-280A-4A8D-A84E-7167A91DF8BA}" type="datetimeFigureOut">
              <a:rPr lang="en-US" smtClean="0"/>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0E781330-6379-4099-B5C2-1CE64DCE4A0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geeksforgeeks.org/version-control-systems/" TargetMode="External"/><Relationship Id="rId1" Type="http://schemas.openxmlformats.org/officeDocument/2006/relationships/hyperlink" Target="https://www.geeksforgeeks.org/what-is-a-git-repositor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9" Type="http://schemas.openxmlformats.org/officeDocument/2006/relationships/hyperlink" Target="https://www.w3schools.com/cssref/css3_pr_background-size.asp" TargetMode="External"/><Relationship Id="rId8" Type="http://schemas.openxmlformats.org/officeDocument/2006/relationships/hyperlink" Target="https://www.w3schools.com/cssref/pr_background-repeat.asp" TargetMode="External"/><Relationship Id="rId7" Type="http://schemas.openxmlformats.org/officeDocument/2006/relationships/hyperlink" Target="https://www.w3schools.com/cssref/pr_background-position.asp" TargetMode="External"/><Relationship Id="rId6" Type="http://schemas.openxmlformats.org/officeDocument/2006/relationships/hyperlink" Target="https://www.w3schools.com/cssref/css3_pr_background-origin.asp" TargetMode="External"/><Relationship Id="rId5" Type="http://schemas.openxmlformats.org/officeDocument/2006/relationships/hyperlink" Target="https://www.w3schools.com/cssref/pr_background-image.asp" TargetMode="External"/><Relationship Id="rId4" Type="http://schemas.openxmlformats.org/officeDocument/2006/relationships/hyperlink" Target="https://www.w3schools.com/cssref/pr_background-color.asp" TargetMode="External"/><Relationship Id="rId3" Type="http://schemas.openxmlformats.org/officeDocument/2006/relationships/hyperlink" Target="https://www.w3schools.com/cssref/css3_pr_background-clip.asp" TargetMode="External"/><Relationship Id="rId2" Type="http://schemas.openxmlformats.org/officeDocument/2006/relationships/hyperlink" Target="https://www.w3schools.com/cssref/pr_background-attachment.asp" TargetMode="External"/><Relationship Id="rId10" Type="http://schemas.openxmlformats.org/officeDocument/2006/relationships/slideLayout" Target="../slideLayouts/slideLayout7.xml"/><Relationship Id="rId1" Type="http://schemas.openxmlformats.org/officeDocument/2006/relationships/hyperlink" Target="https://www.w3schools.com/cssref/css3_pr_background.asp"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0"/>
            <a:ext cx="8229600" cy="3581400"/>
          </a:xfrm>
        </p:spPr>
        <p:txBody>
          <a:bodyPr>
            <a:normAutofit/>
          </a:bodyPr>
          <a:lstStyle/>
          <a:p>
            <a:pPr algn="ctr"/>
            <a:r>
              <a:rPr lang="en-US" dirty="0" smtClean="0">
                <a:latin typeface="Times New Roman" panose="02020603050405020304" pitchFamily="18" charset="0"/>
                <a:cs typeface="Times New Roman" panose="02020603050405020304" pitchFamily="18" charset="0"/>
              </a:rPr>
              <a:t>FULL STACK DEVELOPMENT</a:t>
            </a:r>
            <a:br>
              <a:rPr lang="en-US" dirty="0" smtClean="0">
                <a:latin typeface="Times New Roman" panose="02020603050405020304" pitchFamily="18" charset="0"/>
                <a:cs typeface="Times New Roman" panose="02020603050405020304" pitchFamily="18" charset="0"/>
              </a:rPr>
            </a:b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UNIT - 1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6589199" cy="671290"/>
          </a:xfrm>
        </p:spPr>
        <p:txBody>
          <a:bodyPr/>
          <a:lstStyle/>
          <a:p>
            <a:r>
              <a:rPr lang="en-IN" dirty="0" smtClean="0"/>
              <a:t>Example</a:t>
            </a:r>
            <a:endParaRPr lang="en-IN" dirty="0"/>
          </a:p>
        </p:txBody>
      </p:sp>
      <p:sp>
        <p:nvSpPr>
          <p:cNvPr id="3" name="Content Placeholder 2"/>
          <p:cNvSpPr>
            <a:spLocks noGrp="1"/>
          </p:cNvSpPr>
          <p:nvPr>
            <p:ph idx="1"/>
          </p:nvPr>
        </p:nvSpPr>
        <p:spPr>
          <a:xfrm>
            <a:off x="1447800" y="762000"/>
            <a:ext cx="8458200" cy="6096000"/>
          </a:xfrm>
        </p:spPr>
        <p:txBody>
          <a:bodyPr>
            <a:normAutofit fontScale="70000" lnSpcReduction="20000"/>
          </a:bodyPr>
          <a:lstStyle/>
          <a:p>
            <a:pPr marL="0" indent="0">
              <a:buNone/>
            </a:pPr>
            <a:r>
              <a:rPr lang="en-IN" dirty="0"/>
              <a:t>&lt;!DOCTYPE html&gt;</a:t>
            </a:r>
            <a:endParaRPr lang="en-IN" dirty="0"/>
          </a:p>
          <a:p>
            <a:pPr marL="0" indent="0">
              <a:buNone/>
            </a:pPr>
            <a:r>
              <a:rPr lang="en-IN" dirty="0"/>
              <a:t>&lt;html </a:t>
            </a:r>
            <a:r>
              <a:rPr lang="en-IN" dirty="0" err="1"/>
              <a:t>lang</a:t>
            </a:r>
            <a:r>
              <a:rPr lang="en-IN" dirty="0"/>
              <a:t>="</a:t>
            </a:r>
            <a:r>
              <a:rPr lang="en-IN" dirty="0" err="1"/>
              <a:t>en</a:t>
            </a:r>
            <a:r>
              <a:rPr lang="en-IN" dirty="0"/>
              <a:t>"&gt;</a:t>
            </a:r>
            <a:endParaRPr lang="en-IN" dirty="0"/>
          </a:p>
          <a:p>
            <a:pPr marL="0" indent="0">
              <a:buNone/>
            </a:pPr>
            <a:r>
              <a:rPr lang="en-IN" dirty="0"/>
              <a:t>&lt;head&gt;</a:t>
            </a:r>
            <a:endParaRPr lang="en-IN" dirty="0"/>
          </a:p>
          <a:p>
            <a:pPr marL="0" indent="0">
              <a:buNone/>
            </a:pPr>
            <a:r>
              <a:rPr lang="en-IN" dirty="0"/>
              <a:t>    &lt;meta charset="UTF-8"&gt;</a:t>
            </a:r>
            <a:endParaRPr lang="en-IN" dirty="0"/>
          </a:p>
          <a:p>
            <a:pPr marL="0" indent="0">
              <a:buNone/>
            </a:pPr>
            <a:r>
              <a:rPr lang="en-IN" dirty="0"/>
              <a:t>    &lt;meta http-</a:t>
            </a:r>
            <a:r>
              <a:rPr lang="en-IN" dirty="0" err="1"/>
              <a:t>equiv</a:t>
            </a:r>
            <a:r>
              <a:rPr lang="en-IN" dirty="0"/>
              <a:t>="X-UA-Compatible" content="IE=edge"&gt;</a:t>
            </a:r>
            <a:endParaRPr lang="en-IN" dirty="0"/>
          </a:p>
          <a:p>
            <a:pPr marL="0" indent="0">
              <a:buNone/>
            </a:pPr>
            <a:r>
              <a:rPr lang="en-IN" dirty="0"/>
              <a:t>    &lt;meta name="viewport" content="width=device-width, initial-scale=1.0"&gt;</a:t>
            </a:r>
            <a:endParaRPr lang="en-IN" dirty="0"/>
          </a:p>
          <a:p>
            <a:pPr marL="0" indent="0">
              <a:buNone/>
            </a:pPr>
            <a:r>
              <a:rPr lang="en-IN" dirty="0"/>
              <a:t>    &lt;title&gt;Demo on HTML5&lt;/title&gt;</a:t>
            </a:r>
            <a:endParaRPr lang="en-IN" dirty="0"/>
          </a:p>
          <a:p>
            <a:pPr marL="0" indent="0">
              <a:buNone/>
            </a:pPr>
            <a:r>
              <a:rPr lang="en-IN" dirty="0"/>
              <a:t>&lt;/head&gt;</a:t>
            </a:r>
            <a:endParaRPr lang="en-IN" dirty="0"/>
          </a:p>
          <a:p>
            <a:pPr marL="0" indent="0">
              <a:buNone/>
            </a:pPr>
            <a:r>
              <a:rPr lang="en-IN" dirty="0"/>
              <a:t>&lt;body&gt;</a:t>
            </a:r>
            <a:endParaRPr lang="en-IN" dirty="0"/>
          </a:p>
          <a:p>
            <a:pPr marL="0" indent="0">
              <a:buNone/>
            </a:pPr>
            <a:r>
              <a:rPr lang="en-IN" dirty="0"/>
              <a:t>    &lt;!--content of the webpage--&gt;</a:t>
            </a:r>
            <a:endParaRPr lang="en-IN" dirty="0"/>
          </a:p>
          <a:p>
            <a:pPr marL="0" indent="0">
              <a:buNone/>
            </a:pPr>
            <a:r>
              <a:rPr lang="en-IN" dirty="0"/>
              <a:t>    &lt;!--heading tag(</a:t>
            </a:r>
            <a:r>
              <a:rPr lang="en-IN" dirty="0" err="1"/>
              <a:t>singleline</a:t>
            </a:r>
            <a:r>
              <a:rPr lang="en-IN" dirty="0"/>
              <a:t> Comment)--&gt;</a:t>
            </a:r>
            <a:endParaRPr lang="en-IN" dirty="0"/>
          </a:p>
          <a:p>
            <a:pPr marL="0" indent="0">
              <a:buNone/>
            </a:pPr>
            <a:r>
              <a:rPr lang="en-IN" dirty="0"/>
              <a:t>    &lt;h1&gt;Welcome to Full Stack Web Development Course&lt;/h1&gt;</a:t>
            </a:r>
            <a:endParaRPr lang="en-IN" dirty="0"/>
          </a:p>
          <a:p>
            <a:pPr marL="0" indent="0">
              <a:buNone/>
            </a:pPr>
            <a:r>
              <a:rPr lang="en-IN" dirty="0"/>
              <a:t>    &lt;!--HTML provides us with six heading tags from &lt;h1&gt; to &lt;h6&gt;. --&gt;</a:t>
            </a:r>
            <a:endParaRPr lang="en-IN" dirty="0"/>
          </a:p>
          <a:p>
            <a:pPr marL="0" indent="0">
              <a:buNone/>
            </a:pPr>
            <a:r>
              <a:rPr lang="en-IN" dirty="0"/>
              <a:t>    &lt;p&gt;This is an Easy Course.&lt;/p&gt;</a:t>
            </a:r>
            <a:endParaRPr lang="en-IN" dirty="0"/>
          </a:p>
          <a:p>
            <a:pPr marL="0" indent="0">
              <a:buNone/>
            </a:pPr>
            <a:r>
              <a:rPr lang="en-IN" dirty="0"/>
              <a:t>    &lt;!--this is</a:t>
            </a:r>
            <a:endParaRPr lang="en-IN" dirty="0"/>
          </a:p>
          <a:p>
            <a:pPr marL="0" indent="0">
              <a:buNone/>
            </a:pPr>
            <a:r>
              <a:rPr lang="en-IN" dirty="0"/>
              <a:t>    paragraph tag ex(multiline comment)--&gt;</a:t>
            </a:r>
            <a:endParaRPr lang="en-IN" dirty="0"/>
          </a:p>
          <a:p>
            <a:pPr marL="0" indent="0">
              <a:buNone/>
            </a:pPr>
            <a:r>
              <a:rPr lang="en-IN" dirty="0"/>
              <a:t>    Lorem ipsum </a:t>
            </a:r>
            <a:r>
              <a:rPr lang="en-IN" dirty="0" err="1"/>
              <a:t>dolor</a:t>
            </a:r>
            <a:r>
              <a:rPr lang="en-IN" dirty="0"/>
              <a:t> sit </a:t>
            </a:r>
            <a:r>
              <a:rPr lang="en-IN" dirty="0" err="1"/>
              <a:t>amet</a:t>
            </a:r>
            <a:r>
              <a:rPr lang="en-IN" dirty="0"/>
              <a:t> </a:t>
            </a:r>
            <a:r>
              <a:rPr lang="en-IN" dirty="0" err="1"/>
              <a:t>consectetur</a:t>
            </a:r>
            <a:r>
              <a:rPr lang="en-IN" dirty="0"/>
              <a:t> </a:t>
            </a:r>
            <a:r>
              <a:rPr lang="en-IN" dirty="0" err="1"/>
              <a:t>adipisicing</a:t>
            </a:r>
            <a:r>
              <a:rPr lang="en-IN" dirty="0"/>
              <a:t> </a:t>
            </a:r>
            <a:r>
              <a:rPr lang="en-IN" dirty="0" err="1"/>
              <a:t>elit</a:t>
            </a:r>
            <a:r>
              <a:rPr lang="en-IN" dirty="0"/>
              <a:t>. </a:t>
            </a:r>
            <a:r>
              <a:rPr lang="en-IN" dirty="0" err="1"/>
              <a:t>Iste</a:t>
            </a:r>
            <a:r>
              <a:rPr lang="en-IN" dirty="0"/>
              <a:t>, in </a:t>
            </a:r>
            <a:r>
              <a:rPr lang="en-IN" dirty="0" err="1"/>
              <a:t>repellendus</a:t>
            </a:r>
            <a:r>
              <a:rPr lang="en-IN" dirty="0"/>
              <a:t>? </a:t>
            </a:r>
            <a:endParaRPr lang="en-IN" dirty="0"/>
          </a:p>
          <a:p>
            <a:pPr marL="0" indent="0">
              <a:buNone/>
            </a:pPr>
            <a:r>
              <a:rPr lang="en-IN" dirty="0"/>
              <a:t>    </a:t>
            </a:r>
            <a:r>
              <a:rPr lang="en-IN" dirty="0" err="1"/>
              <a:t>Cupiditate</a:t>
            </a:r>
            <a:r>
              <a:rPr lang="en-IN" dirty="0"/>
              <a:t> </a:t>
            </a:r>
            <a:r>
              <a:rPr lang="en-IN" dirty="0" err="1"/>
              <a:t>ullam</a:t>
            </a:r>
            <a:r>
              <a:rPr lang="en-IN" dirty="0"/>
              <a:t> </a:t>
            </a:r>
            <a:r>
              <a:rPr lang="en-IN" dirty="0" err="1"/>
              <a:t>harum</a:t>
            </a:r>
            <a:r>
              <a:rPr lang="en-IN" dirty="0"/>
              <a:t> </a:t>
            </a:r>
            <a:r>
              <a:rPr lang="en-IN" dirty="0" err="1"/>
              <a:t>asperiores</a:t>
            </a:r>
            <a:r>
              <a:rPr lang="en-IN" dirty="0"/>
              <a:t> qui nostrum, hic </a:t>
            </a:r>
            <a:r>
              <a:rPr lang="en-IN" dirty="0" err="1"/>
              <a:t>sequi</a:t>
            </a:r>
            <a:r>
              <a:rPr lang="en-IN" dirty="0"/>
              <a:t>!</a:t>
            </a:r>
            <a:endParaRPr lang="en-IN" dirty="0"/>
          </a:p>
          <a:p>
            <a:pPr marL="0" indent="0">
              <a:buNone/>
            </a:pPr>
            <a:r>
              <a:rPr lang="en-IN" dirty="0"/>
              <a:t>    </a:t>
            </a:r>
            <a:r>
              <a:rPr lang="en-IN" dirty="0" err="1"/>
              <a:t>Iure</a:t>
            </a:r>
            <a:r>
              <a:rPr lang="en-IN" dirty="0"/>
              <a:t> </a:t>
            </a:r>
            <a:r>
              <a:rPr lang="en-IN" dirty="0" err="1"/>
              <a:t>eum</a:t>
            </a:r>
            <a:r>
              <a:rPr lang="en-IN" dirty="0"/>
              <a:t> qui culpa </a:t>
            </a:r>
            <a:r>
              <a:rPr lang="en-IN" dirty="0" err="1"/>
              <a:t>veniam</a:t>
            </a:r>
            <a:r>
              <a:rPr lang="en-IN" dirty="0"/>
              <a:t> </a:t>
            </a:r>
            <a:r>
              <a:rPr lang="en-IN" dirty="0" err="1"/>
              <a:t>aliquam</a:t>
            </a:r>
            <a:r>
              <a:rPr lang="en-IN" dirty="0"/>
              <a:t> </a:t>
            </a:r>
            <a:r>
              <a:rPr lang="en-IN" dirty="0" err="1"/>
              <a:t>magni</a:t>
            </a:r>
            <a:r>
              <a:rPr lang="en-IN" dirty="0"/>
              <a:t> </a:t>
            </a:r>
            <a:r>
              <a:rPr lang="en-IN" dirty="0" err="1"/>
              <a:t>cumque</a:t>
            </a:r>
            <a:r>
              <a:rPr lang="en-IN" dirty="0"/>
              <a:t>, </a:t>
            </a:r>
            <a:r>
              <a:rPr lang="en-IN" dirty="0" err="1"/>
              <a:t>harum</a:t>
            </a:r>
            <a:r>
              <a:rPr lang="en-IN" dirty="0"/>
              <a:t> alias </a:t>
            </a:r>
            <a:r>
              <a:rPr lang="en-IN" dirty="0" err="1"/>
              <a:t>temporibus</a:t>
            </a:r>
            <a:r>
              <a:rPr lang="en-IN" dirty="0"/>
              <a:t>!</a:t>
            </a:r>
            <a:endParaRPr lang="en-IN" dirty="0"/>
          </a:p>
          <a:p>
            <a:pPr marL="0" indent="0">
              <a:buNone/>
            </a:pPr>
            <a:r>
              <a:rPr lang="en-IN" dirty="0"/>
              <a:t>&lt;/body&gt;</a:t>
            </a:r>
            <a:endParaRPr lang="en-IN" dirty="0"/>
          </a:p>
          <a:p>
            <a:pPr marL="0" indent="0">
              <a:buNone/>
            </a:pPr>
            <a:r>
              <a:rPr lang="en-IN" dirty="0"/>
              <a:t>&lt;/html&gt;</a:t>
            </a:r>
            <a:endParaRPr lang="en-IN" dirty="0"/>
          </a:p>
          <a:p>
            <a:pPr marL="0" indent="0">
              <a:buNone/>
            </a:pPr>
            <a:endParaRPr lang="en-IN" sz="2000"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dirty="0" smtClean="0"/>
              <a:t>Step5</a:t>
            </a:r>
            <a:br>
              <a:rPr lang="en-US" sz="2000" dirty="0" smtClean="0"/>
            </a:br>
            <a:r>
              <a:rPr lang="en-US" sz="2000" dirty="0" smtClean="0"/>
              <a:t>The default transport backend options are selected in this step. Click </a:t>
            </a:r>
            <a:r>
              <a:rPr lang="en-US" sz="2000" b="1" dirty="0" smtClean="0"/>
              <a:t>next</a:t>
            </a:r>
            <a:r>
              <a:rPr lang="en-US" sz="2000" dirty="0" smtClean="0"/>
              <a:t> to continue.</a:t>
            </a:r>
            <a:br>
              <a:rPr lang="en-US" sz="2000" dirty="0" smtClean="0"/>
            </a:br>
            <a:endParaRPr lang="en-US" sz="2000" dirty="0"/>
          </a:p>
        </p:txBody>
      </p:sp>
      <p:pic>
        <p:nvPicPr>
          <p:cNvPr id="7170" name="Picture 2" descr="C:\Users\student\Desktop\install-git-on-windows5.png"/>
          <p:cNvPicPr>
            <a:picLocks noGrp="1" noChangeAspect="1" noChangeArrowheads="1"/>
          </p:cNvPicPr>
          <p:nvPr>
            <p:ph idx="1"/>
          </p:nvPr>
        </p:nvPicPr>
        <p:blipFill>
          <a:blip r:embed="rId1"/>
          <a:srcRect/>
          <a:stretch>
            <a:fillRect/>
          </a:stretch>
        </p:blipFill>
        <p:spPr bwMode="auto">
          <a:xfrm>
            <a:off x="1143000" y="2019300"/>
            <a:ext cx="6477000" cy="3810000"/>
          </a:xfrm>
          <a:prstGeom prst="rect">
            <a:avLst/>
          </a:prstGeom>
          <a:noFill/>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2000" b="1" dirty="0" smtClean="0"/>
              <a:t>Step6:</a:t>
            </a:r>
            <a:r>
              <a:rPr lang="en-US" sz="2000" dirty="0" smtClean="0"/>
              <a:t> Select your required line ending option and click next to continue.</a:t>
            </a:r>
            <a:endParaRPr lang="en-US" sz="2000" dirty="0"/>
          </a:p>
        </p:txBody>
      </p:sp>
      <p:pic>
        <p:nvPicPr>
          <p:cNvPr id="8194" name="Picture 2" descr="C:\Users\student\Desktop\install-git-on-windows6.png"/>
          <p:cNvPicPr>
            <a:picLocks noGrp="1" noChangeAspect="1" noChangeArrowheads="1"/>
          </p:cNvPicPr>
          <p:nvPr>
            <p:ph idx="1"/>
          </p:nvPr>
        </p:nvPicPr>
        <p:blipFill>
          <a:blip r:embed="rId1"/>
          <a:srcRect/>
          <a:stretch>
            <a:fillRect/>
          </a:stretch>
        </p:blipFill>
        <p:spPr bwMode="auto">
          <a:xfrm>
            <a:off x="1371600" y="2019300"/>
            <a:ext cx="6324599" cy="3810000"/>
          </a:xfrm>
          <a:prstGeom prst="rect">
            <a:avLst/>
          </a:prstGeom>
          <a:noFill/>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Step7</a:t>
            </a:r>
            <a:br>
              <a:rPr lang="en-US" sz="2000" dirty="0" smtClean="0"/>
            </a:br>
            <a:r>
              <a:rPr lang="en-US" sz="2000" dirty="0" smtClean="0"/>
              <a:t>Select preferred terminal emulator clicks on the </a:t>
            </a:r>
            <a:r>
              <a:rPr lang="en-US" sz="2000" b="1" dirty="0" smtClean="0"/>
              <a:t>next</a:t>
            </a:r>
            <a:r>
              <a:rPr lang="en-US" sz="2000" dirty="0" smtClean="0"/>
              <a:t> to continue.</a:t>
            </a:r>
            <a:br>
              <a:rPr lang="en-US" sz="2000" dirty="0" smtClean="0"/>
            </a:br>
            <a:endParaRPr lang="en-US" sz="2000" dirty="0"/>
          </a:p>
        </p:txBody>
      </p:sp>
      <p:pic>
        <p:nvPicPr>
          <p:cNvPr id="9218" name="Picture 2" descr="C:\Users\student\Desktop\install-git-on-windows7.png"/>
          <p:cNvPicPr>
            <a:picLocks noGrp="1" noChangeAspect="1" noChangeArrowheads="1"/>
          </p:cNvPicPr>
          <p:nvPr>
            <p:ph idx="1"/>
          </p:nvPr>
        </p:nvPicPr>
        <p:blipFill>
          <a:blip r:embed="rId1"/>
          <a:srcRect/>
          <a:stretch>
            <a:fillRect/>
          </a:stretch>
        </p:blipFill>
        <p:spPr bwMode="auto">
          <a:xfrm>
            <a:off x="685800" y="2133600"/>
            <a:ext cx="6172200" cy="3810000"/>
          </a:xfrm>
          <a:prstGeom prst="rect">
            <a:avLst/>
          </a:prstGeom>
          <a:noFill/>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dirty="0" smtClean="0"/>
              <a:t>Step8</a:t>
            </a:r>
            <a:br>
              <a:rPr lang="en-US" sz="2000" dirty="0" smtClean="0"/>
            </a:br>
            <a:r>
              <a:rPr lang="en-US" sz="2000" dirty="0" smtClean="0"/>
              <a:t>This is the last step that provides some extra features like system caching, credential management and symbolic link. Select the required features and click on the </a:t>
            </a:r>
            <a:r>
              <a:rPr lang="en-US" sz="2000" b="1" dirty="0" smtClean="0"/>
              <a:t>next</a:t>
            </a:r>
            <a:r>
              <a:rPr lang="en-US" sz="2000" dirty="0" smtClean="0"/>
              <a:t> option.</a:t>
            </a:r>
            <a:br>
              <a:rPr lang="en-US" sz="2000" dirty="0" smtClean="0"/>
            </a:br>
            <a:endParaRPr lang="en-US" sz="2000" dirty="0"/>
          </a:p>
        </p:txBody>
      </p:sp>
      <p:pic>
        <p:nvPicPr>
          <p:cNvPr id="10242" name="Picture 2" descr="C:\Users\student\Desktop\install-git-on-windows8.png"/>
          <p:cNvPicPr>
            <a:picLocks noGrp="1" noChangeAspect="1" noChangeArrowheads="1"/>
          </p:cNvPicPr>
          <p:nvPr>
            <p:ph idx="1"/>
          </p:nvPr>
        </p:nvPicPr>
        <p:blipFill>
          <a:blip r:embed="rId1"/>
          <a:srcRect/>
          <a:stretch>
            <a:fillRect/>
          </a:stretch>
        </p:blipFill>
        <p:spPr bwMode="auto">
          <a:xfrm>
            <a:off x="1219200" y="2014537"/>
            <a:ext cx="6477000" cy="3819525"/>
          </a:xfrm>
          <a:prstGeom prst="rect">
            <a:avLst/>
          </a:prstGeom>
          <a:noFill/>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b="1" dirty="0" smtClean="0"/>
              <a:t>Step9</a:t>
            </a:r>
            <a:br>
              <a:rPr lang="en-US" sz="2200" dirty="0" smtClean="0"/>
            </a:br>
            <a:r>
              <a:rPr lang="en-US" sz="2200" dirty="0" smtClean="0"/>
              <a:t>The files are being extracted in this step.</a:t>
            </a:r>
            <a:br>
              <a:rPr lang="en-US" dirty="0" smtClean="0"/>
            </a:br>
            <a:endParaRPr lang="en-US" dirty="0"/>
          </a:p>
        </p:txBody>
      </p:sp>
      <p:pic>
        <p:nvPicPr>
          <p:cNvPr id="11266" name="Picture 2" descr="C:\Users\student\Desktop\install-git-on-windows9.png"/>
          <p:cNvPicPr>
            <a:picLocks noGrp="1" noChangeAspect="1" noChangeArrowheads="1"/>
          </p:cNvPicPr>
          <p:nvPr>
            <p:ph idx="1"/>
          </p:nvPr>
        </p:nvPicPr>
        <p:blipFill>
          <a:blip r:embed="rId1"/>
          <a:srcRect/>
          <a:stretch>
            <a:fillRect/>
          </a:stretch>
        </p:blipFill>
        <p:spPr bwMode="auto">
          <a:xfrm>
            <a:off x="914400" y="1985962"/>
            <a:ext cx="6105525" cy="3800475"/>
          </a:xfrm>
          <a:prstGeom prst="rect">
            <a:avLst/>
          </a:prstGeom>
          <a:noFill/>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Therefore, The </a:t>
            </a:r>
            <a:r>
              <a:rPr lang="en-US" sz="2000" dirty="0" err="1" smtClean="0"/>
              <a:t>Git</a:t>
            </a:r>
            <a:r>
              <a:rPr lang="en-US" sz="2000" dirty="0" smtClean="0"/>
              <a:t> installation is completed. Now you can access the </a:t>
            </a:r>
            <a:r>
              <a:rPr lang="en-US" sz="2000" b="1" dirty="0" err="1" smtClean="0"/>
              <a:t>Git</a:t>
            </a:r>
            <a:r>
              <a:rPr lang="en-US" sz="2000" b="1" dirty="0" smtClean="0"/>
              <a:t> </a:t>
            </a:r>
            <a:r>
              <a:rPr lang="en-US" sz="2000" b="1" dirty="0" err="1" smtClean="0"/>
              <a:t>Gui</a:t>
            </a:r>
            <a:r>
              <a:rPr lang="en-US" sz="2000" dirty="0" smtClean="0"/>
              <a:t> and </a:t>
            </a:r>
            <a:r>
              <a:rPr lang="en-US" sz="2000" b="1" dirty="0" err="1" smtClean="0"/>
              <a:t>Git</a:t>
            </a:r>
            <a:r>
              <a:rPr lang="en-US" sz="2000" b="1" dirty="0" smtClean="0"/>
              <a:t> Bash</a:t>
            </a:r>
            <a:r>
              <a:rPr lang="en-US" sz="2000" dirty="0" smtClean="0"/>
              <a:t>. The </a:t>
            </a:r>
            <a:r>
              <a:rPr lang="en-US" sz="2000" b="1" dirty="0" err="1" smtClean="0"/>
              <a:t>Git</a:t>
            </a:r>
            <a:r>
              <a:rPr lang="en-US" sz="2000" b="1" dirty="0" smtClean="0"/>
              <a:t> </a:t>
            </a:r>
            <a:r>
              <a:rPr lang="en-US" sz="2000" b="1" dirty="0" err="1" smtClean="0"/>
              <a:t>Gui</a:t>
            </a:r>
            <a:r>
              <a:rPr lang="en-US" sz="2000" dirty="0" smtClean="0"/>
              <a:t> looks like as</a:t>
            </a:r>
            <a:endParaRPr lang="en-US" sz="2000" dirty="0"/>
          </a:p>
        </p:txBody>
      </p:sp>
      <p:pic>
        <p:nvPicPr>
          <p:cNvPr id="12290" name="Picture 2" descr="C:\Users\student\Desktop\install-git-on-windows10.png"/>
          <p:cNvPicPr>
            <a:picLocks noGrp="1" noChangeAspect="1" noChangeArrowheads="1"/>
          </p:cNvPicPr>
          <p:nvPr>
            <p:ph idx="1"/>
          </p:nvPr>
        </p:nvPicPr>
        <p:blipFill>
          <a:blip r:embed="rId1"/>
          <a:srcRect/>
          <a:stretch>
            <a:fillRect/>
          </a:stretch>
        </p:blipFill>
        <p:spPr bwMode="auto">
          <a:xfrm>
            <a:off x="1143001" y="2844006"/>
            <a:ext cx="5624512" cy="3099594"/>
          </a:xfrm>
          <a:prstGeom prst="rect">
            <a:avLst/>
          </a:prstGeom>
          <a:noFill/>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847088"/>
          </a:xfrm>
        </p:spPr>
        <p:txBody>
          <a:bodyPr>
            <a:normAutofit fontScale="90000"/>
          </a:bodyPr>
          <a:lstStyle/>
          <a:p>
            <a:br>
              <a:rPr lang="en-US" sz="2200" dirty="0" smtClean="0"/>
            </a:br>
            <a:br>
              <a:rPr lang="en-US" sz="2200" dirty="0" smtClean="0"/>
            </a:br>
            <a:br>
              <a:rPr lang="en-US" sz="2200" dirty="0" smtClean="0"/>
            </a:br>
            <a:br>
              <a:rPr lang="en-US" sz="2200" dirty="0" smtClean="0"/>
            </a:br>
            <a:br>
              <a:rPr lang="en-US" sz="2200" dirty="0" smtClean="0"/>
            </a:br>
            <a:br>
              <a:rPr lang="en-US" sz="2200" dirty="0" smtClean="0"/>
            </a:br>
            <a:r>
              <a:rPr lang="en-US" sz="2200" dirty="0" smtClean="0"/>
              <a:t>I</a:t>
            </a:r>
            <a:br>
              <a:rPr lang="en-US" sz="2200" dirty="0" smtClean="0"/>
            </a:br>
            <a:br>
              <a:rPr lang="en-US" sz="2200" dirty="0" smtClean="0"/>
            </a:br>
            <a:br>
              <a:rPr lang="en-US" sz="2200" dirty="0" smtClean="0"/>
            </a:br>
            <a:r>
              <a:rPr lang="en-US" sz="2200" dirty="0" smtClean="0"/>
              <a:t>It facilitates with three features.</a:t>
            </a:r>
            <a:br>
              <a:rPr lang="en-US" sz="2200" dirty="0" smtClean="0"/>
            </a:br>
            <a:r>
              <a:rPr lang="en-US" sz="2200" dirty="0" smtClean="0"/>
              <a:t>Create New Repository</a:t>
            </a:r>
            <a:br>
              <a:rPr lang="en-US" sz="2200" dirty="0" smtClean="0"/>
            </a:br>
            <a:r>
              <a:rPr lang="en-US" sz="2200" dirty="0" smtClean="0"/>
              <a:t>Clone Existing Repository</a:t>
            </a:r>
            <a:br>
              <a:rPr lang="en-US" sz="2200" dirty="0" smtClean="0"/>
            </a:br>
            <a:r>
              <a:rPr lang="en-US" sz="2200" dirty="0" smtClean="0"/>
              <a:t>Open Existing Repository</a:t>
            </a:r>
            <a:br>
              <a:rPr lang="en-US" dirty="0" smtClean="0"/>
            </a:br>
            <a:endParaRPr lang="en-US" dirty="0"/>
          </a:p>
        </p:txBody>
      </p:sp>
      <p:pic>
        <p:nvPicPr>
          <p:cNvPr id="13314" name="Picture 2" descr="C:\Users\student\Desktop\install-git-on-windows11.png"/>
          <p:cNvPicPr>
            <a:picLocks noGrp="1" noChangeAspect="1" noChangeArrowheads="1"/>
          </p:cNvPicPr>
          <p:nvPr>
            <p:ph idx="1"/>
          </p:nvPr>
        </p:nvPicPr>
        <p:blipFill>
          <a:blip r:embed="rId1"/>
          <a:srcRect/>
          <a:stretch>
            <a:fillRect/>
          </a:stretch>
        </p:blipFill>
        <p:spPr bwMode="auto">
          <a:xfrm>
            <a:off x="533400" y="1524000"/>
            <a:ext cx="7391399" cy="4086225"/>
          </a:xfrm>
          <a:prstGeom prst="rect">
            <a:avLst/>
          </a:prstGeom>
          <a:noFill/>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a:bodyPr>
          <a:lstStyle/>
          <a:p>
            <a:r>
              <a:rPr lang="en-US" dirty="0" smtClean="0"/>
              <a:t>The first thing we need to do, is to check if </a:t>
            </a:r>
            <a:r>
              <a:rPr lang="en-US" dirty="0" err="1" smtClean="0"/>
              <a:t>Git</a:t>
            </a:r>
            <a:r>
              <a:rPr lang="en-US" dirty="0" smtClean="0"/>
              <a:t> is properly installed:</a:t>
            </a:r>
            <a:endParaRPr lang="en-US" dirty="0" smtClean="0"/>
          </a:p>
          <a:p>
            <a:pPr>
              <a:buNone/>
            </a:pPr>
            <a:r>
              <a:rPr lang="en-US" b="1" dirty="0" smtClean="0"/>
              <a:t>Example:</a:t>
            </a:r>
            <a:endParaRPr lang="en-US" b="1" dirty="0" smtClean="0"/>
          </a:p>
          <a:p>
            <a:pPr>
              <a:buNone/>
            </a:pPr>
            <a:r>
              <a:rPr lang="en-US" dirty="0" err="1" smtClean="0"/>
              <a:t>git</a:t>
            </a:r>
            <a:r>
              <a:rPr lang="en-US" dirty="0" smtClean="0"/>
              <a:t> --version </a:t>
            </a:r>
            <a:endParaRPr lang="en-US" dirty="0" smtClean="0"/>
          </a:p>
          <a:p>
            <a:pPr>
              <a:buNone/>
            </a:pPr>
            <a:r>
              <a:rPr lang="en-US" dirty="0" err="1" smtClean="0"/>
              <a:t>git</a:t>
            </a:r>
            <a:r>
              <a:rPr lang="en-US" dirty="0" smtClean="0"/>
              <a:t> version 2.30.2.windows.1</a:t>
            </a:r>
            <a:endParaRPr lang="en-US" dirty="0" smtClean="0"/>
          </a:p>
          <a:p>
            <a:pPr>
              <a:buNone/>
            </a:pPr>
            <a:r>
              <a:rPr lang="en-US" b="1" dirty="0" smtClean="0"/>
              <a:t>Configure </a:t>
            </a:r>
            <a:r>
              <a:rPr lang="en-US" b="1" dirty="0" err="1" smtClean="0"/>
              <a:t>Git</a:t>
            </a:r>
            <a:endParaRPr lang="en-US" b="1" dirty="0" smtClean="0"/>
          </a:p>
          <a:p>
            <a:pPr>
              <a:buNone/>
            </a:pPr>
            <a:r>
              <a:rPr lang="en-US" b="1" dirty="0" smtClean="0"/>
              <a:t>Example:</a:t>
            </a:r>
            <a:endParaRPr lang="en-US" b="1" dirty="0" smtClean="0"/>
          </a:p>
          <a:p>
            <a:r>
              <a:rPr lang="en-US" dirty="0" err="1" smtClean="0"/>
              <a:t>git</a:t>
            </a:r>
            <a:r>
              <a:rPr lang="en-US" dirty="0" smtClean="0"/>
              <a:t> </a:t>
            </a:r>
            <a:r>
              <a:rPr lang="en-US" dirty="0" err="1" smtClean="0"/>
              <a:t>config</a:t>
            </a:r>
            <a:r>
              <a:rPr lang="en-US" dirty="0" smtClean="0"/>
              <a:t> --global user.name “</a:t>
            </a:r>
            <a:r>
              <a:rPr lang="en-US" dirty="0" err="1" smtClean="0"/>
              <a:t>maha</a:t>
            </a:r>
            <a:r>
              <a:rPr lang="en-US" dirty="0" smtClean="0"/>
              <a:t>" </a:t>
            </a:r>
            <a:endParaRPr lang="en-US" dirty="0" smtClean="0"/>
          </a:p>
          <a:p>
            <a:r>
              <a:rPr lang="en-US" dirty="0" err="1" smtClean="0"/>
              <a:t>git</a:t>
            </a:r>
            <a:r>
              <a:rPr lang="en-US" dirty="0" smtClean="0"/>
              <a:t> </a:t>
            </a:r>
            <a:r>
              <a:rPr lang="en-US" dirty="0" err="1" smtClean="0"/>
              <a:t>config</a:t>
            </a:r>
            <a:r>
              <a:rPr lang="en-US" dirty="0" smtClean="0"/>
              <a:t> --global </a:t>
            </a:r>
            <a:r>
              <a:rPr lang="en-US" dirty="0" err="1" smtClean="0"/>
              <a:t>user.email</a:t>
            </a:r>
            <a:r>
              <a:rPr lang="en-US" dirty="0" smtClean="0"/>
              <a:t> “mahalakshmi.valluri@cmritonline.ac.in"</a:t>
            </a:r>
            <a:endParaRPr lang="en-US" b="1" dirty="0" smtClean="0"/>
          </a:p>
          <a:p>
            <a:pPr>
              <a:buNone/>
            </a:pP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normAutofit/>
          </a:bodyPr>
          <a:lstStyle/>
          <a:p>
            <a:pPr algn="ctr"/>
            <a:r>
              <a:rPr lang="en-US" sz="2800" b="1" dirty="0" smtClean="0"/>
              <a:t>Creating </a:t>
            </a:r>
            <a:r>
              <a:rPr lang="en-US" sz="2800" b="1" dirty="0" err="1" smtClean="0"/>
              <a:t>Git</a:t>
            </a:r>
            <a:r>
              <a:rPr lang="en-US" sz="2800" b="1" dirty="0" smtClean="0"/>
              <a:t> Folder</a:t>
            </a:r>
            <a:br>
              <a:rPr lang="en-US" sz="2800" b="1" dirty="0" smtClean="0"/>
            </a:b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1676400"/>
            <a:ext cx="8229600" cy="4800600"/>
          </a:xfrm>
        </p:spPr>
        <p:txBody>
          <a:bodyPr>
            <a:normAutofit fontScale="92500" lnSpcReduction="10000"/>
          </a:bodyPr>
          <a:lstStyle/>
          <a:p>
            <a:pPr>
              <a:buNone/>
            </a:pPr>
            <a:r>
              <a:rPr lang="en-US" b="1" dirty="0" smtClean="0"/>
              <a:t>Example:</a:t>
            </a:r>
            <a:endParaRPr lang="en-US" b="1" dirty="0" smtClean="0"/>
          </a:p>
          <a:p>
            <a:r>
              <a:rPr lang="en-US" dirty="0" err="1" smtClean="0"/>
              <a:t>mkdir</a:t>
            </a:r>
            <a:r>
              <a:rPr lang="en-US" dirty="0" smtClean="0"/>
              <a:t> </a:t>
            </a:r>
            <a:r>
              <a:rPr lang="en-US" dirty="0" err="1" smtClean="0"/>
              <a:t>myproject</a:t>
            </a:r>
            <a:endParaRPr lang="en-US" dirty="0" smtClean="0"/>
          </a:p>
          <a:p>
            <a:r>
              <a:rPr lang="en-US" dirty="0" smtClean="0"/>
              <a:t> </a:t>
            </a:r>
            <a:r>
              <a:rPr lang="en-US" dirty="0" err="1" smtClean="0"/>
              <a:t>cd</a:t>
            </a:r>
            <a:r>
              <a:rPr lang="en-US" dirty="0" smtClean="0"/>
              <a:t> </a:t>
            </a:r>
            <a:r>
              <a:rPr lang="en-US" dirty="0" err="1" smtClean="0"/>
              <a:t>myproject</a:t>
            </a:r>
            <a:endParaRPr lang="en-US" dirty="0" smtClean="0"/>
          </a:p>
          <a:p>
            <a:r>
              <a:rPr lang="en-US" dirty="0" err="1" smtClean="0"/>
              <a:t>mkdir</a:t>
            </a:r>
            <a:r>
              <a:rPr lang="en-US" dirty="0" smtClean="0"/>
              <a:t> </a:t>
            </a:r>
            <a:r>
              <a:rPr lang="en-US" b="1" dirty="0" smtClean="0"/>
              <a:t>make</a:t>
            </a:r>
            <a:r>
              <a:rPr lang="en-US" dirty="0" smtClean="0"/>
              <a:t>s a </a:t>
            </a:r>
            <a:r>
              <a:rPr lang="en-US" b="1" dirty="0" smtClean="0"/>
              <a:t>new directory</a:t>
            </a:r>
            <a:r>
              <a:rPr lang="en-US" dirty="0" smtClean="0"/>
              <a:t>.</a:t>
            </a:r>
            <a:endParaRPr lang="en-US" dirty="0" smtClean="0"/>
          </a:p>
          <a:p>
            <a:r>
              <a:rPr lang="en-US" dirty="0" err="1" smtClean="0"/>
              <a:t>cd</a:t>
            </a:r>
            <a:r>
              <a:rPr lang="en-US" dirty="0" smtClean="0"/>
              <a:t> </a:t>
            </a:r>
            <a:r>
              <a:rPr lang="en-US" b="1" dirty="0" smtClean="0"/>
              <a:t>changes</a:t>
            </a:r>
            <a:r>
              <a:rPr lang="en-US" dirty="0" smtClean="0"/>
              <a:t> the </a:t>
            </a:r>
            <a:r>
              <a:rPr lang="en-US" b="1" dirty="0" smtClean="0"/>
              <a:t>current working directory</a:t>
            </a:r>
            <a:r>
              <a:rPr lang="en-US" dirty="0" smtClean="0"/>
              <a:t>.</a:t>
            </a:r>
            <a:endParaRPr lang="en-US" dirty="0" smtClean="0"/>
          </a:p>
          <a:p>
            <a:pPr>
              <a:buNone/>
            </a:pPr>
            <a:r>
              <a:rPr lang="en-US" b="1" dirty="0" smtClean="0"/>
              <a:t>Initialize </a:t>
            </a:r>
            <a:r>
              <a:rPr lang="en-US" b="1" dirty="0" err="1" smtClean="0"/>
              <a:t>Git</a:t>
            </a:r>
            <a:endParaRPr lang="en-US" b="1" dirty="0" smtClean="0"/>
          </a:p>
          <a:p>
            <a:pPr>
              <a:buNone/>
            </a:pPr>
            <a:r>
              <a:rPr lang="en-US" dirty="0" smtClean="0"/>
              <a:t>Once you have navigated to the correct folder, you can initialize </a:t>
            </a:r>
            <a:r>
              <a:rPr lang="en-US" dirty="0" err="1" smtClean="0"/>
              <a:t>Git</a:t>
            </a:r>
            <a:r>
              <a:rPr lang="en-US" dirty="0" smtClean="0"/>
              <a:t> on that folder:</a:t>
            </a:r>
            <a:endParaRPr lang="en-US" dirty="0" smtClean="0"/>
          </a:p>
          <a:p>
            <a:pPr>
              <a:buNone/>
            </a:pPr>
            <a:r>
              <a:rPr lang="en-US" b="1" dirty="0" smtClean="0"/>
              <a:t>Example:</a:t>
            </a:r>
            <a:endParaRPr lang="en-US" b="1" dirty="0" smtClean="0"/>
          </a:p>
          <a:p>
            <a:r>
              <a:rPr lang="en-US" dirty="0" err="1" smtClean="0"/>
              <a:t>git</a:t>
            </a:r>
            <a:r>
              <a:rPr lang="en-US" dirty="0" smtClean="0"/>
              <a:t> init</a:t>
            </a:r>
            <a:endParaRPr lang="en-US" dirty="0" smtClean="0"/>
          </a:p>
          <a:p>
            <a:r>
              <a:rPr lang="en-US" dirty="0" smtClean="0"/>
              <a:t> Initialized empty </a:t>
            </a:r>
            <a:r>
              <a:rPr lang="en-US" dirty="0" err="1" smtClean="0"/>
              <a:t>Git</a:t>
            </a:r>
            <a:r>
              <a:rPr lang="en-US" dirty="0" smtClean="0"/>
              <a:t> repository in /Users/user/</a:t>
            </a:r>
            <a:r>
              <a:rPr lang="en-US" dirty="0" err="1" smtClean="0"/>
              <a:t>myproject</a:t>
            </a:r>
            <a:r>
              <a:rPr lang="en-US" dirty="0" smtClean="0"/>
              <a:t>/.</a:t>
            </a:r>
            <a:r>
              <a:rPr lang="en-US" dirty="0" err="1" smtClean="0"/>
              <a:t>git</a:t>
            </a:r>
            <a:r>
              <a:rPr lang="en-US" dirty="0" smtClean="0"/>
              <a:t>/</a:t>
            </a:r>
            <a:endParaRPr lang="en-US" dirty="0"/>
          </a:p>
          <a:p>
            <a:endParaRPr lang="en-US" dirty="0"/>
          </a:p>
          <a:p>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ctr"/>
            <a:r>
              <a:rPr lang="en-US" sz="3600" u="sng" dirty="0" smtClean="0">
                <a:solidFill>
                  <a:schemeClr val="tx1"/>
                </a:solidFill>
              </a:rPr>
              <a:t>GIT Repository</a:t>
            </a:r>
            <a:endParaRPr lang="en-US" sz="3600" dirty="0">
              <a:solidFill>
                <a:schemeClr val="tx1"/>
              </a:solidFill>
            </a:endParaRPr>
          </a:p>
        </p:txBody>
      </p:sp>
      <p:sp>
        <p:nvSpPr>
          <p:cNvPr id="3" name="Content Placeholder 2"/>
          <p:cNvSpPr>
            <a:spLocks noGrp="1"/>
          </p:cNvSpPr>
          <p:nvPr>
            <p:ph idx="1"/>
          </p:nvPr>
        </p:nvSpPr>
        <p:spPr>
          <a:xfrm>
            <a:off x="457200" y="1371600"/>
            <a:ext cx="8229600" cy="4389120"/>
          </a:xfrm>
        </p:spPr>
        <p:txBody>
          <a:bodyPr>
            <a:noAutofit/>
          </a:bodyPr>
          <a:lstStyle/>
          <a:p>
            <a:r>
              <a:rPr lang="en-US" sz="1800" u="sng" dirty="0" smtClean="0">
                <a:hlinkClick r:id="rId1"/>
              </a:rPr>
              <a:t>Repositories</a:t>
            </a:r>
            <a:r>
              <a:rPr lang="en-US" sz="1800" dirty="0" smtClean="0"/>
              <a:t> in GIT contain a collection of files of various different versions of a Project. These files are imported from the repository into the local server of the user for further </a:t>
            </a:r>
            <a:r>
              <a:rPr lang="en-US" sz="1800" dirty="0" err="1" smtClean="0"/>
              <a:t>updations</a:t>
            </a:r>
            <a:r>
              <a:rPr lang="en-US" sz="1800" dirty="0" smtClean="0"/>
              <a:t> and modifications in the content of the file. A VCS or the </a:t>
            </a:r>
            <a:r>
              <a:rPr lang="en-US" sz="1800" u="sng" dirty="0" smtClean="0">
                <a:hlinkClick r:id="rId2"/>
              </a:rPr>
              <a:t>Version Control System</a:t>
            </a:r>
            <a:r>
              <a:rPr lang="en-US" sz="1800" dirty="0" smtClean="0"/>
              <a:t> is used to create these versions and store them in a specific place termed as a repository.</a:t>
            </a:r>
            <a:endParaRPr lang="en-US" sz="1800" dirty="0" smtClean="0"/>
          </a:p>
          <a:p>
            <a:pPr fontAlgn="base"/>
            <a:r>
              <a:rPr lang="en-US" sz="1800" dirty="0" smtClean="0"/>
              <a:t>Repositories in </a:t>
            </a:r>
            <a:r>
              <a:rPr lang="en-US" sz="1800" dirty="0" err="1" smtClean="0"/>
              <a:t>Git</a:t>
            </a:r>
            <a:r>
              <a:rPr lang="en-US" sz="1800" dirty="0" smtClean="0"/>
              <a:t> are of two types:</a:t>
            </a:r>
            <a:endParaRPr lang="en-US" sz="1800" dirty="0" smtClean="0"/>
          </a:p>
          <a:p>
            <a:pPr fontAlgn="base"/>
            <a:r>
              <a:rPr lang="en-US" sz="1800" b="1" dirty="0" smtClean="0"/>
              <a:t>Local Repository: </a:t>
            </a:r>
            <a:r>
              <a:rPr lang="en-US" sz="1800" dirty="0" err="1" smtClean="0"/>
              <a:t>Git</a:t>
            </a:r>
            <a:r>
              <a:rPr lang="en-US" sz="1800" dirty="0" smtClean="0"/>
              <a:t> allows the users to perform work on a project from all over the world because of its Distributive feature. This can be done by cloning the content from the Central repository stored in the </a:t>
            </a:r>
            <a:r>
              <a:rPr lang="en-US" sz="1800" dirty="0" err="1" smtClean="0"/>
              <a:t>GitHub</a:t>
            </a:r>
            <a:r>
              <a:rPr lang="en-US" sz="1800" dirty="0" smtClean="0"/>
              <a:t> on the user’s local machine. This local copy is used to perform operations and test them on the local machine before adding them to the central repository.</a:t>
            </a:r>
            <a:endParaRPr lang="en-US" sz="1800" dirty="0" smtClean="0"/>
          </a:p>
          <a:p>
            <a:pPr fontAlgn="base"/>
            <a:r>
              <a:rPr lang="en-US" sz="1800" b="1" dirty="0" smtClean="0"/>
              <a:t>Remote Repository: </a:t>
            </a:r>
            <a:r>
              <a:rPr lang="en-US" sz="1800" dirty="0" err="1" smtClean="0"/>
              <a:t>Git</a:t>
            </a:r>
            <a:r>
              <a:rPr lang="en-US" sz="1800" dirty="0" smtClean="0"/>
              <a:t> allows the users to sync their copy of the local repository to other repositories present over the internet. This can be done to avoid performing a similar operation by multiple developers. Each repository in </a:t>
            </a:r>
            <a:r>
              <a:rPr lang="en-US" sz="1800" dirty="0" err="1" smtClean="0"/>
              <a:t>Git</a:t>
            </a:r>
            <a:r>
              <a:rPr lang="en-US" sz="1800" dirty="0" smtClean="0"/>
              <a:t> can be addressed by a shortcut called </a:t>
            </a:r>
            <a:r>
              <a:rPr lang="en-US" sz="1800" b="1" dirty="0" smtClean="0"/>
              <a:t>remote</a:t>
            </a:r>
            <a:r>
              <a:rPr lang="en-US" sz="1800" dirty="0" smtClean="0"/>
              <a:t>.</a:t>
            </a:r>
            <a:endParaRPr lang="en-US" sz="1800" dirty="0" smtClean="0"/>
          </a:p>
          <a:p>
            <a:pPr fontAlgn="base"/>
            <a:r>
              <a:rPr lang="en-US" sz="1800" dirty="0" err="1" smtClean="0"/>
              <a:t>Git</a:t>
            </a:r>
            <a:r>
              <a:rPr lang="en-US" sz="1800" dirty="0" smtClean="0"/>
              <a:t> provides tools to perform work on these repositories according to the needs of the user. This workflow of performing modifications to a Repository is referred to as the </a:t>
            </a:r>
            <a:r>
              <a:rPr lang="en-US" sz="1800" b="1" dirty="0" smtClean="0"/>
              <a:t>Working Tree</a:t>
            </a:r>
            <a:r>
              <a:rPr lang="en-US" sz="1800" dirty="0" smtClean="0"/>
              <a:t>.</a:t>
            </a:r>
            <a:endParaRPr lang="en-US" sz="1800" dirty="0" smtClean="0"/>
          </a:p>
          <a:p>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671290"/>
          </a:xfrm>
        </p:spPr>
        <p:txBody>
          <a:bodyPr>
            <a:normAutofit/>
          </a:bodyPr>
          <a:lstStyle/>
          <a:p>
            <a:r>
              <a:rPr lang="en-US" dirty="0" smtClean="0"/>
              <a:t>HTML Video</a:t>
            </a:r>
            <a:endParaRPr lang="en-US" dirty="0"/>
          </a:p>
        </p:txBody>
      </p:sp>
      <p:sp>
        <p:nvSpPr>
          <p:cNvPr id="3" name="Content Placeholder 2"/>
          <p:cNvSpPr>
            <a:spLocks noGrp="1"/>
          </p:cNvSpPr>
          <p:nvPr>
            <p:ph idx="1"/>
          </p:nvPr>
        </p:nvSpPr>
        <p:spPr>
          <a:xfrm>
            <a:off x="1942415" y="1447800"/>
            <a:ext cx="6972985" cy="5181600"/>
          </a:xfrm>
        </p:spPr>
        <p:txBody>
          <a:bodyPr>
            <a:normAutofit/>
          </a:bodyPr>
          <a:lstStyle/>
          <a:p>
            <a:r>
              <a:rPr lang="en-US" sz="2000" dirty="0" smtClean="0"/>
              <a:t>The HTML &lt;video&gt; element is used to show a video on a web page.</a:t>
            </a:r>
            <a:endParaRPr lang="en-US" sz="2000" dirty="0" smtClean="0"/>
          </a:p>
          <a:p>
            <a:pPr>
              <a:buNone/>
            </a:pPr>
            <a:r>
              <a:rPr lang="en-US" sz="2000" u="sng" dirty="0" smtClean="0">
                <a:solidFill>
                  <a:srgbClr val="C00000"/>
                </a:solidFill>
              </a:rPr>
              <a:t>Code:</a:t>
            </a:r>
            <a:endParaRPr lang="en-US" sz="2000" u="sng" dirty="0" smtClean="0">
              <a:solidFill>
                <a:srgbClr val="C00000"/>
              </a:solidFill>
            </a:endParaRPr>
          </a:p>
          <a:p>
            <a:pPr>
              <a:buNone/>
            </a:pPr>
            <a:r>
              <a:rPr lang="en-US" sz="2000" dirty="0" smtClean="0"/>
              <a:t>&lt;!DOCTYPE html&gt;</a:t>
            </a:r>
            <a:endParaRPr lang="en-US" sz="2000" dirty="0" smtClean="0"/>
          </a:p>
          <a:p>
            <a:pPr>
              <a:buNone/>
            </a:pPr>
            <a:r>
              <a:rPr lang="en-US" sz="2000" dirty="0" smtClean="0"/>
              <a:t>&lt;html&gt;</a:t>
            </a:r>
            <a:endParaRPr lang="en-US" sz="2000" dirty="0" smtClean="0"/>
          </a:p>
          <a:p>
            <a:pPr>
              <a:buNone/>
            </a:pPr>
            <a:r>
              <a:rPr lang="en-US" sz="2000" dirty="0" smtClean="0"/>
              <a:t>&lt;body&gt;</a:t>
            </a:r>
            <a:endParaRPr lang="en-US" sz="2000" dirty="0" smtClean="0"/>
          </a:p>
          <a:p>
            <a:pPr>
              <a:buNone/>
            </a:pPr>
            <a:r>
              <a:rPr lang="en-US" sz="2000" dirty="0" smtClean="0"/>
              <a:t>&lt;video </a:t>
            </a:r>
            <a:r>
              <a:rPr lang="en-US" sz="2000" dirty="0" err="1" smtClean="0"/>
              <a:t>src</a:t>
            </a:r>
            <a:r>
              <a:rPr lang="en-US" sz="2000" dirty="0" smtClean="0"/>
              <a:t>=“movie.mp4” width="320" height="240" controls&gt;</a:t>
            </a:r>
            <a:endParaRPr lang="en-US" sz="2000" dirty="0" smtClean="0"/>
          </a:p>
          <a:p>
            <a:pPr>
              <a:buNone/>
            </a:pPr>
            <a:r>
              <a:rPr lang="en-US" sz="2000" dirty="0" smtClean="0"/>
              <a:t>&lt;/video&gt;</a:t>
            </a:r>
            <a:endParaRPr lang="en-US" sz="2000" dirty="0" smtClean="0"/>
          </a:p>
          <a:p>
            <a:pPr>
              <a:buNone/>
            </a:pPr>
            <a:r>
              <a:rPr lang="en-US" sz="2000" dirty="0" smtClean="0"/>
              <a:t>&lt;/body&gt;</a:t>
            </a:r>
            <a:endParaRPr lang="en-US" sz="2000" dirty="0" smtClean="0"/>
          </a:p>
          <a:p>
            <a:pPr>
              <a:buNone/>
            </a:pPr>
            <a:r>
              <a:rPr lang="en-US" sz="2000" dirty="0" smtClean="0"/>
              <a:t>&lt;/html&gt;</a:t>
            </a:r>
            <a:endParaRPr lang="en-US" sz="2000"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999488"/>
          </a:xfrm>
        </p:spPr>
        <p:txBody>
          <a:bodyPr>
            <a:normAutofit fontScale="90000"/>
          </a:bodyPr>
          <a:lstStyle/>
          <a:p>
            <a:pPr algn="ctr" fontAlgn="base"/>
            <a:br>
              <a:rPr lang="en-US" sz="2700" b="1" dirty="0" smtClean="0"/>
            </a:br>
            <a:br>
              <a:rPr lang="en-US" sz="2700" b="1" dirty="0" smtClean="0"/>
            </a:br>
            <a:br>
              <a:rPr lang="en-US" sz="2700" b="1" dirty="0" smtClean="0"/>
            </a:br>
            <a:br>
              <a:rPr lang="en-US" sz="2700" b="1" dirty="0" smtClean="0"/>
            </a:br>
            <a:br>
              <a:rPr lang="en-US" sz="2700" b="1" dirty="0" smtClean="0"/>
            </a:br>
            <a:r>
              <a:rPr lang="en-US" sz="2700" b="1" dirty="0" smtClean="0"/>
              <a:t>Working with local repositories</a:t>
            </a:r>
            <a:br>
              <a:rPr lang="en-US" sz="2700" b="1" dirty="0" smtClean="0"/>
            </a:br>
            <a:br>
              <a:rPr lang="en-US" b="1" dirty="0" smtClean="0"/>
            </a:br>
            <a:endParaRPr lang="en-US" dirty="0"/>
          </a:p>
        </p:txBody>
      </p:sp>
      <p:sp>
        <p:nvSpPr>
          <p:cNvPr id="3" name="Content Placeholder 2"/>
          <p:cNvSpPr>
            <a:spLocks noGrp="1"/>
          </p:cNvSpPr>
          <p:nvPr>
            <p:ph idx="1"/>
          </p:nvPr>
        </p:nvSpPr>
        <p:spPr>
          <a:xfrm>
            <a:off x="990600" y="609600"/>
            <a:ext cx="8229600" cy="5791200"/>
          </a:xfrm>
        </p:spPr>
        <p:txBody>
          <a:bodyPr>
            <a:normAutofit fontScale="62500"/>
          </a:bodyPr>
          <a:lstStyle/>
          <a:p>
            <a:pPr>
              <a:buNone/>
            </a:pPr>
            <a:r>
              <a:rPr lang="en-US" sz="2000" b="1" dirty="0" smtClean="0"/>
              <a:t>1)</a:t>
            </a:r>
            <a:r>
              <a:rPr lang="en-US" sz="2000" b="1" dirty="0" err="1" smtClean="0"/>
              <a:t>git</a:t>
            </a:r>
            <a:r>
              <a:rPr lang="en-US" sz="2000" b="1" dirty="0" smtClean="0"/>
              <a:t> init:</a:t>
            </a:r>
            <a:endParaRPr lang="en-US" sz="2000" b="1" dirty="0" smtClean="0"/>
          </a:p>
          <a:p>
            <a:r>
              <a:rPr lang="en-US" sz="2000" dirty="0" smtClean="0"/>
              <a:t>Usage: </a:t>
            </a:r>
            <a:r>
              <a:rPr lang="en-US" sz="2000" dirty="0" err="1" smtClean="0"/>
              <a:t>git</a:t>
            </a:r>
            <a:r>
              <a:rPr lang="en-US" sz="2000" dirty="0" smtClean="0"/>
              <a:t> init [repository name]</a:t>
            </a:r>
            <a:endParaRPr lang="en-US" sz="2000" dirty="0" smtClean="0"/>
          </a:p>
          <a:p>
            <a:r>
              <a:rPr lang="en-US" sz="2000" dirty="0" smtClean="0"/>
              <a:t>This command is used to start a new repository.</a:t>
            </a:r>
            <a:endParaRPr lang="en-US" sz="2000" dirty="0" smtClean="0"/>
          </a:p>
          <a:p>
            <a:pPr>
              <a:buNone/>
            </a:pPr>
            <a:r>
              <a:rPr lang="en-US" sz="2000" dirty="0" smtClean="0"/>
              <a:t>2)</a:t>
            </a:r>
            <a:r>
              <a:rPr lang="en-US" sz="2000" b="1" dirty="0" smtClean="0"/>
              <a:t> </a:t>
            </a:r>
            <a:r>
              <a:rPr lang="en-US" sz="2000" b="1" dirty="0" err="1" smtClean="0"/>
              <a:t>git</a:t>
            </a:r>
            <a:r>
              <a:rPr lang="en-US" sz="2000" b="1" dirty="0" smtClean="0"/>
              <a:t> add:</a:t>
            </a:r>
            <a:endParaRPr lang="en-US" sz="2000" b="1" dirty="0" smtClean="0"/>
          </a:p>
          <a:p>
            <a:r>
              <a:rPr lang="en-US" sz="2000" dirty="0" smtClean="0"/>
              <a:t>Usage: </a:t>
            </a:r>
            <a:r>
              <a:rPr lang="en-US" sz="2000" dirty="0" err="1" smtClean="0"/>
              <a:t>git</a:t>
            </a:r>
            <a:r>
              <a:rPr lang="en-US" sz="2000" dirty="0" smtClean="0"/>
              <a:t> add [file]  </a:t>
            </a:r>
            <a:endParaRPr lang="en-US" sz="2000" dirty="0" smtClean="0"/>
          </a:p>
          <a:p>
            <a:r>
              <a:rPr lang="en-US" sz="2000" dirty="0" smtClean="0"/>
              <a:t>This command adds a file to the staging area.</a:t>
            </a:r>
            <a:endParaRPr lang="en-US" sz="2000" dirty="0" smtClean="0"/>
          </a:p>
          <a:p>
            <a:pPr>
              <a:buNone/>
            </a:pPr>
            <a:r>
              <a:rPr lang="en-US" sz="2000" dirty="0" smtClean="0"/>
              <a:t>3)</a:t>
            </a:r>
            <a:r>
              <a:rPr lang="en-US" sz="2000" b="1" dirty="0" smtClean="0"/>
              <a:t> </a:t>
            </a:r>
            <a:r>
              <a:rPr lang="en-US" sz="2000" b="1" dirty="0" err="1" smtClean="0"/>
              <a:t>git</a:t>
            </a:r>
            <a:r>
              <a:rPr lang="en-US" sz="2000" b="1" dirty="0" smtClean="0"/>
              <a:t> commit</a:t>
            </a:r>
            <a:endParaRPr lang="en-US" sz="2000" b="1" dirty="0" smtClean="0"/>
          </a:p>
          <a:p>
            <a:r>
              <a:rPr lang="en-US" sz="2000" dirty="0" smtClean="0"/>
              <a:t>Usage: </a:t>
            </a:r>
            <a:r>
              <a:rPr lang="en-US" sz="2000" dirty="0" err="1" smtClean="0"/>
              <a:t>git</a:t>
            </a:r>
            <a:r>
              <a:rPr lang="en-US" sz="2000" dirty="0" smtClean="0"/>
              <a:t> </a:t>
            </a:r>
            <a:r>
              <a:rPr lang="en-US" dirty="0" smtClean="0"/>
              <a:t>commit </a:t>
            </a:r>
            <a:r>
              <a:rPr lang="en-US" sz="2000" dirty="0" smtClean="0"/>
              <a:t>-m “[ Type in the commit message]”  </a:t>
            </a:r>
            <a:endParaRPr lang="en-US" sz="2000" dirty="0" smtClean="0"/>
          </a:p>
          <a:p>
            <a:r>
              <a:rPr lang="en-US" sz="2000" dirty="0" smtClean="0"/>
              <a:t>This command records or snapshots the file permanently in the version history.</a:t>
            </a:r>
            <a:endParaRPr lang="en-US" sz="2000" dirty="0" smtClean="0"/>
          </a:p>
          <a:p>
            <a:pPr>
              <a:buNone/>
            </a:pPr>
            <a:r>
              <a:rPr lang="en-US" sz="2000" dirty="0" smtClean="0"/>
              <a:t>4)</a:t>
            </a:r>
            <a:r>
              <a:rPr lang="en-US" sz="2000" b="1" dirty="0" smtClean="0"/>
              <a:t> </a:t>
            </a:r>
            <a:r>
              <a:rPr lang="en-US" sz="2000" b="1" dirty="0" err="1" smtClean="0"/>
              <a:t>git</a:t>
            </a:r>
            <a:r>
              <a:rPr lang="en-US" sz="2000" b="1" dirty="0" smtClean="0"/>
              <a:t> status</a:t>
            </a:r>
            <a:endParaRPr lang="en-US" sz="2000" b="1" dirty="0" smtClean="0"/>
          </a:p>
          <a:p>
            <a:r>
              <a:rPr lang="en-US" sz="2000" dirty="0" smtClean="0"/>
              <a:t>Usage: </a:t>
            </a:r>
            <a:r>
              <a:rPr lang="en-US" sz="2000" dirty="0" err="1" smtClean="0"/>
              <a:t>git</a:t>
            </a:r>
            <a:r>
              <a:rPr lang="en-US" sz="2000" dirty="0" smtClean="0"/>
              <a:t> status  </a:t>
            </a:r>
            <a:endParaRPr lang="en-US" sz="2000" dirty="0" smtClean="0"/>
          </a:p>
          <a:p>
            <a:r>
              <a:rPr lang="en-US" sz="2000" dirty="0" smtClean="0"/>
              <a:t>This command lists all the files that have to be committed.</a:t>
            </a:r>
            <a:endParaRPr lang="en-US" sz="2000" dirty="0" smtClean="0"/>
          </a:p>
          <a:p>
            <a:pPr>
              <a:buNone/>
            </a:pPr>
            <a:r>
              <a:rPr lang="en-US" sz="2000" b="1" dirty="0" smtClean="0"/>
              <a:t>5)</a:t>
            </a:r>
            <a:r>
              <a:rPr lang="en-US" sz="2000" b="1" dirty="0" err="1" smtClean="0"/>
              <a:t>git</a:t>
            </a:r>
            <a:r>
              <a:rPr lang="en-US" sz="2000" b="1" dirty="0" smtClean="0"/>
              <a:t> </a:t>
            </a:r>
            <a:r>
              <a:rPr lang="en-US" sz="2000" b="1" dirty="0" err="1" smtClean="0"/>
              <a:t>config</a:t>
            </a:r>
            <a:endParaRPr lang="en-US" sz="2000" b="1" dirty="0" smtClean="0"/>
          </a:p>
          <a:p>
            <a:r>
              <a:rPr lang="en-US" sz="2000" dirty="0" smtClean="0"/>
              <a:t>Usage: </a:t>
            </a:r>
            <a:r>
              <a:rPr lang="en-US" sz="2000" dirty="0" err="1" smtClean="0"/>
              <a:t>git</a:t>
            </a:r>
            <a:r>
              <a:rPr lang="en-US" sz="2000" dirty="0" smtClean="0"/>
              <a:t> </a:t>
            </a:r>
            <a:r>
              <a:rPr lang="en-US" sz="2000" dirty="0" err="1" smtClean="0"/>
              <a:t>config</a:t>
            </a:r>
            <a:r>
              <a:rPr lang="en-US" sz="2000" dirty="0" smtClean="0"/>
              <a:t> –global user.name “[name]”  </a:t>
            </a:r>
            <a:endParaRPr lang="en-US" sz="2000" dirty="0" smtClean="0"/>
          </a:p>
          <a:p>
            <a:r>
              <a:rPr lang="en-US" sz="2000" dirty="0" smtClean="0"/>
              <a:t>Usage: </a:t>
            </a:r>
            <a:r>
              <a:rPr lang="en-US" sz="2000" dirty="0" err="1" smtClean="0"/>
              <a:t>git</a:t>
            </a:r>
            <a:r>
              <a:rPr lang="en-US" sz="2000" dirty="0" smtClean="0"/>
              <a:t> </a:t>
            </a:r>
            <a:r>
              <a:rPr lang="en-US" sz="2000" dirty="0" err="1" smtClean="0"/>
              <a:t>config</a:t>
            </a:r>
            <a:r>
              <a:rPr lang="en-US" sz="2000" dirty="0" smtClean="0"/>
              <a:t> –global </a:t>
            </a:r>
            <a:r>
              <a:rPr lang="en-US" sz="2000" dirty="0" err="1" smtClean="0"/>
              <a:t>user.email</a:t>
            </a:r>
            <a:r>
              <a:rPr lang="en-US" sz="2000" dirty="0" smtClean="0"/>
              <a:t> “[email address]”  </a:t>
            </a:r>
            <a:endParaRPr lang="en-US" sz="2000" dirty="0" smtClean="0"/>
          </a:p>
          <a:p>
            <a:r>
              <a:rPr lang="en-US" sz="2000" dirty="0" smtClean="0"/>
              <a:t>This command sets the author name and email address respectively to be used with your commits.</a:t>
            </a: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dirty="0" smtClean="0"/>
          </a:p>
          <a:p>
            <a:pPr>
              <a:buNone/>
            </a:pPr>
            <a:endParaRPr lang="en-US" dirty="0" smtClean="0"/>
          </a:p>
          <a:p>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5715000"/>
          </a:xfrm>
        </p:spPr>
        <p:txBody>
          <a:bodyPr>
            <a:normAutofit lnSpcReduction="10000"/>
          </a:bodyPr>
          <a:lstStyle/>
          <a:p>
            <a:pPr>
              <a:buNone/>
            </a:pPr>
            <a:r>
              <a:rPr lang="en-US" sz="3200" dirty="0" smtClean="0"/>
              <a:t>6</a:t>
            </a:r>
            <a:r>
              <a:rPr lang="en-US" sz="2000" dirty="0" smtClean="0"/>
              <a:t>)</a:t>
            </a:r>
            <a:r>
              <a:rPr lang="en-US" sz="2000" b="1" dirty="0" smtClean="0"/>
              <a:t> </a:t>
            </a:r>
            <a:r>
              <a:rPr lang="en-US" sz="2000" b="1" dirty="0" err="1" smtClean="0"/>
              <a:t>git</a:t>
            </a:r>
            <a:r>
              <a:rPr lang="en-US" sz="2000" b="1" dirty="0" smtClean="0"/>
              <a:t> branch</a:t>
            </a:r>
            <a:endParaRPr lang="en-US" sz="2000" b="1" dirty="0" smtClean="0"/>
          </a:p>
          <a:p>
            <a:pPr>
              <a:buNone/>
            </a:pPr>
            <a:r>
              <a:rPr lang="en-US" sz="2000" dirty="0" err="1" smtClean="0"/>
              <a:t>i</a:t>
            </a:r>
            <a:r>
              <a:rPr lang="en-US" sz="2000" dirty="0" smtClean="0"/>
              <a:t>)Usage: </a:t>
            </a:r>
            <a:r>
              <a:rPr lang="en-US" sz="2000" dirty="0" err="1" smtClean="0"/>
              <a:t>git</a:t>
            </a:r>
            <a:r>
              <a:rPr lang="en-US" sz="2000" dirty="0" smtClean="0"/>
              <a:t> branch  (or</a:t>
            </a:r>
            <a:r>
              <a:rPr lang="en-US" sz="2000" smtClean="0"/>
              <a:t>) </a:t>
            </a:r>
            <a:r>
              <a:rPr lang="en-US" sz="2000" dirty="0" smtClean="0"/>
              <a:t> </a:t>
            </a:r>
            <a:r>
              <a:rPr lang="en-US" sz="2000" dirty="0" err="1" smtClean="0"/>
              <a:t>git</a:t>
            </a:r>
            <a:r>
              <a:rPr lang="en-US" sz="2000" dirty="0" smtClean="0"/>
              <a:t> branch --list  </a:t>
            </a:r>
            <a:endParaRPr lang="en-US" sz="2000" dirty="0" smtClean="0"/>
          </a:p>
          <a:p>
            <a:r>
              <a:rPr lang="en-US" sz="2000" dirty="0" smtClean="0"/>
              <a:t>This command lists all the local branches in the current repository.</a:t>
            </a:r>
            <a:endParaRPr lang="en-US" sz="2000" dirty="0" smtClean="0"/>
          </a:p>
          <a:p>
            <a:pPr>
              <a:buNone/>
            </a:pPr>
            <a:r>
              <a:rPr lang="en-US" sz="2000" dirty="0" smtClean="0"/>
              <a:t>ii)Usage: </a:t>
            </a:r>
            <a:r>
              <a:rPr lang="en-US" sz="2000" dirty="0" err="1" smtClean="0"/>
              <a:t>git</a:t>
            </a:r>
            <a:r>
              <a:rPr lang="en-US" sz="2000" dirty="0" smtClean="0"/>
              <a:t> branch [branch name]  </a:t>
            </a:r>
            <a:endParaRPr lang="en-US" sz="2000" dirty="0" smtClean="0"/>
          </a:p>
          <a:p>
            <a:r>
              <a:rPr lang="en-US" sz="2000" dirty="0" smtClean="0"/>
              <a:t>This command creates a new branch.</a:t>
            </a:r>
            <a:endParaRPr lang="en-US" sz="2000" dirty="0" smtClean="0"/>
          </a:p>
          <a:p>
            <a:pPr>
              <a:buNone/>
            </a:pPr>
            <a:r>
              <a:rPr lang="en-US" sz="2000" dirty="0" smtClean="0"/>
              <a:t>iii)Usage: </a:t>
            </a:r>
            <a:r>
              <a:rPr lang="en-US" sz="2000" dirty="0" err="1" smtClean="0"/>
              <a:t>git</a:t>
            </a:r>
            <a:r>
              <a:rPr lang="en-US" sz="2000" dirty="0" smtClean="0"/>
              <a:t> branch -d [branch name]  </a:t>
            </a:r>
            <a:endParaRPr lang="en-US" sz="2000" dirty="0" smtClean="0"/>
          </a:p>
          <a:p>
            <a:r>
              <a:rPr lang="en-US" sz="2000" dirty="0" smtClean="0"/>
              <a:t>This command deletes the feature branch.</a:t>
            </a:r>
            <a:endParaRPr lang="en-US" sz="2000" dirty="0" smtClean="0"/>
          </a:p>
          <a:p>
            <a:pPr>
              <a:buNone/>
            </a:pPr>
            <a:r>
              <a:rPr lang="en-US" sz="2000" b="1" dirty="0" smtClean="0"/>
              <a:t>7)</a:t>
            </a:r>
            <a:r>
              <a:rPr lang="en-US" sz="2000" b="1" dirty="0" err="1" smtClean="0"/>
              <a:t>git</a:t>
            </a:r>
            <a:r>
              <a:rPr lang="en-US" sz="2000" b="1" dirty="0" smtClean="0"/>
              <a:t> checkout</a:t>
            </a:r>
            <a:endParaRPr lang="en-US" sz="2000" b="1" dirty="0" smtClean="0"/>
          </a:p>
          <a:p>
            <a:pPr>
              <a:buNone/>
            </a:pPr>
            <a:r>
              <a:rPr lang="en-US" sz="2000" dirty="0" err="1" smtClean="0"/>
              <a:t>i</a:t>
            </a:r>
            <a:r>
              <a:rPr lang="en-US" sz="2000" dirty="0" smtClean="0"/>
              <a:t>)Usage: </a:t>
            </a:r>
            <a:r>
              <a:rPr lang="en-US" sz="2000" dirty="0" err="1" smtClean="0"/>
              <a:t>git</a:t>
            </a:r>
            <a:r>
              <a:rPr lang="en-US" sz="2000" dirty="0" smtClean="0"/>
              <a:t> checkout [branch name]  </a:t>
            </a:r>
            <a:endParaRPr lang="en-US" sz="2000" dirty="0" smtClean="0"/>
          </a:p>
          <a:p>
            <a:r>
              <a:rPr lang="en-US" sz="2000" dirty="0" smtClean="0"/>
              <a:t>This command is used to switch from one branch to another.</a:t>
            </a:r>
            <a:endParaRPr lang="en-US" sz="2000" dirty="0" smtClean="0"/>
          </a:p>
          <a:p>
            <a:pPr>
              <a:buNone/>
            </a:pPr>
            <a:r>
              <a:rPr lang="en-US" sz="2000" dirty="0" smtClean="0"/>
              <a:t>ii)Usage: </a:t>
            </a:r>
            <a:r>
              <a:rPr lang="en-US" sz="2000" dirty="0" err="1" smtClean="0"/>
              <a:t>git</a:t>
            </a:r>
            <a:r>
              <a:rPr lang="en-US" sz="2000" dirty="0" smtClean="0"/>
              <a:t> checkout -b [branch name]  </a:t>
            </a:r>
            <a:endParaRPr lang="en-US" sz="2000" dirty="0" smtClean="0"/>
          </a:p>
          <a:p>
            <a:r>
              <a:rPr lang="en-US" sz="2000" dirty="0" smtClean="0"/>
              <a:t>This command creates a new branch and also switches to it.</a:t>
            </a:r>
            <a:endParaRPr lang="en-US" sz="2000" dirty="0" smtClean="0"/>
          </a:p>
          <a:p>
            <a:pPr>
              <a:buNone/>
            </a:pPr>
            <a:r>
              <a:rPr lang="en-US" sz="2000" b="1" dirty="0" smtClean="0"/>
              <a:t>8)</a:t>
            </a:r>
            <a:r>
              <a:rPr lang="en-US" sz="2000" b="1" dirty="0" err="1" smtClean="0"/>
              <a:t>git</a:t>
            </a:r>
            <a:r>
              <a:rPr lang="en-US" sz="2000" b="1" dirty="0" smtClean="0"/>
              <a:t> merge</a:t>
            </a:r>
            <a:endParaRPr lang="en-US" sz="2000" b="1" dirty="0" smtClean="0"/>
          </a:p>
          <a:p>
            <a:r>
              <a:rPr lang="en-US" sz="2000" dirty="0" smtClean="0"/>
              <a:t>Usage: </a:t>
            </a:r>
            <a:r>
              <a:rPr lang="en-US" sz="2000" dirty="0" err="1" smtClean="0"/>
              <a:t>git</a:t>
            </a:r>
            <a:r>
              <a:rPr lang="en-US" sz="2000" dirty="0" smtClean="0"/>
              <a:t> merge [branch name]  </a:t>
            </a:r>
            <a:endParaRPr lang="en-US" sz="2000" dirty="0" smtClean="0"/>
          </a:p>
          <a:p>
            <a:r>
              <a:rPr lang="en-US" sz="2000" dirty="0" smtClean="0"/>
              <a:t>This command merges the specified branch’s history into the current branch.</a:t>
            </a:r>
            <a:endParaRPr lang="en-US" sz="2000" dirty="0" smtClean="0"/>
          </a:p>
          <a:p>
            <a:pPr>
              <a:buNone/>
            </a:pPr>
            <a:endParaRPr lang="en-US" sz="2000" dirty="0" smtClean="0"/>
          </a:p>
          <a:p>
            <a:pPr>
              <a:buNone/>
            </a:pPr>
            <a:endParaRPr lang="en-US" dirty="0" smtClean="0"/>
          </a:p>
          <a:p>
            <a:pPr>
              <a:buNone/>
            </a:pP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3600" b="1" dirty="0" smtClean="0"/>
              <a:t>Working with remote repositories</a:t>
            </a:r>
            <a:br>
              <a:rPr lang="en-US" b="1" dirty="0" smtClean="0"/>
            </a:br>
            <a:endParaRPr lang="en-US" dirty="0"/>
          </a:p>
        </p:txBody>
      </p:sp>
      <p:sp>
        <p:nvSpPr>
          <p:cNvPr id="3" name="Content Placeholder 2"/>
          <p:cNvSpPr>
            <a:spLocks noGrp="1"/>
          </p:cNvSpPr>
          <p:nvPr>
            <p:ph idx="1"/>
          </p:nvPr>
        </p:nvSpPr>
        <p:spPr>
          <a:xfrm>
            <a:off x="457200" y="1066800"/>
            <a:ext cx="8229600" cy="5257800"/>
          </a:xfrm>
        </p:spPr>
        <p:txBody>
          <a:bodyPr>
            <a:normAutofit fontScale="65000" lnSpcReduction="20000"/>
          </a:bodyPr>
          <a:lstStyle/>
          <a:p>
            <a:pPr>
              <a:buNone/>
            </a:pPr>
            <a:r>
              <a:rPr lang="en-US" sz="2000" b="1" dirty="0" smtClean="0"/>
              <a:t>1)</a:t>
            </a:r>
            <a:r>
              <a:rPr lang="en-US" sz="2000" b="1" dirty="0" err="1" smtClean="0"/>
              <a:t>git</a:t>
            </a:r>
            <a:r>
              <a:rPr lang="en-US" sz="2000" b="1" dirty="0" smtClean="0"/>
              <a:t> remote</a:t>
            </a:r>
            <a:endParaRPr lang="en-US" sz="2000" b="1" dirty="0" smtClean="0"/>
          </a:p>
          <a:p>
            <a:pPr>
              <a:buNone/>
            </a:pPr>
            <a:r>
              <a:rPr lang="en-US" sz="2000" dirty="0" err="1" smtClean="0"/>
              <a:t>i</a:t>
            </a:r>
            <a:r>
              <a:rPr lang="en-US" sz="2000" dirty="0" smtClean="0"/>
              <a:t>)Usage: </a:t>
            </a:r>
            <a:r>
              <a:rPr lang="en-US" sz="2000" dirty="0" err="1" smtClean="0"/>
              <a:t>git</a:t>
            </a:r>
            <a:r>
              <a:rPr lang="en-US" sz="2000" dirty="0" smtClean="0"/>
              <a:t> remote add [variable name] [Remote Server Link]  </a:t>
            </a:r>
            <a:endParaRPr lang="en-US" sz="2000" dirty="0" smtClean="0"/>
          </a:p>
          <a:p>
            <a:r>
              <a:rPr lang="en-US" sz="2000" dirty="0" smtClean="0"/>
              <a:t>This command is used to connect your local repository to the remote server.</a:t>
            </a:r>
            <a:endParaRPr lang="en-US" sz="2000" dirty="0" smtClean="0"/>
          </a:p>
          <a:p>
            <a:pPr>
              <a:buNone/>
            </a:pPr>
            <a:r>
              <a:rPr lang="en-US" sz="2000" dirty="0" err="1" smtClean="0"/>
              <a:t>Ex:git</a:t>
            </a:r>
            <a:r>
              <a:rPr lang="en-US" sz="2000" dirty="0" smtClean="0"/>
              <a:t> remote add origin remote server link</a:t>
            </a:r>
            <a:endParaRPr lang="en-US" sz="2000" dirty="0" smtClean="0"/>
          </a:p>
          <a:p>
            <a:pPr>
              <a:buNone/>
            </a:pPr>
            <a:r>
              <a:rPr lang="en-US" sz="2000" dirty="0" smtClean="0"/>
              <a:t>ii)List named remote repositories: </a:t>
            </a:r>
            <a:endParaRPr lang="en-US" sz="2000" dirty="0" smtClean="0"/>
          </a:p>
          <a:p>
            <a:pPr>
              <a:buNone/>
            </a:pPr>
            <a:r>
              <a:rPr lang="en-US" sz="2000" dirty="0" smtClean="0"/>
              <a:t>$ </a:t>
            </a:r>
            <a:r>
              <a:rPr lang="en-US" sz="2000" dirty="0" err="1" smtClean="0"/>
              <a:t>git</a:t>
            </a:r>
            <a:r>
              <a:rPr lang="en-US" sz="2000" dirty="0" smtClean="0"/>
              <a:t> remote –v</a:t>
            </a:r>
            <a:endParaRPr lang="en-US" sz="2000" dirty="0" smtClean="0"/>
          </a:p>
          <a:p>
            <a:pPr>
              <a:buNone/>
            </a:pPr>
            <a:r>
              <a:rPr lang="en-US" sz="2000" b="1" dirty="0" smtClean="0"/>
              <a:t>2)</a:t>
            </a:r>
            <a:r>
              <a:rPr lang="en-US" sz="2000" b="1" dirty="0" err="1" smtClean="0"/>
              <a:t>git</a:t>
            </a:r>
            <a:r>
              <a:rPr lang="en-US" sz="2000" b="1" dirty="0" smtClean="0"/>
              <a:t> clone</a:t>
            </a:r>
            <a:endParaRPr lang="en-US" sz="2000" b="1" dirty="0" smtClean="0"/>
          </a:p>
          <a:p>
            <a:r>
              <a:rPr lang="en-US" sz="2000" dirty="0" smtClean="0"/>
              <a:t>Usage: </a:t>
            </a:r>
            <a:r>
              <a:rPr lang="en-US" sz="2000" dirty="0" err="1" smtClean="0"/>
              <a:t>git</a:t>
            </a:r>
            <a:r>
              <a:rPr lang="en-US" sz="2000" dirty="0" smtClean="0"/>
              <a:t> clone [</a:t>
            </a:r>
            <a:r>
              <a:rPr lang="en-US" sz="2000" dirty="0" err="1" smtClean="0"/>
              <a:t>url</a:t>
            </a:r>
            <a:r>
              <a:rPr lang="en-US" sz="2000" dirty="0" smtClean="0"/>
              <a:t>]  </a:t>
            </a:r>
            <a:endParaRPr lang="en-US" sz="2000" dirty="0" smtClean="0"/>
          </a:p>
          <a:p>
            <a:r>
              <a:rPr lang="en-US" sz="2000" dirty="0" smtClean="0"/>
              <a:t>This command is used to obtain a repository from an existing URL.</a:t>
            </a:r>
            <a:endParaRPr lang="en-US" sz="2000" dirty="0" smtClean="0"/>
          </a:p>
          <a:p>
            <a:pPr>
              <a:buNone/>
            </a:pPr>
            <a:r>
              <a:rPr lang="en-US" sz="2000" dirty="0" smtClean="0"/>
              <a:t>3) </a:t>
            </a:r>
            <a:r>
              <a:rPr lang="en-US" sz="2000" b="1" dirty="0" err="1" smtClean="0"/>
              <a:t>git</a:t>
            </a:r>
            <a:r>
              <a:rPr lang="en-US" sz="2000" b="1" dirty="0" smtClean="0"/>
              <a:t> push </a:t>
            </a:r>
            <a:endParaRPr lang="en-US" sz="2000" b="1" dirty="0" smtClean="0"/>
          </a:p>
          <a:p>
            <a:pPr>
              <a:buNone/>
            </a:pPr>
            <a:r>
              <a:rPr lang="en-US" sz="2000" dirty="0" smtClean="0"/>
              <a:t>Usage: </a:t>
            </a:r>
            <a:r>
              <a:rPr lang="en-US" sz="2000" dirty="0" err="1" smtClean="0"/>
              <a:t>git</a:t>
            </a:r>
            <a:r>
              <a:rPr lang="en-US" sz="2000" dirty="0" smtClean="0"/>
              <a:t> push [variable name] [branch]  </a:t>
            </a:r>
            <a:endParaRPr lang="en-US" sz="2000" dirty="0" smtClean="0"/>
          </a:p>
          <a:p>
            <a:r>
              <a:rPr lang="en-US" sz="2000" dirty="0" smtClean="0"/>
              <a:t>This command sends the branch commits to your remote repository.</a:t>
            </a:r>
            <a:endParaRPr lang="en-US" sz="2000" dirty="0" smtClean="0"/>
          </a:p>
          <a:p>
            <a:pPr>
              <a:buNone/>
            </a:pPr>
            <a:r>
              <a:rPr lang="en-US" sz="2000" dirty="0" smtClean="0"/>
              <a:t>4)</a:t>
            </a:r>
            <a:r>
              <a:rPr lang="en-US" sz="2000" b="1" dirty="0" smtClean="0"/>
              <a:t> </a:t>
            </a:r>
            <a:r>
              <a:rPr lang="en-US" sz="2000" b="1" dirty="0" err="1" smtClean="0"/>
              <a:t>git</a:t>
            </a:r>
            <a:r>
              <a:rPr lang="en-US" sz="2000" b="1" dirty="0" smtClean="0"/>
              <a:t> pull</a:t>
            </a:r>
            <a:endParaRPr lang="en-US" sz="2000" b="1" dirty="0" smtClean="0"/>
          </a:p>
          <a:p>
            <a:r>
              <a:rPr lang="en-US" sz="2000" dirty="0" smtClean="0"/>
              <a:t>Usage: </a:t>
            </a:r>
            <a:r>
              <a:rPr lang="en-US" sz="2000" dirty="0" err="1" smtClean="0"/>
              <a:t>git</a:t>
            </a:r>
            <a:r>
              <a:rPr lang="en-US" sz="2000" dirty="0" smtClean="0"/>
              <a:t> pull [Repository Link]  </a:t>
            </a:r>
            <a:endParaRPr lang="en-US" sz="2000" dirty="0" smtClean="0"/>
          </a:p>
          <a:p>
            <a:r>
              <a:rPr lang="en-US" sz="2000" dirty="0" smtClean="0"/>
              <a:t>This command fetches and merges changes on the remote server to your working directory.</a:t>
            </a:r>
            <a:endParaRPr lang="en-US" sz="2000" dirty="0" smtClean="0"/>
          </a:p>
          <a:p>
            <a:pPr>
              <a:buNone/>
            </a:pPr>
            <a:r>
              <a:rPr lang="en-US" sz="1800" b="1" dirty="0" smtClean="0"/>
              <a:t>5</a:t>
            </a:r>
            <a:r>
              <a:rPr lang="en-US" sz="2400" b="1" dirty="0" smtClean="0"/>
              <a:t>) </a:t>
            </a:r>
            <a:r>
              <a:rPr lang="en-US" sz="2400" b="1" dirty="0" err="1" smtClean="0"/>
              <a:t>git</a:t>
            </a:r>
            <a:r>
              <a:rPr lang="en-US" sz="2400" b="1" dirty="0" smtClean="0"/>
              <a:t> log</a:t>
            </a:r>
            <a:endParaRPr lang="en-US" sz="2400" b="1" dirty="0" smtClean="0"/>
          </a:p>
          <a:p>
            <a:r>
              <a:rPr lang="en-US" sz="2400" dirty="0" smtClean="0"/>
              <a:t>Usage: </a:t>
            </a:r>
            <a:r>
              <a:rPr lang="en-US" sz="2400" dirty="0" err="1" smtClean="0"/>
              <a:t>git</a:t>
            </a:r>
            <a:r>
              <a:rPr lang="en-US" sz="2400" dirty="0" smtClean="0"/>
              <a:t> log  </a:t>
            </a:r>
            <a:endParaRPr lang="en-US" sz="2400" dirty="0" smtClean="0"/>
          </a:p>
          <a:p>
            <a:r>
              <a:rPr lang="en-US" sz="2400" dirty="0" smtClean="0"/>
              <a:t>This command is used to list the version history for the current branch.</a:t>
            </a:r>
            <a:endParaRPr lang="en-US" sz="2400" dirty="0" smtClean="0"/>
          </a:p>
          <a:p>
            <a:endParaRPr lang="en-US" sz="2400" dirty="0" smtClean="0"/>
          </a:p>
          <a:p>
            <a:pPr>
              <a:buNone/>
            </a:pPr>
            <a:endParaRPr lang="en-US" sz="2000" dirty="0" smtClean="0"/>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vid.png"/>
          <p:cNvPicPr>
            <a:picLocks noGrp="1" noChangeAspect="1"/>
          </p:cNvPicPr>
          <p:nvPr>
            <p:ph idx="1"/>
          </p:nvPr>
        </p:nvPicPr>
        <p:blipFill>
          <a:blip r:embed="rId1" cstate="print"/>
          <a:stretch>
            <a:fillRect/>
          </a:stretch>
        </p:blipFill>
        <p:spPr>
          <a:xfrm>
            <a:off x="609600" y="1905000"/>
            <a:ext cx="3219900" cy="2419688"/>
          </a:xfrm>
        </p:spPr>
      </p:pic>
      <p:sp>
        <p:nvSpPr>
          <p:cNvPr id="3" name="Rectangle 2"/>
          <p:cNvSpPr/>
          <p:nvPr/>
        </p:nvSpPr>
        <p:spPr>
          <a:xfrm>
            <a:off x="4419600" y="762000"/>
            <a:ext cx="4572000" cy="1571071"/>
          </a:xfrm>
          <a:prstGeom prst="rect">
            <a:avLst/>
          </a:prstGeom>
        </p:spPr>
        <p:txBody>
          <a:bodyPr>
            <a:spAutoFit/>
          </a:bodyPr>
          <a:lstStyle/>
          <a:p>
            <a:pPr algn="just">
              <a:lnSpc>
                <a:spcPct val="107000"/>
              </a:lnSpc>
              <a:spcAft>
                <a:spcPts val="800"/>
              </a:spcAft>
            </a:pPr>
            <a:r>
              <a:rPr lang="en-IN" b="1" dirty="0">
                <a:latin typeface="Maiandra GD" panose="020E0502030308020204" pitchFamily="34" charset="0"/>
                <a:ea typeface="Calibri" panose="020F0502020204030204" charset="0"/>
                <a:cs typeface="Calibri" panose="020F0502020204030204" charset="0"/>
              </a:rPr>
              <a:t>HTML Video file format</a:t>
            </a:r>
            <a:endParaRPr lang="en-IN" sz="1600" b="1" dirty="0">
              <a:latin typeface="Calibri" panose="020F0502020204030204" charset="0"/>
              <a:ea typeface="Calibri" panose="020F0502020204030204" charset="0"/>
              <a:cs typeface="Times New Roman" panose="02020603050405020304" pitchFamily="18" charset="0"/>
            </a:endParaRPr>
          </a:p>
          <a:p>
            <a:pPr algn="just">
              <a:lnSpc>
                <a:spcPct val="107000"/>
              </a:lnSpc>
              <a:spcAft>
                <a:spcPts val="800"/>
              </a:spcAft>
            </a:pPr>
            <a:r>
              <a:rPr lang="en-IN" dirty="0">
                <a:latin typeface="Maiandra GD" panose="020E0502030308020204" pitchFamily="34" charset="0"/>
                <a:ea typeface="Calibri" panose="020F0502020204030204" charset="0"/>
                <a:cs typeface="Calibri" panose="020F0502020204030204" charset="0"/>
              </a:rPr>
              <a:t>MP4 –video/mp4			</a:t>
            </a:r>
            <a:endParaRPr lang="en-IN" dirty="0" smtClean="0">
              <a:latin typeface="Maiandra GD" panose="020E0502030308020204" pitchFamily="34" charset="0"/>
              <a:ea typeface="Calibri" panose="020F0502020204030204" charset="0"/>
              <a:cs typeface="Calibri" panose="020F0502020204030204" charset="0"/>
            </a:endParaRPr>
          </a:p>
          <a:p>
            <a:pPr algn="just">
              <a:lnSpc>
                <a:spcPct val="107000"/>
              </a:lnSpc>
              <a:spcAft>
                <a:spcPts val="800"/>
              </a:spcAft>
            </a:pPr>
            <a:r>
              <a:rPr lang="en-IN" dirty="0" err="1" smtClean="0">
                <a:latin typeface="Maiandra GD" panose="020E0502030308020204" pitchFamily="34" charset="0"/>
                <a:ea typeface="Calibri" panose="020F0502020204030204" charset="0"/>
                <a:cs typeface="Calibri" panose="020F0502020204030204" charset="0"/>
              </a:rPr>
              <a:t>Ogg</a:t>
            </a:r>
            <a:r>
              <a:rPr lang="en-IN" dirty="0" smtClean="0">
                <a:latin typeface="Maiandra GD" panose="020E0502030308020204" pitchFamily="34" charset="0"/>
                <a:ea typeface="Calibri" panose="020F0502020204030204" charset="0"/>
                <a:cs typeface="Calibri" panose="020F0502020204030204" charset="0"/>
              </a:rPr>
              <a:t>—video/</a:t>
            </a:r>
            <a:r>
              <a:rPr lang="en-IN" dirty="0" err="1" smtClean="0">
                <a:latin typeface="Maiandra GD" panose="020E0502030308020204" pitchFamily="34" charset="0"/>
                <a:ea typeface="Calibri" panose="020F0502020204030204" charset="0"/>
                <a:cs typeface="Calibri" panose="020F0502020204030204" charset="0"/>
              </a:rPr>
              <a:t>ogg</a:t>
            </a:r>
            <a:endParaRPr lang="en-IN" sz="1600" dirty="0">
              <a:latin typeface="Calibri" panose="020F0502020204030204" charset="0"/>
              <a:ea typeface="Calibri" panose="020F0502020204030204" charset="0"/>
              <a:cs typeface="Times New Roman" panose="02020603050405020304" pitchFamily="18" charset="0"/>
            </a:endParaRPr>
          </a:p>
          <a:p>
            <a:pPr algn="just">
              <a:lnSpc>
                <a:spcPct val="107000"/>
              </a:lnSpc>
              <a:spcAft>
                <a:spcPts val="800"/>
              </a:spcAft>
            </a:pPr>
            <a:r>
              <a:rPr lang="en-IN" dirty="0" err="1">
                <a:latin typeface="Maiandra GD" panose="020E0502030308020204" pitchFamily="34" charset="0"/>
                <a:ea typeface="Calibri" panose="020F0502020204030204" charset="0"/>
                <a:cs typeface="Calibri" panose="020F0502020204030204" charset="0"/>
              </a:rPr>
              <a:t>WebM</a:t>
            </a:r>
            <a:r>
              <a:rPr lang="en-IN" dirty="0">
                <a:latin typeface="Maiandra GD" panose="020E0502030308020204" pitchFamily="34" charset="0"/>
                <a:ea typeface="Calibri" panose="020F0502020204030204" charset="0"/>
                <a:cs typeface="Calibri" panose="020F0502020204030204" charset="0"/>
              </a:rPr>
              <a:t>—video/</a:t>
            </a:r>
            <a:r>
              <a:rPr lang="en-IN" dirty="0" err="1">
                <a:latin typeface="Maiandra GD" panose="020E0502030308020204" pitchFamily="34" charset="0"/>
                <a:ea typeface="Calibri" panose="020F0502020204030204" charset="0"/>
                <a:cs typeface="Calibri" panose="020F0502020204030204" charset="0"/>
              </a:rPr>
              <a:t>webm</a:t>
            </a:r>
            <a:endParaRPr lang="en-IN" sz="1600" dirty="0">
              <a:effectLst/>
              <a:latin typeface="Calibri" panose="020F0502020204030204" charset="0"/>
              <a:ea typeface="Calibri" panose="020F050202020403020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562897"/>
            <a:ext cx="8229600" cy="1143000"/>
          </a:xfrm>
        </p:spPr>
        <p:txBody>
          <a:bodyPr/>
          <a:lstStyle/>
          <a:p>
            <a:r>
              <a:rPr lang="en-US" dirty="0" smtClean="0"/>
              <a:t>HTML Video Attributes</a:t>
            </a:r>
            <a:endParaRPr lang="en-US" dirty="0"/>
          </a:p>
        </p:txBody>
      </p:sp>
      <p:sp>
        <p:nvSpPr>
          <p:cNvPr id="3" name="Content Placeholder 2"/>
          <p:cNvSpPr>
            <a:spLocks noGrp="1"/>
          </p:cNvSpPr>
          <p:nvPr>
            <p:ph idx="1"/>
          </p:nvPr>
        </p:nvSpPr>
        <p:spPr>
          <a:xfrm>
            <a:off x="457200" y="1676400"/>
            <a:ext cx="8229600" cy="4389120"/>
          </a:xfrm>
        </p:spPr>
        <p:txBody>
          <a:bodyPr>
            <a:normAutofit/>
          </a:bodyPr>
          <a:lstStyle/>
          <a:p>
            <a:r>
              <a:rPr lang="en-US" dirty="0" smtClean="0"/>
              <a:t>The </a:t>
            </a:r>
            <a:r>
              <a:rPr lang="en-US" dirty="0" smtClean="0">
                <a:solidFill>
                  <a:srgbClr val="C00000"/>
                </a:solidFill>
              </a:rPr>
              <a:t>controls</a:t>
            </a:r>
            <a:r>
              <a:rPr lang="en-US" dirty="0" smtClean="0"/>
              <a:t> attribute adds video controls, like play, pause, and volume.</a:t>
            </a:r>
            <a:endParaRPr lang="en-US" dirty="0" smtClean="0"/>
          </a:p>
          <a:p>
            <a:r>
              <a:rPr lang="en-US" dirty="0" smtClean="0"/>
              <a:t>It is a good idea to always include width and height attributes.  If height and width are not set, the page might flicker while the video loads.</a:t>
            </a:r>
            <a:endParaRPr lang="en-US" dirty="0" smtClean="0"/>
          </a:p>
          <a:p>
            <a:r>
              <a:rPr lang="en-US" dirty="0" smtClean="0"/>
              <a:t>The </a:t>
            </a:r>
            <a:r>
              <a:rPr lang="en-US" dirty="0" smtClean="0">
                <a:solidFill>
                  <a:srgbClr val="C00000"/>
                </a:solidFill>
              </a:rPr>
              <a:t>&lt;source&gt;</a:t>
            </a:r>
            <a:r>
              <a:rPr lang="en-US" dirty="0" smtClean="0"/>
              <a:t> element allows you to specify alternative video files which the browser may choose from. The browser will use the first recognized format.</a:t>
            </a:r>
            <a:endParaRPr lang="en-US" dirty="0" smtClean="0"/>
          </a:p>
          <a:p>
            <a:r>
              <a:rPr lang="en-US" dirty="0" smtClean="0"/>
              <a:t>The text between the &lt;video&gt; and &lt;/video&gt; tags will only be displayed in browsers that do not support the &lt;video&gt; element.</a:t>
            </a:r>
            <a:endParaRPr lang="en-US" dirty="0" smtClean="0"/>
          </a:p>
          <a:p>
            <a:r>
              <a:rPr lang="en-US" dirty="0" smtClean="0"/>
              <a:t>To start a video automatically, use the </a:t>
            </a:r>
            <a:r>
              <a:rPr lang="en-US" dirty="0" err="1" smtClean="0">
                <a:solidFill>
                  <a:srgbClr val="C00000"/>
                </a:solidFill>
              </a:rPr>
              <a:t>autoplay</a:t>
            </a:r>
            <a:r>
              <a:rPr lang="en-US" dirty="0" smtClean="0">
                <a:solidFill>
                  <a:srgbClr val="C00000"/>
                </a:solidFill>
              </a:rPr>
              <a:t> </a:t>
            </a:r>
            <a:r>
              <a:rPr lang="en-US" dirty="0" smtClean="0"/>
              <a:t>attribute:</a:t>
            </a:r>
            <a:endParaRPr lang="en-US"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09600"/>
            <a:ext cx="8229600" cy="1143000"/>
          </a:xfrm>
        </p:spPr>
        <p:txBody>
          <a:bodyPr/>
          <a:lstStyle/>
          <a:p>
            <a:r>
              <a:rPr lang="en-US" dirty="0" err="1" smtClean="0"/>
              <a:t>Autoplay</a:t>
            </a:r>
            <a:r>
              <a:rPr lang="en-US" dirty="0" smtClean="0"/>
              <a:t> Attribute</a:t>
            </a:r>
            <a:endParaRPr lang="en-US" dirty="0"/>
          </a:p>
        </p:txBody>
      </p:sp>
      <p:sp>
        <p:nvSpPr>
          <p:cNvPr id="3" name="Content Placeholder 2"/>
          <p:cNvSpPr>
            <a:spLocks noGrp="1"/>
          </p:cNvSpPr>
          <p:nvPr>
            <p:ph idx="1"/>
          </p:nvPr>
        </p:nvSpPr>
        <p:spPr>
          <a:xfrm>
            <a:off x="457200" y="1752600"/>
            <a:ext cx="8229600" cy="4572000"/>
          </a:xfrm>
        </p:spPr>
        <p:txBody>
          <a:bodyPr>
            <a:normAutofit lnSpcReduction="10000"/>
          </a:bodyPr>
          <a:lstStyle/>
          <a:p>
            <a:r>
              <a:rPr lang="en-US" dirty="0" smtClean="0"/>
              <a:t>To start a video automatically, use the </a:t>
            </a:r>
            <a:r>
              <a:rPr lang="en-US" dirty="0" err="1" smtClean="0"/>
              <a:t>autoplay</a:t>
            </a:r>
            <a:r>
              <a:rPr lang="en-US" dirty="0" smtClean="0"/>
              <a:t> attribute:</a:t>
            </a:r>
            <a:endParaRPr lang="en-US" dirty="0" smtClean="0"/>
          </a:p>
          <a:p>
            <a:pPr>
              <a:buNone/>
            </a:pPr>
            <a:r>
              <a:rPr lang="en-US" dirty="0" smtClean="0">
                <a:solidFill>
                  <a:srgbClr val="C00000"/>
                </a:solidFill>
              </a:rPr>
              <a:t>Example:</a:t>
            </a:r>
            <a:endParaRPr lang="en-US" dirty="0" smtClean="0">
              <a:solidFill>
                <a:srgbClr val="C00000"/>
              </a:solidFill>
            </a:endParaRPr>
          </a:p>
          <a:p>
            <a:pPr>
              <a:buNone/>
            </a:pPr>
            <a:r>
              <a:rPr lang="en-US" dirty="0" smtClean="0"/>
              <a:t>&lt;video width="320" height="240" </a:t>
            </a:r>
            <a:r>
              <a:rPr lang="en-US" dirty="0" err="1" smtClean="0"/>
              <a:t>autoplay</a:t>
            </a:r>
            <a:r>
              <a:rPr lang="en-US" dirty="0" smtClean="0"/>
              <a:t>&gt;</a:t>
            </a:r>
            <a:endParaRPr lang="en-US" dirty="0" smtClean="0"/>
          </a:p>
          <a:p>
            <a:pPr>
              <a:buNone/>
            </a:pPr>
            <a:r>
              <a:rPr lang="en-US" dirty="0" smtClean="0"/>
              <a:t>&lt;source </a:t>
            </a:r>
            <a:r>
              <a:rPr lang="en-US" dirty="0" err="1" smtClean="0"/>
              <a:t>src</a:t>
            </a:r>
            <a:r>
              <a:rPr lang="en-US" dirty="0" smtClean="0"/>
              <a:t>="movie.mp4" type="video/mp4"&gt; </a:t>
            </a:r>
            <a:endParaRPr lang="en-US" dirty="0" smtClean="0"/>
          </a:p>
          <a:p>
            <a:pPr>
              <a:buNone/>
            </a:pPr>
            <a:r>
              <a:rPr lang="en-US" dirty="0" smtClean="0"/>
              <a:t>&lt;/video&gt;</a:t>
            </a:r>
            <a:endParaRPr lang="en-US" dirty="0" smtClean="0"/>
          </a:p>
          <a:p>
            <a:pPr>
              <a:buNone/>
            </a:pPr>
            <a:endParaRPr lang="en-US" dirty="0" smtClean="0"/>
          </a:p>
          <a:p>
            <a:r>
              <a:rPr lang="en-US" dirty="0" smtClean="0"/>
              <a:t>Add muted after </a:t>
            </a:r>
            <a:r>
              <a:rPr lang="en-US" dirty="0" err="1" smtClean="0"/>
              <a:t>autoplay</a:t>
            </a:r>
            <a:r>
              <a:rPr lang="en-US" dirty="0" smtClean="0"/>
              <a:t> to let your video start playing automatically (but muted):</a:t>
            </a:r>
            <a:endParaRPr lang="en-US" dirty="0" smtClean="0"/>
          </a:p>
          <a:p>
            <a:pPr>
              <a:buNone/>
            </a:pPr>
            <a:r>
              <a:rPr lang="en-US" dirty="0" smtClean="0">
                <a:solidFill>
                  <a:srgbClr val="C00000"/>
                </a:solidFill>
              </a:rPr>
              <a:t>Example:</a:t>
            </a:r>
            <a:endParaRPr lang="en-US" dirty="0" smtClean="0">
              <a:solidFill>
                <a:srgbClr val="C00000"/>
              </a:solidFill>
            </a:endParaRPr>
          </a:p>
          <a:p>
            <a:pPr>
              <a:buNone/>
            </a:pPr>
            <a:r>
              <a:rPr lang="en-US" dirty="0" smtClean="0"/>
              <a:t>&lt;video width="320" height="240" </a:t>
            </a:r>
            <a:r>
              <a:rPr lang="en-US" dirty="0" err="1" smtClean="0"/>
              <a:t>autoplay</a:t>
            </a:r>
            <a:r>
              <a:rPr lang="en-US" dirty="0" smtClean="0"/>
              <a:t> muted&gt;</a:t>
            </a:r>
            <a:endParaRPr lang="en-US" dirty="0" smtClean="0"/>
          </a:p>
          <a:p>
            <a:pPr>
              <a:buNone/>
            </a:pPr>
            <a:r>
              <a:rPr lang="en-US" dirty="0" smtClean="0"/>
              <a:t>&lt;source </a:t>
            </a:r>
            <a:r>
              <a:rPr lang="en-US" dirty="0" err="1" smtClean="0"/>
              <a:t>src</a:t>
            </a:r>
            <a:r>
              <a:rPr lang="en-US" dirty="0" smtClean="0"/>
              <a:t>="movie.mp4" type="video/mp4"&gt;</a:t>
            </a:r>
            <a:endParaRPr lang="en-US" dirty="0" smtClean="0"/>
          </a:p>
          <a:p>
            <a:pPr>
              <a:buNone/>
            </a:pPr>
            <a:r>
              <a:rPr lang="en-US" dirty="0" smtClean="0"/>
              <a:t>&lt;/video&gt;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33400"/>
            <a:ext cx="8229600" cy="1143000"/>
          </a:xfrm>
        </p:spPr>
        <p:txBody>
          <a:bodyPr/>
          <a:lstStyle/>
          <a:p>
            <a:r>
              <a:rPr lang="en-US" dirty="0" smtClean="0"/>
              <a:t>HTML Audio</a:t>
            </a:r>
            <a:endParaRPr lang="en-US" dirty="0"/>
          </a:p>
        </p:txBody>
      </p:sp>
      <p:sp>
        <p:nvSpPr>
          <p:cNvPr id="3" name="Content Placeholder 2"/>
          <p:cNvSpPr>
            <a:spLocks noGrp="1"/>
          </p:cNvSpPr>
          <p:nvPr>
            <p:ph idx="1"/>
          </p:nvPr>
        </p:nvSpPr>
        <p:spPr>
          <a:xfrm>
            <a:off x="1371600" y="1447799"/>
            <a:ext cx="8229600" cy="4876800"/>
          </a:xfrm>
        </p:spPr>
        <p:txBody>
          <a:bodyPr>
            <a:normAutofit/>
          </a:bodyPr>
          <a:lstStyle/>
          <a:p>
            <a:r>
              <a:rPr lang="en-US" dirty="0" smtClean="0"/>
              <a:t>To play an audio file in HTML, use the &lt;audio&gt; element</a:t>
            </a:r>
            <a:endParaRPr lang="en-US" dirty="0" smtClean="0"/>
          </a:p>
          <a:p>
            <a:pPr>
              <a:buNone/>
            </a:pPr>
            <a:r>
              <a:rPr lang="en-US" u="sng" dirty="0" smtClean="0">
                <a:solidFill>
                  <a:srgbClr val="C00000"/>
                </a:solidFill>
              </a:rPr>
              <a:t>Code:</a:t>
            </a:r>
            <a:endParaRPr lang="en-US" u="sng" dirty="0" smtClean="0">
              <a:solidFill>
                <a:srgbClr val="C00000"/>
              </a:solidFill>
            </a:endParaRPr>
          </a:p>
          <a:p>
            <a:pPr>
              <a:buNone/>
            </a:pPr>
            <a:r>
              <a:rPr lang="en-US" sz="2100" dirty="0" smtClean="0"/>
              <a:t>&lt;!DOCTYPE html&gt;</a:t>
            </a:r>
            <a:endParaRPr lang="en-US" sz="2100" dirty="0" smtClean="0"/>
          </a:p>
          <a:p>
            <a:pPr>
              <a:buNone/>
            </a:pPr>
            <a:r>
              <a:rPr lang="en-US" sz="2100" dirty="0" smtClean="0"/>
              <a:t>&lt;html&gt;</a:t>
            </a:r>
            <a:endParaRPr lang="en-US" sz="2100" dirty="0" smtClean="0"/>
          </a:p>
          <a:p>
            <a:pPr>
              <a:buNone/>
            </a:pPr>
            <a:r>
              <a:rPr lang="en-US" sz="2100" dirty="0" smtClean="0"/>
              <a:t>&lt;body&gt;</a:t>
            </a:r>
            <a:endParaRPr lang="en-US" sz="2100" dirty="0" smtClean="0"/>
          </a:p>
          <a:p>
            <a:pPr>
              <a:buNone/>
            </a:pPr>
            <a:r>
              <a:rPr lang="en-US" sz="2100" dirty="0" smtClean="0"/>
              <a:t>&lt;audio </a:t>
            </a:r>
            <a:r>
              <a:rPr lang="en-US" sz="2100" dirty="0" err="1" smtClean="0"/>
              <a:t>src</a:t>
            </a:r>
            <a:r>
              <a:rPr lang="en-US" sz="2100" dirty="0" smtClean="0"/>
              <a:t>=“flute.mp3” controls&gt;</a:t>
            </a:r>
            <a:endParaRPr lang="en-US" sz="2100" dirty="0" smtClean="0"/>
          </a:p>
          <a:p>
            <a:pPr>
              <a:buNone/>
            </a:pPr>
            <a:r>
              <a:rPr lang="en-US" sz="2100" dirty="0" smtClean="0"/>
              <a:t>&lt;/audio&gt;</a:t>
            </a:r>
            <a:endParaRPr lang="en-US" sz="2100" dirty="0" smtClean="0"/>
          </a:p>
          <a:p>
            <a:pPr>
              <a:buNone/>
            </a:pPr>
            <a:r>
              <a:rPr lang="en-US" sz="2100" dirty="0" smtClean="0"/>
              <a:t>&lt;/body&gt;</a:t>
            </a:r>
            <a:endParaRPr lang="en-US" sz="2100" dirty="0" smtClean="0"/>
          </a:p>
          <a:p>
            <a:pPr>
              <a:buNone/>
            </a:pPr>
            <a:r>
              <a:rPr lang="en-US" sz="2100" dirty="0" smtClean="0"/>
              <a:t>&lt;/html&gt;</a:t>
            </a:r>
            <a:endParaRPr lang="en-US" sz="2100" dirty="0" smtClean="0"/>
          </a:p>
          <a:p>
            <a:pPr>
              <a:buNone/>
            </a:pPr>
            <a:r>
              <a:rPr lang="en-US" sz="2100" u="sng" dirty="0" smtClean="0">
                <a:solidFill>
                  <a:srgbClr val="C00000"/>
                </a:solidFill>
              </a:rPr>
              <a:t>Output:</a:t>
            </a:r>
            <a:endParaRPr lang="en-US" sz="2100" u="sng" dirty="0">
              <a:solidFill>
                <a:srgbClr val="C00000"/>
              </a:solidFill>
            </a:endParaRPr>
          </a:p>
        </p:txBody>
      </p:sp>
      <p:pic>
        <p:nvPicPr>
          <p:cNvPr id="4" name="Picture 3" descr="aud.png"/>
          <p:cNvPicPr>
            <a:picLocks noChangeAspect="1"/>
          </p:cNvPicPr>
          <p:nvPr/>
        </p:nvPicPr>
        <p:blipFill>
          <a:blip r:embed="rId1" cstate="print"/>
          <a:stretch>
            <a:fillRect/>
          </a:stretch>
        </p:blipFill>
        <p:spPr>
          <a:xfrm>
            <a:off x="2828554" y="6134073"/>
            <a:ext cx="2657846" cy="381053"/>
          </a:xfrm>
          <a:prstGeom prst="rect">
            <a:avLst/>
          </a:prstGeom>
        </p:spPr>
      </p:pic>
      <p:sp>
        <p:nvSpPr>
          <p:cNvPr id="5" name="Rectangle 4"/>
          <p:cNvSpPr/>
          <p:nvPr/>
        </p:nvSpPr>
        <p:spPr>
          <a:xfrm>
            <a:off x="4419600" y="1981200"/>
            <a:ext cx="4572000" cy="1585562"/>
          </a:xfrm>
          <a:prstGeom prst="rect">
            <a:avLst/>
          </a:prstGeom>
        </p:spPr>
        <p:txBody>
          <a:bodyPr>
            <a:spAutoFit/>
          </a:bodyPr>
          <a:lstStyle/>
          <a:p>
            <a:pPr algn="just">
              <a:lnSpc>
                <a:spcPct val="107000"/>
              </a:lnSpc>
              <a:spcAft>
                <a:spcPts val="800"/>
              </a:spcAft>
            </a:pPr>
            <a:r>
              <a:rPr lang="en-IN" b="1" dirty="0">
                <a:latin typeface="Maiandra GD" panose="020E0502030308020204" pitchFamily="34" charset="0"/>
                <a:ea typeface="Calibri" panose="020F0502020204030204" charset="0"/>
                <a:cs typeface="Calibri" panose="020F0502020204030204" charset="0"/>
              </a:rPr>
              <a:t>Types of audio file formats in HTML</a:t>
            </a:r>
            <a:endParaRPr lang="en-IN" sz="1600" b="1" dirty="0">
              <a:latin typeface="Calibri" panose="020F0502020204030204" charset="0"/>
              <a:ea typeface="Calibri" panose="020F0502020204030204" charset="0"/>
              <a:cs typeface="Times New Roman" panose="02020603050405020304" pitchFamily="18" charset="0"/>
            </a:endParaRPr>
          </a:p>
          <a:p>
            <a:pPr indent="457200" algn="just">
              <a:lnSpc>
                <a:spcPct val="107000"/>
              </a:lnSpc>
              <a:spcAft>
                <a:spcPts val="800"/>
              </a:spcAft>
            </a:pPr>
            <a:r>
              <a:rPr lang="en-IN" dirty="0">
                <a:latin typeface="Maiandra GD" panose="020E0502030308020204" pitchFamily="34" charset="0"/>
                <a:ea typeface="Calibri" panose="020F0502020204030204" charset="0"/>
                <a:cs typeface="Calibri" panose="020F0502020204030204" charset="0"/>
              </a:rPr>
              <a:t>MP3--audio/mp3</a:t>
            </a:r>
            <a:endParaRPr lang="en-IN" sz="1600" dirty="0">
              <a:latin typeface="Calibri" panose="020F0502020204030204" charset="0"/>
              <a:ea typeface="Calibri" panose="020F0502020204030204" charset="0"/>
              <a:cs typeface="Times New Roman" panose="02020603050405020304" pitchFamily="18" charset="0"/>
            </a:endParaRPr>
          </a:p>
          <a:p>
            <a:pPr indent="457200" algn="just">
              <a:lnSpc>
                <a:spcPct val="107000"/>
              </a:lnSpc>
              <a:spcAft>
                <a:spcPts val="800"/>
              </a:spcAft>
            </a:pPr>
            <a:r>
              <a:rPr lang="en-IN" dirty="0" err="1">
                <a:latin typeface="Maiandra GD" panose="020E0502030308020204" pitchFamily="34" charset="0"/>
                <a:ea typeface="Calibri" panose="020F0502020204030204" charset="0"/>
                <a:cs typeface="Calibri" panose="020F0502020204030204" charset="0"/>
              </a:rPr>
              <a:t>Ogg</a:t>
            </a:r>
            <a:r>
              <a:rPr lang="en-IN" dirty="0">
                <a:latin typeface="Maiandra GD" panose="020E0502030308020204" pitchFamily="34" charset="0"/>
                <a:ea typeface="Calibri" panose="020F0502020204030204" charset="0"/>
                <a:cs typeface="Calibri" panose="020F0502020204030204" charset="0"/>
              </a:rPr>
              <a:t>—audio/</a:t>
            </a:r>
            <a:r>
              <a:rPr lang="en-IN" dirty="0" err="1">
                <a:latin typeface="Maiandra GD" panose="020E0502030308020204" pitchFamily="34" charset="0"/>
                <a:ea typeface="Calibri" panose="020F0502020204030204" charset="0"/>
                <a:cs typeface="Calibri" panose="020F0502020204030204" charset="0"/>
              </a:rPr>
              <a:t>ogg</a:t>
            </a:r>
            <a:endParaRPr lang="en-IN" sz="1600" dirty="0">
              <a:latin typeface="Calibri" panose="020F0502020204030204" charset="0"/>
              <a:ea typeface="Calibri" panose="020F0502020204030204" charset="0"/>
              <a:cs typeface="Times New Roman" panose="02020603050405020304" pitchFamily="18" charset="0"/>
            </a:endParaRPr>
          </a:p>
          <a:p>
            <a:pPr indent="457200" algn="just">
              <a:lnSpc>
                <a:spcPct val="107000"/>
              </a:lnSpc>
              <a:spcAft>
                <a:spcPts val="800"/>
              </a:spcAft>
            </a:pPr>
            <a:r>
              <a:rPr lang="en-IN" dirty="0">
                <a:latin typeface="Maiandra GD" panose="020E0502030308020204" pitchFamily="34" charset="0"/>
                <a:ea typeface="Calibri" panose="020F0502020204030204" charset="0"/>
                <a:cs typeface="Calibri" panose="020F0502020204030204" charset="0"/>
              </a:rPr>
              <a:t>Wav—audio/wav</a:t>
            </a:r>
            <a:endParaRPr lang="en-IN" sz="1600" dirty="0">
              <a:effectLst/>
              <a:latin typeface="Calibri" panose="020F0502020204030204" charset="0"/>
              <a:ea typeface="Calibri" panose="020F050202020403020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548148"/>
            <a:ext cx="8229600" cy="1143000"/>
          </a:xfrm>
        </p:spPr>
        <p:txBody>
          <a:bodyPr/>
          <a:lstStyle/>
          <a:p>
            <a:r>
              <a:rPr lang="en-US" dirty="0" smtClean="0"/>
              <a:t>HTML Audio Attributes</a:t>
            </a:r>
            <a:endParaRPr lang="en-US" dirty="0"/>
          </a:p>
        </p:txBody>
      </p:sp>
      <p:sp>
        <p:nvSpPr>
          <p:cNvPr id="3" name="Content Placeholder 2"/>
          <p:cNvSpPr>
            <a:spLocks noGrp="1"/>
          </p:cNvSpPr>
          <p:nvPr>
            <p:ph idx="1"/>
          </p:nvPr>
        </p:nvSpPr>
        <p:spPr>
          <a:xfrm>
            <a:off x="457200" y="1676400"/>
            <a:ext cx="8229600" cy="4800600"/>
          </a:xfrm>
        </p:spPr>
        <p:txBody>
          <a:bodyPr>
            <a:normAutofit/>
          </a:bodyPr>
          <a:lstStyle/>
          <a:p>
            <a:r>
              <a:rPr lang="en-US" dirty="0" smtClean="0"/>
              <a:t>The </a:t>
            </a:r>
            <a:r>
              <a:rPr lang="en-US" dirty="0" smtClean="0">
                <a:solidFill>
                  <a:srgbClr val="C00000"/>
                </a:solidFill>
              </a:rPr>
              <a:t>controls</a:t>
            </a:r>
            <a:r>
              <a:rPr lang="en-US" dirty="0" smtClean="0"/>
              <a:t> attribute adds Audio controls, like play, pause, and volume.</a:t>
            </a:r>
            <a:endParaRPr lang="en-US" dirty="0" smtClean="0"/>
          </a:p>
          <a:p>
            <a:r>
              <a:rPr lang="en-US" dirty="0" smtClean="0"/>
              <a:t>It is a good idea to always include width and height attributes.  If height and width are not set, the page might flicker while the video loads.</a:t>
            </a:r>
            <a:endParaRPr lang="en-US" dirty="0" smtClean="0"/>
          </a:p>
          <a:p>
            <a:r>
              <a:rPr lang="en-US" dirty="0" smtClean="0"/>
              <a:t>The </a:t>
            </a:r>
            <a:r>
              <a:rPr lang="en-US" dirty="0" smtClean="0">
                <a:solidFill>
                  <a:srgbClr val="C00000"/>
                </a:solidFill>
              </a:rPr>
              <a:t>&lt;source&gt;</a:t>
            </a:r>
            <a:r>
              <a:rPr lang="en-US" dirty="0" smtClean="0"/>
              <a:t> element allows you to specify alternative video files which the browser may choose from. The browser will use the first recognized format.</a:t>
            </a:r>
            <a:endParaRPr lang="en-US" dirty="0" smtClean="0"/>
          </a:p>
          <a:p>
            <a:r>
              <a:rPr lang="en-US" dirty="0" smtClean="0"/>
              <a:t>The text between the &lt;audio&gt; and &lt;/audio&gt; tags will only be displayed in browsers that do not support the &lt;audio&gt; element. To start a audio automatically, use the </a:t>
            </a:r>
            <a:r>
              <a:rPr lang="en-US" dirty="0" err="1" smtClean="0">
                <a:solidFill>
                  <a:srgbClr val="C00000"/>
                </a:solidFill>
              </a:rPr>
              <a:t>autoplay</a:t>
            </a:r>
            <a:r>
              <a:rPr lang="en-US" dirty="0" smtClean="0">
                <a:solidFill>
                  <a:srgbClr val="C00000"/>
                </a:solidFill>
              </a:rPr>
              <a:t> </a:t>
            </a:r>
            <a:r>
              <a:rPr lang="en-US" dirty="0" smtClean="0"/>
              <a:t>attribute: these attributes works similar in video and audio tags.</a:t>
            </a:r>
            <a:endParaRPr lang="en-US"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HTML SVG Graphics</a:t>
            </a:r>
            <a:endParaRPr lang="en-US" dirty="0"/>
          </a:p>
        </p:txBody>
      </p:sp>
      <p:sp>
        <p:nvSpPr>
          <p:cNvPr id="3" name="Content Placeholder 2"/>
          <p:cNvSpPr>
            <a:spLocks noGrp="1"/>
          </p:cNvSpPr>
          <p:nvPr>
            <p:ph idx="1"/>
          </p:nvPr>
        </p:nvSpPr>
        <p:spPr>
          <a:xfrm>
            <a:off x="1942415" y="1371600"/>
            <a:ext cx="7049185" cy="5486400"/>
          </a:xfrm>
        </p:spPr>
        <p:txBody>
          <a:bodyPr>
            <a:normAutofit/>
          </a:bodyPr>
          <a:lstStyle/>
          <a:p>
            <a:endParaRPr lang="en-US" sz="2000" dirty="0" smtClean="0"/>
          </a:p>
          <a:p>
            <a:r>
              <a:rPr lang="en-US" sz="2000" dirty="0" smtClean="0"/>
              <a:t>SVG stands for Scalable Vector Graphics</a:t>
            </a:r>
            <a:endParaRPr lang="en-US" sz="2000" dirty="0" smtClean="0"/>
          </a:p>
          <a:p>
            <a:r>
              <a:rPr lang="en-US" sz="2000" dirty="0" smtClean="0"/>
              <a:t>SVG is used to define graphics for the Web</a:t>
            </a:r>
            <a:endParaRPr lang="en-US" sz="2000" dirty="0" smtClean="0"/>
          </a:p>
          <a:p>
            <a:r>
              <a:rPr lang="en-US" sz="2000" dirty="0" smtClean="0"/>
              <a:t>SVG is a W3C recommendation</a:t>
            </a:r>
            <a:endParaRPr lang="en-US" sz="2000" dirty="0" smtClean="0"/>
          </a:p>
          <a:p>
            <a:pPr>
              <a:buNone/>
            </a:pPr>
            <a:endParaRPr lang="en-US" sz="2000" dirty="0" smtClean="0"/>
          </a:p>
          <a:p>
            <a:pPr>
              <a:buNone/>
            </a:pPr>
            <a:r>
              <a:rPr lang="en-US" sz="2000" dirty="0" smtClean="0">
                <a:solidFill>
                  <a:srgbClr val="C00000"/>
                </a:solidFill>
              </a:rPr>
              <a:t>&lt;</a:t>
            </a:r>
            <a:r>
              <a:rPr lang="en-US" sz="2000" dirty="0" err="1" smtClean="0">
                <a:solidFill>
                  <a:srgbClr val="C00000"/>
                </a:solidFill>
              </a:rPr>
              <a:t>svg</a:t>
            </a:r>
            <a:r>
              <a:rPr lang="en-US" sz="2000" dirty="0" smtClean="0">
                <a:solidFill>
                  <a:srgbClr val="C00000"/>
                </a:solidFill>
              </a:rPr>
              <a:t>&gt; Element</a:t>
            </a:r>
            <a:endParaRPr lang="en-US" sz="2000" dirty="0" smtClean="0">
              <a:solidFill>
                <a:srgbClr val="C00000"/>
              </a:solidFill>
            </a:endParaRPr>
          </a:p>
          <a:p>
            <a:endParaRPr lang="en-US" sz="2000" dirty="0" smtClean="0"/>
          </a:p>
          <a:p>
            <a:r>
              <a:rPr lang="en-US" sz="2000" dirty="0" smtClean="0"/>
              <a:t>The HTML &lt;</a:t>
            </a:r>
            <a:r>
              <a:rPr lang="en-US" sz="2000" dirty="0" err="1" smtClean="0"/>
              <a:t>svg</a:t>
            </a:r>
            <a:r>
              <a:rPr lang="en-US" sz="2000" dirty="0" smtClean="0"/>
              <a:t>&gt; element is a container for SVG graphics.</a:t>
            </a:r>
            <a:endParaRPr lang="en-US" sz="2000" dirty="0" smtClean="0"/>
          </a:p>
          <a:p>
            <a:r>
              <a:rPr lang="en-US" sz="2000" dirty="0" smtClean="0"/>
              <a:t>SVG has several methods for drawing paths, boxes, circles, text, and graphic images.</a:t>
            </a:r>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8229600" cy="1143000"/>
          </a:xfrm>
        </p:spPr>
        <p:txBody>
          <a:bodyPr>
            <a:normAutofit/>
          </a:bodyPr>
          <a:lstStyle/>
          <a:p>
            <a:r>
              <a:rPr lang="en-US" dirty="0" smtClean="0"/>
              <a:t>SVG Circle</a:t>
            </a:r>
            <a:endParaRPr lang="en-US" dirty="0"/>
          </a:p>
        </p:txBody>
      </p:sp>
      <p:sp>
        <p:nvSpPr>
          <p:cNvPr id="3" name="Content Placeholder 2"/>
          <p:cNvSpPr>
            <a:spLocks noGrp="1"/>
          </p:cNvSpPr>
          <p:nvPr>
            <p:ph idx="1"/>
          </p:nvPr>
        </p:nvSpPr>
        <p:spPr>
          <a:xfrm>
            <a:off x="1295400" y="723900"/>
            <a:ext cx="8229600" cy="5334000"/>
          </a:xfrm>
        </p:spPr>
        <p:txBody>
          <a:bodyPr>
            <a:normAutofit/>
          </a:bodyPr>
          <a:lstStyle/>
          <a:p>
            <a:pPr>
              <a:buNone/>
            </a:pPr>
            <a:r>
              <a:rPr lang="en-US" u="sng" dirty="0" smtClean="0">
                <a:solidFill>
                  <a:srgbClr val="C00000"/>
                </a:solidFill>
              </a:rPr>
              <a:t>Example:</a:t>
            </a:r>
            <a:endParaRPr lang="en-US" u="sng" dirty="0" smtClean="0">
              <a:solidFill>
                <a:srgbClr val="C00000"/>
              </a:solidFill>
            </a:endParaRPr>
          </a:p>
          <a:p>
            <a:pPr>
              <a:buNone/>
            </a:pPr>
            <a:r>
              <a:rPr lang="en-US" sz="2200" dirty="0" smtClean="0"/>
              <a:t>&lt;!DOCTYPE html&gt;</a:t>
            </a:r>
            <a:endParaRPr lang="en-US" sz="2200" dirty="0" smtClean="0"/>
          </a:p>
          <a:p>
            <a:pPr>
              <a:buNone/>
            </a:pPr>
            <a:r>
              <a:rPr lang="en-US" sz="2200" dirty="0" smtClean="0"/>
              <a:t>&lt;html&gt;</a:t>
            </a:r>
            <a:endParaRPr lang="en-US" sz="2200" dirty="0" smtClean="0"/>
          </a:p>
          <a:p>
            <a:pPr>
              <a:buNone/>
            </a:pPr>
            <a:r>
              <a:rPr lang="en-US" sz="2200" dirty="0" smtClean="0"/>
              <a:t>&lt;body&gt;</a:t>
            </a:r>
            <a:endParaRPr lang="en-US" sz="2200" dirty="0" smtClean="0"/>
          </a:p>
          <a:p>
            <a:pPr>
              <a:buNone/>
            </a:pPr>
            <a:r>
              <a:rPr lang="en-US" sz="2200" dirty="0" smtClean="0"/>
              <a:t>&lt;</a:t>
            </a:r>
            <a:r>
              <a:rPr lang="en-US" sz="2200" dirty="0" err="1" smtClean="0"/>
              <a:t>svg</a:t>
            </a:r>
            <a:r>
              <a:rPr lang="en-US" sz="2200" dirty="0" smtClean="0"/>
              <a:t> width="100" height="100"&gt;</a:t>
            </a:r>
            <a:endParaRPr lang="en-US" sz="2200" dirty="0" smtClean="0"/>
          </a:p>
          <a:p>
            <a:pPr>
              <a:buNone/>
            </a:pPr>
            <a:r>
              <a:rPr lang="en-US" sz="2200" dirty="0" smtClean="0"/>
              <a:t>  &lt;circle </a:t>
            </a:r>
            <a:r>
              <a:rPr lang="en-US" sz="2200" dirty="0" err="1" smtClean="0"/>
              <a:t>cx</a:t>
            </a:r>
            <a:r>
              <a:rPr lang="en-US" sz="2200" dirty="0" smtClean="0"/>
              <a:t>="50" cy="50" r="40"</a:t>
            </a:r>
            <a:endParaRPr lang="en-US" sz="2200" dirty="0" smtClean="0"/>
          </a:p>
          <a:p>
            <a:pPr>
              <a:buNone/>
            </a:pPr>
            <a:r>
              <a:rPr lang="en-US" sz="2200" dirty="0" smtClean="0"/>
              <a:t>  stroke="green" stroke-width="4" fill="yellow" /&gt;</a:t>
            </a:r>
            <a:endParaRPr lang="en-US" sz="2200" dirty="0" smtClean="0"/>
          </a:p>
          <a:p>
            <a:pPr>
              <a:buNone/>
            </a:pPr>
            <a:r>
              <a:rPr lang="en-US" sz="2200" dirty="0" smtClean="0"/>
              <a:t>&lt;/</a:t>
            </a:r>
            <a:r>
              <a:rPr lang="en-US" sz="2200" dirty="0" err="1" smtClean="0"/>
              <a:t>svg</a:t>
            </a:r>
            <a:r>
              <a:rPr lang="en-US" sz="2200" dirty="0" smtClean="0"/>
              <a:t>&gt;</a:t>
            </a:r>
            <a:endParaRPr lang="en-US" sz="2200" dirty="0" smtClean="0"/>
          </a:p>
          <a:p>
            <a:pPr>
              <a:buNone/>
            </a:pPr>
            <a:r>
              <a:rPr lang="en-US" sz="2200" dirty="0" smtClean="0"/>
              <a:t> &lt;/body&gt;</a:t>
            </a:r>
            <a:endParaRPr lang="en-US" sz="2200" dirty="0" smtClean="0"/>
          </a:p>
          <a:p>
            <a:pPr>
              <a:buNone/>
            </a:pPr>
            <a:r>
              <a:rPr lang="en-US" sz="2200" dirty="0" smtClean="0"/>
              <a:t>&lt;/html&gt;</a:t>
            </a:r>
            <a:endParaRPr lang="en-US" sz="2200" dirty="0" smtClean="0"/>
          </a:p>
          <a:p>
            <a:pPr>
              <a:buNone/>
            </a:pPr>
            <a:r>
              <a:rPr lang="en-US" u="sng" dirty="0" smtClean="0">
                <a:solidFill>
                  <a:srgbClr val="C00000"/>
                </a:solidFill>
              </a:rPr>
              <a:t>Output:</a:t>
            </a:r>
            <a:endParaRPr lang="en-US" u="sng" dirty="0" smtClean="0">
              <a:solidFill>
                <a:srgbClr val="C00000"/>
              </a:solidFill>
            </a:endParaRPr>
          </a:p>
          <a:p>
            <a:pPr>
              <a:buNone/>
            </a:pPr>
            <a:endParaRPr lang="en-US" u="sng" dirty="0">
              <a:solidFill>
                <a:srgbClr val="C00000"/>
              </a:solidFill>
            </a:endParaRPr>
          </a:p>
        </p:txBody>
      </p:sp>
      <p:sp>
        <p:nvSpPr>
          <p:cNvPr id="4" name="Oval 3"/>
          <p:cNvSpPr/>
          <p:nvPr/>
        </p:nvSpPr>
        <p:spPr>
          <a:xfrm>
            <a:off x="2209800" y="5334000"/>
            <a:ext cx="1447800" cy="1447800"/>
          </a:xfrm>
          <a:prstGeom prst="ellipse">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6589199" cy="1280890"/>
          </a:xfrm>
        </p:spPr>
        <p:txBody>
          <a:bodyPr/>
          <a:lstStyle/>
          <a:p>
            <a:r>
              <a:rPr lang="en-US" dirty="0" smtClean="0"/>
              <a:t>SVG Rectangle</a:t>
            </a:r>
            <a:endParaRPr lang="en-US" dirty="0"/>
          </a:p>
        </p:txBody>
      </p:sp>
      <p:sp>
        <p:nvSpPr>
          <p:cNvPr id="3" name="Content Placeholder 2"/>
          <p:cNvSpPr>
            <a:spLocks noGrp="1"/>
          </p:cNvSpPr>
          <p:nvPr>
            <p:ph idx="1"/>
          </p:nvPr>
        </p:nvSpPr>
        <p:spPr>
          <a:xfrm>
            <a:off x="1504607" y="945245"/>
            <a:ext cx="7334593" cy="4922155"/>
          </a:xfrm>
        </p:spPr>
        <p:txBody>
          <a:bodyPr>
            <a:normAutofit/>
          </a:bodyPr>
          <a:lstStyle/>
          <a:p>
            <a:pPr>
              <a:buNone/>
            </a:pPr>
            <a:r>
              <a:rPr lang="en-US" dirty="0" smtClean="0">
                <a:solidFill>
                  <a:srgbClr val="C00000"/>
                </a:solidFill>
              </a:rPr>
              <a:t>Example:</a:t>
            </a:r>
            <a:endParaRPr lang="en-US" dirty="0" smtClean="0">
              <a:solidFill>
                <a:srgbClr val="C00000"/>
              </a:solidFill>
            </a:endParaRPr>
          </a:p>
          <a:p>
            <a:pPr>
              <a:buNone/>
            </a:pPr>
            <a:r>
              <a:rPr lang="en-US" sz="2200" dirty="0" smtClean="0"/>
              <a:t>&lt;html&gt;</a:t>
            </a:r>
            <a:endParaRPr lang="en-US" sz="2200" dirty="0" smtClean="0"/>
          </a:p>
          <a:p>
            <a:pPr>
              <a:buNone/>
            </a:pPr>
            <a:r>
              <a:rPr lang="en-US" sz="2200" dirty="0" smtClean="0"/>
              <a:t>&lt;body&gt;</a:t>
            </a:r>
            <a:endParaRPr lang="en-US" sz="2200" dirty="0" smtClean="0"/>
          </a:p>
          <a:p>
            <a:pPr>
              <a:buNone/>
            </a:pPr>
            <a:r>
              <a:rPr lang="en-US" sz="2200" dirty="0" smtClean="0"/>
              <a:t>&lt;</a:t>
            </a:r>
            <a:r>
              <a:rPr lang="en-US" sz="2200" dirty="0" err="1" smtClean="0"/>
              <a:t>svg</a:t>
            </a:r>
            <a:r>
              <a:rPr lang="en-US" sz="2200" dirty="0" smtClean="0"/>
              <a:t> width="400" height="100"&gt;</a:t>
            </a:r>
            <a:endParaRPr lang="en-US" sz="2200" dirty="0" smtClean="0"/>
          </a:p>
          <a:p>
            <a:pPr>
              <a:buNone/>
            </a:pPr>
            <a:r>
              <a:rPr lang="en-US" sz="2200" dirty="0" smtClean="0"/>
              <a:t>  &lt;</a:t>
            </a:r>
            <a:r>
              <a:rPr lang="en-US" sz="2200" dirty="0" err="1" smtClean="0"/>
              <a:t>rect</a:t>
            </a:r>
            <a:r>
              <a:rPr lang="en-US" sz="2200" dirty="0" smtClean="0"/>
              <a:t> width="400" height="100" </a:t>
            </a:r>
            <a:endParaRPr lang="en-US" sz="2200" dirty="0" smtClean="0"/>
          </a:p>
          <a:p>
            <a:pPr>
              <a:buNone/>
            </a:pPr>
            <a:r>
              <a:rPr lang="en-US" sz="2200" dirty="0" smtClean="0"/>
              <a:t>  style="</a:t>
            </a:r>
            <a:r>
              <a:rPr lang="en-US" sz="2200" dirty="0" err="1" smtClean="0"/>
              <a:t>fill:rgb</a:t>
            </a:r>
            <a:r>
              <a:rPr lang="en-US" sz="2200" dirty="0" smtClean="0"/>
              <a:t>(0,0,255);stroke-width:10;stroke:rgb(0,0,0)" /&gt;</a:t>
            </a:r>
            <a:endParaRPr lang="en-US" sz="2200" dirty="0" smtClean="0"/>
          </a:p>
          <a:p>
            <a:pPr>
              <a:buNone/>
            </a:pPr>
            <a:r>
              <a:rPr lang="en-US" sz="2200" dirty="0" smtClean="0"/>
              <a:t>&lt;/</a:t>
            </a:r>
            <a:r>
              <a:rPr lang="en-US" sz="2200" dirty="0" err="1" smtClean="0"/>
              <a:t>svg</a:t>
            </a:r>
            <a:r>
              <a:rPr lang="en-US" sz="2200" dirty="0" smtClean="0"/>
              <a:t>&gt;</a:t>
            </a:r>
            <a:endParaRPr lang="en-US" sz="2200" dirty="0" smtClean="0"/>
          </a:p>
          <a:p>
            <a:pPr>
              <a:buNone/>
            </a:pPr>
            <a:r>
              <a:rPr lang="en-US" sz="2200" dirty="0" smtClean="0"/>
              <a:t> &lt;/body&gt;</a:t>
            </a:r>
            <a:endParaRPr lang="en-US" sz="2200" dirty="0" smtClean="0"/>
          </a:p>
          <a:p>
            <a:pPr>
              <a:buNone/>
            </a:pPr>
            <a:r>
              <a:rPr lang="en-US" sz="2200" dirty="0" smtClean="0"/>
              <a:t>&lt;/html&gt;</a:t>
            </a:r>
            <a:endParaRPr lang="en-US" sz="2200" dirty="0" smtClean="0"/>
          </a:p>
          <a:p>
            <a:pPr>
              <a:buNone/>
            </a:pPr>
            <a:r>
              <a:rPr lang="en-US" sz="2200" dirty="0" smtClean="0">
                <a:solidFill>
                  <a:srgbClr val="C00000"/>
                </a:solidFill>
              </a:rPr>
              <a:t>Output:</a:t>
            </a:r>
            <a:endParaRPr lang="en-US" sz="2200" dirty="0" smtClean="0">
              <a:solidFill>
                <a:srgbClr val="C00000"/>
              </a:solidFill>
            </a:endParaRPr>
          </a:p>
          <a:p>
            <a:pPr>
              <a:buNone/>
            </a:pPr>
            <a:endParaRPr lang="en-US" sz="2200" dirty="0" smtClean="0">
              <a:solidFill>
                <a:srgbClr val="C00000"/>
              </a:solidFill>
            </a:endParaRPr>
          </a:p>
          <a:p>
            <a:pPr>
              <a:buNone/>
            </a:pPr>
            <a:endParaRPr lang="en-US" sz="2200" dirty="0">
              <a:solidFill>
                <a:srgbClr val="C00000"/>
              </a:solidFill>
            </a:endParaRPr>
          </a:p>
        </p:txBody>
      </p:sp>
      <p:sp>
        <p:nvSpPr>
          <p:cNvPr id="4" name="Rectangle 3"/>
          <p:cNvSpPr/>
          <p:nvPr/>
        </p:nvSpPr>
        <p:spPr>
          <a:xfrm>
            <a:off x="1752600" y="5867400"/>
            <a:ext cx="3048000" cy="838200"/>
          </a:xfrm>
          <a:prstGeom prst="rect">
            <a:avLst/>
          </a:prstGeom>
          <a:solidFill>
            <a:schemeClr val="accent1"/>
          </a:solid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534400" cy="4572000"/>
          </a:xfrm>
        </p:spPr>
        <p:txBody>
          <a:bodyPr>
            <a:normAutofit/>
          </a:bodyPr>
          <a:lstStyle/>
          <a:p>
            <a:pPr marL="0" indent="0" algn="just">
              <a:buNone/>
            </a:pPr>
            <a:r>
              <a:rPr lang="en-IN" b="1" dirty="0"/>
              <a:t>What does a Full-Stack Web Developer Does?</a:t>
            </a:r>
            <a:endParaRPr lang="en-IN" dirty="0"/>
          </a:p>
          <a:p>
            <a:pPr algn="just"/>
            <a:r>
              <a:rPr lang="en-IN" dirty="0"/>
              <a:t>A Full Stack Web Developer is a person who can develop both client and server software.</a:t>
            </a:r>
            <a:endParaRPr lang="en-IN" dirty="0"/>
          </a:p>
          <a:p>
            <a:pPr algn="just"/>
            <a:r>
              <a:rPr lang="en-IN" dirty="0"/>
              <a:t>Client software—referred as Front End </a:t>
            </a:r>
            <a:endParaRPr lang="en-IN" dirty="0"/>
          </a:p>
          <a:p>
            <a:pPr marL="0" indent="0" algn="just">
              <a:buNone/>
            </a:pPr>
            <a:r>
              <a:rPr lang="en-IN" dirty="0"/>
              <a:t>	Everything on a web page from logo, buttons, search bar and user interaction etc..</a:t>
            </a:r>
            <a:endParaRPr lang="en-IN" dirty="0"/>
          </a:p>
          <a:p>
            <a:pPr algn="just"/>
            <a:r>
              <a:rPr lang="en-IN" dirty="0"/>
              <a:t>Server Software—referred as Back End – a part of application which a user cannot see. It focuses on logic of the site, creating the servers, working with databases, and API’s –Application Program Interface. </a:t>
            </a:r>
            <a:endParaRPr lang="en-IN" dirty="0"/>
          </a:p>
          <a:p>
            <a:pPr marL="0" indent="0" algn="just">
              <a:buNone/>
            </a:pPr>
            <a:r>
              <a:rPr lang="en-IN" dirty="0" smtClean="0"/>
              <a:t>	A </a:t>
            </a:r>
            <a:r>
              <a:rPr lang="en-IN" dirty="0"/>
              <a:t>Web API is an application programming interface for the Web. </a:t>
            </a:r>
            <a:r>
              <a:rPr lang="en-IN" dirty="0" smtClean="0"/>
              <a:t> </a:t>
            </a:r>
            <a:endParaRPr lang="en-IN" dirty="0" smtClean="0"/>
          </a:p>
          <a:p>
            <a:pPr marL="0" indent="0" algn="just">
              <a:buNone/>
            </a:pPr>
            <a:r>
              <a:rPr lang="en-IN" dirty="0" smtClean="0"/>
              <a:t>	A </a:t>
            </a:r>
            <a:r>
              <a:rPr lang="en-IN" dirty="0"/>
              <a:t>Browser API can extend the functionality of a web </a:t>
            </a:r>
            <a:r>
              <a:rPr lang="en-IN" dirty="0" smtClean="0"/>
              <a:t>browser. </a:t>
            </a:r>
            <a:endParaRPr lang="en-IN" dirty="0" smtClean="0"/>
          </a:p>
          <a:p>
            <a:pPr marL="0" indent="0" algn="just">
              <a:buNone/>
            </a:pPr>
            <a:r>
              <a:rPr lang="en-IN" dirty="0" smtClean="0"/>
              <a:t>	A </a:t>
            </a:r>
            <a:r>
              <a:rPr lang="en-IN" dirty="0"/>
              <a:t>Server API can extend the functionality of a web server.</a:t>
            </a:r>
            <a:endParaRPr lang="en-IN" dirty="0"/>
          </a:p>
          <a:p>
            <a:pPr marL="0" indent="0" algn="just">
              <a:buNone/>
            </a:pP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SVG Rounded Rectangle</a:t>
            </a:r>
            <a:endParaRPr lang="en-US" dirty="0"/>
          </a:p>
        </p:txBody>
      </p:sp>
      <p:sp>
        <p:nvSpPr>
          <p:cNvPr id="3" name="Content Placeholder 2"/>
          <p:cNvSpPr>
            <a:spLocks noGrp="1"/>
          </p:cNvSpPr>
          <p:nvPr>
            <p:ph idx="1"/>
          </p:nvPr>
        </p:nvSpPr>
        <p:spPr>
          <a:xfrm>
            <a:off x="1942415" y="1371600"/>
            <a:ext cx="6591985" cy="5334000"/>
          </a:xfrm>
        </p:spPr>
        <p:txBody>
          <a:bodyPr>
            <a:normAutofit fontScale="92500" lnSpcReduction="10000"/>
          </a:bodyPr>
          <a:lstStyle/>
          <a:p>
            <a:pPr>
              <a:buNone/>
            </a:pPr>
            <a:r>
              <a:rPr lang="en-US" dirty="0" smtClean="0">
                <a:solidFill>
                  <a:srgbClr val="C00000"/>
                </a:solidFill>
              </a:rPr>
              <a:t>Example:</a:t>
            </a:r>
            <a:endParaRPr lang="en-US" dirty="0" smtClean="0">
              <a:solidFill>
                <a:srgbClr val="C00000"/>
              </a:solidFill>
            </a:endParaRPr>
          </a:p>
          <a:p>
            <a:pPr>
              <a:buNone/>
            </a:pPr>
            <a:r>
              <a:rPr lang="en-US" sz="2400" dirty="0" smtClean="0"/>
              <a:t>&lt;!DOCTYPE html&gt;</a:t>
            </a:r>
            <a:endParaRPr lang="en-US" sz="2400" dirty="0" smtClean="0"/>
          </a:p>
          <a:p>
            <a:pPr>
              <a:buNone/>
            </a:pPr>
            <a:r>
              <a:rPr lang="en-US" sz="2400" dirty="0" smtClean="0"/>
              <a:t>&lt;html&gt;</a:t>
            </a:r>
            <a:endParaRPr lang="en-US" sz="2400" dirty="0" smtClean="0"/>
          </a:p>
          <a:p>
            <a:pPr>
              <a:buNone/>
            </a:pPr>
            <a:r>
              <a:rPr lang="en-US" sz="2400" dirty="0" smtClean="0"/>
              <a:t>&lt;body&gt;</a:t>
            </a:r>
            <a:endParaRPr lang="en-US" sz="2400" dirty="0" smtClean="0"/>
          </a:p>
          <a:p>
            <a:pPr>
              <a:buNone/>
            </a:pPr>
            <a:r>
              <a:rPr lang="en-US" sz="2400" dirty="0" smtClean="0"/>
              <a:t>&lt;</a:t>
            </a:r>
            <a:r>
              <a:rPr lang="en-US" sz="2400" dirty="0" err="1" smtClean="0"/>
              <a:t>svg</a:t>
            </a:r>
            <a:r>
              <a:rPr lang="en-US" sz="2400" dirty="0" smtClean="0"/>
              <a:t> width="400" height="180"&gt;</a:t>
            </a:r>
            <a:endParaRPr lang="en-US" sz="2400" dirty="0" smtClean="0"/>
          </a:p>
          <a:p>
            <a:pPr>
              <a:buNone/>
            </a:pPr>
            <a:r>
              <a:rPr lang="en-US" sz="2400" dirty="0" smtClean="0"/>
              <a:t>  &lt;</a:t>
            </a:r>
            <a:r>
              <a:rPr lang="en-US" sz="2400" dirty="0" err="1" smtClean="0"/>
              <a:t>rect</a:t>
            </a:r>
            <a:r>
              <a:rPr lang="en-US" sz="2400" dirty="0" smtClean="0"/>
              <a:t> x="50" y="20" </a:t>
            </a:r>
            <a:r>
              <a:rPr lang="en-US" sz="2400" dirty="0" err="1" smtClean="0"/>
              <a:t>rx</a:t>
            </a:r>
            <a:r>
              <a:rPr lang="en-US" sz="2400" dirty="0" smtClean="0"/>
              <a:t>="20" </a:t>
            </a:r>
            <a:r>
              <a:rPr lang="en-US" sz="2400" dirty="0" err="1" smtClean="0"/>
              <a:t>ry</a:t>
            </a:r>
            <a:r>
              <a:rPr lang="en-US" sz="2400" dirty="0" smtClean="0"/>
              <a:t>="20" width="150" height="150"</a:t>
            </a:r>
            <a:endParaRPr lang="en-US" sz="2400" dirty="0" smtClean="0"/>
          </a:p>
          <a:p>
            <a:pPr>
              <a:buNone/>
            </a:pPr>
            <a:r>
              <a:rPr lang="en-US" sz="2400" dirty="0" smtClean="0"/>
              <a:t>  style="fill:red;stroke:black;stroke-width:5;opacity:0.5" /&gt;</a:t>
            </a:r>
            <a:endParaRPr lang="en-US" sz="2400" dirty="0" smtClean="0"/>
          </a:p>
          <a:p>
            <a:pPr>
              <a:buNone/>
            </a:pPr>
            <a:r>
              <a:rPr lang="en-US" sz="2400" dirty="0" smtClean="0"/>
              <a:t>&lt;/</a:t>
            </a:r>
            <a:r>
              <a:rPr lang="en-US" sz="2400" dirty="0" err="1" smtClean="0"/>
              <a:t>svg</a:t>
            </a:r>
            <a:r>
              <a:rPr lang="en-US" sz="2400" dirty="0" smtClean="0"/>
              <a:t>&gt;</a:t>
            </a:r>
            <a:endParaRPr lang="en-US" sz="2400" dirty="0" smtClean="0"/>
          </a:p>
          <a:p>
            <a:pPr>
              <a:buNone/>
            </a:pPr>
            <a:r>
              <a:rPr lang="en-US" sz="2400" dirty="0" smtClean="0"/>
              <a:t>&lt;/body&gt;</a:t>
            </a:r>
            <a:endParaRPr lang="en-US" sz="2400" dirty="0" smtClean="0"/>
          </a:p>
          <a:p>
            <a:pPr>
              <a:buNone/>
            </a:pPr>
            <a:r>
              <a:rPr lang="en-US" sz="2400" dirty="0" smtClean="0"/>
              <a:t>&lt;/html&gt;</a:t>
            </a:r>
            <a:endParaRPr lang="en-US" sz="2400" dirty="0" smtClean="0"/>
          </a:p>
          <a:p>
            <a:pPr>
              <a:buNone/>
            </a:pPr>
            <a:r>
              <a:rPr lang="en-US" dirty="0" smtClean="0">
                <a:solidFill>
                  <a:srgbClr val="C00000"/>
                </a:solidFill>
              </a:rPr>
              <a:t>Output:</a:t>
            </a:r>
            <a:endParaRPr lang="en-US" dirty="0" smtClean="0">
              <a:solidFill>
                <a:srgbClr val="C00000"/>
              </a:solidFill>
            </a:endParaRPr>
          </a:p>
          <a:p>
            <a:pPr>
              <a:buNone/>
            </a:pPr>
            <a:endParaRPr lang="en-US" dirty="0">
              <a:solidFill>
                <a:srgbClr val="C00000"/>
              </a:solidFill>
            </a:endParaRPr>
          </a:p>
        </p:txBody>
      </p:sp>
      <p:sp>
        <p:nvSpPr>
          <p:cNvPr id="4" name="Rounded Rectangle 3"/>
          <p:cNvSpPr/>
          <p:nvPr/>
        </p:nvSpPr>
        <p:spPr>
          <a:xfrm>
            <a:off x="7162800" y="4343400"/>
            <a:ext cx="1676400" cy="1219200"/>
          </a:xfrm>
          <a:prstGeom prst="roundRect">
            <a:avLst/>
          </a:prstGeom>
          <a:solidFill>
            <a:srgbClr val="FF33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039"/>
            <a:ext cx="8229600" cy="1143000"/>
          </a:xfrm>
        </p:spPr>
        <p:txBody>
          <a:bodyPr/>
          <a:lstStyle/>
          <a:p>
            <a:r>
              <a:rPr lang="en-US" dirty="0" smtClean="0"/>
              <a:t>SVG Star</a:t>
            </a:r>
            <a:endParaRPr lang="en-US" dirty="0"/>
          </a:p>
        </p:txBody>
      </p:sp>
      <p:sp>
        <p:nvSpPr>
          <p:cNvPr id="3" name="Content Placeholder 2"/>
          <p:cNvSpPr>
            <a:spLocks noGrp="1"/>
          </p:cNvSpPr>
          <p:nvPr>
            <p:ph idx="1"/>
          </p:nvPr>
        </p:nvSpPr>
        <p:spPr>
          <a:xfrm>
            <a:off x="1447800" y="914400"/>
            <a:ext cx="8229600" cy="5334000"/>
          </a:xfrm>
        </p:spPr>
        <p:txBody>
          <a:bodyPr>
            <a:normAutofit/>
          </a:bodyPr>
          <a:lstStyle/>
          <a:p>
            <a:pPr>
              <a:buNone/>
            </a:pPr>
            <a:r>
              <a:rPr lang="en-US" dirty="0" smtClean="0">
                <a:solidFill>
                  <a:srgbClr val="C00000"/>
                </a:solidFill>
              </a:rPr>
              <a:t>Example</a:t>
            </a:r>
            <a:endParaRPr lang="en-US" dirty="0" smtClean="0">
              <a:solidFill>
                <a:srgbClr val="C00000"/>
              </a:solidFill>
            </a:endParaRPr>
          </a:p>
          <a:p>
            <a:pPr>
              <a:buNone/>
            </a:pPr>
            <a:r>
              <a:rPr lang="en-US" sz="2200" dirty="0" smtClean="0"/>
              <a:t>&lt;!DOCTYPE html&gt;</a:t>
            </a:r>
            <a:endParaRPr lang="en-US" sz="2200" dirty="0" smtClean="0"/>
          </a:p>
          <a:p>
            <a:pPr>
              <a:buNone/>
            </a:pPr>
            <a:r>
              <a:rPr lang="en-US" sz="2200" dirty="0" smtClean="0"/>
              <a:t>&lt;html&gt;</a:t>
            </a:r>
            <a:endParaRPr lang="en-US" sz="2200" dirty="0" smtClean="0"/>
          </a:p>
          <a:p>
            <a:pPr>
              <a:buNone/>
            </a:pPr>
            <a:r>
              <a:rPr lang="en-US" sz="2200" dirty="0" smtClean="0"/>
              <a:t>&lt;body&gt;</a:t>
            </a:r>
            <a:endParaRPr lang="en-US" sz="2200" dirty="0" smtClean="0"/>
          </a:p>
          <a:p>
            <a:pPr>
              <a:buNone/>
            </a:pPr>
            <a:r>
              <a:rPr lang="en-US" sz="2200" dirty="0" smtClean="0"/>
              <a:t>&lt;</a:t>
            </a:r>
            <a:r>
              <a:rPr lang="en-US" sz="2200" dirty="0" err="1" smtClean="0"/>
              <a:t>svg</a:t>
            </a:r>
            <a:r>
              <a:rPr lang="en-US" sz="2200" dirty="0" smtClean="0"/>
              <a:t> width="300" height="200"&gt;</a:t>
            </a:r>
            <a:endParaRPr lang="en-US" sz="2200" dirty="0" smtClean="0"/>
          </a:p>
          <a:p>
            <a:pPr>
              <a:buNone/>
            </a:pPr>
            <a:r>
              <a:rPr lang="en-US" sz="2200" dirty="0" smtClean="0"/>
              <a:t>  &lt;polygon points="100,10 40,198 190,78 10,78 160,198"</a:t>
            </a:r>
            <a:endParaRPr lang="en-US" sz="2200" dirty="0" smtClean="0"/>
          </a:p>
          <a:p>
            <a:pPr>
              <a:buNone/>
            </a:pPr>
            <a:r>
              <a:rPr lang="en-US" sz="2200" dirty="0" smtClean="0"/>
              <a:t>  style="fill:lime;stroke:purple;stroke-width:5;fill-rule:evenodd;" /&gt;</a:t>
            </a:r>
            <a:endParaRPr lang="en-US" sz="2200" dirty="0" smtClean="0"/>
          </a:p>
          <a:p>
            <a:pPr>
              <a:buNone/>
            </a:pPr>
            <a:r>
              <a:rPr lang="en-US" sz="2200" dirty="0" smtClean="0"/>
              <a:t>&lt;/</a:t>
            </a:r>
            <a:r>
              <a:rPr lang="en-US" sz="2200" dirty="0" err="1" smtClean="0"/>
              <a:t>svg</a:t>
            </a:r>
            <a:r>
              <a:rPr lang="en-US" sz="2200" dirty="0" smtClean="0"/>
              <a:t>&gt;</a:t>
            </a:r>
            <a:endParaRPr lang="en-US" sz="2200" dirty="0" smtClean="0"/>
          </a:p>
          <a:p>
            <a:pPr>
              <a:buNone/>
            </a:pPr>
            <a:r>
              <a:rPr lang="en-US" sz="2200" dirty="0" smtClean="0"/>
              <a:t> &lt;/body&gt;</a:t>
            </a:r>
            <a:endParaRPr lang="en-US" sz="2200" dirty="0" smtClean="0"/>
          </a:p>
          <a:p>
            <a:pPr>
              <a:buNone/>
            </a:pPr>
            <a:r>
              <a:rPr lang="en-US" sz="2200" dirty="0" smtClean="0"/>
              <a:t>&lt;/html&gt;</a:t>
            </a:r>
            <a:endParaRPr lang="en-US" sz="2200" dirty="0" smtClean="0"/>
          </a:p>
          <a:p>
            <a:pPr>
              <a:buNone/>
            </a:pPr>
            <a:r>
              <a:rPr lang="en-US" sz="2200" dirty="0" smtClean="0">
                <a:solidFill>
                  <a:srgbClr val="C00000"/>
                </a:solidFill>
              </a:rPr>
              <a:t>Output:</a:t>
            </a:r>
            <a:endParaRPr lang="en-US" sz="2200" dirty="0" smtClean="0">
              <a:solidFill>
                <a:srgbClr val="C00000"/>
              </a:solidFill>
            </a:endParaRPr>
          </a:p>
          <a:p>
            <a:pPr>
              <a:buNone/>
            </a:pPr>
            <a:endParaRPr lang="en-US" sz="2200" dirty="0" smtClean="0"/>
          </a:p>
          <a:p>
            <a:pPr>
              <a:buNone/>
            </a:pPr>
            <a:endParaRPr lang="en-US" dirty="0"/>
          </a:p>
        </p:txBody>
      </p:sp>
      <p:pic>
        <p:nvPicPr>
          <p:cNvPr id="4" name="Picture 3" descr="star.png"/>
          <p:cNvPicPr>
            <a:picLocks noChangeAspect="1"/>
          </p:cNvPicPr>
          <p:nvPr/>
        </p:nvPicPr>
        <p:blipFill>
          <a:blip r:embed="rId1" cstate="print"/>
          <a:stretch>
            <a:fillRect/>
          </a:stretch>
        </p:blipFill>
        <p:spPr>
          <a:xfrm>
            <a:off x="6553200" y="4419600"/>
            <a:ext cx="1933845" cy="1952898"/>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8229600" cy="723265"/>
          </a:xfrm>
        </p:spPr>
        <p:txBody>
          <a:bodyPr>
            <a:normAutofit/>
          </a:bodyPr>
          <a:lstStyle/>
          <a:p>
            <a:r>
              <a:rPr lang="en-US" dirty="0" smtClean="0"/>
              <a:t>SVG Logo</a:t>
            </a:r>
            <a:endParaRPr lang="en-US" dirty="0"/>
          </a:p>
        </p:txBody>
      </p:sp>
      <p:sp>
        <p:nvSpPr>
          <p:cNvPr id="3" name="Content Placeholder 2"/>
          <p:cNvSpPr>
            <a:spLocks noGrp="1"/>
          </p:cNvSpPr>
          <p:nvPr>
            <p:ph idx="1"/>
          </p:nvPr>
        </p:nvSpPr>
        <p:spPr>
          <a:xfrm>
            <a:off x="1371600" y="725805"/>
            <a:ext cx="8229600" cy="6132195"/>
          </a:xfrm>
        </p:spPr>
        <p:txBody>
          <a:bodyPr>
            <a:normAutofit fontScale="55000" lnSpcReduction="20000"/>
          </a:bodyPr>
          <a:lstStyle/>
          <a:p>
            <a:pPr>
              <a:buNone/>
            </a:pPr>
            <a:r>
              <a:rPr lang="en-US" dirty="0" smtClean="0">
                <a:solidFill>
                  <a:srgbClr val="C00000"/>
                </a:solidFill>
              </a:rPr>
              <a:t>Example:</a:t>
            </a:r>
            <a:endParaRPr lang="en-US" dirty="0" smtClean="0">
              <a:solidFill>
                <a:srgbClr val="C00000"/>
              </a:solidFill>
            </a:endParaRPr>
          </a:p>
          <a:p>
            <a:pPr>
              <a:buNone/>
            </a:pPr>
            <a:r>
              <a:rPr lang="en-US" sz="2725" dirty="0" smtClean="0"/>
              <a:t>&lt;!DOCTYPE html&gt;</a:t>
            </a:r>
            <a:endParaRPr lang="en-US" sz="2725" dirty="0" smtClean="0"/>
          </a:p>
          <a:p>
            <a:pPr>
              <a:buNone/>
            </a:pPr>
            <a:r>
              <a:rPr lang="en-US" sz="2725" dirty="0" smtClean="0"/>
              <a:t>&lt;html&gt;</a:t>
            </a:r>
            <a:endParaRPr lang="en-US" sz="2725" dirty="0" smtClean="0"/>
          </a:p>
          <a:p>
            <a:pPr>
              <a:buNone/>
            </a:pPr>
            <a:r>
              <a:rPr lang="en-US" sz="2725" dirty="0" smtClean="0"/>
              <a:t>&lt;body&gt;</a:t>
            </a:r>
            <a:endParaRPr lang="en-US" sz="2725" dirty="0" smtClean="0"/>
          </a:p>
          <a:p>
            <a:pPr>
              <a:buNone/>
            </a:pPr>
            <a:r>
              <a:rPr lang="en-US" sz="2725" dirty="0" smtClean="0"/>
              <a:t>&lt;</a:t>
            </a:r>
            <a:r>
              <a:rPr lang="en-US" sz="2725" dirty="0" err="1" smtClean="0"/>
              <a:t>svg</a:t>
            </a:r>
            <a:r>
              <a:rPr lang="en-US" sz="2725" dirty="0" smtClean="0"/>
              <a:t> height="130" width="500"&gt;</a:t>
            </a:r>
            <a:endParaRPr lang="en-US" sz="2725" dirty="0" smtClean="0"/>
          </a:p>
          <a:p>
            <a:pPr>
              <a:buNone/>
            </a:pPr>
            <a:r>
              <a:rPr lang="en-US" sz="2725" dirty="0" smtClean="0"/>
              <a:t>  &lt;</a:t>
            </a:r>
            <a:r>
              <a:rPr lang="en-US" sz="2725" dirty="0" err="1" smtClean="0"/>
              <a:t>defs</a:t>
            </a:r>
            <a:r>
              <a:rPr lang="en-US" sz="2725" dirty="0" smtClean="0"/>
              <a:t>&gt;</a:t>
            </a:r>
            <a:endParaRPr lang="en-US" sz="2725" dirty="0" smtClean="0"/>
          </a:p>
          <a:p>
            <a:pPr>
              <a:buNone/>
            </a:pPr>
            <a:r>
              <a:rPr lang="en-US" sz="2725" dirty="0" smtClean="0"/>
              <a:t>    &lt;</a:t>
            </a:r>
            <a:r>
              <a:rPr lang="en-US" sz="2725" dirty="0" err="1" smtClean="0"/>
              <a:t>linearGradient</a:t>
            </a:r>
            <a:r>
              <a:rPr lang="en-US" sz="2725" dirty="0" smtClean="0"/>
              <a:t> id="grad1" x1="0%" y1="0%" x2="100%" y2="0%"&gt;</a:t>
            </a:r>
            <a:endParaRPr lang="en-US" sz="2725" dirty="0" smtClean="0"/>
          </a:p>
          <a:p>
            <a:pPr>
              <a:buNone/>
            </a:pPr>
            <a:r>
              <a:rPr lang="en-US" sz="2725" dirty="0" smtClean="0"/>
              <a:t>      &lt;stop offset="0%"</a:t>
            </a:r>
            <a:endParaRPr lang="en-US" sz="2725" dirty="0" smtClean="0"/>
          </a:p>
          <a:p>
            <a:pPr>
              <a:buNone/>
            </a:pPr>
            <a:r>
              <a:rPr lang="en-US" sz="2725" dirty="0" smtClean="0"/>
              <a:t>      style="stop-</a:t>
            </a:r>
            <a:r>
              <a:rPr lang="en-US" sz="2725" dirty="0" err="1" smtClean="0"/>
              <a:t>color:rgb</a:t>
            </a:r>
            <a:r>
              <a:rPr lang="en-US" sz="2725" dirty="0" smtClean="0"/>
              <a:t>(255,255,0);stop-opacity:1" /&gt;</a:t>
            </a:r>
            <a:endParaRPr lang="en-US" sz="2725" dirty="0" smtClean="0"/>
          </a:p>
          <a:p>
            <a:pPr>
              <a:buNone/>
            </a:pPr>
            <a:r>
              <a:rPr lang="en-US" sz="2725" dirty="0" smtClean="0"/>
              <a:t>      &lt;stop offset="100%"</a:t>
            </a:r>
            <a:endParaRPr lang="en-US" sz="2725" dirty="0" smtClean="0"/>
          </a:p>
          <a:p>
            <a:pPr>
              <a:buNone/>
            </a:pPr>
            <a:r>
              <a:rPr lang="en-US" sz="2725" dirty="0" smtClean="0"/>
              <a:t>      style="stop-</a:t>
            </a:r>
            <a:r>
              <a:rPr lang="en-US" sz="2725" dirty="0" err="1" smtClean="0"/>
              <a:t>color:rgb</a:t>
            </a:r>
            <a:r>
              <a:rPr lang="en-US" sz="2725" dirty="0" smtClean="0"/>
              <a:t>(255,0,0);stop-opacity:1" /&gt;</a:t>
            </a:r>
            <a:endParaRPr lang="en-US" sz="2725" dirty="0" smtClean="0"/>
          </a:p>
          <a:p>
            <a:pPr>
              <a:buNone/>
            </a:pPr>
            <a:r>
              <a:rPr lang="en-US" sz="2725" dirty="0" smtClean="0"/>
              <a:t>    &lt;/</a:t>
            </a:r>
            <a:r>
              <a:rPr lang="en-US" sz="2725" dirty="0" err="1" smtClean="0"/>
              <a:t>linearGradient</a:t>
            </a:r>
            <a:r>
              <a:rPr lang="en-US" sz="2725" dirty="0" smtClean="0"/>
              <a:t>&gt;</a:t>
            </a:r>
            <a:endParaRPr lang="en-US" sz="2725" dirty="0" smtClean="0"/>
          </a:p>
          <a:p>
            <a:pPr>
              <a:buNone/>
            </a:pPr>
            <a:r>
              <a:rPr lang="en-US" sz="2725" dirty="0" smtClean="0"/>
              <a:t>  &lt;/</a:t>
            </a:r>
            <a:r>
              <a:rPr lang="en-US" sz="2725" dirty="0" err="1" smtClean="0"/>
              <a:t>defs</a:t>
            </a:r>
            <a:r>
              <a:rPr lang="en-US" sz="2725" dirty="0" smtClean="0"/>
              <a:t>&gt;</a:t>
            </a:r>
            <a:endParaRPr lang="en-US" sz="2725" dirty="0" smtClean="0"/>
          </a:p>
          <a:p>
            <a:pPr>
              <a:buNone/>
            </a:pPr>
            <a:r>
              <a:rPr lang="en-US" sz="2725" dirty="0" smtClean="0"/>
              <a:t>  &lt;ellipse </a:t>
            </a:r>
            <a:r>
              <a:rPr lang="en-US" sz="2725" dirty="0" err="1" smtClean="0"/>
              <a:t>cx</a:t>
            </a:r>
            <a:r>
              <a:rPr lang="en-US" sz="2725" dirty="0" smtClean="0"/>
              <a:t>="100" cy="70" </a:t>
            </a:r>
            <a:r>
              <a:rPr lang="en-US" sz="2725" dirty="0" err="1" smtClean="0"/>
              <a:t>rx</a:t>
            </a:r>
            <a:r>
              <a:rPr lang="en-US" sz="2725" dirty="0" smtClean="0"/>
              <a:t>="85" </a:t>
            </a:r>
            <a:r>
              <a:rPr lang="en-US" sz="2725" dirty="0" err="1" smtClean="0"/>
              <a:t>ry</a:t>
            </a:r>
            <a:r>
              <a:rPr lang="en-US" sz="2725" dirty="0" smtClean="0"/>
              <a:t>="55" fill="</a:t>
            </a:r>
            <a:r>
              <a:rPr lang="en-US" sz="2725" dirty="0" err="1" smtClean="0"/>
              <a:t>url</a:t>
            </a:r>
            <a:r>
              <a:rPr lang="en-US" sz="2725" dirty="0" smtClean="0"/>
              <a:t>(#grad1)" /&gt;</a:t>
            </a:r>
            <a:endParaRPr lang="en-US" sz="2725" dirty="0" smtClean="0"/>
          </a:p>
          <a:p>
            <a:pPr>
              <a:buNone/>
            </a:pPr>
            <a:r>
              <a:rPr lang="en-US" sz="2725" dirty="0" smtClean="0"/>
              <a:t>  &lt;text fill="#</a:t>
            </a:r>
            <a:r>
              <a:rPr lang="en-US" sz="2725" dirty="0" err="1" smtClean="0"/>
              <a:t>ffffff</a:t>
            </a:r>
            <a:r>
              <a:rPr lang="en-US" sz="2725" dirty="0" smtClean="0"/>
              <a:t>" font-size="45" font-family="Verdana"</a:t>
            </a:r>
            <a:endParaRPr lang="en-US" sz="2725" dirty="0" smtClean="0"/>
          </a:p>
          <a:p>
            <a:pPr>
              <a:buNone/>
            </a:pPr>
            <a:r>
              <a:rPr lang="en-US" sz="2725" dirty="0" smtClean="0"/>
              <a:t>  x="50" y="86"&gt;SVG&lt;/text&gt;</a:t>
            </a:r>
            <a:endParaRPr lang="en-US" sz="2725" dirty="0" smtClean="0"/>
          </a:p>
          <a:p>
            <a:pPr>
              <a:buNone/>
            </a:pPr>
            <a:r>
              <a:rPr lang="en-US" sz="2725" dirty="0" smtClean="0"/>
              <a:t>&lt;/</a:t>
            </a:r>
            <a:r>
              <a:rPr lang="en-US" sz="2725" dirty="0" err="1" smtClean="0"/>
              <a:t>svg</a:t>
            </a:r>
            <a:r>
              <a:rPr lang="en-US" sz="2725" dirty="0" smtClean="0"/>
              <a:t>&gt;</a:t>
            </a:r>
            <a:endParaRPr lang="en-US" sz="2725" dirty="0" smtClean="0"/>
          </a:p>
          <a:p>
            <a:pPr>
              <a:buNone/>
            </a:pPr>
            <a:r>
              <a:rPr lang="en-US" sz="2725" dirty="0" smtClean="0"/>
              <a:t>&lt;/body&gt;</a:t>
            </a:r>
            <a:endParaRPr lang="en-US" sz="2725" dirty="0" smtClean="0"/>
          </a:p>
          <a:p>
            <a:pPr>
              <a:buNone/>
            </a:pPr>
            <a:r>
              <a:rPr lang="en-US" sz="2725" dirty="0" smtClean="0"/>
              <a:t>&lt;/html&gt;</a:t>
            </a:r>
            <a:endParaRPr lang="en-US" sz="2725" dirty="0" smtClean="0"/>
          </a:p>
          <a:p>
            <a:pPr>
              <a:buNone/>
            </a:pPr>
            <a:r>
              <a:rPr lang="en-US" dirty="0" smtClean="0">
                <a:solidFill>
                  <a:srgbClr val="C00000"/>
                </a:solidFill>
              </a:rPr>
              <a:t>Output:</a:t>
            </a:r>
            <a:endParaRPr lang="en-US" dirty="0" smtClean="0">
              <a:solidFill>
                <a:srgbClr val="C00000"/>
              </a:solidFill>
            </a:endParaRPr>
          </a:p>
          <a:p>
            <a:pPr>
              <a:buNone/>
            </a:pPr>
            <a:endParaRPr lang="en-US" dirty="0">
              <a:solidFill>
                <a:srgbClr val="C00000"/>
              </a:solidFill>
            </a:endParaRPr>
          </a:p>
        </p:txBody>
      </p:sp>
      <p:pic>
        <p:nvPicPr>
          <p:cNvPr id="4" name="Picture 3" descr="svg.png"/>
          <p:cNvPicPr>
            <a:picLocks noChangeAspect="1"/>
          </p:cNvPicPr>
          <p:nvPr/>
        </p:nvPicPr>
        <p:blipFill>
          <a:blip r:embed="rId1" cstate="print"/>
          <a:stretch>
            <a:fillRect/>
          </a:stretch>
        </p:blipFill>
        <p:spPr>
          <a:xfrm>
            <a:off x="4953000" y="5562600"/>
            <a:ext cx="1781424" cy="1133633"/>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Storage</a:t>
            </a:r>
            <a:endParaRPr lang="en-US"/>
          </a:p>
        </p:txBody>
      </p:sp>
      <p:sp>
        <p:nvSpPr>
          <p:cNvPr id="3" name="Content Placeholder 2"/>
          <p:cNvSpPr>
            <a:spLocks noGrp="1"/>
          </p:cNvSpPr>
          <p:nvPr>
            <p:ph idx="1"/>
          </p:nvPr>
        </p:nvSpPr>
        <p:spPr>
          <a:xfrm>
            <a:off x="1639007" y="2057400"/>
            <a:ext cx="7201585" cy="5638800"/>
          </a:xfrm>
        </p:spPr>
        <p:txBody>
          <a:bodyPr>
            <a:normAutofit fontScale="97500"/>
          </a:bodyPr>
          <a:lstStyle/>
          <a:p>
            <a:pPr algn="just"/>
            <a:r>
              <a:rPr lang="en-US" dirty="0"/>
              <a:t>With web storage, web applications can store data locally within the user's browser.</a:t>
            </a:r>
            <a:endParaRPr lang="en-US" dirty="0"/>
          </a:p>
          <a:p>
            <a:pPr algn="just"/>
            <a:r>
              <a:rPr lang="en-US" dirty="0" smtClean="0"/>
              <a:t>Before </a:t>
            </a:r>
            <a:r>
              <a:rPr lang="en-US" dirty="0"/>
              <a:t>HTML5, application data had to be stored in cookies, included in every server request. Web storage is more secure, and large amounts of data can be stored locally, without affecting website performance.</a:t>
            </a:r>
            <a:endParaRPr lang="en-US" dirty="0"/>
          </a:p>
          <a:p>
            <a:pPr algn="just"/>
            <a:r>
              <a:rPr lang="en-US" dirty="0" smtClean="0"/>
              <a:t>Unlike </a:t>
            </a:r>
            <a:r>
              <a:rPr lang="en-US" dirty="0"/>
              <a:t>cookies, the storage limit is far larger (at least 5MB) and information is never transferred to the server.</a:t>
            </a:r>
            <a:endParaRPr lang="en-US" dirty="0"/>
          </a:p>
          <a:p>
            <a:pPr algn="just"/>
            <a:r>
              <a:rPr lang="en-US" dirty="0" smtClean="0"/>
              <a:t>Web </a:t>
            </a:r>
            <a:r>
              <a:rPr lang="en-US" dirty="0"/>
              <a:t>storage is per origin (per domain and protocol). All pages, from one origin, can store and access the same data.</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Web Storage Objects</a:t>
            </a:r>
            <a:endParaRPr lang="en-US"/>
          </a:p>
        </p:txBody>
      </p:sp>
      <p:sp>
        <p:nvSpPr>
          <p:cNvPr id="3" name="Content Placeholder 2"/>
          <p:cNvSpPr>
            <a:spLocks noGrp="1"/>
          </p:cNvSpPr>
          <p:nvPr>
            <p:ph idx="1"/>
          </p:nvPr>
        </p:nvSpPr>
        <p:spPr>
          <a:xfrm>
            <a:off x="1942415" y="1524000"/>
            <a:ext cx="6591985" cy="4387222"/>
          </a:xfrm>
        </p:spPr>
        <p:txBody>
          <a:bodyPr/>
          <a:lstStyle/>
          <a:p>
            <a:r>
              <a:rPr lang="en-US"/>
              <a:t>HTML web storage provides two objects for storing data on the client:</a:t>
            </a:r>
            <a:endParaRPr lang="en-US"/>
          </a:p>
          <a:p>
            <a:endParaRPr lang="en-US"/>
          </a:p>
          <a:p>
            <a:r>
              <a:rPr lang="en-US"/>
              <a:t>window.localStorage - stores data with no expiration date</a:t>
            </a:r>
            <a:endParaRPr lang="en-US"/>
          </a:p>
          <a:p>
            <a:r>
              <a:rPr lang="en-US"/>
              <a:t>window.sessionStorage - stores data for one session (data is lost when the browser tab is closed)</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localStorage Object</a:t>
            </a:r>
            <a:endParaRPr lang="en-US"/>
          </a:p>
        </p:txBody>
      </p:sp>
      <p:sp>
        <p:nvSpPr>
          <p:cNvPr id="3" name="Content Placeholder 2"/>
          <p:cNvSpPr>
            <a:spLocks noGrp="1"/>
          </p:cNvSpPr>
          <p:nvPr>
            <p:ph idx="1"/>
          </p:nvPr>
        </p:nvSpPr>
        <p:spPr>
          <a:xfrm>
            <a:off x="1910788" y="1600200"/>
            <a:ext cx="6591985" cy="4191000"/>
          </a:xfrm>
        </p:spPr>
        <p:txBody>
          <a:bodyPr/>
          <a:lstStyle/>
          <a:p>
            <a:pPr algn="just"/>
            <a:r>
              <a:rPr lang="en-US" dirty="0"/>
              <a:t>The </a:t>
            </a:r>
            <a:r>
              <a:rPr lang="en-US" dirty="0" err="1"/>
              <a:t>localStorage</a:t>
            </a:r>
            <a:r>
              <a:rPr lang="en-US" dirty="0"/>
              <a:t> object stores the data with no expiration date. The data will not be deleted when the browser is closed, and will be available forever or till the user removes it.</a:t>
            </a:r>
            <a:endParaRPr lang="en-US" dirty="0"/>
          </a:p>
          <a:p>
            <a:pPr algn="just"/>
            <a:r>
              <a:rPr lang="en-US" dirty="0"/>
              <a:t>Execute the following program in any IDE to </a:t>
            </a:r>
            <a:r>
              <a:rPr lang="en-US" dirty="0" smtClean="0"/>
              <a:t>observe </a:t>
            </a:r>
            <a:r>
              <a:rPr lang="en-US" dirty="0"/>
              <a:t>how can key and values can be stored in the local storage.</a:t>
            </a:r>
            <a:endParaRPr lang="en-US" dirty="0"/>
          </a:p>
          <a:p>
            <a:pPr marL="0" indent="0" algn="just">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0"/>
            <a:ext cx="8229600" cy="5789295"/>
          </a:xfrm>
        </p:spPr>
        <p:txBody>
          <a:bodyPr>
            <a:noAutofit/>
          </a:bodyPr>
          <a:lstStyle/>
          <a:p>
            <a:pPr marL="0" indent="0">
              <a:buNone/>
            </a:pPr>
            <a:r>
              <a:rPr lang="en-US" sz="1600" dirty="0"/>
              <a:t>&lt;!DOCTYPE html&gt;</a:t>
            </a:r>
            <a:endParaRPr lang="en-US" sz="1600" dirty="0"/>
          </a:p>
          <a:p>
            <a:pPr marL="0" indent="0">
              <a:buNone/>
            </a:pPr>
            <a:r>
              <a:rPr lang="en-US" sz="1600" dirty="0"/>
              <a:t>&lt;html&gt;</a:t>
            </a:r>
            <a:endParaRPr lang="en-US" sz="1600" dirty="0"/>
          </a:p>
          <a:p>
            <a:pPr marL="0" indent="0">
              <a:buNone/>
            </a:pPr>
            <a:r>
              <a:rPr lang="en-US" sz="1600" dirty="0"/>
              <a:t>&lt;body&gt;</a:t>
            </a:r>
            <a:endParaRPr lang="en-US" sz="1600" dirty="0"/>
          </a:p>
          <a:p>
            <a:pPr marL="0" indent="0">
              <a:buNone/>
            </a:pPr>
            <a:r>
              <a:rPr lang="en-US" sz="1600" dirty="0" smtClean="0"/>
              <a:t>&lt;</a:t>
            </a:r>
            <a:r>
              <a:rPr lang="en-US" sz="1600" dirty="0"/>
              <a:t>div id="result"&gt;&lt;/div&gt;</a:t>
            </a:r>
            <a:endParaRPr lang="en-US" sz="1600" dirty="0"/>
          </a:p>
          <a:p>
            <a:pPr marL="0" indent="0">
              <a:buNone/>
            </a:pPr>
            <a:r>
              <a:rPr lang="en-US" sz="1600" dirty="0"/>
              <a:t>&lt;script&gt;</a:t>
            </a:r>
            <a:endParaRPr lang="en-US" sz="1600" dirty="0"/>
          </a:p>
          <a:p>
            <a:pPr marL="0" indent="0">
              <a:buNone/>
            </a:pPr>
            <a:r>
              <a:rPr lang="en-US" sz="1600" dirty="0"/>
              <a:t>// Check browser support</a:t>
            </a:r>
            <a:endParaRPr lang="en-US" sz="1600" dirty="0"/>
          </a:p>
          <a:p>
            <a:pPr marL="0" indent="0">
              <a:buNone/>
            </a:pPr>
            <a:r>
              <a:rPr lang="en-US" sz="1600" dirty="0"/>
              <a:t>if (</a:t>
            </a:r>
            <a:r>
              <a:rPr lang="en-US" sz="1600" dirty="0" err="1"/>
              <a:t>typeof</a:t>
            </a:r>
            <a:r>
              <a:rPr lang="en-US" sz="1600" dirty="0"/>
              <a:t>(Storage) !== "undefined") {</a:t>
            </a:r>
            <a:endParaRPr lang="en-US" sz="1600" dirty="0"/>
          </a:p>
          <a:p>
            <a:pPr marL="0" indent="0">
              <a:buNone/>
            </a:pPr>
            <a:r>
              <a:rPr lang="en-US" sz="1600" dirty="0"/>
              <a:t>  // Store</a:t>
            </a:r>
            <a:endParaRPr lang="en-US" sz="1600" dirty="0"/>
          </a:p>
          <a:p>
            <a:pPr marL="0" indent="0">
              <a:buNone/>
            </a:pPr>
            <a:r>
              <a:rPr lang="en-US" sz="1600" dirty="0"/>
              <a:t>  </a:t>
            </a:r>
            <a:r>
              <a:rPr lang="en-US" sz="1600" dirty="0" err="1"/>
              <a:t>localStorage.setItem</a:t>
            </a:r>
            <a:r>
              <a:rPr lang="en-US" sz="1600" dirty="0"/>
              <a:t>("</a:t>
            </a:r>
            <a:r>
              <a:rPr lang="en-US" sz="1600" dirty="0" err="1" smtClean="0"/>
              <a:t>FirstName</a:t>
            </a:r>
            <a:r>
              <a:rPr lang="en-US" sz="1600" dirty="0" smtClean="0"/>
              <a:t>", </a:t>
            </a:r>
            <a:r>
              <a:rPr lang="en-US" sz="1600" dirty="0"/>
              <a:t>"CMRIT");</a:t>
            </a:r>
            <a:endParaRPr lang="en-US" sz="1600" dirty="0"/>
          </a:p>
          <a:p>
            <a:pPr marL="0" indent="0">
              <a:buNone/>
            </a:pPr>
            <a:r>
              <a:rPr lang="en-US" sz="1600" dirty="0"/>
              <a:t>  // Retrieve</a:t>
            </a:r>
            <a:endParaRPr lang="en-US" sz="1600" dirty="0"/>
          </a:p>
          <a:p>
            <a:pPr marL="0" indent="0">
              <a:buNone/>
            </a:pPr>
            <a:r>
              <a:rPr lang="en-US" sz="1600" dirty="0"/>
              <a:t>  </a:t>
            </a:r>
            <a:r>
              <a:rPr lang="en-US" sz="1600" dirty="0" err="1"/>
              <a:t>document.getElementById</a:t>
            </a:r>
            <a:r>
              <a:rPr lang="en-US" sz="1600" dirty="0"/>
              <a:t>("result").</a:t>
            </a:r>
            <a:r>
              <a:rPr lang="en-US" sz="1600" dirty="0" err="1"/>
              <a:t>innerHTML</a:t>
            </a:r>
            <a:r>
              <a:rPr lang="en-US" sz="1600" dirty="0"/>
              <a:t> = </a:t>
            </a:r>
            <a:r>
              <a:rPr lang="en-US" sz="1600" dirty="0" err="1"/>
              <a:t>localStorage.getItem</a:t>
            </a:r>
            <a:r>
              <a:rPr lang="en-US" sz="1600" dirty="0"/>
              <a:t>("</a:t>
            </a:r>
            <a:r>
              <a:rPr lang="en-US" sz="1600" dirty="0" err="1"/>
              <a:t>lastname</a:t>
            </a:r>
            <a:r>
              <a:rPr lang="en-US" sz="1600" dirty="0"/>
              <a:t>");</a:t>
            </a:r>
            <a:endParaRPr lang="en-US" sz="1600" dirty="0"/>
          </a:p>
          <a:p>
            <a:pPr marL="0" indent="0">
              <a:buNone/>
            </a:pPr>
            <a:r>
              <a:rPr lang="en-US" sz="1600" dirty="0"/>
              <a:t>} else {</a:t>
            </a:r>
            <a:endParaRPr lang="en-US" sz="1600" dirty="0"/>
          </a:p>
          <a:p>
            <a:pPr marL="0" indent="0">
              <a:buNone/>
            </a:pPr>
            <a:r>
              <a:rPr lang="en-US" sz="1600" dirty="0"/>
              <a:t>  </a:t>
            </a:r>
            <a:r>
              <a:rPr lang="en-US" sz="1600" dirty="0" err="1"/>
              <a:t>document.getElementById</a:t>
            </a:r>
            <a:r>
              <a:rPr lang="en-US" sz="1600" dirty="0"/>
              <a:t>("result").</a:t>
            </a:r>
            <a:r>
              <a:rPr lang="en-US" sz="1600" dirty="0" err="1"/>
              <a:t>innerHTML</a:t>
            </a:r>
            <a:r>
              <a:rPr lang="en-US" sz="1600" dirty="0"/>
              <a:t> = "Sorry, your browser does not support Web Storage...";</a:t>
            </a:r>
            <a:endParaRPr lang="en-US" sz="1600" dirty="0"/>
          </a:p>
          <a:p>
            <a:pPr marL="0" indent="0">
              <a:buNone/>
            </a:pPr>
            <a:r>
              <a:rPr lang="en-US" sz="1600" dirty="0"/>
              <a:t>}</a:t>
            </a:r>
            <a:endParaRPr lang="en-US" sz="1600" dirty="0"/>
          </a:p>
          <a:p>
            <a:pPr marL="0" indent="0">
              <a:buNone/>
            </a:pPr>
            <a:r>
              <a:rPr lang="en-US" sz="1600" dirty="0"/>
              <a:t>&lt;/script&gt;</a:t>
            </a:r>
            <a:endParaRPr lang="en-US" sz="1600" dirty="0"/>
          </a:p>
          <a:p>
            <a:pPr marL="0" indent="0">
              <a:buNone/>
            </a:pPr>
            <a:r>
              <a:rPr lang="en-US" sz="1600" dirty="0" smtClean="0"/>
              <a:t>&lt;/</a:t>
            </a:r>
            <a:r>
              <a:rPr lang="en-US" sz="1600" dirty="0"/>
              <a:t>body&gt;</a:t>
            </a:r>
            <a:endParaRPr lang="en-US" sz="1600" dirty="0"/>
          </a:p>
          <a:p>
            <a:pPr marL="0" indent="0">
              <a:buNone/>
            </a:pPr>
            <a:r>
              <a:rPr lang="en-US" sz="1600" dirty="0"/>
              <a:t>&lt;/html&gt;</a:t>
            </a:r>
            <a:endParaRPr lang="en-US" sz="16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sessionStorage Object</a:t>
            </a:r>
            <a:endParaRPr lang="en-US"/>
          </a:p>
        </p:txBody>
      </p:sp>
      <p:sp>
        <p:nvSpPr>
          <p:cNvPr id="3" name="Content Placeholder 2"/>
          <p:cNvSpPr>
            <a:spLocks noGrp="1"/>
          </p:cNvSpPr>
          <p:nvPr>
            <p:ph idx="1"/>
          </p:nvPr>
        </p:nvSpPr>
        <p:spPr/>
        <p:txBody>
          <a:bodyPr/>
          <a:lstStyle/>
          <a:p>
            <a:r>
              <a:rPr lang="en-US"/>
              <a:t>The sessionStorage object is equal to the localStorage object, except that it stores the data for only one session. The data is deleted when the user closes the specific browser tab.</a:t>
            </a:r>
            <a:endParaRPr lang="en-US"/>
          </a:p>
          <a:p>
            <a:endParaRPr lang="en-US"/>
          </a:p>
          <a:p>
            <a:r>
              <a:rPr lang="en-US"/>
              <a:t>The following example counts the number of times a user has clicked a button, in the current session</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0"/>
            <a:ext cx="8229600" cy="7086600"/>
          </a:xfrm>
        </p:spPr>
        <p:txBody>
          <a:bodyPr>
            <a:noAutofit/>
          </a:bodyPr>
          <a:lstStyle/>
          <a:p>
            <a:pPr marL="0" indent="0">
              <a:buNone/>
            </a:pPr>
            <a:r>
              <a:rPr lang="en-US" sz="1350" dirty="0"/>
              <a:t>&lt;!DOCTYPE html&gt;</a:t>
            </a:r>
            <a:endParaRPr lang="en-US" sz="1350" dirty="0"/>
          </a:p>
          <a:p>
            <a:pPr marL="0" indent="0">
              <a:buNone/>
            </a:pPr>
            <a:r>
              <a:rPr lang="en-US" sz="1350" dirty="0"/>
              <a:t>&lt;html&gt;</a:t>
            </a:r>
            <a:endParaRPr lang="en-US" sz="1350" dirty="0"/>
          </a:p>
          <a:p>
            <a:pPr marL="0" indent="0">
              <a:buNone/>
            </a:pPr>
            <a:r>
              <a:rPr lang="en-US" sz="1350" dirty="0"/>
              <a:t>&lt;head</a:t>
            </a:r>
            <a:r>
              <a:rPr lang="en-US" sz="1350" dirty="0" smtClean="0"/>
              <a:t>&gt; &lt;</a:t>
            </a:r>
            <a:r>
              <a:rPr lang="en-US" sz="1350" dirty="0"/>
              <a:t>script&gt;</a:t>
            </a:r>
            <a:endParaRPr lang="en-US" sz="1350" dirty="0"/>
          </a:p>
          <a:p>
            <a:pPr marL="0" indent="0">
              <a:buNone/>
            </a:pPr>
            <a:r>
              <a:rPr lang="en-US" sz="1350" dirty="0"/>
              <a:t>function </a:t>
            </a:r>
            <a:r>
              <a:rPr lang="en-US" sz="1350" dirty="0" err="1"/>
              <a:t>clickCounter</a:t>
            </a:r>
            <a:r>
              <a:rPr lang="en-US" sz="1350" dirty="0"/>
              <a:t>() {</a:t>
            </a:r>
            <a:endParaRPr lang="en-US" sz="1350" dirty="0"/>
          </a:p>
          <a:p>
            <a:pPr marL="0" indent="0">
              <a:buNone/>
            </a:pPr>
            <a:r>
              <a:rPr lang="en-US" sz="1350" dirty="0"/>
              <a:t>  if (</a:t>
            </a:r>
            <a:r>
              <a:rPr lang="en-US" sz="1350" dirty="0" err="1"/>
              <a:t>typeof</a:t>
            </a:r>
            <a:r>
              <a:rPr lang="en-US" sz="1350" dirty="0"/>
              <a:t>(Storage) !== "undefined") {</a:t>
            </a:r>
            <a:endParaRPr lang="en-US" sz="1350" dirty="0"/>
          </a:p>
          <a:p>
            <a:pPr marL="0" indent="0">
              <a:buNone/>
            </a:pPr>
            <a:r>
              <a:rPr lang="en-US" sz="1350" dirty="0"/>
              <a:t>    if (</a:t>
            </a:r>
            <a:r>
              <a:rPr lang="en-US" sz="1350" dirty="0" err="1"/>
              <a:t>sessionStorage.clickcount</a:t>
            </a:r>
            <a:r>
              <a:rPr lang="en-US" sz="1350" dirty="0"/>
              <a:t>) {</a:t>
            </a:r>
            <a:endParaRPr lang="en-US" sz="1350" dirty="0"/>
          </a:p>
          <a:p>
            <a:pPr marL="0" indent="0">
              <a:buNone/>
            </a:pPr>
            <a:r>
              <a:rPr lang="en-US" sz="1350" dirty="0"/>
              <a:t>      </a:t>
            </a:r>
            <a:r>
              <a:rPr lang="en-US" sz="1350" dirty="0" err="1"/>
              <a:t>sessionStorage.clickcount</a:t>
            </a:r>
            <a:r>
              <a:rPr lang="en-US" sz="1350" dirty="0"/>
              <a:t> = Number(</a:t>
            </a:r>
            <a:r>
              <a:rPr lang="en-US" sz="1350" dirty="0" err="1"/>
              <a:t>sessionStorage.clickcount</a:t>
            </a:r>
            <a:r>
              <a:rPr lang="en-US" sz="1350" dirty="0"/>
              <a:t>)+1;</a:t>
            </a:r>
            <a:endParaRPr lang="en-US" sz="1350" dirty="0"/>
          </a:p>
          <a:p>
            <a:pPr marL="0" indent="0">
              <a:buNone/>
            </a:pPr>
            <a:r>
              <a:rPr lang="en-US" sz="1350" dirty="0"/>
              <a:t>    } else {</a:t>
            </a:r>
            <a:endParaRPr lang="en-US" sz="1350" dirty="0"/>
          </a:p>
          <a:p>
            <a:pPr marL="0" indent="0">
              <a:buNone/>
            </a:pPr>
            <a:r>
              <a:rPr lang="en-US" sz="1350" dirty="0"/>
              <a:t>      </a:t>
            </a:r>
            <a:r>
              <a:rPr lang="en-US" sz="1350" dirty="0" err="1"/>
              <a:t>sessionStorage.clickcount</a:t>
            </a:r>
            <a:r>
              <a:rPr lang="en-US" sz="1350" dirty="0"/>
              <a:t> = 1;</a:t>
            </a:r>
            <a:endParaRPr lang="en-US" sz="1350" dirty="0"/>
          </a:p>
          <a:p>
            <a:pPr marL="0" indent="0">
              <a:buNone/>
            </a:pPr>
            <a:r>
              <a:rPr lang="en-US" sz="1350" dirty="0"/>
              <a:t>    }</a:t>
            </a:r>
            <a:endParaRPr lang="en-US" sz="1350" dirty="0"/>
          </a:p>
          <a:p>
            <a:pPr marL="0" indent="0">
              <a:buNone/>
            </a:pPr>
            <a:r>
              <a:rPr lang="en-US" sz="1350" dirty="0"/>
              <a:t>    </a:t>
            </a:r>
            <a:r>
              <a:rPr lang="en-US" sz="1350" dirty="0" err="1"/>
              <a:t>document.getElementById</a:t>
            </a:r>
            <a:r>
              <a:rPr lang="en-US" sz="1350" dirty="0"/>
              <a:t>("result").</a:t>
            </a:r>
            <a:r>
              <a:rPr lang="en-US" sz="1350" dirty="0" err="1"/>
              <a:t>innerHTML</a:t>
            </a:r>
            <a:r>
              <a:rPr lang="en-US" sz="1350" dirty="0"/>
              <a:t> = "You have clicked the button " + </a:t>
            </a:r>
            <a:r>
              <a:rPr lang="en-US" sz="1350" dirty="0" err="1"/>
              <a:t>sessionStorage.clickcount</a:t>
            </a:r>
            <a:r>
              <a:rPr lang="en-US" sz="1350" dirty="0"/>
              <a:t> + " time(s) in this session.";</a:t>
            </a:r>
            <a:endParaRPr lang="en-US" sz="1350" dirty="0"/>
          </a:p>
          <a:p>
            <a:pPr marL="0" indent="0">
              <a:buNone/>
            </a:pPr>
            <a:r>
              <a:rPr lang="en-US" sz="1350" dirty="0"/>
              <a:t>  } else {</a:t>
            </a:r>
            <a:endParaRPr lang="en-US" sz="1350" dirty="0"/>
          </a:p>
          <a:p>
            <a:pPr marL="0" indent="0">
              <a:buNone/>
            </a:pPr>
            <a:r>
              <a:rPr lang="en-US" sz="1350" dirty="0"/>
              <a:t>    </a:t>
            </a:r>
            <a:r>
              <a:rPr lang="en-US" sz="1350" dirty="0" err="1"/>
              <a:t>document.getElementById</a:t>
            </a:r>
            <a:r>
              <a:rPr lang="en-US" sz="1350" dirty="0"/>
              <a:t>("result").</a:t>
            </a:r>
            <a:r>
              <a:rPr lang="en-US" sz="1350" dirty="0" err="1"/>
              <a:t>innerHTML</a:t>
            </a:r>
            <a:r>
              <a:rPr lang="en-US" sz="1350" dirty="0"/>
              <a:t> = "Your browser does not support web storage";</a:t>
            </a:r>
            <a:endParaRPr lang="en-US" sz="1350" dirty="0"/>
          </a:p>
          <a:p>
            <a:pPr marL="0" indent="0">
              <a:buNone/>
            </a:pPr>
            <a:r>
              <a:rPr lang="en-US" sz="1350" dirty="0"/>
              <a:t>  </a:t>
            </a:r>
            <a:r>
              <a:rPr lang="en-US" sz="1350" dirty="0" smtClean="0"/>
              <a:t>} }</a:t>
            </a:r>
            <a:endParaRPr lang="en-US" sz="1350" dirty="0"/>
          </a:p>
          <a:p>
            <a:pPr marL="0" indent="0">
              <a:buNone/>
            </a:pPr>
            <a:r>
              <a:rPr lang="en-US" sz="1350" dirty="0"/>
              <a:t>&lt;/script</a:t>
            </a:r>
            <a:r>
              <a:rPr lang="en-US" sz="1350" dirty="0" smtClean="0"/>
              <a:t>&gt; &lt;/</a:t>
            </a:r>
            <a:r>
              <a:rPr lang="en-US" sz="1350" dirty="0"/>
              <a:t>head</a:t>
            </a:r>
            <a:r>
              <a:rPr lang="en-US" sz="1350" dirty="0" smtClean="0"/>
              <a:t>&gt;&lt;</a:t>
            </a:r>
            <a:r>
              <a:rPr lang="en-US" sz="1350" dirty="0"/>
              <a:t>body&gt;</a:t>
            </a:r>
            <a:endParaRPr lang="en-US" sz="1350" dirty="0"/>
          </a:p>
          <a:p>
            <a:pPr marL="0" indent="0">
              <a:buNone/>
            </a:pPr>
            <a:r>
              <a:rPr lang="en-US" sz="1350" dirty="0"/>
              <a:t>&lt;p&gt;&lt;button </a:t>
            </a:r>
            <a:r>
              <a:rPr lang="en-US" sz="1350" dirty="0" err="1"/>
              <a:t>onclick</a:t>
            </a:r>
            <a:r>
              <a:rPr lang="en-US" sz="1350" dirty="0"/>
              <a:t>="</a:t>
            </a:r>
            <a:r>
              <a:rPr lang="en-US" sz="1350" dirty="0" err="1"/>
              <a:t>clickCounter</a:t>
            </a:r>
            <a:r>
              <a:rPr lang="en-US" sz="1350" dirty="0"/>
              <a:t>()" type="button"&gt;Click me!&lt;/button&gt;&lt;/p&gt;</a:t>
            </a:r>
            <a:endParaRPr lang="en-US" sz="1350" dirty="0"/>
          </a:p>
          <a:p>
            <a:pPr marL="0" indent="0">
              <a:buNone/>
            </a:pPr>
            <a:r>
              <a:rPr lang="en-US" sz="1350" dirty="0"/>
              <a:t>&lt;div id="result"&gt;&lt;/div&gt;</a:t>
            </a:r>
            <a:endParaRPr lang="en-US" sz="1350" dirty="0"/>
          </a:p>
          <a:p>
            <a:pPr marL="0" indent="0">
              <a:buNone/>
            </a:pPr>
            <a:r>
              <a:rPr lang="en-US" sz="1350" dirty="0"/>
              <a:t>&lt;p&gt;Click the button to see the counter increase.&lt;/p&gt;</a:t>
            </a:r>
            <a:endParaRPr lang="en-US" sz="1350" dirty="0"/>
          </a:p>
          <a:p>
            <a:pPr marL="0" indent="0">
              <a:buNone/>
            </a:pPr>
            <a:r>
              <a:rPr lang="en-US" sz="1350" dirty="0"/>
              <a:t>&lt;p&gt;Close the browser tab (or window), and try again, and the counter is reset.&lt;/p&gt;</a:t>
            </a:r>
            <a:endParaRPr lang="en-US" sz="1350" dirty="0"/>
          </a:p>
          <a:p>
            <a:pPr marL="0" indent="0">
              <a:buNone/>
            </a:pPr>
            <a:r>
              <a:rPr lang="en-US" sz="1350" dirty="0"/>
              <a:t>&lt;/body</a:t>
            </a:r>
            <a:r>
              <a:rPr lang="en-US" sz="1350" dirty="0" smtClean="0"/>
              <a:t>&gt; &lt;/</a:t>
            </a:r>
            <a:r>
              <a:rPr lang="en-US" sz="1350" dirty="0"/>
              <a:t>html&gt;</a:t>
            </a:r>
            <a:endParaRPr lang="en-US" sz="135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696200" cy="1143000"/>
          </a:xfrm>
        </p:spPr>
        <p:txBody>
          <a:bodyPr>
            <a:normAutofit fontScale="90000"/>
          </a:bodyPr>
          <a:lstStyle/>
          <a:p>
            <a:r>
              <a:rPr lang="en-US" dirty="0"/>
              <a:t>Checking Local and Session Storages in Browser</a:t>
            </a:r>
            <a:endParaRPr lang="en-US" dirty="0"/>
          </a:p>
        </p:txBody>
      </p:sp>
      <p:sp>
        <p:nvSpPr>
          <p:cNvPr id="3" name="Content Placeholder 2"/>
          <p:cNvSpPr>
            <a:spLocks noGrp="1"/>
          </p:cNvSpPr>
          <p:nvPr>
            <p:ph idx="1"/>
          </p:nvPr>
        </p:nvSpPr>
        <p:spPr>
          <a:xfrm>
            <a:off x="457200" y="1295400"/>
            <a:ext cx="8686800" cy="5410200"/>
          </a:xfrm>
        </p:spPr>
        <p:txBody>
          <a:bodyPr/>
          <a:lstStyle/>
          <a:p>
            <a:r>
              <a:rPr lang="en-US"/>
              <a:t>Inspect the browser (Chrome) by right click on it choosing inspect option</a:t>
            </a:r>
            <a:endParaRPr lang="en-US"/>
          </a:p>
          <a:p>
            <a:r>
              <a:rPr lang="en-US"/>
              <a:t>Choose Applications Tab</a:t>
            </a:r>
            <a:endParaRPr lang="en-US"/>
          </a:p>
          <a:p>
            <a:r>
              <a:rPr lang="en-US"/>
              <a:t>Under storage find Local Storage and Session Storage</a:t>
            </a:r>
            <a:endParaRPr lang="en-US"/>
          </a:p>
          <a:p>
            <a:r>
              <a:rPr lang="en-US"/>
              <a:t>Explore the Key and Value which are stored</a:t>
            </a:r>
            <a:endParaRPr lang="en-US"/>
          </a:p>
          <a:p>
            <a:r>
              <a:rPr lang="en-US"/>
              <a:t>Note: Options might vary depends on browser </a:t>
            </a:r>
            <a:endParaRPr lang="en-US"/>
          </a:p>
          <a:p>
            <a:r>
              <a:rPr lang="en-US"/>
              <a:t>In the Edge browser it will available under Debugger Tab</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858000"/>
          </a:xfrm>
        </p:spPr>
        <p:txBody>
          <a:bodyPr>
            <a:normAutofit fontScale="92500" lnSpcReduction="20000"/>
          </a:bodyPr>
          <a:lstStyle/>
          <a:p>
            <a:pPr marL="0" indent="0">
              <a:buNone/>
            </a:pPr>
            <a:r>
              <a:rPr lang="en-IN" sz="3000" b="1" dirty="0"/>
              <a:t>Skills required for Full-Stack Web </a:t>
            </a:r>
            <a:r>
              <a:rPr lang="en-IN" sz="3000" b="1" dirty="0" smtClean="0"/>
              <a:t>Development</a:t>
            </a:r>
            <a:endParaRPr lang="en-IN" sz="3000" dirty="0"/>
          </a:p>
          <a:p>
            <a:r>
              <a:rPr lang="en-IN" b="1" dirty="0"/>
              <a:t>HTML</a:t>
            </a:r>
            <a:r>
              <a:rPr lang="en-IN" dirty="0"/>
              <a:t>—Hyper Text </a:t>
            </a:r>
            <a:r>
              <a:rPr lang="en-IN" dirty="0" err="1"/>
              <a:t>Markup</a:t>
            </a:r>
            <a:r>
              <a:rPr lang="en-IN" dirty="0"/>
              <a:t> Language</a:t>
            </a:r>
            <a:endParaRPr lang="en-IN" dirty="0"/>
          </a:p>
          <a:p>
            <a:r>
              <a:rPr lang="en-IN" b="1" dirty="0"/>
              <a:t>CSS</a:t>
            </a:r>
            <a:r>
              <a:rPr lang="en-IN" dirty="0"/>
              <a:t>—Cascading Style Sheets – responsible for style of web site by </a:t>
            </a:r>
            <a:r>
              <a:rPr lang="en-IN" dirty="0" err="1"/>
              <a:t>color</a:t>
            </a:r>
            <a:r>
              <a:rPr lang="en-IN" dirty="0"/>
              <a:t>, layout and animations.</a:t>
            </a:r>
            <a:endParaRPr lang="en-IN" dirty="0"/>
          </a:p>
          <a:p>
            <a:r>
              <a:rPr lang="en-IN" dirty="0"/>
              <a:t>CSS frameworks, libraries and pre-processors such as </a:t>
            </a:r>
            <a:r>
              <a:rPr lang="en-IN" b="1" dirty="0"/>
              <a:t>BOOTSTRAP</a:t>
            </a:r>
            <a:endParaRPr lang="en-IN" dirty="0"/>
          </a:p>
          <a:p>
            <a:r>
              <a:rPr lang="en-IN" b="1" dirty="0"/>
              <a:t>JavaScript</a:t>
            </a:r>
            <a:r>
              <a:rPr lang="en-IN" dirty="0"/>
              <a:t>—Use JavaScript with HTML and CSS to create dynamic and interactive web pages and mobile applications</a:t>
            </a:r>
            <a:endParaRPr lang="en-IN" dirty="0"/>
          </a:p>
          <a:p>
            <a:r>
              <a:rPr lang="en-IN" dirty="0"/>
              <a:t>JavaScript libraries and frameworks such as </a:t>
            </a:r>
            <a:r>
              <a:rPr lang="en-IN" b="1" dirty="0" smtClean="0"/>
              <a:t>REACT, jQuery, View</a:t>
            </a:r>
            <a:r>
              <a:rPr lang="en-IN" dirty="0" smtClean="0"/>
              <a:t> </a:t>
            </a:r>
            <a:r>
              <a:rPr lang="en-IN" dirty="0"/>
              <a:t>and </a:t>
            </a:r>
            <a:r>
              <a:rPr lang="en-IN" b="1" dirty="0"/>
              <a:t>ANGULAR</a:t>
            </a:r>
            <a:endParaRPr lang="en-IN" dirty="0"/>
          </a:p>
          <a:p>
            <a:r>
              <a:rPr lang="en-IN" b="1" dirty="0"/>
              <a:t>Database: </a:t>
            </a:r>
            <a:r>
              <a:rPr lang="en-IN" dirty="0"/>
              <a:t>A Database in web application is a place to store and organize the data.</a:t>
            </a:r>
            <a:endParaRPr lang="en-IN" dirty="0"/>
          </a:p>
          <a:p>
            <a:r>
              <a:rPr lang="en-IN" dirty="0"/>
              <a:t>Types of Databases to be learned are </a:t>
            </a:r>
            <a:r>
              <a:rPr lang="en-IN" b="1" dirty="0"/>
              <a:t>SQL, MySQL</a:t>
            </a:r>
            <a:r>
              <a:rPr lang="en-IN" dirty="0"/>
              <a:t>, </a:t>
            </a:r>
            <a:r>
              <a:rPr lang="en-IN" b="1" dirty="0"/>
              <a:t>POSTGERSQL, MongoDB</a:t>
            </a:r>
            <a:endParaRPr lang="en-IN" dirty="0"/>
          </a:p>
          <a:p>
            <a:r>
              <a:rPr lang="en-IN" b="1" dirty="0"/>
              <a:t>Back End Languages</a:t>
            </a:r>
            <a:endParaRPr lang="en-IN" dirty="0"/>
          </a:p>
          <a:p>
            <a:r>
              <a:rPr lang="en-IN" dirty="0"/>
              <a:t>Languages used to develop back end is JAVA, </a:t>
            </a:r>
            <a:r>
              <a:rPr lang="en-IN" dirty="0" smtClean="0"/>
              <a:t>Python(</a:t>
            </a:r>
            <a:r>
              <a:rPr lang="en-IN" dirty="0" err="1" smtClean="0"/>
              <a:t>Django,Flask</a:t>
            </a:r>
            <a:r>
              <a:rPr lang="en-IN" dirty="0" smtClean="0"/>
              <a:t>), </a:t>
            </a:r>
            <a:r>
              <a:rPr lang="en-IN" dirty="0"/>
              <a:t>Node </a:t>
            </a:r>
            <a:r>
              <a:rPr lang="en-IN" dirty="0" smtClean="0"/>
              <a:t>,Perl, Ruby and </a:t>
            </a:r>
            <a:r>
              <a:rPr lang="en-IN" dirty="0"/>
              <a:t>PHP.</a:t>
            </a:r>
            <a:endParaRPr lang="en-IN" dirty="0"/>
          </a:p>
          <a:p>
            <a:r>
              <a:rPr lang="en-IN" dirty="0"/>
              <a:t>There are few tech stacks used for both frontend and back end </a:t>
            </a:r>
            <a:endParaRPr lang="en-IN" dirty="0"/>
          </a:p>
          <a:p>
            <a:r>
              <a:rPr lang="en-IN" dirty="0"/>
              <a:t>MEAN STACK(MongoDB, Express, Angular and Node)</a:t>
            </a:r>
            <a:endParaRPr lang="en-IN" dirty="0"/>
          </a:p>
          <a:p>
            <a:r>
              <a:rPr lang="en-IN" dirty="0"/>
              <a:t>MERN STACK(MongoDB, Express, React and Node)</a:t>
            </a:r>
            <a:endParaRPr lang="en-IN" dirty="0"/>
          </a:p>
          <a:p>
            <a:r>
              <a:rPr lang="en-IN" dirty="0"/>
              <a:t>NODEJS</a:t>
            </a:r>
            <a:endParaRPr lang="en-IN" dirty="0"/>
          </a:p>
          <a:p>
            <a:r>
              <a:rPr lang="en-IN" dirty="0"/>
              <a:t>LAMP STACK(Linux, Apache, MySQL, and PHP)</a:t>
            </a:r>
            <a:endParaRPr lang="en-IN" dirty="0"/>
          </a:p>
          <a:p>
            <a:pPr marL="0" indent="0">
              <a:buNone/>
            </a:pP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894715"/>
          </a:xfrm>
        </p:spPr>
        <p:txBody>
          <a:bodyPr/>
          <a:lstStyle/>
          <a:p>
            <a:r>
              <a:rPr lang="en-US" dirty="0"/>
              <a:t>Delete Web Storage</a:t>
            </a:r>
            <a:endParaRPr lang="en-US" dirty="0"/>
          </a:p>
        </p:txBody>
      </p:sp>
      <p:sp>
        <p:nvSpPr>
          <p:cNvPr id="3" name="Content Placeholder 2"/>
          <p:cNvSpPr>
            <a:spLocks noGrp="1"/>
          </p:cNvSpPr>
          <p:nvPr>
            <p:ph idx="1"/>
          </p:nvPr>
        </p:nvSpPr>
        <p:spPr>
          <a:xfrm>
            <a:off x="457200" y="1143000"/>
            <a:ext cx="8534400" cy="5486400"/>
          </a:xfrm>
        </p:spPr>
        <p:txBody>
          <a:bodyPr>
            <a:noAutofit/>
          </a:bodyPr>
          <a:lstStyle/>
          <a:p>
            <a:r>
              <a:rPr lang="en-US" sz="2000" dirty="0"/>
              <a:t>Storing sensitive data on local machine could be dangerous and could rise a security issue</a:t>
            </a:r>
            <a:r>
              <a:rPr lang="en-US" sz="2000" dirty="0" smtClean="0"/>
              <a:t>.</a:t>
            </a:r>
            <a:endParaRPr lang="en-US" sz="2000" dirty="0"/>
          </a:p>
          <a:p>
            <a:r>
              <a:rPr lang="en-US" sz="2000" dirty="0"/>
              <a:t>The Session Storage Data would be deleted by the browsers immediately after the session gets terminated</a:t>
            </a:r>
            <a:r>
              <a:rPr lang="en-US" sz="2000" dirty="0" smtClean="0"/>
              <a:t>.</a:t>
            </a:r>
            <a:endParaRPr lang="en-US" sz="2000" dirty="0"/>
          </a:p>
          <a:p>
            <a:r>
              <a:rPr lang="en-US" sz="2000" dirty="0"/>
              <a:t>To clear web storage open Browser, inspect element and choose console then execute the following method</a:t>
            </a:r>
            <a:r>
              <a:rPr lang="en-US" sz="2000" dirty="0" smtClean="0"/>
              <a:t>.</a:t>
            </a:r>
            <a:endParaRPr lang="en-US" sz="2000" dirty="0"/>
          </a:p>
          <a:p>
            <a:r>
              <a:rPr lang="en-US" sz="2000" dirty="0">
                <a:sym typeface="+mn-ea"/>
              </a:rPr>
              <a:t>To clear a local storage setting you would need to call </a:t>
            </a:r>
            <a:r>
              <a:rPr lang="en-US" sz="2000" dirty="0" err="1">
                <a:sym typeface="+mn-ea"/>
              </a:rPr>
              <a:t>localStorage.remove</a:t>
            </a:r>
            <a:r>
              <a:rPr lang="en-US" sz="2000" dirty="0">
                <a:sym typeface="+mn-ea"/>
              </a:rPr>
              <a:t>('key'); where 'key' is the key of the value you want to remove. If you want to clear all settings, you need to call </a:t>
            </a:r>
            <a:r>
              <a:rPr lang="en-US" sz="2000" dirty="0" err="1">
                <a:sym typeface="+mn-ea"/>
              </a:rPr>
              <a:t>localStorage.clear</a:t>
            </a:r>
            <a:r>
              <a:rPr lang="en-US" sz="2000" dirty="0">
                <a:sym typeface="+mn-ea"/>
              </a:rPr>
              <a:t>() method.</a:t>
            </a:r>
            <a:endParaRPr lang="en-US" sz="2000" dirty="0">
              <a:sym typeface="+mn-ea"/>
            </a:endParaRPr>
          </a:p>
          <a:p>
            <a:r>
              <a:rPr lang="en-US" sz="2000" dirty="0" smtClean="0"/>
              <a:t>Then </a:t>
            </a:r>
            <a:r>
              <a:rPr lang="en-US" sz="2000" dirty="0"/>
              <a:t>observe the changes under </a:t>
            </a:r>
            <a:r>
              <a:rPr lang="en-US" sz="2000" dirty="0" smtClean="0"/>
              <a:t>application </a:t>
            </a:r>
            <a:r>
              <a:rPr lang="en-US" sz="2000" dirty="0"/>
              <a:t>tab local storage.</a:t>
            </a:r>
            <a:endParaRPr lang="en-US" sz="2000" dirty="0"/>
          </a:p>
          <a:p>
            <a:pPr marL="0" indent="0">
              <a:buNone/>
            </a:pPr>
            <a:endParaRPr lang="en-US"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Drag and Drop</a:t>
            </a:r>
            <a:endParaRPr lang="en-US"/>
          </a:p>
        </p:txBody>
      </p:sp>
      <p:sp>
        <p:nvSpPr>
          <p:cNvPr id="3" name="Content Placeholder 2"/>
          <p:cNvSpPr>
            <a:spLocks noGrp="1"/>
          </p:cNvSpPr>
          <p:nvPr>
            <p:ph idx="1"/>
          </p:nvPr>
        </p:nvSpPr>
        <p:spPr/>
        <p:txBody>
          <a:bodyPr/>
          <a:lstStyle/>
          <a:p>
            <a:r>
              <a:rPr lang="en-US"/>
              <a:t>Drag and drop is a very common feature. It is when you "grab" an object and drag it to a different location.</a:t>
            </a:r>
            <a:endParaRPr lang="en-US"/>
          </a:p>
          <a:p>
            <a:r>
              <a:rPr lang="en-US"/>
              <a:t>The following program allows drag and drop of an image in the web page.</a:t>
            </a:r>
            <a:endParaRPr lang="en-US"/>
          </a:p>
          <a:p>
            <a:r>
              <a:rPr lang="en-US"/>
              <a:t>Note: Make sure that image is available with same name or modify image name in code. Both image and source code file should be in same folder.</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0"/>
            <a:ext cx="8229600" cy="6858000"/>
          </a:xfrm>
        </p:spPr>
        <p:txBody>
          <a:bodyPr>
            <a:noAutofit/>
          </a:bodyPr>
          <a:lstStyle/>
          <a:p>
            <a:pPr marL="0" indent="0">
              <a:buNone/>
            </a:pPr>
            <a:r>
              <a:rPr lang="en-US" sz="1300" dirty="0"/>
              <a:t>&lt;!DOCTYPE HTML&gt;</a:t>
            </a:r>
            <a:endParaRPr lang="en-US" sz="1300" dirty="0"/>
          </a:p>
          <a:p>
            <a:pPr marL="0" indent="0">
              <a:buNone/>
            </a:pPr>
            <a:r>
              <a:rPr lang="en-US" sz="1300" dirty="0"/>
              <a:t>&lt;html</a:t>
            </a:r>
            <a:r>
              <a:rPr lang="en-US" sz="1300" dirty="0" smtClean="0"/>
              <a:t>&gt;&lt;</a:t>
            </a:r>
            <a:r>
              <a:rPr lang="en-US" sz="1300" dirty="0"/>
              <a:t>head</a:t>
            </a:r>
            <a:r>
              <a:rPr lang="en-US" sz="1300" dirty="0" smtClean="0"/>
              <a:t>&gt;&lt;</a:t>
            </a:r>
            <a:r>
              <a:rPr lang="en-US" sz="1300" dirty="0"/>
              <a:t>style&gt;</a:t>
            </a:r>
            <a:endParaRPr lang="en-US" sz="1300" dirty="0"/>
          </a:p>
          <a:p>
            <a:pPr marL="0" indent="0">
              <a:buNone/>
            </a:pPr>
            <a:r>
              <a:rPr lang="en-US" sz="1300" dirty="0"/>
              <a:t>#div1 {</a:t>
            </a:r>
            <a:endParaRPr lang="en-US" sz="1300" dirty="0"/>
          </a:p>
          <a:p>
            <a:pPr marL="0" indent="0">
              <a:buNone/>
            </a:pPr>
            <a:r>
              <a:rPr lang="en-US" sz="1300" dirty="0"/>
              <a:t>  width: 350px;</a:t>
            </a:r>
            <a:endParaRPr lang="en-US" sz="1300" dirty="0"/>
          </a:p>
          <a:p>
            <a:pPr marL="0" indent="0">
              <a:buNone/>
            </a:pPr>
            <a:r>
              <a:rPr lang="en-US" sz="1300" dirty="0"/>
              <a:t>  height: 300px;</a:t>
            </a:r>
            <a:endParaRPr lang="en-US" sz="1300" dirty="0"/>
          </a:p>
          <a:p>
            <a:pPr marL="0" indent="0">
              <a:buNone/>
            </a:pPr>
            <a:r>
              <a:rPr lang="en-US" sz="1300" dirty="0"/>
              <a:t>  padding: 20px;</a:t>
            </a:r>
            <a:endParaRPr lang="en-US" sz="1300" dirty="0"/>
          </a:p>
          <a:p>
            <a:pPr marL="0" indent="0">
              <a:buNone/>
            </a:pPr>
            <a:r>
              <a:rPr lang="en-US" sz="1300" dirty="0"/>
              <a:t>  border: 1px solid #</a:t>
            </a:r>
            <a:r>
              <a:rPr lang="en-US" sz="1300" dirty="0" err="1"/>
              <a:t>aaaaaa</a:t>
            </a:r>
            <a:r>
              <a:rPr lang="en-US" sz="1300" dirty="0"/>
              <a:t>;</a:t>
            </a:r>
            <a:endParaRPr lang="en-US" sz="1300" dirty="0"/>
          </a:p>
          <a:p>
            <a:pPr marL="0" indent="0">
              <a:buNone/>
            </a:pPr>
            <a:r>
              <a:rPr lang="en-US" sz="1300" dirty="0"/>
              <a:t>}     &lt;/style</a:t>
            </a:r>
            <a:r>
              <a:rPr lang="en-US" sz="1300" dirty="0" smtClean="0"/>
              <a:t>&gt;&lt;</a:t>
            </a:r>
            <a:r>
              <a:rPr lang="en-US" sz="1300" dirty="0"/>
              <a:t>script&gt;</a:t>
            </a:r>
            <a:endParaRPr lang="en-US" sz="1300" dirty="0"/>
          </a:p>
          <a:p>
            <a:pPr marL="0" indent="0">
              <a:buNone/>
            </a:pPr>
            <a:r>
              <a:rPr lang="en-US" sz="1300" dirty="0"/>
              <a:t>function </a:t>
            </a:r>
            <a:r>
              <a:rPr lang="en-US" sz="1300" dirty="0" err="1"/>
              <a:t>allowDrop</a:t>
            </a:r>
            <a:r>
              <a:rPr lang="en-US" sz="1300" dirty="0"/>
              <a:t>(</a:t>
            </a:r>
            <a:r>
              <a:rPr lang="en-US" sz="1300" dirty="0" err="1"/>
              <a:t>ev</a:t>
            </a:r>
            <a:r>
              <a:rPr lang="en-US" sz="1300" dirty="0"/>
              <a:t>) {</a:t>
            </a:r>
            <a:endParaRPr lang="en-US" sz="1300" dirty="0"/>
          </a:p>
          <a:p>
            <a:pPr marL="0" indent="0">
              <a:buNone/>
            </a:pPr>
            <a:r>
              <a:rPr lang="en-US" sz="1300" dirty="0"/>
              <a:t>  </a:t>
            </a:r>
            <a:r>
              <a:rPr lang="en-US" sz="1300" dirty="0" err="1"/>
              <a:t>ev.preventDefault</a:t>
            </a:r>
            <a:r>
              <a:rPr lang="en-US" sz="1300" dirty="0"/>
              <a:t>();</a:t>
            </a:r>
            <a:endParaRPr lang="en-US" sz="1300" dirty="0"/>
          </a:p>
          <a:p>
            <a:pPr marL="0" indent="0">
              <a:buNone/>
            </a:pPr>
            <a:r>
              <a:rPr lang="en-US" sz="1300" dirty="0"/>
              <a:t>}     function drag(</a:t>
            </a:r>
            <a:r>
              <a:rPr lang="en-US" sz="1300" dirty="0" err="1"/>
              <a:t>ev</a:t>
            </a:r>
            <a:r>
              <a:rPr lang="en-US" sz="1300" dirty="0"/>
              <a:t>) {</a:t>
            </a:r>
            <a:endParaRPr lang="en-US" sz="1300" dirty="0"/>
          </a:p>
          <a:p>
            <a:pPr marL="0" indent="0">
              <a:buNone/>
            </a:pPr>
            <a:r>
              <a:rPr lang="en-US" sz="1300" dirty="0"/>
              <a:t>  </a:t>
            </a:r>
            <a:r>
              <a:rPr lang="en-US" sz="1300" dirty="0" err="1"/>
              <a:t>ev.dataTransfer.setData</a:t>
            </a:r>
            <a:r>
              <a:rPr lang="en-US" sz="1300" dirty="0"/>
              <a:t>("text", ev.target.id);</a:t>
            </a:r>
            <a:endParaRPr lang="en-US" sz="1300" dirty="0"/>
          </a:p>
          <a:p>
            <a:pPr marL="0" indent="0">
              <a:buNone/>
            </a:pPr>
            <a:r>
              <a:rPr lang="en-US" sz="1300" dirty="0"/>
              <a:t>}    function drop(</a:t>
            </a:r>
            <a:r>
              <a:rPr lang="en-US" sz="1300" dirty="0" err="1"/>
              <a:t>ev</a:t>
            </a:r>
            <a:r>
              <a:rPr lang="en-US" sz="1300" dirty="0"/>
              <a:t>) {</a:t>
            </a:r>
            <a:endParaRPr lang="en-US" sz="1300" dirty="0"/>
          </a:p>
          <a:p>
            <a:pPr marL="0" indent="0">
              <a:buNone/>
            </a:pPr>
            <a:r>
              <a:rPr lang="en-US" sz="1300" dirty="0"/>
              <a:t>  </a:t>
            </a:r>
            <a:r>
              <a:rPr lang="en-US" sz="1300" dirty="0" err="1"/>
              <a:t>ev.preventDefault</a:t>
            </a:r>
            <a:r>
              <a:rPr lang="en-US" sz="1300" dirty="0"/>
              <a:t>();</a:t>
            </a:r>
            <a:endParaRPr lang="en-US" sz="1300" dirty="0"/>
          </a:p>
          <a:p>
            <a:pPr marL="0" indent="0">
              <a:buNone/>
            </a:pPr>
            <a:r>
              <a:rPr lang="en-US" sz="1300" dirty="0"/>
              <a:t>  </a:t>
            </a:r>
            <a:r>
              <a:rPr lang="en-US" sz="1300" dirty="0" err="1"/>
              <a:t>var</a:t>
            </a:r>
            <a:r>
              <a:rPr lang="en-US" sz="1300" dirty="0"/>
              <a:t> data = </a:t>
            </a:r>
            <a:r>
              <a:rPr lang="en-US" sz="1300" dirty="0" err="1"/>
              <a:t>ev.dataTransfer.getData</a:t>
            </a:r>
            <a:r>
              <a:rPr lang="en-US" sz="1300" dirty="0"/>
              <a:t>("text");</a:t>
            </a:r>
            <a:endParaRPr lang="en-US" sz="1300" dirty="0"/>
          </a:p>
          <a:p>
            <a:pPr marL="0" indent="0">
              <a:buNone/>
            </a:pPr>
            <a:r>
              <a:rPr lang="en-US" sz="1300" dirty="0"/>
              <a:t>  </a:t>
            </a:r>
            <a:r>
              <a:rPr lang="en-US" sz="1300" dirty="0" err="1"/>
              <a:t>ev.target.appendChild</a:t>
            </a:r>
            <a:r>
              <a:rPr lang="en-US" sz="1300" dirty="0"/>
              <a:t>(</a:t>
            </a:r>
            <a:r>
              <a:rPr lang="en-US" sz="1300" dirty="0" err="1"/>
              <a:t>document.getElementById</a:t>
            </a:r>
            <a:r>
              <a:rPr lang="en-US" sz="1300" dirty="0"/>
              <a:t>(data));</a:t>
            </a:r>
            <a:endParaRPr lang="en-US" sz="1300" dirty="0"/>
          </a:p>
          <a:p>
            <a:pPr marL="0" indent="0">
              <a:buNone/>
            </a:pPr>
            <a:r>
              <a:rPr lang="en-US" sz="1300" dirty="0"/>
              <a:t>}    &lt;/script</a:t>
            </a:r>
            <a:r>
              <a:rPr lang="en-US" sz="1300" dirty="0" smtClean="0"/>
              <a:t>&gt; &lt;/</a:t>
            </a:r>
            <a:r>
              <a:rPr lang="en-US" sz="1300" dirty="0"/>
              <a:t>head</a:t>
            </a:r>
            <a:r>
              <a:rPr lang="en-US" sz="1300" dirty="0" smtClean="0"/>
              <a:t>&gt; &lt;</a:t>
            </a:r>
            <a:r>
              <a:rPr lang="en-US" sz="1300" dirty="0"/>
              <a:t>body&gt;</a:t>
            </a:r>
            <a:endParaRPr lang="en-US" sz="1300" dirty="0"/>
          </a:p>
          <a:p>
            <a:pPr marL="0" indent="0">
              <a:buNone/>
            </a:pPr>
            <a:r>
              <a:rPr lang="en-US" sz="1300" dirty="0"/>
              <a:t>&lt;p&gt;Drag the image into the rectangle:&lt;/p&gt;</a:t>
            </a:r>
            <a:endParaRPr lang="en-US" sz="1300" dirty="0"/>
          </a:p>
          <a:p>
            <a:pPr marL="0" indent="0">
              <a:buNone/>
            </a:pPr>
            <a:r>
              <a:rPr lang="en-US" sz="1300" dirty="0"/>
              <a:t>&lt;div id="div1" </a:t>
            </a:r>
            <a:r>
              <a:rPr lang="en-US" sz="1300" dirty="0" err="1"/>
              <a:t>ondrop</a:t>
            </a:r>
            <a:r>
              <a:rPr lang="en-US" sz="1300" dirty="0"/>
              <a:t>="drop(event)" </a:t>
            </a:r>
            <a:r>
              <a:rPr lang="en-US" sz="1300" dirty="0" err="1"/>
              <a:t>ondragover</a:t>
            </a:r>
            <a:r>
              <a:rPr lang="en-US" sz="1300" dirty="0"/>
              <a:t>="</a:t>
            </a:r>
            <a:r>
              <a:rPr lang="en-US" sz="1300" dirty="0" err="1"/>
              <a:t>allowDrop</a:t>
            </a:r>
            <a:r>
              <a:rPr lang="en-US" sz="1300" dirty="0"/>
              <a:t>(event)"&gt;&lt;/div</a:t>
            </a:r>
            <a:r>
              <a:rPr lang="en-US" sz="1300" dirty="0" smtClean="0"/>
              <a:t>&gt; &lt;</a:t>
            </a:r>
            <a:r>
              <a:rPr lang="en-US" sz="1300" dirty="0" err="1"/>
              <a:t>br</a:t>
            </a:r>
            <a:r>
              <a:rPr lang="en-US" sz="1300" dirty="0"/>
              <a:t>&gt;</a:t>
            </a:r>
            <a:endParaRPr lang="en-US" sz="1300" dirty="0"/>
          </a:p>
          <a:p>
            <a:pPr marL="0" indent="0">
              <a:buNone/>
            </a:pPr>
            <a:r>
              <a:rPr lang="en-US" sz="1300" dirty="0"/>
              <a:t>&lt;</a:t>
            </a:r>
            <a:r>
              <a:rPr lang="en-US" sz="1300" dirty="0" err="1"/>
              <a:t>img</a:t>
            </a:r>
            <a:r>
              <a:rPr lang="en-US" sz="1300" dirty="0"/>
              <a:t> id="drag1" </a:t>
            </a:r>
            <a:r>
              <a:rPr lang="en-US" sz="1300" dirty="0" err="1"/>
              <a:t>src</a:t>
            </a:r>
            <a:r>
              <a:rPr lang="en-US" sz="1300" dirty="0"/>
              <a:t>="vyb.jpeg" </a:t>
            </a:r>
            <a:r>
              <a:rPr lang="en-US" sz="1300" dirty="0" err="1"/>
              <a:t>draggable</a:t>
            </a:r>
            <a:r>
              <a:rPr lang="en-US" sz="1300" dirty="0"/>
              <a:t>="true" </a:t>
            </a:r>
            <a:r>
              <a:rPr lang="en-US" sz="1300" dirty="0" err="1"/>
              <a:t>ondragstart</a:t>
            </a:r>
            <a:r>
              <a:rPr lang="en-US" sz="1300" dirty="0"/>
              <a:t>="drag(event)" width="300" height="250</a:t>
            </a:r>
            <a:r>
              <a:rPr lang="en-US" sz="1300" dirty="0" smtClean="0"/>
              <a:t>"&gt; &lt;/</a:t>
            </a:r>
            <a:r>
              <a:rPr lang="en-US" sz="1300" dirty="0"/>
              <a:t>body</a:t>
            </a:r>
            <a:r>
              <a:rPr lang="en-US" sz="1300" dirty="0" smtClean="0"/>
              <a:t>&gt;&lt;/</a:t>
            </a:r>
            <a:r>
              <a:rPr lang="en-US" sz="1300" dirty="0"/>
              <a:t>html&gt;</a:t>
            </a:r>
            <a:endParaRPr lang="en-US" sz="13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Code Explanation</a:t>
            </a:r>
            <a:endParaRPr lang="en-US"/>
          </a:p>
        </p:txBody>
      </p:sp>
      <p:sp>
        <p:nvSpPr>
          <p:cNvPr id="3" name="Content Placeholder 2"/>
          <p:cNvSpPr>
            <a:spLocks noGrp="1"/>
          </p:cNvSpPr>
          <p:nvPr>
            <p:ph idx="1"/>
          </p:nvPr>
        </p:nvSpPr>
        <p:spPr/>
        <p:txBody>
          <a:bodyPr>
            <a:normAutofit/>
          </a:bodyPr>
          <a:lstStyle/>
          <a:p>
            <a:r>
              <a:rPr lang="en-US" sz="2000" dirty="0"/>
              <a:t>First of all: To make an element </a:t>
            </a:r>
            <a:r>
              <a:rPr lang="en-US" sz="2000" dirty="0" err="1"/>
              <a:t>draggable</a:t>
            </a:r>
            <a:r>
              <a:rPr lang="en-US" sz="2000" dirty="0"/>
              <a:t>, set the </a:t>
            </a:r>
            <a:r>
              <a:rPr lang="en-US" sz="2000" dirty="0" err="1"/>
              <a:t>draggable</a:t>
            </a:r>
            <a:r>
              <a:rPr lang="en-US" sz="2000" dirty="0"/>
              <a:t> attribute to true:  &lt;</a:t>
            </a:r>
            <a:r>
              <a:rPr lang="en-US" sz="2000" dirty="0" err="1"/>
              <a:t>img</a:t>
            </a:r>
            <a:r>
              <a:rPr lang="en-US" sz="2000" dirty="0"/>
              <a:t> </a:t>
            </a:r>
            <a:r>
              <a:rPr lang="en-US" sz="2000" dirty="0" err="1"/>
              <a:t>draggable</a:t>
            </a:r>
            <a:r>
              <a:rPr lang="en-US" sz="2000" dirty="0"/>
              <a:t>="true"&gt;</a:t>
            </a:r>
            <a:endParaRPr lang="en-US" sz="2000" dirty="0"/>
          </a:p>
          <a:p>
            <a:r>
              <a:rPr lang="en-US" sz="2000" dirty="0"/>
              <a:t>Then, specify what should happen when the element is dragged.</a:t>
            </a:r>
            <a:endParaRPr lang="en-US" sz="2000" dirty="0"/>
          </a:p>
          <a:p>
            <a:pPr marL="457200" lvl="1" indent="0">
              <a:buNone/>
            </a:pPr>
            <a:r>
              <a:rPr lang="en-US" sz="1800" dirty="0"/>
              <a:t>In the example above, the </a:t>
            </a:r>
            <a:r>
              <a:rPr lang="en-US" sz="1800" dirty="0" err="1">
                <a:solidFill>
                  <a:srgbClr val="C00000"/>
                </a:solidFill>
              </a:rPr>
              <a:t>ondragstart</a:t>
            </a:r>
            <a:r>
              <a:rPr lang="en-US" sz="1800" dirty="0">
                <a:solidFill>
                  <a:srgbClr val="C00000"/>
                </a:solidFill>
              </a:rPr>
              <a:t> attribute </a:t>
            </a:r>
            <a:r>
              <a:rPr lang="en-US" sz="1800" dirty="0"/>
              <a:t>calls a function, drag(event), that specifies what data to be dragged.</a:t>
            </a:r>
            <a:endParaRPr lang="en-US" sz="1800" dirty="0"/>
          </a:p>
          <a:p>
            <a:pPr marL="457200" lvl="1" indent="0">
              <a:buNone/>
            </a:pPr>
            <a:r>
              <a:rPr lang="en-US" sz="1800" dirty="0"/>
              <a:t>The </a:t>
            </a:r>
            <a:r>
              <a:rPr lang="en-US" sz="1800" dirty="0" err="1">
                <a:solidFill>
                  <a:srgbClr val="C00000"/>
                </a:solidFill>
              </a:rPr>
              <a:t>dataTransfer.setData</a:t>
            </a:r>
            <a:r>
              <a:rPr lang="en-US" sz="1800" dirty="0">
                <a:solidFill>
                  <a:srgbClr val="C00000"/>
                </a:solidFill>
              </a:rPr>
              <a:t>() </a:t>
            </a:r>
            <a:r>
              <a:rPr lang="en-US" sz="1800" dirty="0"/>
              <a:t>method sets the data type and the value of the dragged data:</a:t>
            </a:r>
            <a:endParaRPr lang="en-US" sz="1800" dirty="0"/>
          </a:p>
          <a:p>
            <a:pPr marL="457200" lvl="1" indent="0">
              <a:buNone/>
            </a:pPr>
            <a:endParaRPr lang="en-US" sz="1800" dirty="0"/>
          </a:p>
          <a:p>
            <a:endParaRPr lang="en-US" sz="2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Code Explanation</a:t>
            </a:r>
            <a:endParaRPr lang="en-US"/>
          </a:p>
        </p:txBody>
      </p:sp>
      <p:sp>
        <p:nvSpPr>
          <p:cNvPr id="3" name="Content Placeholder 2"/>
          <p:cNvSpPr>
            <a:spLocks noGrp="1"/>
          </p:cNvSpPr>
          <p:nvPr>
            <p:ph idx="1"/>
          </p:nvPr>
        </p:nvSpPr>
        <p:spPr>
          <a:xfrm>
            <a:off x="1925209" y="1447800"/>
            <a:ext cx="6591985" cy="3777622"/>
          </a:xfrm>
        </p:spPr>
        <p:txBody>
          <a:bodyPr>
            <a:noAutofit/>
          </a:bodyPr>
          <a:lstStyle/>
          <a:p>
            <a:r>
              <a:rPr lang="en-US" sz="2400" dirty="0"/>
              <a:t>The </a:t>
            </a:r>
            <a:r>
              <a:rPr lang="en-US" sz="2400" dirty="0" err="1">
                <a:solidFill>
                  <a:srgbClr val="C00000"/>
                </a:solidFill>
              </a:rPr>
              <a:t>ondragover</a:t>
            </a:r>
            <a:r>
              <a:rPr lang="en-US" sz="2400" dirty="0">
                <a:solidFill>
                  <a:srgbClr val="C00000"/>
                </a:solidFill>
              </a:rPr>
              <a:t> </a:t>
            </a:r>
            <a:r>
              <a:rPr lang="en-US" sz="2400" dirty="0"/>
              <a:t>event specifies where the dragged data can be dropped</a:t>
            </a:r>
            <a:r>
              <a:rPr lang="en-US" sz="2400" dirty="0" smtClean="0"/>
              <a:t>.</a:t>
            </a:r>
            <a:endParaRPr lang="en-US" sz="2400" dirty="0"/>
          </a:p>
          <a:p>
            <a:r>
              <a:rPr lang="en-US" sz="2400" dirty="0"/>
              <a:t>By default, data/elements cannot be dropped in other elements. To allow a drop, we must prevent the default handling of the element</a:t>
            </a:r>
            <a:r>
              <a:rPr lang="en-US" sz="2400" dirty="0" smtClean="0"/>
              <a:t>.</a:t>
            </a:r>
            <a:endParaRPr lang="en-US" sz="2400" dirty="0"/>
          </a:p>
          <a:p>
            <a:r>
              <a:rPr lang="en-US" sz="2400" dirty="0"/>
              <a:t>This is done by calling the </a:t>
            </a:r>
            <a:r>
              <a:rPr lang="en-US" sz="2400" dirty="0" err="1">
                <a:solidFill>
                  <a:srgbClr val="C00000"/>
                </a:solidFill>
              </a:rPr>
              <a:t>event.preventDefault</a:t>
            </a:r>
            <a:r>
              <a:rPr lang="en-US" sz="2400" dirty="0">
                <a:solidFill>
                  <a:srgbClr val="C00000"/>
                </a:solidFill>
              </a:rPr>
              <a:t>() </a:t>
            </a:r>
            <a:r>
              <a:rPr lang="en-US" sz="2400" dirty="0"/>
              <a:t>method for the </a:t>
            </a:r>
            <a:r>
              <a:rPr lang="en-US" sz="2400" dirty="0" err="1"/>
              <a:t>ondragover</a:t>
            </a:r>
            <a:r>
              <a:rPr lang="en-US" sz="2400" dirty="0"/>
              <a:t> event</a:t>
            </a:r>
            <a:r>
              <a:rPr lang="en-US" sz="2400" dirty="0" smtClean="0"/>
              <a:t>:</a:t>
            </a:r>
            <a:endParaRPr lang="en-US" sz="2400" dirty="0"/>
          </a:p>
          <a:p>
            <a:r>
              <a:rPr lang="en-US" sz="2400" dirty="0"/>
              <a:t>When the dragged data is dropped, a drop event occurs.</a:t>
            </a:r>
            <a:endParaRPr lang="en-US" sz="2400" dirty="0"/>
          </a:p>
          <a:p>
            <a:r>
              <a:rPr lang="en-US" sz="2400" dirty="0"/>
              <a:t>In the example above, the </a:t>
            </a:r>
            <a:r>
              <a:rPr lang="en-US" sz="2400" dirty="0" err="1"/>
              <a:t>ondrop</a:t>
            </a:r>
            <a:r>
              <a:rPr lang="en-US" sz="2400" dirty="0"/>
              <a:t> attribute calls a function, drop(event):</a:t>
            </a:r>
            <a:endParaRPr lang="en-US"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Code Explanation</a:t>
            </a:r>
            <a:endParaRPr lang="en-US"/>
          </a:p>
        </p:txBody>
      </p:sp>
      <p:sp>
        <p:nvSpPr>
          <p:cNvPr id="3" name="Content Placeholder 2"/>
          <p:cNvSpPr>
            <a:spLocks noGrp="1"/>
          </p:cNvSpPr>
          <p:nvPr>
            <p:ph idx="1"/>
          </p:nvPr>
        </p:nvSpPr>
        <p:spPr/>
        <p:txBody>
          <a:bodyPr>
            <a:normAutofit/>
          </a:bodyPr>
          <a:lstStyle/>
          <a:p>
            <a:r>
              <a:rPr lang="en-US"/>
              <a:t>Call </a:t>
            </a:r>
            <a:r>
              <a:rPr lang="en-US">
                <a:solidFill>
                  <a:srgbClr val="C00000"/>
                </a:solidFill>
              </a:rPr>
              <a:t>preventDefault() </a:t>
            </a:r>
            <a:r>
              <a:rPr lang="en-US"/>
              <a:t>to prevent the browser default handling of the data (default is open as link on drop)</a:t>
            </a:r>
            <a:endParaRPr lang="en-US"/>
          </a:p>
          <a:p>
            <a:r>
              <a:rPr lang="en-US"/>
              <a:t>Get the dragged data with the</a:t>
            </a:r>
            <a:r>
              <a:rPr lang="en-US">
                <a:solidFill>
                  <a:srgbClr val="C00000"/>
                </a:solidFill>
              </a:rPr>
              <a:t> dataTransfer.getData() </a:t>
            </a:r>
            <a:r>
              <a:rPr lang="en-US"/>
              <a:t>method. This method will return any data that was set to the same type in the </a:t>
            </a:r>
            <a:r>
              <a:rPr lang="en-US">
                <a:solidFill>
                  <a:srgbClr val="C00000"/>
                </a:solidFill>
              </a:rPr>
              <a:t>setData() </a:t>
            </a:r>
            <a:r>
              <a:rPr lang="en-US"/>
              <a:t>method</a:t>
            </a:r>
            <a:endParaRPr lang="en-US"/>
          </a:p>
          <a:p>
            <a:r>
              <a:rPr lang="en-US"/>
              <a:t>The dragged data is the id of the dragged element ("drag1")</a:t>
            </a:r>
            <a:endParaRPr lang="en-US"/>
          </a:p>
          <a:p>
            <a:r>
              <a:rPr lang="en-US"/>
              <a:t>Append the dragged element into the drop element</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GeoLocation</a:t>
            </a:r>
            <a:endParaRPr lang="en-US"/>
          </a:p>
        </p:txBody>
      </p:sp>
      <p:sp>
        <p:nvSpPr>
          <p:cNvPr id="3" name="Content Placeholder 2"/>
          <p:cNvSpPr>
            <a:spLocks noGrp="1"/>
          </p:cNvSpPr>
          <p:nvPr>
            <p:ph idx="1"/>
          </p:nvPr>
        </p:nvSpPr>
        <p:spPr>
          <a:xfrm>
            <a:off x="1828800" y="1676400"/>
            <a:ext cx="6591985" cy="3777622"/>
          </a:xfrm>
        </p:spPr>
        <p:txBody>
          <a:bodyPr>
            <a:noAutofit/>
          </a:bodyPr>
          <a:lstStyle/>
          <a:p>
            <a:r>
              <a:rPr lang="en-US" sz="2400" dirty="0"/>
              <a:t>The HTML Geolocation API is used to locate a user's position.</a:t>
            </a:r>
            <a:endParaRPr lang="en-US" sz="2400" dirty="0"/>
          </a:p>
          <a:p>
            <a:r>
              <a:rPr lang="en-US" sz="2400" dirty="0"/>
              <a:t>Since this can compromise privacy, the position is not available unless the user approves it.</a:t>
            </a:r>
            <a:endParaRPr lang="en-US" sz="2400" dirty="0"/>
          </a:p>
          <a:p>
            <a:r>
              <a:rPr lang="en-US" sz="2400" dirty="0"/>
              <a:t>The </a:t>
            </a:r>
            <a:r>
              <a:rPr lang="en-US" sz="2400" dirty="0" err="1">
                <a:solidFill>
                  <a:srgbClr val="C00000"/>
                </a:solidFill>
              </a:rPr>
              <a:t>getCurrentPosition</a:t>
            </a:r>
            <a:r>
              <a:rPr lang="en-US" sz="2400" dirty="0">
                <a:solidFill>
                  <a:srgbClr val="C00000"/>
                </a:solidFill>
              </a:rPr>
              <a:t>()</a:t>
            </a:r>
            <a:r>
              <a:rPr lang="en-US" sz="2400" dirty="0"/>
              <a:t> method is used to return the user's position.</a:t>
            </a:r>
            <a:endParaRPr lang="en-US" sz="2400" dirty="0"/>
          </a:p>
          <a:p>
            <a:endParaRPr lang="en-US" sz="2400" dirty="0"/>
          </a:p>
          <a:p>
            <a:r>
              <a:rPr lang="en-US" sz="2400" dirty="0"/>
              <a:t>The example below returns the latitude and longitude of the user's position:</a:t>
            </a:r>
            <a:endParaRPr lang="en-US"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52400"/>
            <a:ext cx="8229600" cy="5878195"/>
          </a:xfrm>
        </p:spPr>
        <p:txBody>
          <a:bodyPr>
            <a:noAutofit/>
          </a:bodyPr>
          <a:lstStyle/>
          <a:p>
            <a:pPr marL="0" indent="0">
              <a:buNone/>
            </a:pPr>
            <a:r>
              <a:rPr lang="en-US" sz="1300" dirty="0"/>
              <a:t>&lt;!DOCTYPE html&gt;</a:t>
            </a:r>
            <a:endParaRPr lang="en-US" sz="1300" dirty="0"/>
          </a:p>
          <a:p>
            <a:pPr marL="0" indent="0">
              <a:buNone/>
            </a:pPr>
            <a:r>
              <a:rPr lang="en-US" sz="1300" dirty="0"/>
              <a:t>&lt;html</a:t>
            </a:r>
            <a:r>
              <a:rPr lang="en-US" sz="1300" dirty="0" smtClean="0"/>
              <a:t>&gt; &lt;</a:t>
            </a:r>
            <a:r>
              <a:rPr lang="en-US" sz="1300" dirty="0"/>
              <a:t>body&gt;</a:t>
            </a:r>
            <a:endParaRPr lang="en-US" sz="1300" dirty="0"/>
          </a:p>
          <a:p>
            <a:pPr marL="0" indent="0">
              <a:buNone/>
            </a:pPr>
            <a:r>
              <a:rPr lang="en-US" sz="1300" dirty="0"/>
              <a:t>&lt;p&gt;Click the button to get your coordinates.&lt;/p&gt;</a:t>
            </a:r>
            <a:endParaRPr lang="en-US" sz="1300" dirty="0"/>
          </a:p>
          <a:p>
            <a:pPr marL="0" indent="0">
              <a:buNone/>
            </a:pPr>
            <a:r>
              <a:rPr lang="en-US" sz="1300" dirty="0"/>
              <a:t>&lt;button </a:t>
            </a:r>
            <a:r>
              <a:rPr lang="en-US" sz="1300" dirty="0" err="1"/>
              <a:t>onclick</a:t>
            </a:r>
            <a:r>
              <a:rPr lang="en-US" sz="1300" dirty="0"/>
              <a:t>="</a:t>
            </a:r>
            <a:r>
              <a:rPr lang="en-US" sz="1300" dirty="0" err="1"/>
              <a:t>getLocation</a:t>
            </a:r>
            <a:r>
              <a:rPr lang="en-US" sz="1300" dirty="0"/>
              <a:t>()"&gt;Try It&lt;/button&gt;</a:t>
            </a:r>
            <a:endParaRPr lang="en-US" sz="1300" dirty="0"/>
          </a:p>
          <a:p>
            <a:pPr marL="0" indent="0">
              <a:buNone/>
            </a:pPr>
            <a:r>
              <a:rPr lang="en-US" sz="1300" dirty="0"/>
              <a:t>&lt;p id="demo"&gt;&lt;/p&gt;</a:t>
            </a:r>
            <a:endParaRPr lang="en-US" sz="1300" dirty="0"/>
          </a:p>
          <a:p>
            <a:pPr marL="0" indent="0">
              <a:buNone/>
            </a:pPr>
            <a:r>
              <a:rPr lang="en-US" sz="1300" dirty="0"/>
              <a:t>&lt;script&gt;</a:t>
            </a:r>
            <a:endParaRPr lang="en-US" sz="1300" dirty="0"/>
          </a:p>
          <a:p>
            <a:pPr marL="0" indent="0">
              <a:buNone/>
            </a:pPr>
            <a:r>
              <a:rPr lang="en-US" sz="1300" dirty="0" err="1"/>
              <a:t>var</a:t>
            </a:r>
            <a:r>
              <a:rPr lang="en-US" sz="1300" dirty="0"/>
              <a:t> x = </a:t>
            </a:r>
            <a:r>
              <a:rPr lang="en-US" sz="1300" dirty="0" err="1"/>
              <a:t>document.getElementById</a:t>
            </a:r>
            <a:r>
              <a:rPr lang="en-US" sz="1300" dirty="0"/>
              <a:t>("demo");</a:t>
            </a:r>
            <a:endParaRPr lang="en-US" sz="1300" dirty="0"/>
          </a:p>
          <a:p>
            <a:pPr marL="0" indent="0">
              <a:buNone/>
            </a:pPr>
            <a:r>
              <a:rPr lang="en-US" sz="1300" dirty="0"/>
              <a:t>function </a:t>
            </a:r>
            <a:r>
              <a:rPr lang="en-US" sz="1300" dirty="0" err="1"/>
              <a:t>getLocation</a:t>
            </a:r>
            <a:r>
              <a:rPr lang="en-US" sz="1300" dirty="0"/>
              <a:t>() {</a:t>
            </a:r>
            <a:endParaRPr lang="en-US" sz="1300" dirty="0"/>
          </a:p>
          <a:p>
            <a:pPr marL="0" indent="0">
              <a:buNone/>
            </a:pPr>
            <a:r>
              <a:rPr lang="en-US" sz="1300" dirty="0"/>
              <a:t>  if (</a:t>
            </a:r>
            <a:r>
              <a:rPr lang="en-US" sz="1300" dirty="0" err="1"/>
              <a:t>navigator.geolocation</a:t>
            </a:r>
            <a:r>
              <a:rPr lang="en-US" sz="1300" dirty="0"/>
              <a:t>) {</a:t>
            </a:r>
            <a:endParaRPr lang="en-US" sz="1300" dirty="0"/>
          </a:p>
          <a:p>
            <a:pPr marL="0" indent="0">
              <a:buNone/>
            </a:pPr>
            <a:r>
              <a:rPr lang="en-US" sz="1300" dirty="0"/>
              <a:t>    </a:t>
            </a:r>
            <a:r>
              <a:rPr lang="en-US" sz="1300" dirty="0" err="1"/>
              <a:t>navigator.geolocation.getCurrentPosition</a:t>
            </a:r>
            <a:r>
              <a:rPr lang="en-US" sz="1300" dirty="0"/>
              <a:t>(</a:t>
            </a:r>
            <a:r>
              <a:rPr lang="en-US" sz="1300" dirty="0" err="1"/>
              <a:t>showPosition</a:t>
            </a:r>
            <a:r>
              <a:rPr lang="en-US" sz="1300" dirty="0"/>
              <a:t>);</a:t>
            </a:r>
            <a:endParaRPr lang="en-US" sz="1300" dirty="0"/>
          </a:p>
          <a:p>
            <a:pPr marL="0" indent="0">
              <a:buNone/>
            </a:pPr>
            <a:r>
              <a:rPr lang="en-US" sz="1300" dirty="0"/>
              <a:t>  } else { </a:t>
            </a:r>
            <a:endParaRPr lang="en-US" sz="1300" dirty="0"/>
          </a:p>
          <a:p>
            <a:pPr marL="0" indent="0">
              <a:buNone/>
            </a:pPr>
            <a:r>
              <a:rPr lang="en-US" sz="1300" dirty="0"/>
              <a:t>    </a:t>
            </a:r>
            <a:r>
              <a:rPr lang="en-US" sz="1300" dirty="0" err="1"/>
              <a:t>x.innerHTML</a:t>
            </a:r>
            <a:r>
              <a:rPr lang="en-US" sz="1300" dirty="0"/>
              <a:t> = "Geolocation is not supported by this browser.";</a:t>
            </a:r>
            <a:endParaRPr lang="en-US" sz="1300" dirty="0"/>
          </a:p>
          <a:p>
            <a:pPr marL="0" indent="0">
              <a:buNone/>
            </a:pPr>
            <a:r>
              <a:rPr lang="en-US" sz="1300" dirty="0"/>
              <a:t>  }</a:t>
            </a:r>
            <a:endParaRPr lang="en-US" sz="1300" dirty="0"/>
          </a:p>
          <a:p>
            <a:pPr marL="0" indent="0">
              <a:buNone/>
            </a:pPr>
            <a:r>
              <a:rPr lang="en-US" sz="1300" dirty="0"/>
              <a:t>}</a:t>
            </a:r>
            <a:endParaRPr lang="en-US" sz="1300" dirty="0"/>
          </a:p>
          <a:p>
            <a:pPr marL="0" indent="0">
              <a:buNone/>
            </a:pPr>
            <a:r>
              <a:rPr lang="en-US" sz="1300" dirty="0" smtClean="0"/>
              <a:t>function </a:t>
            </a:r>
            <a:r>
              <a:rPr lang="en-US" sz="1300" dirty="0" err="1"/>
              <a:t>showPosition</a:t>
            </a:r>
            <a:r>
              <a:rPr lang="en-US" sz="1300" dirty="0"/>
              <a:t>(position) {</a:t>
            </a:r>
            <a:endParaRPr lang="en-US" sz="1300" dirty="0"/>
          </a:p>
          <a:p>
            <a:pPr marL="0" indent="0">
              <a:buNone/>
            </a:pPr>
            <a:r>
              <a:rPr lang="en-US" sz="1300" dirty="0"/>
              <a:t>  </a:t>
            </a:r>
            <a:r>
              <a:rPr lang="en-US" sz="1300" dirty="0" err="1"/>
              <a:t>x.innerHTML</a:t>
            </a:r>
            <a:r>
              <a:rPr lang="en-US" sz="1300" dirty="0"/>
              <a:t> = "Latitude: " + </a:t>
            </a:r>
            <a:r>
              <a:rPr lang="en-US" sz="1300" dirty="0" err="1"/>
              <a:t>position.coords.latitude</a:t>
            </a:r>
            <a:r>
              <a:rPr lang="en-US" sz="1300" dirty="0"/>
              <a:t> + </a:t>
            </a:r>
            <a:endParaRPr lang="en-US" sz="1300" dirty="0"/>
          </a:p>
          <a:p>
            <a:pPr marL="0" indent="0">
              <a:buNone/>
            </a:pPr>
            <a:r>
              <a:rPr lang="en-US" sz="1300" dirty="0"/>
              <a:t>  "&lt;</a:t>
            </a:r>
            <a:r>
              <a:rPr lang="en-US" sz="1300" dirty="0" err="1"/>
              <a:t>br</a:t>
            </a:r>
            <a:r>
              <a:rPr lang="en-US" sz="1300" dirty="0"/>
              <a:t>&gt;Longitude: " + </a:t>
            </a:r>
            <a:r>
              <a:rPr lang="en-US" sz="1300" dirty="0" err="1"/>
              <a:t>position.coords.longitude</a:t>
            </a:r>
            <a:r>
              <a:rPr lang="en-US" sz="1300" dirty="0"/>
              <a:t>;</a:t>
            </a:r>
            <a:endParaRPr lang="en-US" sz="1300" dirty="0"/>
          </a:p>
          <a:p>
            <a:pPr marL="0" indent="0">
              <a:buNone/>
            </a:pPr>
            <a:r>
              <a:rPr lang="en-US" sz="1300" dirty="0"/>
              <a:t>}</a:t>
            </a:r>
            <a:endParaRPr lang="en-US" sz="1300" dirty="0"/>
          </a:p>
          <a:p>
            <a:pPr marL="0" indent="0">
              <a:buNone/>
            </a:pPr>
            <a:r>
              <a:rPr lang="en-US" sz="1300" dirty="0"/>
              <a:t>&lt;/script</a:t>
            </a:r>
            <a:r>
              <a:rPr lang="en-US" sz="1300" dirty="0" smtClean="0"/>
              <a:t>&gt; &lt;/</a:t>
            </a:r>
            <a:r>
              <a:rPr lang="en-US" sz="1300" dirty="0"/>
              <a:t>body&gt;</a:t>
            </a:r>
            <a:endParaRPr lang="en-US" sz="1300" dirty="0"/>
          </a:p>
          <a:p>
            <a:pPr marL="0" indent="0">
              <a:buNone/>
            </a:pPr>
            <a:r>
              <a:rPr lang="en-US" sz="1300" dirty="0"/>
              <a:t>&lt;/html&gt;</a:t>
            </a:r>
            <a:endParaRPr lang="en-US" sz="13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Code Explanation</a:t>
            </a:r>
            <a:endParaRPr lang="en-US"/>
          </a:p>
        </p:txBody>
      </p:sp>
      <p:sp>
        <p:nvSpPr>
          <p:cNvPr id="3" name="Content Placeholder 2"/>
          <p:cNvSpPr>
            <a:spLocks noGrp="1"/>
          </p:cNvSpPr>
          <p:nvPr>
            <p:ph idx="1"/>
          </p:nvPr>
        </p:nvSpPr>
        <p:spPr/>
        <p:txBody>
          <a:bodyPr>
            <a:normAutofit/>
          </a:bodyPr>
          <a:lstStyle/>
          <a:p>
            <a:r>
              <a:rPr lang="en-US"/>
              <a:t>Check if Geolocation is supported</a:t>
            </a:r>
            <a:endParaRPr lang="en-US"/>
          </a:p>
          <a:p>
            <a:r>
              <a:rPr lang="en-US"/>
              <a:t>If supported, run the getCurrentPosition() method. If not, display a message to the user</a:t>
            </a:r>
            <a:endParaRPr lang="en-US"/>
          </a:p>
          <a:p>
            <a:r>
              <a:rPr lang="en-US"/>
              <a:t>If the getCurrentPosition() method is successful, it returns a coordinates object to the function specified in the parameter (showPosition)</a:t>
            </a:r>
            <a:endParaRPr lang="en-US"/>
          </a:p>
          <a:p>
            <a:r>
              <a:rPr lang="en-US"/>
              <a:t>The showPosition() function outputs the Latitude and Longitude</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a:t>
            </a:r>
            <a:endParaRPr lang="en-US" dirty="0"/>
          </a:p>
        </p:txBody>
      </p:sp>
      <p:sp>
        <p:nvSpPr>
          <p:cNvPr id="3" name="Content Placeholder 2"/>
          <p:cNvSpPr>
            <a:spLocks noGrp="1"/>
          </p:cNvSpPr>
          <p:nvPr>
            <p:ph idx="1"/>
          </p:nvPr>
        </p:nvSpPr>
        <p:spPr/>
        <p:txBody>
          <a:bodyPr>
            <a:normAutofit/>
          </a:bodyPr>
          <a:lstStyle/>
          <a:p>
            <a:r>
              <a:rPr lang="en-US" dirty="0" smtClean="0"/>
              <a:t>CSS stands for Cascading Style Sheets</a:t>
            </a:r>
            <a:endParaRPr lang="en-US" dirty="0" smtClean="0"/>
          </a:p>
          <a:p>
            <a:r>
              <a:rPr lang="en-US" dirty="0" smtClean="0"/>
              <a:t>CSS describes how HTML elements are to be displayed on screen, paper, or in other media</a:t>
            </a:r>
            <a:endParaRPr lang="en-US" dirty="0" smtClean="0"/>
          </a:p>
          <a:p>
            <a:r>
              <a:rPr lang="en-US" dirty="0" smtClean="0"/>
              <a:t>CSS saves a lot of work. It can control the layout of multiple web pages all at once</a:t>
            </a:r>
            <a:endParaRPr lang="en-US" dirty="0" smtClean="0"/>
          </a:p>
          <a:p>
            <a:r>
              <a:rPr lang="en-US" dirty="0" smtClean="0"/>
              <a:t>External style sheets are stored in CSS files</a:t>
            </a:r>
            <a:endParaRPr lang="en-US" dirty="0" smtClean="0"/>
          </a:p>
          <a:p>
            <a:r>
              <a:rPr lang="en-US" dirty="0" smtClean="0"/>
              <a:t>CSS is used to define styles for your web pages, including the design, layout and variations in display for different devices and screen sizes.</a:t>
            </a:r>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90800"/>
            <a:ext cx="8305800" cy="1143000"/>
          </a:xfrm>
        </p:spPr>
        <p:txBody>
          <a:bodyPr/>
          <a:lstStyle/>
          <a:p>
            <a:pPr algn="ctr"/>
            <a:r>
              <a:rPr lang="en-IN" dirty="0" smtClean="0">
                <a:ln w="0"/>
                <a:solidFill>
                  <a:schemeClr val="accent1"/>
                </a:solidFill>
                <a:effectLst>
                  <a:outerShdw blurRad="38100" dist="25400" dir="5400000" algn="ctr" rotWithShape="0">
                    <a:srgbClr val="6E747A">
                      <a:alpha val="43000"/>
                    </a:srgbClr>
                  </a:outerShdw>
                </a:effectLst>
              </a:rPr>
              <a:t>INTRODUCTION</a:t>
            </a:r>
            <a:endParaRPr lang="en-IN" dirty="0">
              <a:ln w="0"/>
              <a:solidFill>
                <a:schemeClr val="accent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00837"/>
            <a:ext cx="8229600" cy="856488"/>
          </a:xfrm>
        </p:spPr>
        <p:txBody>
          <a:bodyPr>
            <a:normAutofit/>
          </a:bodyPr>
          <a:lstStyle/>
          <a:p>
            <a:r>
              <a:rPr lang="en-US" dirty="0" smtClean="0"/>
              <a:t>CSS Syntax</a:t>
            </a:r>
            <a:endParaRPr lang="en-US" dirty="0"/>
          </a:p>
        </p:txBody>
      </p:sp>
      <p:sp>
        <p:nvSpPr>
          <p:cNvPr id="3" name="Content Placeholder 2"/>
          <p:cNvSpPr>
            <a:spLocks noGrp="1"/>
          </p:cNvSpPr>
          <p:nvPr>
            <p:ph idx="1"/>
          </p:nvPr>
        </p:nvSpPr>
        <p:spPr>
          <a:xfrm>
            <a:off x="1066800" y="2819400"/>
            <a:ext cx="7924800" cy="4038600"/>
          </a:xfrm>
        </p:spPr>
        <p:txBody>
          <a:bodyPr>
            <a:normAutofit/>
          </a:bodyPr>
          <a:lstStyle/>
          <a:p>
            <a:pPr algn="just"/>
            <a:r>
              <a:rPr lang="en-US" dirty="0" smtClean="0"/>
              <a:t>The selector points to the HTML element you want to style.</a:t>
            </a:r>
            <a:endParaRPr lang="en-US" dirty="0" smtClean="0"/>
          </a:p>
          <a:p>
            <a:pPr algn="just"/>
            <a:r>
              <a:rPr lang="en-US" dirty="0" smtClean="0"/>
              <a:t>The declaration block contains one or more declarations separated by semicolons.</a:t>
            </a:r>
            <a:endParaRPr lang="en-US" dirty="0" smtClean="0"/>
          </a:p>
          <a:p>
            <a:pPr algn="just"/>
            <a:r>
              <a:rPr lang="en-US" dirty="0" smtClean="0"/>
              <a:t>Each declaration includes a CSS property name and a value, separated by a colon.</a:t>
            </a:r>
            <a:endParaRPr lang="en-US" dirty="0" smtClean="0"/>
          </a:p>
          <a:p>
            <a:pPr algn="just"/>
            <a:r>
              <a:rPr lang="en-US" dirty="0" smtClean="0"/>
              <a:t>Multiple CSS declarations are separated with semicolons, and declaration blocks are surrounded by curly braces.</a:t>
            </a:r>
            <a:endParaRPr lang="en-US" dirty="0" smtClean="0"/>
          </a:p>
          <a:p>
            <a:pPr algn="just"/>
            <a:endParaRPr lang="en-US" dirty="0"/>
          </a:p>
        </p:txBody>
      </p:sp>
      <p:pic>
        <p:nvPicPr>
          <p:cNvPr id="4" name="Picture 3" descr="selector.gif"/>
          <p:cNvPicPr>
            <a:picLocks noChangeAspect="1"/>
          </p:cNvPicPr>
          <p:nvPr/>
        </p:nvPicPr>
        <p:blipFill>
          <a:blip r:embed="rId1"/>
          <a:stretch>
            <a:fillRect/>
          </a:stretch>
        </p:blipFill>
        <p:spPr>
          <a:xfrm>
            <a:off x="1600200" y="1457325"/>
            <a:ext cx="5419725" cy="1133475"/>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6871"/>
            <a:ext cx="6589199" cy="1280890"/>
          </a:xfrm>
        </p:spPr>
        <p:txBody>
          <a:bodyPr/>
          <a:lstStyle/>
          <a:p>
            <a:r>
              <a:rPr lang="en-IN" dirty="0" smtClean="0"/>
              <a:t>CSS Selectors</a:t>
            </a:r>
            <a:endParaRPr lang="en-IN" dirty="0"/>
          </a:p>
        </p:txBody>
      </p:sp>
      <p:sp>
        <p:nvSpPr>
          <p:cNvPr id="3" name="Content Placeholder 2"/>
          <p:cNvSpPr>
            <a:spLocks noGrp="1"/>
          </p:cNvSpPr>
          <p:nvPr>
            <p:ph idx="1"/>
          </p:nvPr>
        </p:nvSpPr>
        <p:spPr>
          <a:xfrm>
            <a:off x="1524000" y="838200"/>
            <a:ext cx="7619999" cy="6019800"/>
          </a:xfrm>
        </p:spPr>
        <p:txBody>
          <a:bodyPr/>
          <a:lstStyle/>
          <a:p>
            <a:r>
              <a:rPr lang="en-IN" dirty="0"/>
              <a:t>CSS selectors are used to "find" (or select) the HTML elements you want to style</a:t>
            </a:r>
            <a:r>
              <a:rPr lang="en-IN" dirty="0" smtClean="0"/>
              <a:t>.</a:t>
            </a:r>
            <a:endParaRPr lang="en-IN" dirty="0" smtClean="0"/>
          </a:p>
          <a:p>
            <a:r>
              <a:rPr lang="en-IN" dirty="0"/>
              <a:t>CSS selectors </a:t>
            </a:r>
            <a:r>
              <a:rPr lang="en-IN" dirty="0" smtClean="0"/>
              <a:t>are divided into </a:t>
            </a:r>
            <a:r>
              <a:rPr lang="en-IN" dirty="0"/>
              <a:t>five </a:t>
            </a:r>
            <a:r>
              <a:rPr lang="en-IN" dirty="0" smtClean="0"/>
              <a:t>categories</a:t>
            </a:r>
            <a:endParaRPr lang="en-IN" dirty="0" smtClean="0"/>
          </a:p>
          <a:p>
            <a:pPr lvl="1"/>
            <a:r>
              <a:rPr lang="en-IN" dirty="0"/>
              <a:t>CSS element </a:t>
            </a:r>
            <a:r>
              <a:rPr lang="en-IN" dirty="0" smtClean="0"/>
              <a:t>Selector : </a:t>
            </a:r>
            <a:r>
              <a:rPr lang="en-IN" dirty="0"/>
              <a:t>The element selector selects HTML elements based on the element name</a:t>
            </a:r>
            <a:endParaRPr lang="en-IN" dirty="0"/>
          </a:p>
          <a:p>
            <a:pPr lvl="1"/>
            <a:r>
              <a:rPr lang="en-IN" dirty="0"/>
              <a:t>CSS id </a:t>
            </a:r>
            <a:r>
              <a:rPr lang="en-IN" dirty="0" smtClean="0"/>
              <a:t>Selector : </a:t>
            </a:r>
            <a:r>
              <a:rPr lang="en-IN" dirty="0"/>
              <a:t>The id selector uses the id attribute of an HTML element to select a specific element</a:t>
            </a:r>
            <a:r>
              <a:rPr lang="en-IN" dirty="0" smtClean="0"/>
              <a:t>. </a:t>
            </a:r>
            <a:r>
              <a:rPr lang="en-IN" dirty="0"/>
              <a:t>The id of an element is unique within a page, so the id selector is used to select one unique element</a:t>
            </a:r>
            <a:r>
              <a:rPr lang="en-IN" dirty="0" smtClean="0"/>
              <a:t>! </a:t>
            </a:r>
            <a:r>
              <a:rPr lang="en-IN" dirty="0"/>
              <a:t>To select an element with a specific id, write a hash (#) character, followed by the id of the element.</a:t>
            </a:r>
            <a:endParaRPr lang="en-IN" dirty="0"/>
          </a:p>
          <a:p>
            <a:pPr lvl="1"/>
            <a:r>
              <a:rPr lang="en-IN" dirty="0"/>
              <a:t>CSS class </a:t>
            </a:r>
            <a:r>
              <a:rPr lang="en-IN" dirty="0" smtClean="0"/>
              <a:t>Selector : </a:t>
            </a:r>
            <a:r>
              <a:rPr lang="en-IN" dirty="0"/>
              <a:t>The class selector selects HTML elements with a specific class attribute</a:t>
            </a:r>
            <a:r>
              <a:rPr lang="en-IN" dirty="0" smtClean="0"/>
              <a:t>. </a:t>
            </a:r>
            <a:r>
              <a:rPr lang="en-IN" dirty="0"/>
              <a:t>To select elements with a specific class, write a period (.) character, followed by the class name</a:t>
            </a:r>
            <a:r>
              <a:rPr lang="en-IN" dirty="0" smtClean="0"/>
              <a:t>. </a:t>
            </a:r>
            <a:endParaRPr lang="en-IN" dirty="0"/>
          </a:p>
          <a:p>
            <a:pPr lvl="1"/>
            <a:r>
              <a:rPr lang="en-IN" dirty="0"/>
              <a:t>CSS Universal </a:t>
            </a:r>
            <a:r>
              <a:rPr lang="en-IN" dirty="0" smtClean="0"/>
              <a:t>Selector: </a:t>
            </a:r>
            <a:r>
              <a:rPr lang="en-IN" dirty="0"/>
              <a:t>The universal selector (*) selects all HTML elements on the page.</a:t>
            </a:r>
            <a:endParaRPr lang="en-IN" dirty="0"/>
          </a:p>
          <a:p>
            <a:pPr lvl="1"/>
            <a:r>
              <a:rPr lang="en-IN" dirty="0"/>
              <a:t>CSS Grouping </a:t>
            </a:r>
            <a:r>
              <a:rPr lang="en-IN" dirty="0" smtClean="0"/>
              <a:t>Selector: </a:t>
            </a:r>
            <a:r>
              <a:rPr lang="en-IN" dirty="0"/>
              <a:t>The grouping selector selects all the HTML elements with the same style definitions</a:t>
            </a:r>
            <a:r>
              <a:rPr lang="en-IN" dirty="0" smtClean="0"/>
              <a:t>. </a:t>
            </a:r>
            <a:r>
              <a:rPr lang="en-IN" dirty="0"/>
              <a:t>the h1, h2, and p elements have the same style </a:t>
            </a:r>
            <a:r>
              <a:rPr lang="en-IN" dirty="0" smtClean="0"/>
              <a:t>definitions.</a:t>
            </a:r>
            <a:endParaRPr lang="en-IN" dirty="0"/>
          </a:p>
          <a:p>
            <a:pPr marL="457200" lvl="1" indent="0">
              <a:buNone/>
            </a:pPr>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374"/>
            <a:ext cx="8915400" cy="7294305"/>
          </a:xfrm>
          <a:prstGeom prst="rect">
            <a:avLst/>
          </a:prstGeom>
        </p:spPr>
        <p:txBody>
          <a:bodyPr wrap="square">
            <a:spAutoFit/>
          </a:bodyPr>
          <a:lstStyle/>
          <a:p>
            <a:r>
              <a:rPr lang="en-IN" dirty="0">
                <a:solidFill>
                  <a:srgbClr val="800000"/>
                </a:solidFill>
                <a:latin typeface="Consolas" panose="020B0609020204030204" pitchFamily="49" charset="0"/>
              </a:rPr>
              <a:t>&lt;!DOCTYPE</a:t>
            </a:r>
            <a:r>
              <a:rPr lang="en-IN" dirty="0">
                <a:solidFill>
                  <a:srgbClr val="000000"/>
                </a:solidFill>
                <a:latin typeface="Consolas" panose="020B0609020204030204" pitchFamily="49" charset="0"/>
              </a:rPr>
              <a:t> </a:t>
            </a:r>
            <a:r>
              <a:rPr lang="en-IN" dirty="0">
                <a:solidFill>
                  <a:srgbClr val="FF0000"/>
                </a:solidFill>
                <a:latin typeface="Consolas" panose="020B0609020204030204" pitchFamily="49" charset="0"/>
              </a:rPr>
              <a:t>html</a:t>
            </a:r>
            <a:r>
              <a:rPr lang="en-IN" dirty="0">
                <a:solidFill>
                  <a:srgbClr val="800000"/>
                </a:solidFill>
                <a:latin typeface="Consolas" panose="020B0609020204030204" pitchFamily="49" charset="0"/>
              </a:rPr>
              <a:t>&gt;</a:t>
            </a:r>
            <a:endParaRPr lang="en-IN" dirty="0">
              <a:solidFill>
                <a:srgbClr val="000000"/>
              </a:solidFill>
              <a:latin typeface="Consolas" panose="020B0609020204030204" pitchFamily="49" charset="0"/>
            </a:endParaRPr>
          </a:p>
          <a:p>
            <a:r>
              <a:rPr lang="en-IN" dirty="0" smtClean="0">
                <a:solidFill>
                  <a:srgbClr val="000000"/>
                </a:solidFill>
                <a:latin typeface="Consolas" panose="020B0609020204030204" pitchFamily="49" charset="0"/>
              </a:rPr>
              <a:t>&lt;html&gt;&lt;head&gt; </a:t>
            </a:r>
            <a:r>
              <a:rPr lang="en-IN" dirty="0">
                <a:solidFill>
                  <a:srgbClr val="800000"/>
                </a:solidFill>
                <a:latin typeface="Consolas" panose="020B0609020204030204" pitchFamily="49" charset="0"/>
              </a:rPr>
              <a:t>&lt;style&gt;</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h1</a:t>
            </a:r>
            <a:r>
              <a:rPr lang="en-IN" dirty="0">
                <a:solidFill>
                  <a:srgbClr val="000000"/>
                </a:solidFill>
                <a:latin typeface="Consolas" panose="020B0609020204030204" pitchFamily="49" charset="0"/>
              </a:rPr>
              <a:t>{</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err="1">
                <a:solidFill>
                  <a:srgbClr val="FF0000"/>
                </a:solidFill>
                <a:latin typeface="Consolas" panose="020B0609020204030204" pitchFamily="49" charset="0"/>
              </a:rPr>
              <a:t>color</a:t>
            </a:r>
            <a:r>
              <a:rPr lang="en-IN" dirty="0" err="1">
                <a:solidFill>
                  <a:srgbClr val="000000"/>
                </a:solidFill>
                <a:latin typeface="Consolas" panose="020B0609020204030204" pitchFamily="49" charset="0"/>
              </a:rPr>
              <a:t>:</a:t>
            </a:r>
            <a:r>
              <a:rPr lang="en-IN" dirty="0" err="1">
                <a:solidFill>
                  <a:srgbClr val="0451A5"/>
                </a:solidFill>
                <a:latin typeface="Consolas" panose="020B0609020204030204" pitchFamily="49" charset="0"/>
              </a:rPr>
              <a:t>blue</a:t>
            </a:r>
            <a:r>
              <a:rPr lang="en-IN" dirty="0">
                <a:solidFill>
                  <a:srgbClr val="000000"/>
                </a:solidFill>
                <a:latin typeface="Consolas" panose="020B0609020204030204" pitchFamily="49" charset="0"/>
              </a:rPr>
              <a:t>;</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a:solidFill>
                  <a:srgbClr val="FF0000"/>
                </a:solidFill>
                <a:latin typeface="Consolas" panose="020B0609020204030204" pitchFamily="49" charset="0"/>
              </a:rPr>
              <a:t>border</a:t>
            </a:r>
            <a:r>
              <a:rPr lang="en-IN" dirty="0">
                <a:solidFill>
                  <a:srgbClr val="000000"/>
                </a:solidFill>
                <a:latin typeface="Consolas" panose="020B0609020204030204" pitchFamily="49" charset="0"/>
              </a:rPr>
              <a:t>:</a:t>
            </a:r>
            <a:r>
              <a:rPr lang="en-IN" dirty="0">
                <a:solidFill>
                  <a:srgbClr val="098658"/>
                </a:solidFill>
                <a:latin typeface="Consolas" panose="020B0609020204030204" pitchFamily="49" charset="0"/>
              </a:rPr>
              <a:t>4px</a:t>
            </a:r>
            <a:r>
              <a:rPr lang="en-IN" dirty="0">
                <a:solidFill>
                  <a:srgbClr val="000000"/>
                </a:solidFill>
                <a:latin typeface="Consolas" panose="020B0609020204030204" pitchFamily="49" charset="0"/>
              </a:rPr>
              <a:t> </a:t>
            </a:r>
            <a:r>
              <a:rPr lang="en-IN" dirty="0">
                <a:solidFill>
                  <a:srgbClr val="0451A5"/>
                </a:solidFill>
                <a:latin typeface="Consolas" panose="020B0609020204030204" pitchFamily="49" charset="0"/>
              </a:rPr>
              <a:t>dashed</a:t>
            </a:r>
            <a:r>
              <a:rPr lang="en-IN" dirty="0">
                <a:solidFill>
                  <a:srgbClr val="000000"/>
                </a:solidFill>
                <a:latin typeface="Consolas" panose="020B0609020204030204" pitchFamily="49" charset="0"/>
              </a:rPr>
              <a:t>;</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a:t>
            </a:r>
            <a:r>
              <a:rPr lang="en-IN" dirty="0" err="1">
                <a:solidFill>
                  <a:srgbClr val="800000"/>
                </a:solidFill>
                <a:latin typeface="Consolas" panose="020B0609020204030204" pitchFamily="49" charset="0"/>
              </a:rPr>
              <a:t>myId</a:t>
            </a:r>
            <a:r>
              <a:rPr lang="en-IN" dirty="0">
                <a:solidFill>
                  <a:srgbClr val="000000"/>
                </a:solidFill>
                <a:latin typeface="Consolas" panose="020B0609020204030204" pitchFamily="49" charset="0"/>
              </a:rPr>
              <a:t>{</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err="1">
                <a:solidFill>
                  <a:srgbClr val="FF0000"/>
                </a:solidFill>
                <a:latin typeface="Consolas" panose="020B0609020204030204" pitchFamily="49" charset="0"/>
              </a:rPr>
              <a:t>color</a:t>
            </a:r>
            <a:r>
              <a:rPr lang="en-IN" dirty="0" err="1">
                <a:solidFill>
                  <a:srgbClr val="000000"/>
                </a:solidFill>
                <a:latin typeface="Consolas" panose="020B0609020204030204" pitchFamily="49" charset="0"/>
              </a:rPr>
              <a:t>:</a:t>
            </a:r>
            <a:r>
              <a:rPr lang="en-IN" dirty="0" err="1">
                <a:solidFill>
                  <a:srgbClr val="0451A5"/>
                </a:solidFill>
                <a:latin typeface="Consolas" panose="020B0609020204030204" pitchFamily="49" charset="0"/>
              </a:rPr>
              <a:t>aqua</a:t>
            </a:r>
            <a:r>
              <a:rPr lang="en-IN" dirty="0">
                <a:solidFill>
                  <a:srgbClr val="000000"/>
                </a:solidFill>
                <a:latin typeface="Consolas" panose="020B0609020204030204" pitchFamily="49" charset="0"/>
              </a:rPr>
              <a:t>;</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a:solidFill>
                  <a:srgbClr val="FF0000"/>
                </a:solidFill>
                <a:latin typeface="Consolas" panose="020B0609020204030204" pitchFamily="49" charset="0"/>
              </a:rPr>
              <a:t>border</a:t>
            </a:r>
            <a:r>
              <a:rPr lang="en-IN" dirty="0">
                <a:solidFill>
                  <a:srgbClr val="000000"/>
                </a:solidFill>
                <a:latin typeface="Consolas" panose="020B0609020204030204" pitchFamily="49" charset="0"/>
              </a:rPr>
              <a:t>: </a:t>
            </a:r>
            <a:r>
              <a:rPr lang="en-IN" dirty="0">
                <a:solidFill>
                  <a:srgbClr val="098658"/>
                </a:solidFill>
                <a:latin typeface="Consolas" panose="020B0609020204030204" pitchFamily="49" charset="0"/>
              </a:rPr>
              <a:t>6px</a:t>
            </a:r>
            <a:r>
              <a:rPr lang="en-IN" dirty="0">
                <a:solidFill>
                  <a:srgbClr val="000000"/>
                </a:solidFill>
                <a:latin typeface="Consolas" panose="020B0609020204030204" pitchFamily="49" charset="0"/>
              </a:rPr>
              <a:t> </a:t>
            </a:r>
            <a:r>
              <a:rPr lang="en-IN" dirty="0">
                <a:solidFill>
                  <a:srgbClr val="0451A5"/>
                </a:solidFill>
                <a:latin typeface="Consolas" panose="020B0609020204030204" pitchFamily="49" charset="0"/>
              </a:rPr>
              <a:t>dotted</a:t>
            </a:r>
            <a:r>
              <a:rPr lang="en-IN" dirty="0">
                <a:solidFill>
                  <a:srgbClr val="000000"/>
                </a:solidFill>
                <a:latin typeface="Consolas" panose="020B0609020204030204" pitchFamily="49" charset="0"/>
              </a:rPr>
              <a:t>;</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a:t>
            </a:r>
            <a:r>
              <a:rPr lang="en-IN" dirty="0" err="1">
                <a:solidFill>
                  <a:srgbClr val="800000"/>
                </a:solidFill>
                <a:latin typeface="Consolas" panose="020B0609020204030204" pitchFamily="49" charset="0"/>
              </a:rPr>
              <a:t>myClass</a:t>
            </a:r>
            <a:r>
              <a:rPr lang="en-IN" dirty="0">
                <a:solidFill>
                  <a:srgbClr val="000000"/>
                </a:solidFill>
                <a:latin typeface="Consolas" panose="020B0609020204030204" pitchFamily="49" charset="0"/>
              </a:rPr>
              <a:t>{</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err="1">
                <a:solidFill>
                  <a:srgbClr val="FF0000"/>
                </a:solidFill>
                <a:latin typeface="Consolas" panose="020B0609020204030204" pitchFamily="49" charset="0"/>
              </a:rPr>
              <a:t>color</a:t>
            </a:r>
            <a:r>
              <a:rPr lang="en-IN" dirty="0" err="1">
                <a:solidFill>
                  <a:srgbClr val="000000"/>
                </a:solidFill>
                <a:latin typeface="Consolas" panose="020B0609020204030204" pitchFamily="49" charset="0"/>
              </a:rPr>
              <a:t>:</a:t>
            </a:r>
            <a:r>
              <a:rPr lang="en-IN" dirty="0" err="1">
                <a:solidFill>
                  <a:srgbClr val="0451A5"/>
                </a:solidFill>
                <a:latin typeface="Consolas" panose="020B0609020204030204" pitchFamily="49" charset="0"/>
              </a:rPr>
              <a:t>rebeccapurple</a:t>
            </a:r>
            <a:r>
              <a:rPr lang="en-IN" dirty="0">
                <a:solidFill>
                  <a:srgbClr val="000000"/>
                </a:solidFill>
                <a:latin typeface="Consolas" panose="020B0609020204030204" pitchFamily="49" charset="0"/>
              </a:rPr>
              <a:t>;</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a:solidFill>
                  <a:srgbClr val="FF0000"/>
                </a:solidFill>
                <a:latin typeface="Consolas" panose="020B0609020204030204" pitchFamily="49" charset="0"/>
              </a:rPr>
              <a:t>text-align</a:t>
            </a:r>
            <a:r>
              <a:rPr lang="en-IN" dirty="0">
                <a:solidFill>
                  <a:srgbClr val="000000"/>
                </a:solidFill>
                <a:latin typeface="Consolas" panose="020B0609020204030204" pitchFamily="49" charset="0"/>
              </a:rPr>
              <a:t>: </a:t>
            </a:r>
            <a:r>
              <a:rPr lang="en-IN" dirty="0" err="1">
                <a:solidFill>
                  <a:srgbClr val="0451A5"/>
                </a:solidFill>
                <a:latin typeface="Consolas" panose="020B0609020204030204" pitchFamily="49" charset="0"/>
              </a:rPr>
              <a:t>center</a:t>
            </a:r>
            <a:r>
              <a:rPr lang="en-IN" dirty="0">
                <a:solidFill>
                  <a:srgbClr val="000000"/>
                </a:solidFill>
                <a:latin typeface="Consolas" panose="020B0609020204030204" pitchFamily="49" charset="0"/>
              </a:rPr>
              <a:t>;</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smtClean="0">
                <a:solidFill>
                  <a:srgbClr val="000000"/>
                </a:solidFill>
                <a:latin typeface="Consolas" panose="020B0609020204030204" pitchFamily="49" charset="0"/>
              </a:rPr>
              <a:t>} &lt;!--</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a:t>
            </a:r>
            <a:r>
              <a:rPr lang="en-IN" dirty="0">
                <a:solidFill>
                  <a:srgbClr val="000000"/>
                </a:solidFill>
                <a:latin typeface="Consolas" panose="020B0609020204030204" pitchFamily="49" charset="0"/>
              </a:rPr>
              <a:t>{</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err="1">
                <a:solidFill>
                  <a:srgbClr val="FF0000"/>
                </a:solidFill>
                <a:latin typeface="Consolas" panose="020B0609020204030204" pitchFamily="49" charset="0"/>
              </a:rPr>
              <a:t>text-align</a:t>
            </a:r>
            <a:r>
              <a:rPr lang="en-IN" dirty="0" err="1">
                <a:solidFill>
                  <a:srgbClr val="000000"/>
                </a:solidFill>
                <a:latin typeface="Consolas" panose="020B0609020204030204" pitchFamily="49" charset="0"/>
              </a:rPr>
              <a:t>:</a:t>
            </a:r>
            <a:r>
              <a:rPr lang="en-IN" dirty="0" err="1">
                <a:solidFill>
                  <a:srgbClr val="0451A5"/>
                </a:solidFill>
                <a:latin typeface="Consolas" panose="020B0609020204030204" pitchFamily="49" charset="0"/>
              </a:rPr>
              <a:t>left</a:t>
            </a:r>
            <a:r>
              <a:rPr lang="en-IN" dirty="0">
                <a:solidFill>
                  <a:srgbClr val="000000"/>
                </a:solidFill>
                <a:latin typeface="Consolas" panose="020B0609020204030204" pitchFamily="49" charset="0"/>
              </a:rPr>
              <a:t>;</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err="1">
                <a:solidFill>
                  <a:srgbClr val="FF0000"/>
                </a:solidFill>
                <a:latin typeface="Consolas" panose="020B0609020204030204" pitchFamily="49" charset="0"/>
              </a:rPr>
              <a:t>color</a:t>
            </a:r>
            <a:r>
              <a:rPr lang="en-IN" dirty="0" err="1">
                <a:solidFill>
                  <a:srgbClr val="000000"/>
                </a:solidFill>
                <a:latin typeface="Consolas" panose="020B0609020204030204" pitchFamily="49" charset="0"/>
              </a:rPr>
              <a:t>:</a:t>
            </a:r>
            <a:r>
              <a:rPr lang="en-IN" dirty="0" err="1">
                <a:solidFill>
                  <a:srgbClr val="0451A5"/>
                </a:solidFill>
                <a:latin typeface="Consolas" panose="020B0609020204030204" pitchFamily="49" charset="0"/>
              </a:rPr>
              <a:t>magenta</a:t>
            </a:r>
            <a:r>
              <a:rPr lang="en-IN" dirty="0">
                <a:solidFill>
                  <a:srgbClr val="000000"/>
                </a:solidFill>
                <a:latin typeface="Consolas" panose="020B0609020204030204" pitchFamily="49" charset="0"/>
              </a:rPr>
              <a:t>;</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}--&gt;</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h4</a:t>
            </a:r>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h5</a:t>
            </a:r>
            <a:r>
              <a:rPr lang="en-IN" dirty="0" smtClean="0">
                <a:solidFill>
                  <a:srgbClr val="000000"/>
                </a:solidFill>
                <a:latin typeface="Consolas" panose="020B0609020204030204" pitchFamily="49" charset="0"/>
              </a:rPr>
              <a:t>{ </a:t>
            </a:r>
            <a:r>
              <a:rPr lang="en-IN" dirty="0">
                <a:solidFill>
                  <a:srgbClr val="000000"/>
                </a:solidFill>
                <a:latin typeface="Consolas" panose="020B0609020204030204" pitchFamily="49" charset="0"/>
              </a:rPr>
              <a:t>            </a:t>
            </a:r>
            <a:r>
              <a:rPr lang="en-IN" dirty="0" err="1">
                <a:solidFill>
                  <a:srgbClr val="FF0000"/>
                </a:solidFill>
                <a:latin typeface="Consolas" panose="020B0609020204030204" pitchFamily="49" charset="0"/>
              </a:rPr>
              <a:t>text-align</a:t>
            </a:r>
            <a:r>
              <a:rPr lang="en-IN" dirty="0" err="1">
                <a:solidFill>
                  <a:srgbClr val="000000"/>
                </a:solidFill>
                <a:latin typeface="Consolas" panose="020B0609020204030204" pitchFamily="49" charset="0"/>
              </a:rPr>
              <a:t>:</a:t>
            </a:r>
            <a:r>
              <a:rPr lang="en-IN" dirty="0" err="1">
                <a:solidFill>
                  <a:srgbClr val="0451A5"/>
                </a:solidFill>
                <a:latin typeface="Consolas" panose="020B0609020204030204" pitchFamily="49" charset="0"/>
              </a:rPr>
              <a:t>right</a:t>
            </a:r>
            <a:r>
              <a:rPr lang="en-IN" dirty="0" smtClean="0">
                <a:solidFill>
                  <a:srgbClr val="000000"/>
                </a:solidFill>
                <a:latin typeface="Consolas" panose="020B0609020204030204" pitchFamily="49" charset="0"/>
              </a:rPr>
              <a:t>; </a:t>
            </a:r>
            <a:r>
              <a:rPr lang="en-IN" dirty="0">
                <a:solidFill>
                  <a:srgbClr val="000000"/>
                </a:solidFill>
                <a:latin typeface="Consolas" panose="020B0609020204030204" pitchFamily="49" charset="0"/>
              </a:rPr>
              <a:t>            </a:t>
            </a:r>
            <a:r>
              <a:rPr lang="en-IN" dirty="0">
                <a:solidFill>
                  <a:srgbClr val="FF0000"/>
                </a:solidFill>
                <a:latin typeface="Consolas" panose="020B0609020204030204" pitchFamily="49" charset="0"/>
              </a:rPr>
              <a:t>margin</a:t>
            </a:r>
            <a:r>
              <a:rPr lang="en-IN" dirty="0">
                <a:solidFill>
                  <a:srgbClr val="000000"/>
                </a:solidFill>
                <a:latin typeface="Consolas" panose="020B0609020204030204" pitchFamily="49" charset="0"/>
              </a:rPr>
              <a:t>:</a:t>
            </a:r>
            <a:r>
              <a:rPr lang="en-IN" dirty="0">
                <a:solidFill>
                  <a:srgbClr val="098658"/>
                </a:solidFill>
                <a:latin typeface="Consolas" panose="020B0609020204030204" pitchFamily="49" charset="0"/>
              </a:rPr>
              <a:t>500px</a:t>
            </a:r>
            <a:r>
              <a:rPr lang="en-IN" dirty="0" smtClean="0">
                <a:solidFill>
                  <a:srgbClr val="000000"/>
                </a:solidFill>
                <a:latin typeface="Consolas" panose="020B0609020204030204" pitchFamily="49" charset="0"/>
              </a:rPr>
              <a:t>; </a:t>
            </a:r>
            <a:r>
              <a:rPr lang="en-IN" dirty="0">
                <a:solidFill>
                  <a:srgbClr val="000000"/>
                </a:solidFill>
                <a:latin typeface="Consolas" panose="020B0609020204030204" pitchFamily="49" charset="0"/>
              </a:rPr>
              <a:t>        </a:t>
            </a:r>
            <a:r>
              <a:rPr lang="en-IN" dirty="0" smtClean="0">
                <a:solidFill>
                  <a:srgbClr val="000000"/>
                </a:solidFill>
                <a:latin typeface="Consolas" panose="020B0609020204030204" pitchFamily="49" charset="0"/>
              </a:rPr>
              <a:t>} </a:t>
            </a:r>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&lt;/style</a:t>
            </a:r>
            <a:r>
              <a:rPr lang="en-IN" dirty="0" smtClean="0">
                <a:solidFill>
                  <a:srgbClr val="800000"/>
                </a:solidFill>
                <a:latin typeface="Consolas" panose="020B0609020204030204" pitchFamily="49" charset="0"/>
              </a:rPr>
              <a:t>&gt; &lt;/</a:t>
            </a:r>
            <a:r>
              <a:rPr lang="en-IN" dirty="0">
                <a:solidFill>
                  <a:srgbClr val="800000"/>
                </a:solidFill>
                <a:latin typeface="Consolas" panose="020B0609020204030204" pitchFamily="49" charset="0"/>
              </a:rPr>
              <a:t>head</a:t>
            </a:r>
            <a:r>
              <a:rPr lang="en-IN" dirty="0" smtClean="0">
                <a:solidFill>
                  <a:srgbClr val="800000"/>
                </a:solidFill>
                <a:latin typeface="Consolas" panose="020B0609020204030204" pitchFamily="49" charset="0"/>
              </a:rPr>
              <a:t>&gt; &lt;</a:t>
            </a:r>
            <a:r>
              <a:rPr lang="en-IN" dirty="0">
                <a:solidFill>
                  <a:srgbClr val="800000"/>
                </a:solidFill>
                <a:latin typeface="Consolas" panose="020B0609020204030204" pitchFamily="49" charset="0"/>
              </a:rPr>
              <a:t>body</a:t>
            </a:r>
            <a:r>
              <a:rPr lang="en-IN" dirty="0" smtClean="0">
                <a:solidFill>
                  <a:srgbClr val="800000"/>
                </a:solidFill>
                <a:latin typeface="Consolas" panose="020B0609020204030204" pitchFamily="49" charset="0"/>
              </a:rPr>
              <a:t>&gt; </a:t>
            </a:r>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&lt;h1</a:t>
            </a:r>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&gt;</a:t>
            </a:r>
            <a:r>
              <a:rPr lang="en-IN" dirty="0">
                <a:solidFill>
                  <a:srgbClr val="000000"/>
                </a:solidFill>
                <a:latin typeface="Consolas" panose="020B0609020204030204" pitchFamily="49" charset="0"/>
              </a:rPr>
              <a:t>CSS Element Selector</a:t>
            </a:r>
            <a:r>
              <a:rPr lang="en-IN" dirty="0">
                <a:solidFill>
                  <a:srgbClr val="800000"/>
                </a:solidFill>
                <a:latin typeface="Consolas" panose="020B0609020204030204" pitchFamily="49" charset="0"/>
              </a:rPr>
              <a:t>&lt;/h1</a:t>
            </a:r>
            <a:r>
              <a:rPr lang="en-IN" dirty="0" smtClean="0">
                <a:solidFill>
                  <a:srgbClr val="800000"/>
                </a:solidFill>
                <a:latin typeface="Consolas" panose="020B0609020204030204" pitchFamily="49" charset="0"/>
              </a:rPr>
              <a:t>&gt; </a:t>
            </a:r>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&lt;h2</a:t>
            </a:r>
            <a:r>
              <a:rPr lang="en-IN" dirty="0">
                <a:solidFill>
                  <a:srgbClr val="000000"/>
                </a:solidFill>
                <a:latin typeface="Consolas" panose="020B0609020204030204" pitchFamily="49" charset="0"/>
              </a:rPr>
              <a:t> </a:t>
            </a:r>
            <a:r>
              <a:rPr lang="en-IN" dirty="0">
                <a:solidFill>
                  <a:srgbClr val="FF0000"/>
                </a:solidFill>
                <a:latin typeface="Consolas" panose="020B0609020204030204" pitchFamily="49" charset="0"/>
              </a:rPr>
              <a:t>id</a:t>
            </a:r>
            <a:r>
              <a:rPr lang="en-IN" dirty="0">
                <a:solidFill>
                  <a:srgbClr val="000000"/>
                </a:solidFill>
                <a:latin typeface="Consolas" panose="020B0609020204030204" pitchFamily="49" charset="0"/>
              </a:rPr>
              <a:t>=</a:t>
            </a:r>
            <a:r>
              <a:rPr lang="en-IN" dirty="0">
                <a:solidFill>
                  <a:srgbClr val="0000FF"/>
                </a:solidFill>
                <a:latin typeface="Consolas" panose="020B0609020204030204" pitchFamily="49" charset="0"/>
              </a:rPr>
              <a:t>"</a:t>
            </a:r>
            <a:r>
              <a:rPr lang="en-IN" dirty="0" err="1">
                <a:solidFill>
                  <a:srgbClr val="0000FF"/>
                </a:solidFill>
                <a:latin typeface="Consolas" panose="020B0609020204030204" pitchFamily="49" charset="0"/>
              </a:rPr>
              <a:t>myId</a:t>
            </a:r>
            <a:r>
              <a:rPr lang="en-IN" dirty="0">
                <a:solidFill>
                  <a:srgbClr val="0000FF"/>
                </a:solidFill>
                <a:latin typeface="Consolas" panose="020B0609020204030204" pitchFamily="49" charset="0"/>
              </a:rPr>
              <a:t>"</a:t>
            </a:r>
            <a:r>
              <a:rPr lang="en-IN" dirty="0">
                <a:solidFill>
                  <a:srgbClr val="800000"/>
                </a:solidFill>
                <a:latin typeface="Consolas" panose="020B0609020204030204" pitchFamily="49" charset="0"/>
              </a:rPr>
              <a:t>&gt;</a:t>
            </a:r>
            <a:r>
              <a:rPr lang="en-IN" dirty="0">
                <a:solidFill>
                  <a:srgbClr val="000000"/>
                </a:solidFill>
                <a:latin typeface="Consolas" panose="020B0609020204030204" pitchFamily="49" charset="0"/>
              </a:rPr>
              <a:t>CSS ID Selector</a:t>
            </a:r>
            <a:r>
              <a:rPr lang="en-IN" dirty="0">
                <a:solidFill>
                  <a:srgbClr val="800000"/>
                </a:solidFill>
                <a:latin typeface="Consolas" panose="020B0609020204030204" pitchFamily="49" charset="0"/>
              </a:rPr>
              <a:t>&lt;/h2</a:t>
            </a:r>
            <a:r>
              <a:rPr lang="en-IN" dirty="0" smtClean="0">
                <a:solidFill>
                  <a:srgbClr val="800000"/>
                </a:solidFill>
                <a:latin typeface="Consolas" panose="020B0609020204030204" pitchFamily="49" charset="0"/>
              </a:rPr>
              <a:t>&gt; </a:t>
            </a:r>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&lt;h3&gt;</a:t>
            </a:r>
            <a:r>
              <a:rPr lang="en-IN" dirty="0">
                <a:solidFill>
                  <a:srgbClr val="000000"/>
                </a:solidFill>
                <a:latin typeface="Consolas" panose="020B0609020204030204" pitchFamily="49" charset="0"/>
              </a:rPr>
              <a:t>CSS class Selector</a:t>
            </a:r>
            <a:r>
              <a:rPr lang="en-IN" dirty="0">
                <a:solidFill>
                  <a:srgbClr val="800000"/>
                </a:solidFill>
                <a:latin typeface="Consolas" panose="020B0609020204030204" pitchFamily="49" charset="0"/>
              </a:rPr>
              <a:t>&lt;/h3</a:t>
            </a:r>
            <a:r>
              <a:rPr lang="en-IN" dirty="0" smtClean="0">
                <a:solidFill>
                  <a:srgbClr val="800000"/>
                </a:solidFill>
                <a:latin typeface="Consolas" panose="020B0609020204030204" pitchFamily="49" charset="0"/>
              </a:rPr>
              <a:t>&gt; </a:t>
            </a:r>
            <a:r>
              <a:rPr lang="en-IN" dirty="0" smtClean="0">
                <a:solidFill>
                  <a:srgbClr val="000000"/>
                </a:solidFill>
                <a:latin typeface="Consolas" panose="020B0609020204030204" pitchFamily="49" charset="0"/>
              </a:rPr>
              <a:t> </a:t>
            </a:r>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&lt;p</a:t>
            </a:r>
            <a:r>
              <a:rPr lang="en-IN" dirty="0">
                <a:solidFill>
                  <a:srgbClr val="000000"/>
                </a:solidFill>
                <a:latin typeface="Consolas" panose="020B0609020204030204" pitchFamily="49" charset="0"/>
              </a:rPr>
              <a:t> </a:t>
            </a:r>
            <a:r>
              <a:rPr lang="en-IN" dirty="0">
                <a:solidFill>
                  <a:srgbClr val="FF0000"/>
                </a:solidFill>
                <a:latin typeface="Consolas" panose="020B0609020204030204" pitchFamily="49" charset="0"/>
              </a:rPr>
              <a:t>class</a:t>
            </a:r>
            <a:r>
              <a:rPr lang="en-IN" dirty="0">
                <a:solidFill>
                  <a:srgbClr val="000000"/>
                </a:solidFill>
                <a:latin typeface="Consolas" panose="020B0609020204030204" pitchFamily="49" charset="0"/>
              </a:rPr>
              <a:t>=</a:t>
            </a:r>
            <a:r>
              <a:rPr lang="en-IN" dirty="0">
                <a:solidFill>
                  <a:srgbClr val="0000FF"/>
                </a:solidFill>
                <a:latin typeface="Consolas" panose="020B0609020204030204" pitchFamily="49" charset="0"/>
              </a:rPr>
              <a:t>"</a:t>
            </a:r>
            <a:r>
              <a:rPr lang="en-IN" dirty="0" err="1">
                <a:solidFill>
                  <a:srgbClr val="0000FF"/>
                </a:solidFill>
                <a:latin typeface="Consolas" panose="020B0609020204030204" pitchFamily="49" charset="0"/>
              </a:rPr>
              <a:t>myClass</a:t>
            </a:r>
            <a:r>
              <a:rPr lang="en-IN" dirty="0">
                <a:solidFill>
                  <a:srgbClr val="0000FF"/>
                </a:solidFill>
                <a:latin typeface="Consolas" panose="020B0609020204030204" pitchFamily="49" charset="0"/>
              </a:rPr>
              <a:t>"</a:t>
            </a:r>
            <a:r>
              <a:rPr lang="en-IN" dirty="0">
                <a:solidFill>
                  <a:srgbClr val="800000"/>
                </a:solidFill>
                <a:latin typeface="Consolas" panose="020B0609020204030204" pitchFamily="49" charset="0"/>
              </a:rPr>
              <a:t>&gt;</a:t>
            </a:r>
            <a:r>
              <a:rPr lang="en-IN" dirty="0">
                <a:solidFill>
                  <a:srgbClr val="000000"/>
                </a:solidFill>
                <a:latin typeface="Consolas" panose="020B0609020204030204" pitchFamily="49" charset="0"/>
              </a:rPr>
              <a:t>This is an example of CSS Class Selector</a:t>
            </a:r>
            <a:r>
              <a:rPr lang="en-IN" dirty="0">
                <a:solidFill>
                  <a:srgbClr val="800000"/>
                </a:solidFill>
                <a:latin typeface="Consolas" panose="020B0609020204030204" pitchFamily="49" charset="0"/>
              </a:rPr>
              <a:t>&lt;/p&gt;</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&lt;h4&gt;</a:t>
            </a:r>
            <a:r>
              <a:rPr lang="en-IN" dirty="0">
                <a:solidFill>
                  <a:srgbClr val="000000"/>
                </a:solidFill>
                <a:latin typeface="Consolas" panose="020B0609020204030204" pitchFamily="49" charset="0"/>
              </a:rPr>
              <a:t>CSS Universal Selector</a:t>
            </a:r>
            <a:r>
              <a:rPr lang="en-IN" dirty="0">
                <a:solidFill>
                  <a:srgbClr val="800000"/>
                </a:solidFill>
                <a:latin typeface="Consolas" panose="020B0609020204030204" pitchFamily="49" charset="0"/>
              </a:rPr>
              <a:t>&lt;/h4</a:t>
            </a:r>
            <a:r>
              <a:rPr lang="en-IN" dirty="0" smtClean="0">
                <a:solidFill>
                  <a:srgbClr val="800000"/>
                </a:solidFill>
                <a:latin typeface="Consolas" panose="020B0609020204030204" pitchFamily="49" charset="0"/>
              </a:rPr>
              <a:t>&gt; </a:t>
            </a:r>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&lt;h5&gt;</a:t>
            </a:r>
            <a:r>
              <a:rPr lang="en-IN" dirty="0">
                <a:solidFill>
                  <a:srgbClr val="000000"/>
                </a:solidFill>
                <a:latin typeface="Consolas" panose="020B0609020204030204" pitchFamily="49" charset="0"/>
              </a:rPr>
              <a:t>CSS Group Selector</a:t>
            </a:r>
            <a:r>
              <a:rPr lang="en-IN" dirty="0">
                <a:solidFill>
                  <a:srgbClr val="800000"/>
                </a:solidFill>
                <a:latin typeface="Consolas" panose="020B0609020204030204" pitchFamily="49" charset="0"/>
              </a:rPr>
              <a:t>&lt;/h5&gt;</a:t>
            </a:r>
            <a:endParaRPr lang="en-IN" dirty="0">
              <a:solidFill>
                <a:srgbClr val="000000"/>
              </a:solidFill>
              <a:latin typeface="Consolas" panose="020B0609020204030204" pitchFamily="49" charset="0"/>
            </a:endParaRPr>
          </a:p>
          <a:p>
            <a:r>
              <a:rPr lang="en-IN" dirty="0">
                <a:solidFill>
                  <a:srgbClr val="800000"/>
                </a:solidFill>
                <a:latin typeface="Consolas" panose="020B0609020204030204" pitchFamily="49" charset="0"/>
              </a:rPr>
              <a:t>&lt;/body</a:t>
            </a:r>
            <a:r>
              <a:rPr lang="en-IN" dirty="0" smtClean="0">
                <a:solidFill>
                  <a:srgbClr val="800000"/>
                </a:solidFill>
                <a:latin typeface="Consolas" panose="020B0609020204030204" pitchFamily="49" charset="0"/>
              </a:rPr>
              <a:t>&gt; &lt;/</a:t>
            </a:r>
            <a:r>
              <a:rPr lang="en-IN" dirty="0">
                <a:solidFill>
                  <a:srgbClr val="800000"/>
                </a:solidFill>
                <a:latin typeface="Consolas" panose="020B0609020204030204" pitchFamily="49" charset="0"/>
              </a:rPr>
              <a:t>html&gt;</a:t>
            </a:r>
            <a:endParaRPr lang="en-IN" b="0" dirty="0">
              <a:solidFill>
                <a:srgbClr val="000000"/>
              </a:solidFill>
              <a:effectLst/>
              <a:latin typeface="Consolas" panose="020B0609020204030204"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CSS</a:t>
            </a:r>
            <a:endParaRPr lang="en-US" dirty="0"/>
          </a:p>
        </p:txBody>
      </p:sp>
      <p:sp>
        <p:nvSpPr>
          <p:cNvPr id="3" name="Content Placeholder 2"/>
          <p:cNvSpPr>
            <a:spLocks noGrp="1"/>
          </p:cNvSpPr>
          <p:nvPr>
            <p:ph idx="1"/>
          </p:nvPr>
        </p:nvSpPr>
        <p:spPr/>
        <p:txBody>
          <a:bodyPr>
            <a:normAutofit/>
          </a:bodyPr>
          <a:lstStyle/>
          <a:p>
            <a:r>
              <a:rPr lang="en-US" dirty="0" smtClean="0"/>
              <a:t>CSS can be added to HTML documents in 3 ways:</a:t>
            </a:r>
            <a:endParaRPr lang="en-US" dirty="0" smtClean="0"/>
          </a:p>
          <a:p>
            <a:r>
              <a:rPr lang="en-US" b="1" dirty="0" smtClean="0"/>
              <a:t>Inline</a:t>
            </a:r>
            <a:r>
              <a:rPr lang="en-US" dirty="0" smtClean="0"/>
              <a:t> - by using the style attribute inside HTML elements</a:t>
            </a:r>
            <a:endParaRPr lang="en-US" dirty="0" smtClean="0"/>
          </a:p>
          <a:p>
            <a:r>
              <a:rPr lang="en-US" b="1" dirty="0" smtClean="0"/>
              <a:t>Internal</a:t>
            </a:r>
            <a:r>
              <a:rPr lang="en-US" dirty="0" smtClean="0"/>
              <a:t> - by using a &lt;style&gt; element in the &lt;head&gt; section</a:t>
            </a:r>
            <a:endParaRPr lang="en-US" dirty="0" smtClean="0"/>
          </a:p>
          <a:p>
            <a:r>
              <a:rPr lang="en-US" b="1" dirty="0" smtClean="0"/>
              <a:t>External</a:t>
            </a:r>
            <a:r>
              <a:rPr lang="en-US" dirty="0" smtClean="0"/>
              <a:t> - by using a &lt;link&gt; element to link to an external CSS file</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667512"/>
            <a:ext cx="8229600" cy="780288"/>
          </a:xfrm>
        </p:spPr>
        <p:txBody>
          <a:bodyPr>
            <a:normAutofit/>
          </a:bodyPr>
          <a:lstStyle/>
          <a:p>
            <a:r>
              <a:rPr lang="en-US" dirty="0" smtClean="0"/>
              <a:t>Inline CSS</a:t>
            </a:r>
            <a:endParaRPr lang="en-US" dirty="0"/>
          </a:p>
        </p:txBody>
      </p:sp>
      <p:sp>
        <p:nvSpPr>
          <p:cNvPr id="3" name="Content Placeholder 2"/>
          <p:cNvSpPr>
            <a:spLocks noGrp="1"/>
          </p:cNvSpPr>
          <p:nvPr>
            <p:ph idx="1"/>
          </p:nvPr>
        </p:nvSpPr>
        <p:spPr>
          <a:xfrm>
            <a:off x="457200" y="1447800"/>
            <a:ext cx="8229600" cy="5181600"/>
          </a:xfrm>
        </p:spPr>
        <p:txBody>
          <a:bodyPr>
            <a:normAutofit/>
          </a:bodyPr>
          <a:lstStyle/>
          <a:p>
            <a:r>
              <a:rPr lang="en-US" dirty="0" smtClean="0"/>
              <a:t>An inline CSS is used to apply a unique style to a single HTML element.</a:t>
            </a:r>
            <a:endParaRPr lang="en-US" dirty="0" smtClean="0"/>
          </a:p>
          <a:p>
            <a:r>
              <a:rPr lang="en-US" dirty="0" smtClean="0"/>
              <a:t>An inline CSS uses the style attribute of an HTML element.</a:t>
            </a:r>
            <a:endParaRPr lang="en-US" dirty="0" smtClean="0"/>
          </a:p>
          <a:p>
            <a:r>
              <a:rPr lang="en-US" dirty="0" smtClean="0"/>
              <a:t>The following example sets the text color of the &lt;h1&gt; element to blue, and the text color of the &lt;p&gt; element to green:</a:t>
            </a:r>
            <a:endParaRPr lang="en-US" dirty="0" smtClean="0"/>
          </a:p>
          <a:p>
            <a:pPr>
              <a:buNone/>
            </a:pPr>
            <a:endParaRPr lang="en-US" dirty="0" smtClean="0"/>
          </a:p>
          <a:p>
            <a:pPr>
              <a:buNone/>
            </a:pPr>
            <a:r>
              <a:rPr lang="en-US" dirty="0" smtClean="0"/>
              <a:t>&lt;!DOCTYPE html&gt;</a:t>
            </a:r>
            <a:endParaRPr lang="en-US" dirty="0" smtClean="0"/>
          </a:p>
          <a:p>
            <a:pPr>
              <a:buNone/>
            </a:pPr>
            <a:r>
              <a:rPr lang="en-US" dirty="0" smtClean="0"/>
              <a:t>&lt;html&gt;</a:t>
            </a:r>
            <a:endParaRPr lang="en-US" dirty="0" smtClean="0"/>
          </a:p>
          <a:p>
            <a:pPr>
              <a:buNone/>
            </a:pPr>
            <a:r>
              <a:rPr lang="en-US" dirty="0" smtClean="0"/>
              <a:t>&lt;body&gt;</a:t>
            </a:r>
            <a:endParaRPr lang="en-US" dirty="0" smtClean="0"/>
          </a:p>
          <a:p>
            <a:pPr>
              <a:buNone/>
            </a:pPr>
            <a:r>
              <a:rPr lang="en-US" dirty="0" smtClean="0"/>
              <a:t>&lt;h1 style="</a:t>
            </a:r>
            <a:r>
              <a:rPr lang="en-US" dirty="0" err="1" smtClean="0"/>
              <a:t>color:blue</a:t>
            </a:r>
            <a:r>
              <a:rPr lang="en-US" dirty="0" smtClean="0"/>
              <a:t>;"&gt;A Blue Heading&lt;/h1&gt;</a:t>
            </a:r>
            <a:endParaRPr lang="en-US" dirty="0" smtClean="0"/>
          </a:p>
          <a:p>
            <a:pPr>
              <a:buNone/>
            </a:pPr>
            <a:r>
              <a:rPr lang="en-US" dirty="0" smtClean="0"/>
              <a:t>&lt;p style="</a:t>
            </a:r>
            <a:r>
              <a:rPr lang="en-US" dirty="0" err="1" smtClean="0"/>
              <a:t>color:green</a:t>
            </a:r>
            <a:r>
              <a:rPr lang="en-US" dirty="0" smtClean="0"/>
              <a:t>;"&gt;A green paragraph&lt;/p&gt;</a:t>
            </a:r>
            <a:endParaRPr lang="en-US" dirty="0" smtClean="0"/>
          </a:p>
          <a:p>
            <a:pPr>
              <a:buNone/>
            </a:pPr>
            <a:r>
              <a:rPr lang="en-US" dirty="0" smtClean="0"/>
              <a:t>&lt;/body&gt;</a:t>
            </a:r>
            <a:endParaRPr lang="en-US" dirty="0" smtClean="0"/>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Internal CSS</a:t>
            </a:r>
            <a:endParaRPr lang="en-US" dirty="0"/>
          </a:p>
        </p:txBody>
      </p:sp>
      <p:sp>
        <p:nvSpPr>
          <p:cNvPr id="3" name="Content Placeholder 2"/>
          <p:cNvSpPr>
            <a:spLocks noGrp="1"/>
          </p:cNvSpPr>
          <p:nvPr>
            <p:ph idx="1"/>
          </p:nvPr>
        </p:nvSpPr>
        <p:spPr/>
        <p:txBody>
          <a:bodyPr>
            <a:normAutofit/>
          </a:bodyPr>
          <a:lstStyle/>
          <a:p>
            <a:r>
              <a:rPr lang="en-US" dirty="0" smtClean="0"/>
              <a:t>An internal CSS is used to define a style for a single HTML page.</a:t>
            </a:r>
            <a:endParaRPr lang="en-US" dirty="0" smtClean="0"/>
          </a:p>
          <a:p>
            <a:r>
              <a:rPr lang="en-US" dirty="0" smtClean="0"/>
              <a:t>An internal CSS is defined in the &lt;head&gt; section of an HTML page, within a &lt;style&gt; element.</a:t>
            </a:r>
            <a:endParaRPr lang="en-US" dirty="0" smtClean="0"/>
          </a:p>
          <a:p>
            <a:r>
              <a:rPr lang="en-US" dirty="0" smtClean="0"/>
              <a:t>The following example sets the text color of ALL the &lt;h1&gt; elements (on that page) to blue, and the text color of ALL the &lt;p&gt; elements to red. In addition, the page will be displayed with a "</a:t>
            </a:r>
            <a:r>
              <a:rPr lang="en-US" dirty="0" err="1" smtClean="0"/>
              <a:t>powderblue</a:t>
            </a:r>
            <a:r>
              <a:rPr lang="en-US" dirty="0" smtClean="0"/>
              <a:t>" background color:</a:t>
            </a:r>
            <a:endParaRPr lang="en-US" dirty="0" smtClean="0"/>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533400"/>
            <a:ext cx="8229600" cy="856488"/>
          </a:xfrm>
        </p:spPr>
        <p:txBody>
          <a:bodyPr/>
          <a:lstStyle/>
          <a:p>
            <a:r>
              <a:rPr lang="en-US" dirty="0" smtClean="0"/>
              <a:t>Internal CSS Program</a:t>
            </a:r>
            <a:endParaRPr lang="en-US" dirty="0"/>
          </a:p>
        </p:txBody>
      </p:sp>
      <p:sp>
        <p:nvSpPr>
          <p:cNvPr id="3" name="Content Placeholder 2"/>
          <p:cNvSpPr>
            <a:spLocks noGrp="1"/>
          </p:cNvSpPr>
          <p:nvPr>
            <p:ph idx="1"/>
          </p:nvPr>
        </p:nvSpPr>
        <p:spPr>
          <a:xfrm>
            <a:off x="1828800" y="1389888"/>
            <a:ext cx="8229600" cy="4953000"/>
          </a:xfrm>
        </p:spPr>
        <p:txBody>
          <a:bodyPr>
            <a:noAutofit/>
          </a:bodyPr>
          <a:lstStyle/>
          <a:p>
            <a:pPr>
              <a:buNone/>
            </a:pPr>
            <a:r>
              <a:rPr lang="en-US" sz="1800" dirty="0" smtClean="0"/>
              <a:t>&lt;!DOCTYPE html&gt;</a:t>
            </a:r>
            <a:endParaRPr lang="en-US" sz="1800" dirty="0" smtClean="0"/>
          </a:p>
          <a:p>
            <a:pPr>
              <a:buNone/>
            </a:pPr>
            <a:r>
              <a:rPr lang="en-US" sz="1800" dirty="0" smtClean="0"/>
              <a:t>&lt;html&gt; &lt;head&gt;</a:t>
            </a:r>
            <a:endParaRPr lang="en-US" sz="1800" dirty="0" smtClean="0"/>
          </a:p>
          <a:p>
            <a:pPr>
              <a:buNone/>
            </a:pPr>
            <a:r>
              <a:rPr lang="en-US" sz="1800" dirty="0" smtClean="0"/>
              <a:t>&lt;style&gt;</a:t>
            </a:r>
            <a:endParaRPr lang="en-US" sz="1800" dirty="0" smtClean="0"/>
          </a:p>
          <a:p>
            <a:pPr>
              <a:buNone/>
            </a:pPr>
            <a:r>
              <a:rPr lang="en-US" sz="1800" dirty="0" smtClean="0"/>
              <a:t>body {background-color: </a:t>
            </a:r>
            <a:r>
              <a:rPr lang="en-US" sz="1800" dirty="0" err="1" smtClean="0"/>
              <a:t>powderblue</a:t>
            </a:r>
            <a:r>
              <a:rPr lang="en-US" sz="1800" dirty="0" smtClean="0"/>
              <a:t>;}</a:t>
            </a:r>
            <a:endParaRPr lang="en-US" sz="1800" dirty="0" smtClean="0"/>
          </a:p>
          <a:p>
            <a:pPr>
              <a:buNone/>
            </a:pPr>
            <a:r>
              <a:rPr lang="en-US" sz="1800" dirty="0" smtClean="0"/>
              <a:t>h1   {color: blue;}</a:t>
            </a:r>
            <a:endParaRPr lang="en-US" sz="1800" dirty="0" smtClean="0"/>
          </a:p>
          <a:p>
            <a:pPr>
              <a:buNone/>
            </a:pPr>
            <a:r>
              <a:rPr lang="en-US" sz="1800" dirty="0" smtClean="0"/>
              <a:t>p    {color: red;}</a:t>
            </a:r>
            <a:endParaRPr lang="en-US" sz="1800" dirty="0" smtClean="0"/>
          </a:p>
          <a:p>
            <a:pPr>
              <a:buNone/>
            </a:pPr>
            <a:r>
              <a:rPr lang="en-US" sz="1800" dirty="0" smtClean="0"/>
              <a:t>&lt;/style&gt;</a:t>
            </a:r>
            <a:endParaRPr lang="en-US" sz="1800" dirty="0" smtClean="0"/>
          </a:p>
          <a:p>
            <a:pPr>
              <a:buNone/>
            </a:pPr>
            <a:r>
              <a:rPr lang="en-US" sz="1800" dirty="0" smtClean="0"/>
              <a:t>&lt;/head&gt;</a:t>
            </a:r>
            <a:endParaRPr lang="en-US" sz="1800" dirty="0" smtClean="0"/>
          </a:p>
          <a:p>
            <a:pPr>
              <a:buNone/>
            </a:pPr>
            <a:r>
              <a:rPr lang="en-US" sz="1800" dirty="0" smtClean="0"/>
              <a:t>&lt;body&gt;</a:t>
            </a:r>
            <a:endParaRPr lang="en-US" sz="1800" dirty="0" smtClean="0"/>
          </a:p>
          <a:p>
            <a:pPr>
              <a:buNone/>
            </a:pPr>
            <a:r>
              <a:rPr lang="en-US" sz="1800" dirty="0" smtClean="0"/>
              <a:t>&lt;h1&gt;This is a heading&lt;/h1&gt;</a:t>
            </a:r>
            <a:endParaRPr lang="en-US" sz="1800" dirty="0" smtClean="0"/>
          </a:p>
          <a:p>
            <a:pPr>
              <a:buNone/>
            </a:pPr>
            <a:r>
              <a:rPr lang="en-US" sz="1800" dirty="0" smtClean="0"/>
              <a:t>&lt;p&gt;This is a paragraph.&lt;/p&gt;</a:t>
            </a:r>
            <a:endParaRPr lang="en-US" sz="1800" dirty="0" smtClean="0"/>
          </a:p>
          <a:p>
            <a:pPr>
              <a:buNone/>
            </a:pPr>
            <a:r>
              <a:rPr lang="en-US" sz="1800" dirty="0" smtClean="0"/>
              <a:t>&lt;/body&gt;</a:t>
            </a:r>
            <a:endParaRPr lang="en-US" sz="1800" dirty="0" smtClean="0"/>
          </a:p>
          <a:p>
            <a:pPr>
              <a:buNone/>
            </a:pPr>
            <a:r>
              <a:rPr lang="en-US" sz="1800" dirty="0" smtClean="0"/>
              <a:t>&lt;/html&gt;</a:t>
            </a:r>
            <a:endParaRPr lang="en-US" sz="18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15112"/>
          </a:xfrm>
        </p:spPr>
        <p:txBody>
          <a:bodyPr>
            <a:normAutofit fontScale="90000"/>
          </a:bodyPr>
          <a:lstStyle/>
          <a:p>
            <a:r>
              <a:rPr lang="en-US" dirty="0" smtClean="0"/>
              <a:t>External CSS</a:t>
            </a:r>
            <a:endParaRPr lang="en-US" dirty="0"/>
          </a:p>
        </p:txBody>
      </p:sp>
      <p:sp>
        <p:nvSpPr>
          <p:cNvPr id="3" name="Content Placeholder 2"/>
          <p:cNvSpPr>
            <a:spLocks noGrp="1"/>
          </p:cNvSpPr>
          <p:nvPr>
            <p:ph idx="1"/>
          </p:nvPr>
        </p:nvSpPr>
        <p:spPr>
          <a:xfrm>
            <a:off x="457200" y="1447800"/>
            <a:ext cx="8229600" cy="5105400"/>
          </a:xfrm>
        </p:spPr>
        <p:txBody>
          <a:bodyPr>
            <a:normAutofit fontScale="92500" lnSpcReduction="10000"/>
          </a:bodyPr>
          <a:lstStyle/>
          <a:p>
            <a:r>
              <a:rPr lang="en-US" dirty="0" smtClean="0"/>
              <a:t>An external style sheet is used to define the style for many HTML pages.</a:t>
            </a:r>
            <a:endParaRPr lang="en-US" dirty="0" smtClean="0"/>
          </a:p>
          <a:p>
            <a:r>
              <a:rPr lang="en-US" dirty="0" smtClean="0"/>
              <a:t>To use an external style sheet, add a link to it in the &lt;head&gt; section of each HTML page:</a:t>
            </a:r>
            <a:endParaRPr lang="en-US" dirty="0" smtClean="0"/>
          </a:p>
          <a:p>
            <a:pPr>
              <a:buNone/>
            </a:pPr>
            <a:endParaRPr lang="en-US" dirty="0" smtClean="0"/>
          </a:p>
          <a:p>
            <a:pPr>
              <a:buNone/>
            </a:pPr>
            <a:r>
              <a:rPr lang="en-US" dirty="0" smtClean="0"/>
              <a:t>	&lt;!DOCTYPE html&gt;</a:t>
            </a:r>
            <a:endParaRPr lang="en-US" dirty="0" smtClean="0"/>
          </a:p>
          <a:p>
            <a:pPr>
              <a:buNone/>
            </a:pPr>
            <a:r>
              <a:rPr lang="en-US" dirty="0" smtClean="0"/>
              <a:t>	&lt;html&gt;</a:t>
            </a:r>
            <a:endParaRPr lang="en-US" dirty="0" smtClean="0"/>
          </a:p>
          <a:p>
            <a:pPr>
              <a:buNone/>
            </a:pPr>
            <a:r>
              <a:rPr lang="en-US" dirty="0" smtClean="0"/>
              <a:t>	&lt;head&gt;</a:t>
            </a:r>
            <a:endParaRPr lang="en-US" dirty="0" smtClean="0"/>
          </a:p>
          <a:p>
            <a:pPr>
              <a:buNone/>
            </a:pPr>
            <a:r>
              <a:rPr lang="en-US" dirty="0" smtClean="0"/>
              <a:t>	&lt;link </a:t>
            </a:r>
            <a:r>
              <a:rPr lang="en-US" dirty="0" err="1" smtClean="0"/>
              <a:t>rel</a:t>
            </a:r>
            <a:r>
              <a:rPr lang="en-US" dirty="0" smtClean="0"/>
              <a:t>="stylesheet" </a:t>
            </a:r>
            <a:r>
              <a:rPr lang="en-US" dirty="0" err="1" smtClean="0"/>
              <a:t>href</a:t>
            </a:r>
            <a:r>
              <a:rPr lang="en-US" dirty="0" smtClean="0"/>
              <a:t>="styles.css"&gt;</a:t>
            </a:r>
            <a:endParaRPr lang="en-US" dirty="0" smtClean="0"/>
          </a:p>
          <a:p>
            <a:pPr>
              <a:buNone/>
            </a:pPr>
            <a:r>
              <a:rPr lang="en-US" dirty="0" smtClean="0"/>
              <a:t>	&lt;/head&gt;</a:t>
            </a:r>
            <a:endParaRPr lang="en-US" dirty="0" smtClean="0"/>
          </a:p>
          <a:p>
            <a:pPr>
              <a:buNone/>
            </a:pPr>
            <a:r>
              <a:rPr lang="en-US" dirty="0" smtClean="0"/>
              <a:t>	&lt;body&gt;</a:t>
            </a:r>
            <a:endParaRPr lang="en-US" dirty="0" smtClean="0"/>
          </a:p>
          <a:p>
            <a:pPr>
              <a:buNone/>
            </a:pPr>
            <a:r>
              <a:rPr lang="en-US" dirty="0" smtClean="0"/>
              <a:t>	&lt;h1&gt;This is a heading&lt;/h1&gt;</a:t>
            </a:r>
            <a:endParaRPr lang="en-US" dirty="0" smtClean="0"/>
          </a:p>
          <a:p>
            <a:pPr>
              <a:buNone/>
            </a:pPr>
            <a:r>
              <a:rPr lang="en-US" dirty="0" smtClean="0"/>
              <a:t>	&lt;p&gt;This is a paragraph.&lt;/p&gt;</a:t>
            </a:r>
            <a:endParaRPr lang="en-US" dirty="0" smtClean="0"/>
          </a:p>
          <a:p>
            <a:pPr>
              <a:buNone/>
            </a:pPr>
            <a:r>
              <a:rPr lang="en-US" dirty="0" smtClean="0"/>
              <a:t>	&lt;/body&gt;</a:t>
            </a:r>
            <a:endParaRPr lang="en-US" dirty="0" smtClean="0"/>
          </a:p>
          <a:p>
            <a:pPr>
              <a:buNone/>
            </a:pPr>
            <a:r>
              <a:rPr lang="en-US" dirty="0" smtClean="0"/>
              <a:t>	&lt;/html&gt;</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styles.css:</a:t>
            </a:r>
            <a:endParaRPr lang="en-US" dirty="0"/>
          </a:p>
        </p:txBody>
      </p:sp>
      <p:sp>
        <p:nvSpPr>
          <p:cNvPr id="3" name="Content Placeholder 2"/>
          <p:cNvSpPr>
            <a:spLocks noGrp="1"/>
          </p:cNvSpPr>
          <p:nvPr>
            <p:ph idx="1"/>
          </p:nvPr>
        </p:nvSpPr>
        <p:spPr/>
        <p:txBody>
          <a:bodyPr/>
          <a:lstStyle/>
          <a:p>
            <a:pPr>
              <a:buNone/>
            </a:pPr>
            <a:r>
              <a:rPr lang="en-US" dirty="0" smtClean="0"/>
              <a:t>body {</a:t>
            </a:r>
            <a:br>
              <a:rPr lang="en-US" dirty="0" smtClean="0"/>
            </a:br>
            <a:r>
              <a:rPr lang="en-US" dirty="0" smtClean="0"/>
              <a:t>  background-color: </a:t>
            </a:r>
            <a:r>
              <a:rPr lang="en-US" dirty="0" err="1" smtClean="0"/>
              <a:t>powderblue</a:t>
            </a:r>
            <a:r>
              <a:rPr lang="en-US" dirty="0" smtClean="0"/>
              <a:t>;</a:t>
            </a:r>
            <a:br>
              <a:rPr lang="en-US" dirty="0" smtClean="0"/>
            </a:br>
            <a:r>
              <a:rPr lang="en-US" dirty="0" smtClean="0"/>
              <a:t>}</a:t>
            </a:r>
            <a:br>
              <a:rPr lang="en-US" dirty="0" smtClean="0"/>
            </a:br>
            <a:r>
              <a:rPr lang="en-US" dirty="0" smtClean="0"/>
              <a:t>h1 {</a:t>
            </a:r>
            <a:br>
              <a:rPr lang="en-US" dirty="0" smtClean="0"/>
            </a:br>
            <a:r>
              <a:rPr lang="en-US" dirty="0" smtClean="0"/>
              <a:t>  color: blue;</a:t>
            </a:r>
            <a:br>
              <a:rPr lang="en-US" dirty="0" smtClean="0"/>
            </a:br>
            <a:r>
              <a:rPr lang="en-US" dirty="0" smtClean="0"/>
              <a:t>}</a:t>
            </a:r>
            <a:br>
              <a:rPr lang="en-US" dirty="0" smtClean="0"/>
            </a:br>
            <a:r>
              <a:rPr lang="en-US" dirty="0" smtClean="0"/>
              <a:t>p {</a:t>
            </a:r>
            <a:br>
              <a:rPr lang="en-US" dirty="0" smtClean="0"/>
            </a:br>
            <a:r>
              <a:rPr lang="en-US" dirty="0" smtClean="0"/>
              <a:t>  color: red;</a:t>
            </a:r>
            <a:br>
              <a:rPr lang="en-US" dirty="0" smtClean="0"/>
            </a:br>
            <a:r>
              <a:rPr lang="en-US" dirty="0" smtClean="0"/>
              <a:t>}</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551688"/>
          </a:xfrm>
        </p:spPr>
        <p:txBody>
          <a:bodyPr>
            <a:normAutofit fontScale="90000"/>
          </a:bodyPr>
          <a:lstStyle/>
          <a:p>
            <a:r>
              <a:rPr lang="en-US" dirty="0" smtClean="0"/>
              <a:t>CSS Layout - The position Property</a:t>
            </a:r>
            <a:endParaRPr lang="en-US" dirty="0"/>
          </a:p>
        </p:txBody>
      </p:sp>
      <p:sp>
        <p:nvSpPr>
          <p:cNvPr id="3" name="Content Placeholder 2"/>
          <p:cNvSpPr>
            <a:spLocks noGrp="1"/>
          </p:cNvSpPr>
          <p:nvPr>
            <p:ph idx="1"/>
          </p:nvPr>
        </p:nvSpPr>
        <p:spPr>
          <a:xfrm>
            <a:off x="1295401" y="838200"/>
            <a:ext cx="7467600" cy="5486400"/>
          </a:xfrm>
        </p:spPr>
        <p:txBody>
          <a:bodyPr>
            <a:normAutofit/>
          </a:bodyPr>
          <a:lstStyle/>
          <a:p>
            <a:pPr>
              <a:buNone/>
            </a:pPr>
            <a:r>
              <a:rPr lang="en-US" sz="2000" dirty="0" smtClean="0"/>
              <a:t>The position property specifies the type of positioning method used for an element.</a:t>
            </a:r>
            <a:endParaRPr lang="en-US" sz="2000" dirty="0" smtClean="0"/>
          </a:p>
          <a:p>
            <a:pPr>
              <a:buNone/>
            </a:pPr>
            <a:r>
              <a:rPr lang="en-US" sz="2000" dirty="0" smtClean="0"/>
              <a:t>There are five different position values:</a:t>
            </a:r>
            <a:endParaRPr lang="en-US" sz="2000" dirty="0" smtClean="0"/>
          </a:p>
          <a:p>
            <a:r>
              <a:rPr lang="en-US" sz="2000" dirty="0" smtClean="0"/>
              <a:t>static</a:t>
            </a:r>
            <a:endParaRPr lang="en-US" sz="2000" dirty="0" smtClean="0"/>
          </a:p>
          <a:p>
            <a:r>
              <a:rPr lang="en-US" sz="2000" dirty="0" smtClean="0"/>
              <a:t>relative</a:t>
            </a:r>
            <a:endParaRPr lang="en-US" sz="2000" dirty="0" smtClean="0"/>
          </a:p>
          <a:p>
            <a:r>
              <a:rPr lang="en-US" sz="2000" dirty="0" smtClean="0"/>
              <a:t>fixed</a:t>
            </a:r>
            <a:endParaRPr lang="en-US" sz="2000" dirty="0" smtClean="0"/>
          </a:p>
          <a:p>
            <a:r>
              <a:rPr lang="en-US" sz="2000" dirty="0" smtClean="0"/>
              <a:t>absolute</a:t>
            </a:r>
            <a:endParaRPr lang="en-US" sz="2000" dirty="0" smtClean="0"/>
          </a:p>
          <a:p>
            <a:r>
              <a:rPr lang="en-US" sz="2000" dirty="0" smtClean="0"/>
              <a:t>Sticky</a:t>
            </a:r>
            <a:endParaRPr lang="en-US" sz="2000" dirty="0" smtClean="0"/>
          </a:p>
          <a:p>
            <a:pPr>
              <a:buNone/>
            </a:pPr>
            <a:r>
              <a:rPr lang="en-US" sz="2000" dirty="0" smtClean="0"/>
              <a:t>      Elements are then positioned using the top, bottom, left, and right properties. However, these properties will not work unless the position property is set first. They also work differently depending on the position value.</a:t>
            </a:r>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09600"/>
            <a:ext cx="8229600" cy="1143000"/>
          </a:xfrm>
        </p:spPr>
        <p:txBody>
          <a:bodyPr>
            <a:normAutofit/>
          </a:bodyPr>
          <a:lstStyle/>
          <a:p>
            <a:r>
              <a:rPr lang="en-US" dirty="0" smtClean="0"/>
              <a:t>Getting Started with HTML5</a:t>
            </a:r>
            <a:endParaRPr lang="en-US" dirty="0"/>
          </a:p>
        </p:txBody>
      </p:sp>
      <p:sp>
        <p:nvSpPr>
          <p:cNvPr id="3" name="Content Placeholder 2"/>
          <p:cNvSpPr>
            <a:spLocks noGrp="1"/>
          </p:cNvSpPr>
          <p:nvPr>
            <p:ph idx="1"/>
          </p:nvPr>
        </p:nvSpPr>
        <p:spPr>
          <a:xfrm>
            <a:off x="1524001" y="1600200"/>
            <a:ext cx="7162800" cy="4724400"/>
          </a:xfrm>
        </p:spPr>
        <p:txBody>
          <a:bodyPr>
            <a:normAutofit fontScale="92500" lnSpcReduction="10000"/>
          </a:bodyPr>
          <a:lstStyle/>
          <a:p>
            <a:pPr algn="just"/>
            <a:r>
              <a:rPr lang="en-US" sz="2000" b="1" dirty="0" smtClean="0"/>
              <a:t>HTML</a:t>
            </a:r>
            <a:r>
              <a:rPr lang="en-US" sz="2000" dirty="0" smtClean="0"/>
              <a:t> stands for </a:t>
            </a:r>
            <a:r>
              <a:rPr lang="en-US" sz="2000" i="1" dirty="0" smtClean="0"/>
              <a:t>Hyper Text Markup Language</a:t>
            </a:r>
            <a:r>
              <a:rPr lang="en-US" sz="2000" dirty="0" smtClean="0"/>
              <a:t>. It is used for structuring and presenting content on the World Wide Web(W3 consortium).</a:t>
            </a:r>
            <a:endParaRPr lang="en-US" sz="2000" dirty="0" smtClean="0"/>
          </a:p>
          <a:p>
            <a:pPr algn="just"/>
            <a:r>
              <a:rPr lang="en-US" sz="2000" dirty="0" smtClean="0"/>
              <a:t>Hyper Text defines the link between the web pages.</a:t>
            </a:r>
            <a:endParaRPr lang="en-US" sz="2000" dirty="0" smtClean="0"/>
          </a:p>
          <a:p>
            <a:pPr algn="just"/>
            <a:r>
              <a:rPr lang="en-US" sz="2000" dirty="0" smtClean="0"/>
              <a:t>Markup language is used to define the text document within tag which defines the structure of web pages.</a:t>
            </a:r>
            <a:endParaRPr lang="en-US" sz="2000" dirty="0" smtClean="0"/>
          </a:p>
          <a:p>
            <a:pPr algn="just"/>
            <a:r>
              <a:rPr lang="en-US" sz="2000" dirty="0" smtClean="0"/>
              <a:t>HTML5 is the latest version of HTML.</a:t>
            </a:r>
            <a:endParaRPr lang="en-US" sz="2000" dirty="0" smtClean="0"/>
          </a:p>
          <a:p>
            <a:pPr algn="just"/>
            <a:r>
              <a:rPr lang="en-US" sz="2000" dirty="0" smtClean="0"/>
              <a:t>HTML5 comes with a lot of flexibility and it supports the following features −</a:t>
            </a:r>
            <a:endParaRPr lang="en-US" sz="2000" dirty="0" smtClean="0"/>
          </a:p>
          <a:p>
            <a:pPr algn="just"/>
            <a:r>
              <a:rPr lang="en-US" sz="2000" dirty="0" smtClean="0"/>
              <a:t>Uppercase tag names.</a:t>
            </a:r>
            <a:endParaRPr lang="en-US" sz="2000" dirty="0" smtClean="0"/>
          </a:p>
          <a:p>
            <a:pPr algn="just"/>
            <a:r>
              <a:rPr lang="en-US" sz="2000" dirty="0" smtClean="0"/>
              <a:t>Quotes are optional for attributes.</a:t>
            </a:r>
            <a:endParaRPr lang="en-US" sz="2000" dirty="0" smtClean="0"/>
          </a:p>
          <a:p>
            <a:pPr algn="just"/>
            <a:r>
              <a:rPr lang="en-US" sz="2000" dirty="0" smtClean="0"/>
              <a:t>Attribute values are optional.</a:t>
            </a:r>
            <a:endParaRPr lang="en-US" sz="2000" dirty="0" smtClean="0"/>
          </a:p>
          <a:p>
            <a:pPr algn="just"/>
            <a:r>
              <a:rPr lang="en-US" sz="2000" dirty="0" smtClean="0"/>
              <a:t>Closing empty elements are optional.</a:t>
            </a:r>
            <a:endParaRPr lang="en-US" sz="2000" dirty="0" smtClean="0"/>
          </a:p>
          <a:p>
            <a:pPr algn="just"/>
            <a:endParaRPr lang="en-US" sz="20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Position- static</a:t>
            </a:r>
            <a:endParaRPr lang="en-US" dirty="0"/>
          </a:p>
        </p:txBody>
      </p:sp>
      <p:sp>
        <p:nvSpPr>
          <p:cNvPr id="3" name="Content Placeholder 2"/>
          <p:cNvSpPr>
            <a:spLocks noGrp="1"/>
          </p:cNvSpPr>
          <p:nvPr>
            <p:ph idx="1"/>
          </p:nvPr>
        </p:nvSpPr>
        <p:spPr/>
        <p:txBody>
          <a:bodyPr/>
          <a:lstStyle/>
          <a:p>
            <a:r>
              <a:rPr lang="en-US" dirty="0" smtClean="0"/>
              <a:t>HTML elements are positioned static by default.</a:t>
            </a:r>
            <a:endParaRPr lang="en-US" dirty="0" smtClean="0"/>
          </a:p>
          <a:p>
            <a:r>
              <a:rPr lang="en-US" dirty="0" smtClean="0"/>
              <a:t>Static positioned elements are not affected by the top, bottom, left, and right properties.</a:t>
            </a:r>
            <a:endParaRPr lang="en-US" dirty="0" smtClean="0"/>
          </a:p>
          <a:p>
            <a:r>
              <a:rPr lang="en-US" dirty="0" smtClean="0"/>
              <a:t>An element with position: static; is not positioned in any special way; it is always positioned according to the normal flow of the page:</a:t>
            </a:r>
            <a:endParaRPr lang="en-US" dirty="0" smtClean="0"/>
          </a:p>
          <a:p>
            <a:r>
              <a:rPr lang="en-US" dirty="0" smtClean="0"/>
              <a:t>The following &lt;div&gt; element has position: static;</a:t>
            </a:r>
            <a:endParaRPr lang="en-US" dirty="0" smtClean="0"/>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0"/>
            <a:ext cx="8229600" cy="5486400"/>
          </a:xfrm>
        </p:spPr>
        <p:txBody>
          <a:bodyPr>
            <a:noAutofit/>
          </a:bodyPr>
          <a:lstStyle/>
          <a:p>
            <a:pPr>
              <a:buNone/>
            </a:pPr>
            <a:r>
              <a:rPr lang="en-US" sz="1600" dirty="0" smtClean="0"/>
              <a:t>&lt;!DOCTYPE html&gt;</a:t>
            </a:r>
            <a:endParaRPr lang="en-US" sz="1600" dirty="0" smtClean="0"/>
          </a:p>
          <a:p>
            <a:pPr>
              <a:buNone/>
            </a:pPr>
            <a:r>
              <a:rPr lang="en-US" sz="1600" dirty="0" smtClean="0"/>
              <a:t>&lt;html&gt;</a:t>
            </a:r>
            <a:endParaRPr lang="en-US" sz="1600" dirty="0" smtClean="0"/>
          </a:p>
          <a:p>
            <a:pPr>
              <a:buNone/>
            </a:pPr>
            <a:r>
              <a:rPr lang="en-US" sz="1600" dirty="0" smtClean="0"/>
              <a:t>&lt;head&gt;</a:t>
            </a:r>
            <a:endParaRPr lang="en-US" sz="1600" dirty="0" smtClean="0"/>
          </a:p>
          <a:p>
            <a:pPr>
              <a:buNone/>
            </a:pPr>
            <a:r>
              <a:rPr lang="en-US" sz="1600" dirty="0" smtClean="0"/>
              <a:t>&lt;style&gt;</a:t>
            </a:r>
            <a:endParaRPr lang="en-US" sz="1600" dirty="0" smtClean="0"/>
          </a:p>
          <a:p>
            <a:pPr>
              <a:buNone/>
            </a:pPr>
            <a:r>
              <a:rPr lang="en-US" sz="1600" dirty="0" err="1" smtClean="0"/>
              <a:t>div.static</a:t>
            </a:r>
            <a:r>
              <a:rPr lang="en-US" sz="1600" dirty="0" smtClean="0"/>
              <a:t> {</a:t>
            </a:r>
            <a:endParaRPr lang="en-US" sz="1600" dirty="0" smtClean="0"/>
          </a:p>
          <a:p>
            <a:pPr>
              <a:buNone/>
            </a:pPr>
            <a:r>
              <a:rPr lang="en-US" sz="1600" dirty="0" smtClean="0"/>
              <a:t>  position: static;</a:t>
            </a:r>
            <a:endParaRPr lang="en-US" sz="1600" dirty="0" smtClean="0"/>
          </a:p>
          <a:p>
            <a:pPr>
              <a:buNone/>
            </a:pPr>
            <a:r>
              <a:rPr lang="en-US" sz="1600" dirty="0" smtClean="0"/>
              <a:t>  border: 3px solid #73AD21;</a:t>
            </a:r>
            <a:endParaRPr lang="en-US" sz="1600" dirty="0" smtClean="0"/>
          </a:p>
          <a:p>
            <a:pPr>
              <a:buNone/>
            </a:pPr>
            <a:r>
              <a:rPr lang="en-US" sz="1600" dirty="0" smtClean="0"/>
              <a:t>}</a:t>
            </a:r>
            <a:endParaRPr lang="en-US" sz="1600" dirty="0" smtClean="0"/>
          </a:p>
          <a:p>
            <a:pPr>
              <a:buNone/>
            </a:pPr>
            <a:r>
              <a:rPr lang="en-US" sz="1600" dirty="0" smtClean="0"/>
              <a:t>&lt;/style&gt;</a:t>
            </a:r>
            <a:endParaRPr lang="en-US" sz="1600" dirty="0" smtClean="0"/>
          </a:p>
          <a:p>
            <a:pPr>
              <a:buNone/>
            </a:pPr>
            <a:r>
              <a:rPr lang="en-US" sz="1600" dirty="0" smtClean="0"/>
              <a:t>&lt;/head&gt;</a:t>
            </a:r>
            <a:endParaRPr lang="en-US" sz="1600" dirty="0" smtClean="0"/>
          </a:p>
          <a:p>
            <a:pPr>
              <a:buNone/>
            </a:pPr>
            <a:r>
              <a:rPr lang="en-US" sz="1600" dirty="0" smtClean="0"/>
              <a:t>&lt;body&gt;</a:t>
            </a:r>
            <a:endParaRPr lang="en-US" sz="1600" dirty="0" smtClean="0"/>
          </a:p>
          <a:p>
            <a:pPr>
              <a:buNone/>
            </a:pPr>
            <a:r>
              <a:rPr lang="en-US" sz="1600" dirty="0" smtClean="0"/>
              <a:t>&lt;h2&gt;position: static;&lt;/h2&gt;</a:t>
            </a:r>
            <a:endParaRPr lang="en-US" sz="1600" dirty="0" smtClean="0"/>
          </a:p>
          <a:p>
            <a:pPr>
              <a:buNone/>
            </a:pPr>
            <a:r>
              <a:rPr lang="en-US" sz="1600" dirty="0" smtClean="0"/>
              <a:t>&lt;p&gt;An element with position: static; is not positioned in any special way; it is </a:t>
            </a:r>
            <a:endParaRPr lang="en-US" sz="1600" dirty="0" smtClean="0"/>
          </a:p>
          <a:p>
            <a:pPr>
              <a:buNone/>
            </a:pPr>
            <a:r>
              <a:rPr lang="en-US" sz="1600" dirty="0" smtClean="0"/>
              <a:t>always positioned according to the normal flow of the page:&lt;/p&gt;</a:t>
            </a:r>
            <a:endParaRPr lang="en-US" sz="1600" dirty="0" smtClean="0"/>
          </a:p>
          <a:p>
            <a:pPr>
              <a:buNone/>
            </a:pPr>
            <a:r>
              <a:rPr lang="en-US" sz="1600" dirty="0" smtClean="0"/>
              <a:t>&lt;div class="static"&gt;</a:t>
            </a:r>
            <a:endParaRPr lang="en-US" sz="1600" dirty="0" smtClean="0"/>
          </a:p>
          <a:p>
            <a:pPr>
              <a:buNone/>
            </a:pPr>
            <a:r>
              <a:rPr lang="en-US" sz="1600" dirty="0" smtClean="0"/>
              <a:t>  This div element has position: static;</a:t>
            </a:r>
            <a:endParaRPr lang="en-US" sz="1600" dirty="0" smtClean="0"/>
          </a:p>
          <a:p>
            <a:pPr>
              <a:buNone/>
            </a:pPr>
            <a:r>
              <a:rPr lang="en-US" sz="1600" dirty="0" smtClean="0"/>
              <a:t>&lt;/div&gt; &lt;/body&gt;</a:t>
            </a:r>
            <a:endParaRPr lang="en-US" sz="1600" dirty="0" smtClean="0"/>
          </a:p>
          <a:p>
            <a:pPr>
              <a:buNone/>
            </a:pPr>
            <a:r>
              <a:rPr lang="en-US" sz="1600" dirty="0" smtClean="0"/>
              <a:t>&lt;/html&gt;</a:t>
            </a:r>
            <a:endParaRPr lang="en-US" sz="16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Position- relative</a:t>
            </a:r>
            <a:endParaRPr lang="en-US" dirty="0"/>
          </a:p>
        </p:txBody>
      </p:sp>
      <p:sp>
        <p:nvSpPr>
          <p:cNvPr id="3" name="Content Placeholder 2"/>
          <p:cNvSpPr>
            <a:spLocks noGrp="1"/>
          </p:cNvSpPr>
          <p:nvPr>
            <p:ph idx="1"/>
          </p:nvPr>
        </p:nvSpPr>
        <p:spPr/>
        <p:txBody>
          <a:bodyPr/>
          <a:lstStyle/>
          <a:p>
            <a:r>
              <a:rPr lang="en-US" dirty="0" smtClean="0"/>
              <a:t>An element with position: relative; is positioned relative to its normal position.</a:t>
            </a:r>
            <a:endParaRPr lang="en-US" dirty="0" smtClean="0"/>
          </a:p>
          <a:p>
            <a:r>
              <a:rPr lang="en-US" dirty="0" smtClean="0"/>
              <a:t>Setting the top, right, bottom, and left properties of a relatively-positioned element will cause it to be adjusted away from its normal position. Other content will not be adjusted to fit into any gap left by the element.</a:t>
            </a:r>
            <a:endParaRPr lang="en-US" dirty="0" smtClean="0"/>
          </a:p>
          <a:p>
            <a:r>
              <a:rPr lang="en-US" dirty="0" smtClean="0"/>
              <a:t>The following &lt;div&gt; element has position: relative;</a:t>
            </a:r>
            <a:endParaRPr lang="en-US" dirty="0" smtClean="0"/>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0"/>
            <a:ext cx="8229600" cy="5562600"/>
          </a:xfrm>
        </p:spPr>
        <p:txBody>
          <a:bodyPr>
            <a:normAutofit fontScale="25000" lnSpcReduction="20000"/>
          </a:bodyPr>
          <a:lstStyle/>
          <a:p>
            <a:pPr>
              <a:buNone/>
            </a:pPr>
            <a:r>
              <a:rPr lang="en-US" sz="6400" dirty="0" smtClean="0"/>
              <a:t>&lt;!DOCTYPE html&gt;</a:t>
            </a:r>
            <a:endParaRPr lang="en-US" sz="6400" dirty="0" smtClean="0"/>
          </a:p>
          <a:p>
            <a:pPr>
              <a:buNone/>
            </a:pPr>
            <a:r>
              <a:rPr lang="en-US" sz="6400" dirty="0" smtClean="0"/>
              <a:t>&lt;html&gt;</a:t>
            </a:r>
            <a:endParaRPr lang="en-US" sz="6400" dirty="0" smtClean="0"/>
          </a:p>
          <a:p>
            <a:pPr>
              <a:buNone/>
            </a:pPr>
            <a:r>
              <a:rPr lang="en-US" sz="6400" dirty="0" smtClean="0"/>
              <a:t>&lt;head&gt;</a:t>
            </a:r>
            <a:endParaRPr lang="en-US" sz="6400" dirty="0" smtClean="0"/>
          </a:p>
          <a:p>
            <a:pPr>
              <a:buNone/>
            </a:pPr>
            <a:r>
              <a:rPr lang="en-US" sz="6400" dirty="0" smtClean="0"/>
              <a:t>&lt;style&gt;</a:t>
            </a:r>
            <a:endParaRPr lang="en-US" sz="6400" dirty="0" smtClean="0"/>
          </a:p>
          <a:p>
            <a:pPr>
              <a:buNone/>
            </a:pPr>
            <a:r>
              <a:rPr lang="en-US" sz="6400" dirty="0" err="1" smtClean="0"/>
              <a:t>div.relative</a:t>
            </a:r>
            <a:r>
              <a:rPr lang="en-US" sz="6400" dirty="0" smtClean="0"/>
              <a:t> {</a:t>
            </a:r>
            <a:endParaRPr lang="en-US" sz="6400" dirty="0" smtClean="0"/>
          </a:p>
          <a:p>
            <a:pPr>
              <a:buNone/>
            </a:pPr>
            <a:r>
              <a:rPr lang="en-US" sz="6400" dirty="0" smtClean="0"/>
              <a:t>  position: relative;</a:t>
            </a:r>
            <a:endParaRPr lang="en-US" sz="6400" dirty="0" smtClean="0"/>
          </a:p>
          <a:p>
            <a:pPr>
              <a:buNone/>
            </a:pPr>
            <a:r>
              <a:rPr lang="en-US" sz="6400" dirty="0" smtClean="0"/>
              <a:t>  left: 30px;</a:t>
            </a:r>
            <a:endParaRPr lang="en-US" sz="6400" dirty="0" smtClean="0"/>
          </a:p>
          <a:p>
            <a:pPr>
              <a:buNone/>
            </a:pPr>
            <a:r>
              <a:rPr lang="en-US" sz="6400" dirty="0" smtClean="0"/>
              <a:t>  border: 3px solid #73AD21;</a:t>
            </a:r>
            <a:endParaRPr lang="en-US" sz="6400" dirty="0" smtClean="0"/>
          </a:p>
          <a:p>
            <a:pPr>
              <a:buNone/>
            </a:pPr>
            <a:r>
              <a:rPr lang="en-US" sz="6400" dirty="0" smtClean="0"/>
              <a:t>}</a:t>
            </a:r>
            <a:endParaRPr lang="en-US" sz="6400" dirty="0" smtClean="0"/>
          </a:p>
          <a:p>
            <a:pPr>
              <a:buNone/>
            </a:pPr>
            <a:r>
              <a:rPr lang="en-US" sz="6400" dirty="0" smtClean="0"/>
              <a:t>&lt;/style&gt;</a:t>
            </a:r>
            <a:endParaRPr lang="en-US" sz="6400" dirty="0" smtClean="0"/>
          </a:p>
          <a:p>
            <a:pPr>
              <a:buNone/>
            </a:pPr>
            <a:r>
              <a:rPr lang="en-US" sz="6400" dirty="0" smtClean="0"/>
              <a:t>&lt;/head&gt;</a:t>
            </a:r>
            <a:endParaRPr lang="en-US" sz="6400" dirty="0" smtClean="0"/>
          </a:p>
          <a:p>
            <a:pPr>
              <a:buNone/>
            </a:pPr>
            <a:r>
              <a:rPr lang="en-US" sz="6400" dirty="0" smtClean="0"/>
              <a:t>&lt;body&gt;</a:t>
            </a:r>
            <a:endParaRPr lang="en-US" sz="6400" dirty="0" smtClean="0"/>
          </a:p>
          <a:p>
            <a:pPr>
              <a:buNone/>
            </a:pPr>
            <a:r>
              <a:rPr lang="en-US" sz="6400" dirty="0" smtClean="0"/>
              <a:t>&lt;h2&gt;position: relative;&lt;/h2&gt;</a:t>
            </a:r>
            <a:endParaRPr lang="en-US" sz="6400" dirty="0" smtClean="0"/>
          </a:p>
          <a:p>
            <a:pPr>
              <a:buNone/>
            </a:pPr>
            <a:r>
              <a:rPr lang="en-US" sz="6400" dirty="0" smtClean="0"/>
              <a:t>&lt;p&gt;An element with position: relative; is positioned relative to its normal position:&lt;/p&gt;</a:t>
            </a:r>
            <a:endParaRPr lang="en-US" sz="6400" dirty="0" smtClean="0"/>
          </a:p>
          <a:p>
            <a:pPr>
              <a:buNone/>
            </a:pPr>
            <a:r>
              <a:rPr lang="en-US" sz="6400" dirty="0" smtClean="0"/>
              <a:t>&lt;div class="relative"&gt;</a:t>
            </a:r>
            <a:endParaRPr lang="en-US" sz="6400" dirty="0" smtClean="0"/>
          </a:p>
          <a:p>
            <a:pPr>
              <a:buNone/>
            </a:pPr>
            <a:r>
              <a:rPr lang="en-US" sz="6400" dirty="0" smtClean="0"/>
              <a:t>This div element has position: relative;</a:t>
            </a:r>
            <a:endParaRPr lang="en-US" sz="6400" dirty="0" smtClean="0"/>
          </a:p>
          <a:p>
            <a:pPr>
              <a:buNone/>
            </a:pPr>
            <a:r>
              <a:rPr lang="en-US" sz="6400" dirty="0" smtClean="0"/>
              <a:t>&lt;/div&gt;</a:t>
            </a:r>
            <a:endParaRPr lang="en-US" sz="6400" dirty="0" smtClean="0"/>
          </a:p>
          <a:p>
            <a:pPr>
              <a:buNone/>
            </a:pPr>
            <a:r>
              <a:rPr lang="en-US" sz="6400" dirty="0" smtClean="0"/>
              <a:t>&lt;/body&gt;</a:t>
            </a:r>
            <a:endParaRPr lang="en-US" sz="6400" dirty="0" smtClean="0"/>
          </a:p>
          <a:p>
            <a:pPr>
              <a:buNone/>
            </a:pPr>
            <a:r>
              <a:rPr lang="en-US" sz="6400" dirty="0" smtClean="0"/>
              <a:t>&lt;/html&gt;</a:t>
            </a:r>
            <a:endParaRPr lang="en-US" sz="6400" dirty="0" smtClean="0"/>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Position- fixed</a:t>
            </a:r>
            <a:endParaRPr lang="en-US" dirty="0"/>
          </a:p>
        </p:txBody>
      </p:sp>
      <p:sp>
        <p:nvSpPr>
          <p:cNvPr id="3" name="Content Placeholder 2"/>
          <p:cNvSpPr>
            <a:spLocks noGrp="1"/>
          </p:cNvSpPr>
          <p:nvPr>
            <p:ph idx="1"/>
          </p:nvPr>
        </p:nvSpPr>
        <p:spPr/>
        <p:txBody>
          <a:bodyPr>
            <a:normAutofit/>
          </a:bodyPr>
          <a:lstStyle/>
          <a:p>
            <a:r>
              <a:rPr lang="en-US" dirty="0" smtClean="0"/>
              <a:t>An element with position: fixed; is positioned relative to the viewport, which means it always stays in the same place even if the page is scrolled. The top, right, bottom, and left properties are used to position the element.</a:t>
            </a:r>
            <a:endParaRPr lang="en-US" dirty="0" smtClean="0"/>
          </a:p>
          <a:p>
            <a:r>
              <a:rPr lang="en-US" dirty="0" smtClean="0"/>
              <a:t>A fixed element does not leave a gap in the page where it would normally have been located.</a:t>
            </a:r>
            <a:endParaRPr lang="en-US" dirty="0" smtClean="0"/>
          </a:p>
          <a:p>
            <a:r>
              <a:rPr lang="en-US" dirty="0" smtClean="0"/>
              <a:t>Notice the fixed element in the lower-right corner of the page. Here is the CSS that is used:</a:t>
            </a:r>
            <a:endParaRPr lang="en-US" dirty="0" smtClean="0"/>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52400"/>
            <a:ext cx="8229600" cy="6705600"/>
          </a:xfrm>
        </p:spPr>
        <p:txBody>
          <a:bodyPr>
            <a:normAutofit fontScale="77500" lnSpcReduction="20000"/>
          </a:bodyPr>
          <a:lstStyle/>
          <a:p>
            <a:pPr>
              <a:buNone/>
            </a:pPr>
            <a:r>
              <a:rPr lang="en-US" dirty="0" smtClean="0"/>
              <a:t>&lt;!DOCTYPE html&gt;</a:t>
            </a:r>
            <a:endParaRPr lang="en-US" dirty="0" smtClean="0"/>
          </a:p>
          <a:p>
            <a:pPr>
              <a:buNone/>
            </a:pPr>
            <a:r>
              <a:rPr lang="en-US" dirty="0" smtClean="0"/>
              <a:t>&lt;html&gt;</a:t>
            </a:r>
            <a:endParaRPr lang="en-US" dirty="0" smtClean="0"/>
          </a:p>
          <a:p>
            <a:pPr>
              <a:buNone/>
            </a:pPr>
            <a:r>
              <a:rPr lang="en-US" dirty="0" smtClean="0"/>
              <a:t>&lt;head&gt;</a:t>
            </a:r>
            <a:endParaRPr lang="en-US" dirty="0" smtClean="0"/>
          </a:p>
          <a:p>
            <a:pPr>
              <a:buNone/>
            </a:pPr>
            <a:r>
              <a:rPr lang="en-US" dirty="0" smtClean="0"/>
              <a:t>&lt;style&gt;</a:t>
            </a:r>
            <a:endParaRPr lang="en-US" dirty="0" smtClean="0"/>
          </a:p>
          <a:p>
            <a:pPr>
              <a:buNone/>
            </a:pPr>
            <a:r>
              <a:rPr lang="en-US" dirty="0" err="1" smtClean="0"/>
              <a:t>div.fixed</a:t>
            </a:r>
            <a:r>
              <a:rPr lang="en-US" dirty="0" smtClean="0"/>
              <a:t> {</a:t>
            </a:r>
            <a:endParaRPr lang="en-US" dirty="0" smtClean="0"/>
          </a:p>
          <a:p>
            <a:pPr>
              <a:buNone/>
            </a:pPr>
            <a:r>
              <a:rPr lang="en-US" dirty="0" smtClean="0"/>
              <a:t>  position: fixed;</a:t>
            </a:r>
            <a:endParaRPr lang="en-US" dirty="0" smtClean="0"/>
          </a:p>
          <a:p>
            <a:pPr>
              <a:buNone/>
            </a:pPr>
            <a:r>
              <a:rPr lang="en-US" dirty="0" smtClean="0"/>
              <a:t>  bottom: 0;</a:t>
            </a:r>
            <a:endParaRPr lang="en-US" dirty="0" smtClean="0"/>
          </a:p>
          <a:p>
            <a:pPr>
              <a:buNone/>
            </a:pPr>
            <a:r>
              <a:rPr lang="en-US" dirty="0" smtClean="0"/>
              <a:t>  right: 0;</a:t>
            </a:r>
            <a:endParaRPr lang="en-US" dirty="0" smtClean="0"/>
          </a:p>
          <a:p>
            <a:pPr>
              <a:buNone/>
            </a:pPr>
            <a:r>
              <a:rPr lang="en-US" dirty="0" smtClean="0"/>
              <a:t>  width: 300px;</a:t>
            </a:r>
            <a:endParaRPr lang="en-US" dirty="0" smtClean="0"/>
          </a:p>
          <a:p>
            <a:pPr>
              <a:buNone/>
            </a:pPr>
            <a:r>
              <a:rPr lang="en-US" dirty="0" smtClean="0"/>
              <a:t>  border: 3px solid #73AD21;</a:t>
            </a:r>
            <a:endParaRPr lang="en-US" dirty="0" smtClean="0"/>
          </a:p>
          <a:p>
            <a:pPr>
              <a:buNone/>
            </a:pPr>
            <a:r>
              <a:rPr lang="en-US" dirty="0" smtClean="0"/>
              <a:t>}</a:t>
            </a:r>
            <a:endParaRPr lang="en-US" dirty="0" smtClean="0"/>
          </a:p>
          <a:p>
            <a:pPr>
              <a:buNone/>
            </a:pPr>
            <a:r>
              <a:rPr lang="en-US" dirty="0" smtClean="0"/>
              <a:t>&lt;/style&gt;</a:t>
            </a:r>
            <a:endParaRPr lang="en-US" dirty="0" smtClean="0"/>
          </a:p>
          <a:p>
            <a:pPr>
              <a:buNone/>
            </a:pPr>
            <a:r>
              <a:rPr lang="en-US" dirty="0" smtClean="0"/>
              <a:t>&lt;/head&gt;</a:t>
            </a:r>
            <a:endParaRPr lang="en-US" dirty="0" smtClean="0"/>
          </a:p>
          <a:p>
            <a:pPr>
              <a:buNone/>
            </a:pPr>
            <a:r>
              <a:rPr lang="en-US" dirty="0" smtClean="0"/>
              <a:t>&lt;body&gt;</a:t>
            </a:r>
            <a:endParaRPr lang="en-US" dirty="0" smtClean="0"/>
          </a:p>
          <a:p>
            <a:pPr>
              <a:buNone/>
            </a:pPr>
            <a:r>
              <a:rPr lang="en-US" dirty="0" smtClean="0"/>
              <a:t>&lt;h2&gt;position: fixed;&lt;/h2&gt;</a:t>
            </a:r>
            <a:endParaRPr lang="en-US" dirty="0" smtClean="0"/>
          </a:p>
          <a:p>
            <a:pPr>
              <a:buNone/>
            </a:pPr>
            <a:r>
              <a:rPr lang="en-US" dirty="0" smtClean="0"/>
              <a:t>&lt;p&gt;An element with position: fixed; is positioned relative to the viewport, </a:t>
            </a:r>
            <a:endParaRPr lang="en-US" dirty="0" smtClean="0"/>
          </a:p>
          <a:p>
            <a:pPr>
              <a:buNone/>
            </a:pPr>
            <a:r>
              <a:rPr lang="en-US" dirty="0" smtClean="0"/>
              <a:t>which means it always stays in the same place even if the page is scrolled:&lt;/p&gt;</a:t>
            </a:r>
            <a:endParaRPr lang="en-US" dirty="0" smtClean="0"/>
          </a:p>
          <a:p>
            <a:pPr>
              <a:buNone/>
            </a:pPr>
            <a:r>
              <a:rPr lang="en-US" dirty="0" smtClean="0"/>
              <a:t>&lt;div class="fixed"&gt;</a:t>
            </a:r>
            <a:endParaRPr lang="en-US" dirty="0" smtClean="0"/>
          </a:p>
          <a:p>
            <a:pPr>
              <a:buNone/>
            </a:pPr>
            <a:r>
              <a:rPr lang="en-US" dirty="0" smtClean="0"/>
              <a:t>This div element has position: fixed;</a:t>
            </a:r>
            <a:endParaRPr lang="en-US" dirty="0" smtClean="0"/>
          </a:p>
          <a:p>
            <a:pPr>
              <a:buNone/>
            </a:pPr>
            <a:r>
              <a:rPr lang="en-US" dirty="0" smtClean="0"/>
              <a:t>&lt;/div&gt;</a:t>
            </a:r>
            <a:endParaRPr lang="en-US" dirty="0" smtClean="0"/>
          </a:p>
          <a:p>
            <a:pPr>
              <a:buNone/>
            </a:pPr>
            <a:r>
              <a:rPr lang="en-US" dirty="0" smtClean="0"/>
              <a:t>&lt;/body&gt;</a:t>
            </a:r>
            <a:endParaRPr lang="en-US" dirty="0" smtClean="0"/>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Position- absolute</a:t>
            </a:r>
            <a:endParaRPr lang="en-US" dirty="0"/>
          </a:p>
        </p:txBody>
      </p:sp>
      <p:sp>
        <p:nvSpPr>
          <p:cNvPr id="3" name="Content Placeholder 2"/>
          <p:cNvSpPr>
            <a:spLocks noGrp="1"/>
          </p:cNvSpPr>
          <p:nvPr>
            <p:ph idx="1"/>
          </p:nvPr>
        </p:nvSpPr>
        <p:spPr/>
        <p:txBody>
          <a:bodyPr/>
          <a:lstStyle/>
          <a:p>
            <a:r>
              <a:rPr lang="en-US" dirty="0" smtClean="0"/>
              <a:t>An element with position: absolute; is positioned relative to the nearest positioned ancestor (instead of positioned relative to the viewport, like fixed).</a:t>
            </a:r>
            <a:endParaRPr lang="en-US" dirty="0" smtClean="0"/>
          </a:p>
          <a:p>
            <a:r>
              <a:rPr lang="en-US" dirty="0" smtClean="0"/>
              <a:t>However; if an absolute positioned element has no positioned ancestors, it uses the document body, and moves along with page scrolling.</a:t>
            </a:r>
            <a:endParaRPr lang="en-US" dirty="0" smtClean="0"/>
          </a:p>
          <a:p>
            <a:r>
              <a:rPr lang="en-US" b="1" dirty="0" smtClean="0"/>
              <a:t>Note:</a:t>
            </a:r>
            <a:r>
              <a:rPr lang="en-US" dirty="0" smtClean="0"/>
              <a:t> A "positioned" element is one whose position is anything except static.</a:t>
            </a:r>
            <a:endParaRPr lang="en-US" dirty="0" smtClean="0"/>
          </a:p>
          <a:p>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0"/>
            <a:ext cx="8229600" cy="6477000"/>
          </a:xfrm>
        </p:spPr>
        <p:txBody>
          <a:bodyPr>
            <a:noAutofit/>
          </a:bodyPr>
          <a:lstStyle/>
          <a:p>
            <a:pPr>
              <a:buNone/>
            </a:pPr>
            <a:r>
              <a:rPr lang="en-US" sz="1200" dirty="0" smtClean="0"/>
              <a:t>&lt;!DOCTYPE html&gt;</a:t>
            </a:r>
            <a:endParaRPr lang="en-US" sz="1200" dirty="0" smtClean="0"/>
          </a:p>
          <a:p>
            <a:pPr>
              <a:buNone/>
            </a:pPr>
            <a:r>
              <a:rPr lang="en-US" sz="1200" dirty="0" smtClean="0"/>
              <a:t>&lt;html&gt;&lt;head&gt; &lt;style&gt;</a:t>
            </a:r>
            <a:endParaRPr lang="en-US" sz="1200" dirty="0" smtClean="0"/>
          </a:p>
          <a:p>
            <a:pPr>
              <a:buNone/>
            </a:pPr>
            <a:r>
              <a:rPr lang="en-US" sz="1200" dirty="0" err="1" smtClean="0"/>
              <a:t>div.relative</a:t>
            </a:r>
            <a:r>
              <a:rPr lang="en-US" sz="1200" dirty="0" smtClean="0"/>
              <a:t> {</a:t>
            </a:r>
            <a:endParaRPr lang="en-US" sz="1200" dirty="0" smtClean="0"/>
          </a:p>
          <a:p>
            <a:pPr>
              <a:buNone/>
            </a:pPr>
            <a:r>
              <a:rPr lang="en-US" sz="1200" dirty="0" smtClean="0"/>
              <a:t>  position: relative;</a:t>
            </a:r>
            <a:endParaRPr lang="en-US" sz="1200" dirty="0" smtClean="0"/>
          </a:p>
          <a:p>
            <a:pPr>
              <a:buNone/>
            </a:pPr>
            <a:r>
              <a:rPr lang="en-US" sz="1200" dirty="0" smtClean="0"/>
              <a:t>  width: 400px;</a:t>
            </a:r>
            <a:endParaRPr lang="en-US" sz="1200" dirty="0" smtClean="0"/>
          </a:p>
          <a:p>
            <a:pPr>
              <a:buNone/>
            </a:pPr>
            <a:r>
              <a:rPr lang="en-US" sz="1200" dirty="0" smtClean="0"/>
              <a:t>  height: 200px;</a:t>
            </a:r>
            <a:endParaRPr lang="en-US" sz="1200" dirty="0" smtClean="0"/>
          </a:p>
          <a:p>
            <a:pPr>
              <a:buNone/>
            </a:pPr>
            <a:r>
              <a:rPr lang="en-US" sz="1200" dirty="0" smtClean="0"/>
              <a:t>  border: 3px solid #73AD21;</a:t>
            </a:r>
            <a:endParaRPr lang="en-US" sz="1200" dirty="0" smtClean="0"/>
          </a:p>
          <a:p>
            <a:pPr>
              <a:buNone/>
            </a:pPr>
            <a:r>
              <a:rPr lang="en-US" sz="1200" dirty="0" smtClean="0"/>
              <a:t>} </a:t>
            </a:r>
            <a:endParaRPr lang="en-US" sz="1200" dirty="0" smtClean="0"/>
          </a:p>
          <a:p>
            <a:pPr>
              <a:buNone/>
            </a:pPr>
            <a:r>
              <a:rPr lang="en-US" sz="1200" dirty="0" err="1" smtClean="0"/>
              <a:t>div.absolute</a:t>
            </a:r>
            <a:r>
              <a:rPr lang="en-US" sz="1200" dirty="0" smtClean="0"/>
              <a:t> {</a:t>
            </a:r>
            <a:endParaRPr lang="en-US" sz="1200" dirty="0" smtClean="0"/>
          </a:p>
          <a:p>
            <a:pPr>
              <a:buNone/>
            </a:pPr>
            <a:r>
              <a:rPr lang="en-US" sz="1200" dirty="0" smtClean="0"/>
              <a:t>  position: absolute;</a:t>
            </a:r>
            <a:endParaRPr lang="en-US" sz="1200" dirty="0" smtClean="0"/>
          </a:p>
          <a:p>
            <a:pPr>
              <a:buNone/>
            </a:pPr>
            <a:r>
              <a:rPr lang="en-US" sz="1200" dirty="0" smtClean="0"/>
              <a:t>  top: 80px;</a:t>
            </a:r>
            <a:endParaRPr lang="en-US" sz="1200" dirty="0" smtClean="0"/>
          </a:p>
          <a:p>
            <a:pPr>
              <a:buNone/>
            </a:pPr>
            <a:r>
              <a:rPr lang="en-US" sz="1200" dirty="0" smtClean="0"/>
              <a:t>  right: 0;</a:t>
            </a:r>
            <a:endParaRPr lang="en-US" sz="1200" dirty="0" smtClean="0"/>
          </a:p>
          <a:p>
            <a:pPr>
              <a:buNone/>
            </a:pPr>
            <a:r>
              <a:rPr lang="en-US" sz="1200" dirty="0" smtClean="0"/>
              <a:t>  width: 200px;</a:t>
            </a:r>
            <a:endParaRPr lang="en-US" sz="1200" dirty="0" smtClean="0"/>
          </a:p>
          <a:p>
            <a:pPr>
              <a:buNone/>
            </a:pPr>
            <a:r>
              <a:rPr lang="en-US" sz="1200" dirty="0" smtClean="0"/>
              <a:t>  height: 100px;</a:t>
            </a:r>
            <a:endParaRPr lang="en-US" sz="1200" dirty="0" smtClean="0"/>
          </a:p>
          <a:p>
            <a:pPr>
              <a:buNone/>
            </a:pPr>
            <a:r>
              <a:rPr lang="en-US" sz="1200" dirty="0" smtClean="0"/>
              <a:t>  border: 3px solid #73AD21;</a:t>
            </a:r>
            <a:endParaRPr lang="en-US" sz="1200" dirty="0" smtClean="0"/>
          </a:p>
          <a:p>
            <a:pPr>
              <a:buNone/>
            </a:pPr>
            <a:r>
              <a:rPr lang="en-US" sz="1200" dirty="0" smtClean="0"/>
              <a:t>}</a:t>
            </a:r>
            <a:endParaRPr lang="en-US" sz="1200" dirty="0" smtClean="0"/>
          </a:p>
          <a:p>
            <a:pPr>
              <a:buNone/>
            </a:pPr>
            <a:r>
              <a:rPr lang="en-US" sz="1200" dirty="0" smtClean="0"/>
              <a:t>&lt;/style&gt;&lt;/head&gt;&lt;body&gt; &lt;h2&gt;position: absolute;&lt;/h2&gt;</a:t>
            </a:r>
            <a:endParaRPr lang="en-US" sz="1200" dirty="0" smtClean="0"/>
          </a:p>
          <a:p>
            <a:pPr>
              <a:buNone/>
            </a:pPr>
            <a:r>
              <a:rPr lang="en-US" sz="1200" dirty="0" smtClean="0"/>
              <a:t>&lt;p&gt;An element with position: absolute; is positioned relative to the nearest positioned ancestor </a:t>
            </a:r>
            <a:endParaRPr lang="en-US" sz="1200" dirty="0" smtClean="0"/>
          </a:p>
          <a:p>
            <a:pPr>
              <a:buNone/>
            </a:pPr>
            <a:r>
              <a:rPr lang="en-US" sz="1200" dirty="0" smtClean="0"/>
              <a:t>(instead of positioned relative to the viewport, like fixed):&lt;/p&gt;</a:t>
            </a:r>
            <a:endParaRPr lang="en-US" sz="1200" dirty="0" smtClean="0"/>
          </a:p>
          <a:p>
            <a:pPr>
              <a:buNone/>
            </a:pPr>
            <a:r>
              <a:rPr lang="en-US" sz="1200" dirty="0" smtClean="0"/>
              <a:t>&lt;div class="relative"&gt;This div element has position: relative;</a:t>
            </a:r>
            <a:endParaRPr lang="en-US" sz="1200" dirty="0" smtClean="0"/>
          </a:p>
          <a:p>
            <a:pPr>
              <a:buNone/>
            </a:pPr>
            <a:r>
              <a:rPr lang="en-US" sz="1200" dirty="0" smtClean="0"/>
              <a:t>  &lt;div class="absolute"&gt;This div element has position: absolute;&lt;/div&gt;</a:t>
            </a:r>
            <a:endParaRPr lang="en-US" sz="1200" dirty="0" smtClean="0"/>
          </a:p>
          <a:p>
            <a:pPr>
              <a:buNone/>
            </a:pPr>
            <a:r>
              <a:rPr lang="en-US" sz="1200" dirty="0" smtClean="0"/>
              <a:t>&lt;/div&gt;&lt;/body&gt; &lt;/html&gt;</a:t>
            </a:r>
            <a:endParaRPr lang="en-US" sz="1200" dirty="0" smtClean="0"/>
          </a:p>
          <a:p>
            <a:pPr>
              <a:buNone/>
            </a:pPr>
            <a:endParaRPr lang="en-US" sz="12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8229600" cy="856488"/>
          </a:xfrm>
        </p:spPr>
        <p:txBody>
          <a:bodyPr>
            <a:normAutofit/>
          </a:bodyPr>
          <a:lstStyle/>
          <a:p>
            <a:r>
              <a:rPr lang="en-US" dirty="0" smtClean="0"/>
              <a:t>Position-sticky</a:t>
            </a:r>
            <a:endParaRPr lang="en-US" dirty="0"/>
          </a:p>
        </p:txBody>
      </p:sp>
      <p:sp>
        <p:nvSpPr>
          <p:cNvPr id="3" name="Content Placeholder 2"/>
          <p:cNvSpPr>
            <a:spLocks noGrp="1"/>
          </p:cNvSpPr>
          <p:nvPr>
            <p:ph idx="1"/>
          </p:nvPr>
        </p:nvSpPr>
        <p:spPr>
          <a:xfrm>
            <a:off x="1828800" y="1676400"/>
            <a:ext cx="6858000" cy="4648200"/>
          </a:xfrm>
        </p:spPr>
        <p:txBody>
          <a:bodyPr/>
          <a:lstStyle/>
          <a:p>
            <a:r>
              <a:rPr lang="en-US" dirty="0" smtClean="0"/>
              <a:t>An element with position: sticky; is positioned based on the user's scroll position.</a:t>
            </a:r>
            <a:endParaRPr lang="en-US" dirty="0" smtClean="0"/>
          </a:p>
          <a:p>
            <a:r>
              <a:rPr lang="en-US" dirty="0" smtClean="0"/>
              <a:t>A sticky element toggles between relative and fixed, depending on the scroll position. It is positioned relative until a given offset position is met in the viewport - then it "sticks" in place (like </a:t>
            </a:r>
            <a:r>
              <a:rPr lang="en-US" dirty="0" err="1" smtClean="0"/>
              <a:t>position:fixed</a:t>
            </a:r>
            <a:r>
              <a:rPr lang="en-US" dirty="0" smtClean="0"/>
              <a:t>).</a:t>
            </a:r>
            <a:endParaRPr lang="en-US" dirty="0" smtClean="0"/>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7374"/>
            <a:ext cx="7239000" cy="6865374"/>
          </a:xfrm>
        </p:spPr>
        <p:txBody>
          <a:bodyPr>
            <a:noAutofit/>
          </a:bodyPr>
          <a:lstStyle/>
          <a:p>
            <a:pPr>
              <a:buNone/>
            </a:pPr>
            <a:r>
              <a:rPr lang="en-US" sz="1400" dirty="0" smtClean="0"/>
              <a:t>&lt;!DOCTYPE html&gt;</a:t>
            </a:r>
            <a:endParaRPr lang="en-US" sz="1400" dirty="0" smtClean="0"/>
          </a:p>
          <a:p>
            <a:pPr>
              <a:buNone/>
            </a:pPr>
            <a:r>
              <a:rPr lang="en-US" sz="1400" dirty="0" smtClean="0"/>
              <a:t>&lt;html&gt; &lt;head&gt;&lt;style&gt;</a:t>
            </a:r>
            <a:endParaRPr lang="en-US" sz="1400" dirty="0" smtClean="0"/>
          </a:p>
          <a:p>
            <a:pPr>
              <a:buNone/>
            </a:pPr>
            <a:r>
              <a:rPr lang="en-US" sz="1400" dirty="0" err="1" smtClean="0"/>
              <a:t>div.sticky</a:t>
            </a:r>
            <a:r>
              <a:rPr lang="en-US" sz="1400" dirty="0" smtClean="0"/>
              <a:t> {</a:t>
            </a:r>
            <a:endParaRPr lang="en-US" sz="1400" dirty="0" smtClean="0"/>
          </a:p>
          <a:p>
            <a:pPr>
              <a:buNone/>
            </a:pPr>
            <a:r>
              <a:rPr lang="en-US" sz="1400" dirty="0" smtClean="0"/>
              <a:t>  position: -</a:t>
            </a:r>
            <a:r>
              <a:rPr lang="en-US" sz="1400" dirty="0" err="1" smtClean="0"/>
              <a:t>webkit</a:t>
            </a:r>
            <a:r>
              <a:rPr lang="en-US" sz="1400" dirty="0" smtClean="0"/>
              <a:t>-sticky;</a:t>
            </a:r>
            <a:endParaRPr lang="en-US" sz="1400" dirty="0" smtClean="0"/>
          </a:p>
          <a:p>
            <a:pPr>
              <a:buNone/>
            </a:pPr>
            <a:r>
              <a:rPr lang="en-US" sz="1400" dirty="0" smtClean="0"/>
              <a:t>  position: sticky;</a:t>
            </a:r>
            <a:endParaRPr lang="en-US" sz="1400" dirty="0" smtClean="0"/>
          </a:p>
          <a:p>
            <a:pPr>
              <a:buNone/>
            </a:pPr>
            <a:r>
              <a:rPr lang="en-US" sz="1400" dirty="0" smtClean="0"/>
              <a:t>  top: 0;</a:t>
            </a:r>
            <a:endParaRPr lang="en-US" sz="1400" dirty="0" smtClean="0"/>
          </a:p>
          <a:p>
            <a:pPr>
              <a:buNone/>
            </a:pPr>
            <a:r>
              <a:rPr lang="en-US" sz="1400" dirty="0" smtClean="0"/>
              <a:t>  padding: 5px;</a:t>
            </a:r>
            <a:endParaRPr lang="en-US" sz="1400" dirty="0" smtClean="0"/>
          </a:p>
          <a:p>
            <a:pPr>
              <a:buNone/>
            </a:pPr>
            <a:r>
              <a:rPr lang="en-US" sz="1400" dirty="0" smtClean="0"/>
              <a:t>  background-color: #cae8ca;</a:t>
            </a:r>
            <a:endParaRPr lang="en-US" sz="1400" dirty="0" smtClean="0"/>
          </a:p>
          <a:p>
            <a:pPr>
              <a:buNone/>
            </a:pPr>
            <a:r>
              <a:rPr lang="en-US" sz="1400" dirty="0" smtClean="0"/>
              <a:t>  border: 2px solid #4CAF50;</a:t>
            </a:r>
            <a:endParaRPr lang="en-US" sz="1400" dirty="0" smtClean="0"/>
          </a:p>
          <a:p>
            <a:pPr>
              <a:buNone/>
            </a:pPr>
            <a:r>
              <a:rPr lang="en-US" sz="1400" dirty="0" smtClean="0"/>
              <a:t>}</a:t>
            </a:r>
            <a:endParaRPr lang="en-US" sz="1400" dirty="0" smtClean="0"/>
          </a:p>
          <a:p>
            <a:pPr>
              <a:buNone/>
            </a:pPr>
            <a:r>
              <a:rPr lang="en-US" sz="1400" dirty="0" smtClean="0"/>
              <a:t>&lt;/style&gt;&lt;/head&gt;&lt;body&gt;</a:t>
            </a:r>
            <a:endParaRPr lang="en-US" sz="1400" dirty="0" smtClean="0"/>
          </a:p>
          <a:p>
            <a:pPr>
              <a:buNone/>
            </a:pPr>
            <a:r>
              <a:rPr lang="en-US" sz="1400" dirty="0" smtClean="0"/>
              <a:t>&lt;p&gt;Try to &lt;b&gt;scroll&lt;/b&gt; inside this frame to understand how sticky positioning works.&lt;/p&gt;</a:t>
            </a:r>
            <a:endParaRPr lang="en-US" sz="1400" dirty="0" smtClean="0"/>
          </a:p>
          <a:p>
            <a:pPr>
              <a:buNone/>
            </a:pPr>
            <a:r>
              <a:rPr lang="en-US" sz="1400" dirty="0" smtClean="0"/>
              <a:t>&lt;div class="sticky"&gt;I am sticky!&lt;/div&gt;</a:t>
            </a:r>
            <a:endParaRPr lang="en-US" sz="1400" dirty="0" smtClean="0"/>
          </a:p>
          <a:p>
            <a:pPr>
              <a:buNone/>
            </a:pPr>
            <a:r>
              <a:rPr lang="en-US" sz="1400" dirty="0" smtClean="0"/>
              <a:t>&lt;div style="padding-bottom:2000px"&gt;</a:t>
            </a:r>
            <a:endParaRPr lang="en-US" sz="1400" dirty="0" smtClean="0"/>
          </a:p>
          <a:p>
            <a:pPr>
              <a:buNone/>
            </a:pPr>
            <a:r>
              <a:rPr lang="en-US" sz="1400" dirty="0" smtClean="0"/>
              <a:t>  &lt;p&gt;In this example, the sticky element sticks to the top of the page (top: 0), when you reach its scroll position.&lt;/p&gt;</a:t>
            </a:r>
            <a:endParaRPr lang="en-US" sz="1400" dirty="0" smtClean="0"/>
          </a:p>
          <a:p>
            <a:pPr>
              <a:buNone/>
            </a:pPr>
            <a:r>
              <a:rPr lang="en-US" sz="1400" dirty="0" smtClean="0"/>
              <a:t>  &lt;p&gt;Scroll back up to remove the </a:t>
            </a:r>
            <a:r>
              <a:rPr lang="en-US" sz="1400" dirty="0" err="1" smtClean="0"/>
              <a:t>stickyness</a:t>
            </a:r>
            <a:r>
              <a:rPr lang="en-US" sz="1400" dirty="0" smtClean="0"/>
              <a:t>.&lt;/p&gt;</a:t>
            </a:r>
            <a:endParaRPr lang="en-US" sz="1400" dirty="0" smtClean="0"/>
          </a:p>
          <a:p>
            <a:pPr>
              <a:buNone/>
            </a:pPr>
            <a:r>
              <a:rPr lang="en-US" sz="1400" dirty="0" smtClean="0"/>
              <a:t>&lt;/div&gt;&lt;/body&gt;&lt;/html&gt;</a:t>
            </a:r>
            <a:endParaRPr lang="en-US" sz="1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6589199" cy="595090"/>
          </a:xfrm>
        </p:spPr>
        <p:txBody>
          <a:bodyPr>
            <a:normAutofit fontScale="90000"/>
          </a:bodyPr>
          <a:lstStyle/>
          <a:p>
            <a:r>
              <a:rPr lang="en-IN" dirty="0" smtClean="0"/>
              <a:t>Features of HTML5</a:t>
            </a:r>
            <a:endParaRPr lang="en-IN" dirty="0"/>
          </a:p>
        </p:txBody>
      </p:sp>
      <p:sp>
        <p:nvSpPr>
          <p:cNvPr id="3" name="Content Placeholder 2"/>
          <p:cNvSpPr>
            <a:spLocks noGrp="1"/>
          </p:cNvSpPr>
          <p:nvPr>
            <p:ph idx="1"/>
          </p:nvPr>
        </p:nvSpPr>
        <p:spPr>
          <a:xfrm>
            <a:off x="1371600" y="823690"/>
            <a:ext cx="7696200" cy="6034310"/>
          </a:xfrm>
        </p:spPr>
        <p:txBody>
          <a:bodyPr>
            <a:normAutofit/>
          </a:bodyPr>
          <a:lstStyle/>
          <a:p>
            <a:pPr algn="just" fontAlgn="base"/>
            <a:r>
              <a:rPr lang="en-IN" dirty="0"/>
              <a:t>It has introduced new multimedia features which supports audio and video controls by using &lt;audio&gt; and &lt;video&gt; tags.</a:t>
            </a:r>
            <a:endParaRPr lang="en-IN" dirty="0"/>
          </a:p>
          <a:p>
            <a:pPr algn="just" fontAlgn="base"/>
            <a:r>
              <a:rPr lang="en-IN" dirty="0"/>
              <a:t>There are new graphics elements including vector graphics and tags.</a:t>
            </a:r>
            <a:endParaRPr lang="en-IN" dirty="0"/>
          </a:p>
          <a:p>
            <a:pPr algn="just" fontAlgn="base"/>
            <a:r>
              <a:rPr lang="en-IN" dirty="0"/>
              <a:t>Enrich semantic content by including &lt;header&gt; &lt;footer&gt;, &lt;article&gt;, &lt;section&gt; and &lt;figure&gt; are added.</a:t>
            </a:r>
            <a:endParaRPr lang="en-IN" dirty="0"/>
          </a:p>
          <a:p>
            <a:pPr algn="just" fontAlgn="base"/>
            <a:r>
              <a:rPr lang="en-IN" dirty="0"/>
              <a:t>Drag and Drop- The user can grab an object and drag it further dropping it on a new location.</a:t>
            </a:r>
            <a:endParaRPr lang="en-IN" dirty="0"/>
          </a:p>
          <a:p>
            <a:pPr algn="just" fontAlgn="base"/>
            <a:r>
              <a:rPr lang="en-IN" dirty="0"/>
              <a:t>Geo-location services- It helps to locate the geographical location of a client.</a:t>
            </a:r>
            <a:endParaRPr lang="en-IN" dirty="0"/>
          </a:p>
          <a:p>
            <a:pPr algn="just" fontAlgn="base"/>
            <a:r>
              <a:rPr lang="en-IN" dirty="0"/>
              <a:t>Web storage facility which provides web application methods to store data on web browser.</a:t>
            </a:r>
            <a:endParaRPr lang="en-IN" dirty="0"/>
          </a:p>
          <a:p>
            <a:pPr algn="just" fontAlgn="base"/>
            <a:r>
              <a:rPr lang="en-IN" dirty="0"/>
              <a:t>Uses SQL database to store data offline.</a:t>
            </a:r>
            <a:endParaRPr lang="en-IN" dirty="0"/>
          </a:p>
          <a:p>
            <a:pPr algn="just" fontAlgn="base"/>
            <a:r>
              <a:rPr lang="en-IN" dirty="0"/>
              <a:t>Allows to draw various shapes like triangle, rectangle, circle, etc.</a:t>
            </a:r>
            <a:endParaRPr lang="en-IN" dirty="0"/>
          </a:p>
          <a:p>
            <a:pPr algn="just" fontAlgn="base"/>
            <a:r>
              <a:rPr lang="en-IN" dirty="0"/>
              <a:t>Capable of handling incorrect syntax.</a:t>
            </a:r>
            <a:endParaRPr lang="en-IN" dirty="0"/>
          </a:p>
          <a:p>
            <a:pPr algn="just" fontAlgn="base"/>
            <a:r>
              <a:rPr lang="en-IN" dirty="0"/>
              <a:t>Easy DOCTYPE declaration i.e. &lt;!</a:t>
            </a:r>
            <a:r>
              <a:rPr lang="en-IN" dirty="0" err="1"/>
              <a:t>doctype</a:t>
            </a:r>
            <a:r>
              <a:rPr lang="en-IN" dirty="0"/>
              <a:t> html&gt;</a:t>
            </a:r>
            <a:endParaRPr lang="en-IN" dirty="0"/>
          </a:p>
          <a:p>
            <a:pPr algn="just" fontAlgn="base"/>
            <a:r>
              <a:rPr lang="en-IN" dirty="0"/>
              <a:t>Easy character encoding i.e. &lt;meta charset=”UTF-8″&gt;</a:t>
            </a:r>
            <a:endParaRPr lang="en-IN" dirty="0"/>
          </a:p>
          <a:p>
            <a:pPr marL="0" indent="0" algn="just">
              <a:buNone/>
            </a:pPr>
            <a:endParaRPr lang="en-IN"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Overlapping Elements</a:t>
            </a:r>
            <a:endParaRPr lang="en-US" dirty="0"/>
          </a:p>
        </p:txBody>
      </p:sp>
      <p:sp>
        <p:nvSpPr>
          <p:cNvPr id="3" name="Content Placeholder 2"/>
          <p:cNvSpPr>
            <a:spLocks noGrp="1"/>
          </p:cNvSpPr>
          <p:nvPr>
            <p:ph idx="1"/>
          </p:nvPr>
        </p:nvSpPr>
        <p:spPr/>
        <p:txBody>
          <a:bodyPr>
            <a:normAutofit lnSpcReduction="10000"/>
          </a:bodyPr>
          <a:lstStyle/>
          <a:p>
            <a:r>
              <a:rPr lang="en-US" dirty="0" smtClean="0"/>
              <a:t>When elements are positioned, they can overlap other elements.</a:t>
            </a:r>
            <a:endParaRPr lang="en-US" dirty="0" smtClean="0"/>
          </a:p>
          <a:p>
            <a:r>
              <a:rPr lang="en-US" dirty="0" smtClean="0"/>
              <a:t>The z-index property specifies the stack order of an element (which element should be placed in front of, or behind, the others).</a:t>
            </a:r>
            <a:endParaRPr lang="en-US" dirty="0" smtClean="0"/>
          </a:p>
          <a:p>
            <a:r>
              <a:rPr lang="en-US" dirty="0" smtClean="0"/>
              <a:t>An element can have a positive or negative stack order:</a:t>
            </a:r>
            <a:endParaRPr lang="en-US" dirty="0" smtClean="0"/>
          </a:p>
          <a:p>
            <a:r>
              <a:rPr lang="en-US" dirty="0" smtClean="0"/>
              <a:t>An element with greater stack order is always in front of an element with a lower stack order.</a:t>
            </a:r>
            <a:endParaRPr lang="en-US" dirty="0" smtClean="0"/>
          </a:p>
          <a:p>
            <a:r>
              <a:rPr lang="en-US" b="1" dirty="0" smtClean="0"/>
              <a:t>Note:</a:t>
            </a:r>
            <a:r>
              <a:rPr lang="en-US" dirty="0" smtClean="0"/>
              <a:t> If two positioned elements overlap without a z-index specified, the element positioned last in the HTML code will be shown on top.</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8229600" cy="780288"/>
          </a:xfrm>
        </p:spPr>
        <p:txBody>
          <a:bodyPr>
            <a:normAutofit/>
          </a:bodyPr>
          <a:lstStyle/>
          <a:p>
            <a:r>
              <a:rPr lang="en-US" dirty="0" smtClean="0"/>
              <a:t>Overlapping Example</a:t>
            </a:r>
            <a:endParaRPr lang="en-US" dirty="0"/>
          </a:p>
        </p:txBody>
      </p:sp>
      <p:sp>
        <p:nvSpPr>
          <p:cNvPr id="3" name="Content Placeholder 2"/>
          <p:cNvSpPr>
            <a:spLocks noGrp="1"/>
          </p:cNvSpPr>
          <p:nvPr>
            <p:ph idx="1"/>
          </p:nvPr>
        </p:nvSpPr>
        <p:spPr>
          <a:xfrm>
            <a:off x="1447800" y="780288"/>
            <a:ext cx="8229600" cy="6077712"/>
          </a:xfrm>
        </p:spPr>
        <p:txBody>
          <a:bodyPr>
            <a:normAutofit fontScale="85000" lnSpcReduction="10000"/>
          </a:bodyPr>
          <a:lstStyle/>
          <a:p>
            <a:pPr>
              <a:buNone/>
            </a:pPr>
            <a:r>
              <a:rPr lang="en-US" dirty="0" smtClean="0"/>
              <a:t>&lt;!DOCTYPE html&gt;</a:t>
            </a:r>
            <a:endParaRPr lang="en-US" dirty="0" smtClean="0"/>
          </a:p>
          <a:p>
            <a:pPr>
              <a:buNone/>
            </a:pPr>
            <a:r>
              <a:rPr lang="en-US" dirty="0" smtClean="0"/>
              <a:t>&lt;html&gt;</a:t>
            </a:r>
            <a:endParaRPr lang="en-US" dirty="0" smtClean="0"/>
          </a:p>
          <a:p>
            <a:pPr>
              <a:buNone/>
            </a:pPr>
            <a:r>
              <a:rPr lang="en-US" dirty="0" smtClean="0"/>
              <a:t>&lt;head&gt;</a:t>
            </a:r>
            <a:endParaRPr lang="en-US" dirty="0" smtClean="0"/>
          </a:p>
          <a:p>
            <a:pPr>
              <a:buNone/>
            </a:pPr>
            <a:r>
              <a:rPr lang="en-US" dirty="0" smtClean="0"/>
              <a:t>&lt;style&gt;</a:t>
            </a:r>
            <a:endParaRPr lang="en-US" dirty="0" smtClean="0"/>
          </a:p>
          <a:p>
            <a:pPr>
              <a:buNone/>
            </a:pPr>
            <a:r>
              <a:rPr lang="en-US" dirty="0" err="1" smtClean="0"/>
              <a:t>img</a:t>
            </a:r>
            <a:r>
              <a:rPr lang="en-US" dirty="0" smtClean="0"/>
              <a:t> {</a:t>
            </a:r>
            <a:endParaRPr lang="en-US" dirty="0" smtClean="0"/>
          </a:p>
          <a:p>
            <a:pPr>
              <a:buNone/>
            </a:pPr>
            <a:r>
              <a:rPr lang="en-US" dirty="0" smtClean="0"/>
              <a:t>  position: absolute;</a:t>
            </a:r>
            <a:endParaRPr lang="en-US" dirty="0" smtClean="0"/>
          </a:p>
          <a:p>
            <a:pPr>
              <a:buNone/>
            </a:pPr>
            <a:r>
              <a:rPr lang="en-US" dirty="0" smtClean="0"/>
              <a:t>  left: 0px;</a:t>
            </a:r>
            <a:endParaRPr lang="en-US" dirty="0" smtClean="0"/>
          </a:p>
          <a:p>
            <a:pPr>
              <a:buNone/>
            </a:pPr>
            <a:r>
              <a:rPr lang="en-US" dirty="0" smtClean="0"/>
              <a:t>  top: 0px;</a:t>
            </a:r>
            <a:endParaRPr lang="en-US" dirty="0" smtClean="0"/>
          </a:p>
          <a:p>
            <a:pPr>
              <a:buNone/>
            </a:pPr>
            <a:r>
              <a:rPr lang="en-US" dirty="0" smtClean="0"/>
              <a:t>  z-index: -1;</a:t>
            </a:r>
            <a:endParaRPr lang="en-US" dirty="0" smtClean="0"/>
          </a:p>
          <a:p>
            <a:pPr>
              <a:buNone/>
            </a:pPr>
            <a:r>
              <a:rPr lang="en-US" dirty="0" smtClean="0"/>
              <a:t>}</a:t>
            </a:r>
            <a:endParaRPr lang="en-US" dirty="0" smtClean="0"/>
          </a:p>
          <a:p>
            <a:pPr>
              <a:buNone/>
            </a:pPr>
            <a:r>
              <a:rPr lang="en-US" dirty="0" smtClean="0"/>
              <a:t>&lt;/style&gt;</a:t>
            </a:r>
            <a:endParaRPr lang="en-US" dirty="0" smtClean="0"/>
          </a:p>
          <a:p>
            <a:pPr>
              <a:buNone/>
            </a:pPr>
            <a:r>
              <a:rPr lang="en-US" dirty="0" smtClean="0"/>
              <a:t>&lt;/head&gt;</a:t>
            </a:r>
            <a:endParaRPr lang="en-US" dirty="0" smtClean="0"/>
          </a:p>
          <a:p>
            <a:pPr>
              <a:buNone/>
            </a:pPr>
            <a:r>
              <a:rPr lang="en-US" dirty="0" smtClean="0"/>
              <a:t>&lt;body&gt;</a:t>
            </a:r>
            <a:endParaRPr lang="en-US" dirty="0" smtClean="0"/>
          </a:p>
          <a:p>
            <a:pPr>
              <a:buNone/>
            </a:pPr>
            <a:r>
              <a:rPr lang="en-US" dirty="0" smtClean="0"/>
              <a:t>&lt;h1&gt;This is a heading&lt;/h1&gt;</a:t>
            </a:r>
            <a:endParaRPr lang="en-US" dirty="0" smtClean="0"/>
          </a:p>
          <a:p>
            <a:pPr>
              <a:buNone/>
            </a:pPr>
            <a:r>
              <a:rPr lang="en-US" dirty="0" smtClean="0"/>
              <a:t>&lt;</a:t>
            </a:r>
            <a:r>
              <a:rPr lang="en-US" dirty="0" err="1" smtClean="0"/>
              <a:t>img</a:t>
            </a:r>
            <a:r>
              <a:rPr lang="en-US" dirty="0" smtClean="0"/>
              <a:t> </a:t>
            </a:r>
            <a:r>
              <a:rPr lang="en-US" dirty="0" err="1" smtClean="0"/>
              <a:t>src</a:t>
            </a:r>
            <a:r>
              <a:rPr lang="en-US" dirty="0" smtClean="0"/>
              <a:t>=“abc.gif" width="100" height="140"&gt;</a:t>
            </a:r>
            <a:endParaRPr lang="en-US" dirty="0" smtClean="0"/>
          </a:p>
          <a:p>
            <a:pPr>
              <a:buNone/>
            </a:pPr>
            <a:r>
              <a:rPr lang="en-US" dirty="0" smtClean="0"/>
              <a:t>&lt;p&gt;Because the image has a z-index of -1, it will be placed behind the text.&lt;/p&gt;</a:t>
            </a:r>
            <a:endParaRPr lang="en-US" dirty="0" smtClean="0"/>
          </a:p>
          <a:p>
            <a:pPr>
              <a:buNone/>
            </a:pPr>
            <a:r>
              <a:rPr lang="en-US" dirty="0" smtClean="0"/>
              <a:t>&lt;/body&gt;</a:t>
            </a:r>
            <a:endParaRPr lang="en-US" dirty="0" smtClean="0"/>
          </a:p>
          <a:p>
            <a:pPr>
              <a:buNone/>
            </a:pPr>
            <a:r>
              <a:rPr lang="en-US" dirty="0" smtClean="0"/>
              <a:t>&lt;/html&gt;</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6589199" cy="1280890"/>
          </a:xfrm>
        </p:spPr>
        <p:txBody>
          <a:bodyPr/>
          <a:lstStyle/>
          <a:p>
            <a:pPr algn="ctr"/>
            <a:r>
              <a:rPr lang="en-IN" dirty="0" smtClean="0"/>
              <a:t>CSS Background</a:t>
            </a:r>
            <a:endParaRPr lang="en-IN" dirty="0"/>
          </a:p>
        </p:txBody>
      </p:sp>
      <p:sp>
        <p:nvSpPr>
          <p:cNvPr id="3" name="Content Placeholder 2"/>
          <p:cNvSpPr>
            <a:spLocks noGrp="1"/>
          </p:cNvSpPr>
          <p:nvPr>
            <p:ph idx="1"/>
          </p:nvPr>
        </p:nvSpPr>
        <p:spPr>
          <a:xfrm>
            <a:off x="1524000" y="685800"/>
            <a:ext cx="7619999" cy="6172200"/>
          </a:xfrm>
        </p:spPr>
        <p:txBody>
          <a:bodyPr>
            <a:normAutofit/>
          </a:bodyPr>
          <a:lstStyle/>
          <a:p>
            <a:r>
              <a:rPr lang="en-IN" sz="2000" dirty="0"/>
              <a:t>The CSS background properties are used to add background effects for elements</a:t>
            </a:r>
            <a:r>
              <a:rPr lang="en-IN" sz="2000" dirty="0" smtClean="0"/>
              <a:t>.</a:t>
            </a:r>
            <a:endParaRPr lang="en-IN" sz="2000" dirty="0" smtClean="0"/>
          </a:p>
          <a:p>
            <a:pPr lvl="1"/>
            <a:r>
              <a:rPr lang="en-IN" sz="1800" dirty="0" smtClean="0"/>
              <a:t>Background-</a:t>
            </a:r>
            <a:r>
              <a:rPr lang="en-IN" sz="1800" dirty="0" err="1" smtClean="0"/>
              <a:t>color</a:t>
            </a:r>
            <a:endParaRPr lang="en-IN" sz="1800" dirty="0" smtClean="0"/>
          </a:p>
          <a:p>
            <a:pPr lvl="1"/>
            <a:r>
              <a:rPr lang="en-IN" sz="1800" dirty="0" smtClean="0"/>
              <a:t>Background-repeat</a:t>
            </a:r>
            <a:endParaRPr lang="en-IN" sz="1800" dirty="0" smtClean="0"/>
          </a:p>
          <a:p>
            <a:pPr lvl="1"/>
            <a:r>
              <a:rPr lang="en-IN" sz="1800" dirty="0" smtClean="0"/>
              <a:t>Background-image</a:t>
            </a:r>
            <a:endParaRPr lang="en-IN" sz="1800" dirty="0" smtClean="0"/>
          </a:p>
          <a:p>
            <a:pPr lvl="1"/>
            <a:r>
              <a:rPr lang="en-IN" sz="1800" dirty="0" smtClean="0"/>
              <a:t>Background-attachment</a:t>
            </a:r>
            <a:endParaRPr lang="en-IN" sz="1800" dirty="0" smtClean="0"/>
          </a:p>
          <a:p>
            <a:pPr lvl="1"/>
            <a:r>
              <a:rPr lang="en-IN" sz="1800" dirty="0" smtClean="0"/>
              <a:t>Background-position</a:t>
            </a:r>
            <a:endParaRPr lang="en-IN" sz="1800" dirty="0" smtClean="0"/>
          </a:p>
          <a:p>
            <a:pPr marL="457200" lvl="1" indent="0">
              <a:buNone/>
            </a:pPr>
            <a:endParaRPr lang="en-IN" sz="1800" dirty="0"/>
          </a:p>
        </p:txBody>
      </p:sp>
      <p:sp>
        <p:nvSpPr>
          <p:cNvPr id="6" name="Rectangle 5"/>
          <p:cNvSpPr/>
          <p:nvPr/>
        </p:nvSpPr>
        <p:spPr>
          <a:xfrm>
            <a:off x="889819" y="3771900"/>
            <a:ext cx="4533036" cy="1077218"/>
          </a:xfrm>
          <a:prstGeom prst="rect">
            <a:avLst/>
          </a:prstGeom>
        </p:spPr>
        <p:txBody>
          <a:bodyPr wrap="none">
            <a:spAutoFit/>
          </a:bodyPr>
          <a:lstStyle/>
          <a:p>
            <a:r>
              <a:rPr lang="en-IN" sz="3200" dirty="0" smtClean="0">
                <a:solidFill>
                  <a:srgbClr val="000000"/>
                </a:solidFill>
                <a:latin typeface="Segoe UI" panose="020B0502040204020203" pitchFamily="34" charset="0"/>
              </a:rPr>
              <a:t>Opacity</a:t>
            </a:r>
            <a:r>
              <a:rPr lang="en-IN" sz="3200" dirty="0"/>
              <a:t>/ Transparency</a:t>
            </a:r>
            <a:endParaRPr lang="en-IN" sz="3200" dirty="0"/>
          </a:p>
          <a:p>
            <a:endParaRPr lang="en-IN" sz="3200" b="0" i="0" dirty="0">
              <a:solidFill>
                <a:srgbClr val="000000"/>
              </a:solidFill>
              <a:effectLst/>
              <a:latin typeface="Segoe UI" panose="020B0502040204020203" pitchFamily="34" charset="0"/>
            </a:endParaRPr>
          </a:p>
        </p:txBody>
      </p:sp>
      <p:sp>
        <p:nvSpPr>
          <p:cNvPr id="7" name="Rectangle 3"/>
          <p:cNvSpPr>
            <a:spLocks noChangeArrowheads="1"/>
          </p:cNvSpPr>
          <p:nvPr/>
        </p:nvSpPr>
        <p:spPr bwMode="auto">
          <a:xfrm>
            <a:off x="914400" y="4365367"/>
            <a:ext cx="856042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smtClean="0">
                <a:ln>
                  <a:noFill/>
                </a:ln>
                <a:solidFill>
                  <a:srgbClr val="000000"/>
                </a:solidFill>
                <a:effectLst/>
                <a:latin typeface="Verdana" panose="020B0604030504040204" pitchFamily="34" charset="0"/>
              </a:rPr>
              <a:t>The </a:t>
            </a:r>
            <a:r>
              <a:rPr kumimoji="0" lang="en-US" altLang="en-US" b="0" i="0" u="none" strike="noStrike" cap="none" normalizeH="0" baseline="0" dirty="0" smtClean="0">
                <a:ln>
                  <a:noFill/>
                </a:ln>
                <a:solidFill>
                  <a:srgbClr val="DC143C"/>
                </a:solidFill>
                <a:effectLst/>
                <a:latin typeface="Consolas" panose="020B0609020204030204" pitchFamily="49" charset="0"/>
              </a:rPr>
              <a:t>opacity</a:t>
            </a:r>
            <a:r>
              <a:rPr kumimoji="0" lang="en-US" altLang="en-US" b="0" i="0" u="none" strike="noStrike" cap="none" normalizeH="0" baseline="0" dirty="0" smtClean="0">
                <a:ln>
                  <a:noFill/>
                </a:ln>
                <a:solidFill>
                  <a:srgbClr val="000000"/>
                </a:solidFill>
                <a:effectLst/>
                <a:latin typeface="Verdana" panose="020B0604030504040204" pitchFamily="34" charset="0"/>
              </a:rPr>
              <a:t> property specifies the opacity/transparency of an element. </a:t>
            </a:r>
            <a:endParaRPr kumimoji="0" lang="en-US" altLang="en-US"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smtClean="0">
                <a:ln>
                  <a:noFill/>
                </a:ln>
                <a:solidFill>
                  <a:srgbClr val="000000"/>
                </a:solidFill>
                <a:effectLst/>
                <a:latin typeface="Verdana" panose="020B0604030504040204" pitchFamily="34" charset="0"/>
              </a:rPr>
              <a:t>It can take a value from 0.0 - 1.0.</a:t>
            </a:r>
            <a:endParaRPr kumimoji="0" lang="en-US" altLang="en-US"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smtClean="0">
                <a:ln>
                  <a:noFill/>
                </a:ln>
                <a:solidFill>
                  <a:srgbClr val="000000"/>
                </a:solidFill>
                <a:effectLst/>
                <a:latin typeface="Verdana" panose="020B0604030504040204" pitchFamily="34" charset="0"/>
              </a:rPr>
              <a:t> The lower value, the more transparent:</a:t>
            </a:r>
            <a:r>
              <a:rPr kumimoji="0" lang="en-US" altLang="en-US" sz="1100" b="0" i="0" u="none" strike="noStrike" cap="none" normalizeH="0" baseline="0" dirty="0" smtClean="0">
                <a:ln>
                  <a:noFill/>
                </a:ln>
                <a:solidFill>
                  <a:schemeClr val="tx1"/>
                </a:solidFill>
                <a:effectLst/>
              </a:rPr>
              <a:t>  </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447800" y="231430"/>
          <a:ext cx="7239000" cy="6599531"/>
        </p:xfrm>
        <a:graphic>
          <a:graphicData uri="http://schemas.openxmlformats.org/drawingml/2006/table">
            <a:tbl>
              <a:tblPr/>
              <a:tblGrid>
                <a:gridCol w="2169134"/>
                <a:gridCol w="5069866"/>
              </a:tblGrid>
              <a:tr h="436419">
                <a:tc>
                  <a:txBody>
                    <a:bodyPr/>
                    <a:lstStyle/>
                    <a:p>
                      <a:pPr algn="l" fontAlgn="t"/>
                      <a:r>
                        <a:rPr lang="en-IN" sz="1800" b="1" dirty="0">
                          <a:effectLst/>
                        </a:rPr>
                        <a:t>Property</a:t>
                      </a:r>
                      <a:endParaRPr lang="en-IN" sz="1800" b="1" dirty="0">
                        <a:effectLst/>
                      </a:endParaRPr>
                    </a:p>
                  </a:txBody>
                  <a:tcPr marL="110403"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b="1" dirty="0">
                          <a:effectLst/>
                        </a:rPr>
                        <a:t>Description</a:t>
                      </a:r>
                      <a:endParaRPr lang="en-IN" sz="1800" b="1" dirty="0">
                        <a:effectLst/>
                      </a:endParaRPr>
                    </a:p>
                  </a:txBody>
                  <a:tcPr marL="55202"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716973">
                <a:tc>
                  <a:txBody>
                    <a:bodyPr/>
                    <a:lstStyle/>
                    <a:p>
                      <a:pPr algn="l" fontAlgn="t"/>
                      <a:r>
                        <a:rPr lang="en-IN" sz="1800">
                          <a:effectLst/>
                          <a:hlinkClick r:id="rId1"/>
                        </a:rPr>
                        <a:t>background</a:t>
                      </a:r>
                      <a:endParaRPr lang="en-IN" sz="1800">
                        <a:effectLst/>
                      </a:endParaRPr>
                    </a:p>
                  </a:txBody>
                  <a:tcPr marL="110403"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Sets all the background properties in one declaration</a:t>
                      </a:r>
                      <a:endParaRPr lang="en-IN" sz="1800">
                        <a:effectLst/>
                      </a:endParaRPr>
                    </a:p>
                  </a:txBody>
                  <a:tcPr marL="55202"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716973">
                <a:tc>
                  <a:txBody>
                    <a:bodyPr/>
                    <a:lstStyle/>
                    <a:p>
                      <a:pPr algn="l" fontAlgn="t"/>
                      <a:r>
                        <a:rPr lang="en-IN" sz="1800">
                          <a:effectLst/>
                          <a:hlinkClick r:id="rId2"/>
                        </a:rPr>
                        <a:t>background-attachment</a:t>
                      </a:r>
                      <a:endParaRPr lang="en-IN" sz="1800">
                        <a:effectLst/>
                      </a:endParaRPr>
                    </a:p>
                  </a:txBody>
                  <a:tcPr marL="110403"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Sets whether a background image is fixed or scrolls with the rest of the page</a:t>
                      </a:r>
                      <a:endParaRPr lang="en-IN" sz="1800">
                        <a:effectLst/>
                      </a:endParaRPr>
                    </a:p>
                  </a:txBody>
                  <a:tcPr marL="55202"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36419">
                <a:tc>
                  <a:txBody>
                    <a:bodyPr/>
                    <a:lstStyle/>
                    <a:p>
                      <a:pPr algn="l" fontAlgn="t"/>
                      <a:r>
                        <a:rPr lang="en-IN" sz="1800">
                          <a:effectLst/>
                          <a:hlinkClick r:id="rId3"/>
                        </a:rPr>
                        <a:t>background-clip</a:t>
                      </a:r>
                      <a:endParaRPr lang="en-IN" sz="1800">
                        <a:effectLst/>
                      </a:endParaRPr>
                    </a:p>
                  </a:txBody>
                  <a:tcPr marL="110403"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Specifies the painting area of the background</a:t>
                      </a:r>
                      <a:endParaRPr lang="en-IN" sz="1800">
                        <a:effectLst/>
                      </a:endParaRPr>
                    </a:p>
                  </a:txBody>
                  <a:tcPr marL="55202"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36419">
                <a:tc>
                  <a:txBody>
                    <a:bodyPr/>
                    <a:lstStyle/>
                    <a:p>
                      <a:pPr algn="l" fontAlgn="t"/>
                      <a:r>
                        <a:rPr lang="en-IN" sz="1800">
                          <a:effectLst/>
                          <a:hlinkClick r:id="rId4"/>
                        </a:rPr>
                        <a:t>background-color</a:t>
                      </a:r>
                      <a:endParaRPr lang="en-IN" sz="1800">
                        <a:effectLst/>
                      </a:endParaRPr>
                    </a:p>
                  </a:txBody>
                  <a:tcPr marL="110403"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Sets the background color of an element</a:t>
                      </a:r>
                      <a:endParaRPr lang="en-IN" sz="1800">
                        <a:effectLst/>
                      </a:endParaRPr>
                    </a:p>
                  </a:txBody>
                  <a:tcPr marL="55202"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36419">
                <a:tc>
                  <a:txBody>
                    <a:bodyPr/>
                    <a:lstStyle/>
                    <a:p>
                      <a:pPr algn="l" fontAlgn="t"/>
                      <a:r>
                        <a:rPr lang="en-IN" sz="1800">
                          <a:effectLst/>
                          <a:hlinkClick r:id="rId5"/>
                        </a:rPr>
                        <a:t>background-image</a:t>
                      </a:r>
                      <a:endParaRPr lang="en-IN" sz="1800">
                        <a:effectLst/>
                      </a:endParaRPr>
                    </a:p>
                  </a:txBody>
                  <a:tcPr marL="110403"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Sets the background image for an element</a:t>
                      </a:r>
                      <a:endParaRPr lang="en-IN" sz="1800">
                        <a:effectLst/>
                      </a:endParaRPr>
                    </a:p>
                  </a:txBody>
                  <a:tcPr marL="55202"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716973">
                <a:tc>
                  <a:txBody>
                    <a:bodyPr/>
                    <a:lstStyle/>
                    <a:p>
                      <a:pPr algn="l" fontAlgn="t"/>
                      <a:r>
                        <a:rPr lang="en-IN" sz="1800">
                          <a:effectLst/>
                          <a:hlinkClick r:id="rId6"/>
                        </a:rPr>
                        <a:t>background-origin</a:t>
                      </a:r>
                      <a:endParaRPr lang="en-IN" sz="1800">
                        <a:effectLst/>
                      </a:endParaRPr>
                    </a:p>
                  </a:txBody>
                  <a:tcPr marL="110403"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Specifies where the background image(s) is/are positioned</a:t>
                      </a:r>
                      <a:endParaRPr lang="en-IN" sz="1800">
                        <a:effectLst/>
                      </a:endParaRPr>
                    </a:p>
                  </a:txBody>
                  <a:tcPr marL="55202"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716973">
                <a:tc>
                  <a:txBody>
                    <a:bodyPr/>
                    <a:lstStyle/>
                    <a:p>
                      <a:pPr algn="l" fontAlgn="t"/>
                      <a:r>
                        <a:rPr lang="en-IN" sz="1800">
                          <a:effectLst/>
                          <a:hlinkClick r:id="rId7"/>
                        </a:rPr>
                        <a:t>background-position</a:t>
                      </a:r>
                      <a:endParaRPr lang="en-IN" sz="1800">
                        <a:effectLst/>
                      </a:endParaRPr>
                    </a:p>
                  </a:txBody>
                  <a:tcPr marL="110403"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Sets the starting position of a background image</a:t>
                      </a:r>
                      <a:endParaRPr lang="en-IN" sz="1800">
                        <a:effectLst/>
                      </a:endParaRPr>
                    </a:p>
                  </a:txBody>
                  <a:tcPr marL="55202"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36419">
                <a:tc>
                  <a:txBody>
                    <a:bodyPr/>
                    <a:lstStyle/>
                    <a:p>
                      <a:pPr algn="l" fontAlgn="t"/>
                      <a:r>
                        <a:rPr lang="en-IN" sz="1800">
                          <a:effectLst/>
                          <a:hlinkClick r:id="rId8"/>
                        </a:rPr>
                        <a:t>background-repeat</a:t>
                      </a:r>
                      <a:endParaRPr lang="en-IN" sz="1800">
                        <a:effectLst/>
                      </a:endParaRPr>
                    </a:p>
                  </a:txBody>
                  <a:tcPr marL="110403"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Sets how a background image will be repeated</a:t>
                      </a:r>
                      <a:endParaRPr lang="en-IN" sz="1800">
                        <a:effectLst/>
                      </a:endParaRPr>
                    </a:p>
                  </a:txBody>
                  <a:tcPr marL="55202"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36419">
                <a:tc>
                  <a:txBody>
                    <a:bodyPr/>
                    <a:lstStyle/>
                    <a:p>
                      <a:pPr algn="l" fontAlgn="t"/>
                      <a:r>
                        <a:rPr lang="en-IN" sz="1800">
                          <a:effectLst/>
                          <a:hlinkClick r:id="rId9"/>
                        </a:rPr>
                        <a:t>background-size</a:t>
                      </a:r>
                      <a:endParaRPr lang="en-IN" sz="1800">
                        <a:effectLst/>
                      </a:endParaRPr>
                    </a:p>
                  </a:txBody>
                  <a:tcPr marL="110403"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800" dirty="0">
                          <a:effectLst/>
                        </a:rPr>
                        <a:t>Specifies the size of the background image(s)</a:t>
                      </a:r>
                      <a:endParaRPr lang="en-IN" sz="1800" dirty="0">
                        <a:effectLst/>
                      </a:endParaRPr>
                    </a:p>
                  </a:txBody>
                  <a:tcPr marL="55202"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09600"/>
            <a:ext cx="8229600" cy="704088"/>
          </a:xfrm>
        </p:spPr>
        <p:txBody>
          <a:bodyPr>
            <a:normAutofit/>
          </a:bodyPr>
          <a:lstStyle/>
          <a:p>
            <a:r>
              <a:rPr lang="en-US" dirty="0" smtClean="0"/>
              <a:t>CSS Multiple Backgrounds</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dirty="0" smtClean="0"/>
              <a:t>CSS allows you to add multiple background images for an element, through the background-image property.</a:t>
            </a:r>
            <a:endParaRPr lang="en-US" dirty="0" smtClean="0"/>
          </a:p>
          <a:p>
            <a:r>
              <a:rPr lang="en-US" dirty="0" smtClean="0"/>
              <a:t>The different background images are separated by commas, and the images are stacked on top of each other, where the first image is closest to the viewer.</a:t>
            </a:r>
            <a:endParaRPr lang="en-US" dirty="0" smtClean="0"/>
          </a:p>
          <a:p>
            <a:r>
              <a:rPr lang="en-US" dirty="0" smtClean="0"/>
              <a:t>The following example has two background images, the first image is a flower (aligned to the bottom and right) and the second image is a paper background (aligned to the top-left corner):</a:t>
            </a:r>
            <a:endParaRPr lang="en-US" dirty="0" smtClean="0"/>
          </a:p>
          <a:p>
            <a:r>
              <a:rPr lang="en-US" b="1" dirty="0" smtClean="0"/>
              <a:t>Note: </a:t>
            </a:r>
            <a:r>
              <a:rPr lang="en-US" dirty="0" smtClean="0"/>
              <a:t>Download two images and rename the names as specified in the program then insert them into the same folder where code file in available in order to view output for the following program.</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52400"/>
            <a:ext cx="8229600" cy="6705600"/>
          </a:xfrm>
        </p:spPr>
        <p:txBody>
          <a:bodyPr>
            <a:normAutofit fontScale="92500" lnSpcReduction="20000"/>
          </a:bodyPr>
          <a:lstStyle/>
          <a:p>
            <a:pPr>
              <a:buNone/>
            </a:pPr>
            <a:r>
              <a:rPr lang="en-US" dirty="0" smtClean="0"/>
              <a:t>&lt;!DOCTYPE html&gt;</a:t>
            </a:r>
            <a:endParaRPr lang="en-US" dirty="0" smtClean="0"/>
          </a:p>
          <a:p>
            <a:pPr>
              <a:buNone/>
            </a:pPr>
            <a:r>
              <a:rPr lang="en-US" dirty="0" smtClean="0"/>
              <a:t>&lt;html&gt;</a:t>
            </a:r>
            <a:endParaRPr lang="en-US" dirty="0" smtClean="0"/>
          </a:p>
          <a:p>
            <a:pPr>
              <a:buNone/>
            </a:pPr>
            <a:r>
              <a:rPr lang="en-US" dirty="0" smtClean="0"/>
              <a:t>&lt;head&gt;</a:t>
            </a:r>
            <a:endParaRPr lang="en-US" dirty="0" smtClean="0"/>
          </a:p>
          <a:p>
            <a:pPr>
              <a:buNone/>
            </a:pPr>
            <a:r>
              <a:rPr lang="en-US" dirty="0" smtClean="0"/>
              <a:t>&lt;style&gt; </a:t>
            </a:r>
            <a:endParaRPr lang="en-US" dirty="0" smtClean="0"/>
          </a:p>
          <a:p>
            <a:pPr>
              <a:buNone/>
            </a:pPr>
            <a:r>
              <a:rPr lang="en-US" dirty="0" smtClean="0"/>
              <a:t>#example1 {</a:t>
            </a:r>
            <a:endParaRPr lang="en-US" dirty="0" smtClean="0"/>
          </a:p>
          <a:p>
            <a:pPr>
              <a:buNone/>
            </a:pPr>
            <a:r>
              <a:rPr lang="en-US" dirty="0" smtClean="0"/>
              <a:t>  background-image: </a:t>
            </a:r>
            <a:r>
              <a:rPr lang="en-US" dirty="0" err="1" smtClean="0"/>
              <a:t>url</a:t>
            </a:r>
            <a:r>
              <a:rPr lang="en-US" dirty="0" smtClean="0"/>
              <a:t>(flower.gif), </a:t>
            </a:r>
            <a:r>
              <a:rPr lang="en-US" dirty="0" err="1" smtClean="0"/>
              <a:t>url</a:t>
            </a:r>
            <a:r>
              <a:rPr lang="en-US" dirty="0" smtClean="0"/>
              <a:t>(paper.gif);</a:t>
            </a:r>
            <a:endParaRPr lang="en-US" dirty="0" smtClean="0"/>
          </a:p>
          <a:p>
            <a:pPr>
              <a:buNone/>
            </a:pPr>
            <a:r>
              <a:rPr lang="en-US" dirty="0" smtClean="0"/>
              <a:t>  background-position: right bottom, left top;</a:t>
            </a:r>
            <a:endParaRPr lang="en-US" dirty="0" smtClean="0"/>
          </a:p>
          <a:p>
            <a:pPr>
              <a:buNone/>
            </a:pPr>
            <a:r>
              <a:rPr lang="en-US" dirty="0" smtClean="0"/>
              <a:t>  background-repeat: no-repeat, repeat;</a:t>
            </a:r>
            <a:endParaRPr lang="en-US" dirty="0" smtClean="0"/>
          </a:p>
          <a:p>
            <a:pPr>
              <a:buNone/>
            </a:pPr>
            <a:r>
              <a:rPr lang="en-US" dirty="0" smtClean="0"/>
              <a:t>  padding: 15px;</a:t>
            </a:r>
            <a:endParaRPr lang="en-US" dirty="0" smtClean="0"/>
          </a:p>
          <a:p>
            <a:pPr>
              <a:buNone/>
            </a:pPr>
            <a:r>
              <a:rPr lang="en-US" dirty="0" smtClean="0"/>
              <a:t>}</a:t>
            </a:r>
            <a:endParaRPr lang="en-US" dirty="0" smtClean="0"/>
          </a:p>
          <a:p>
            <a:pPr>
              <a:buNone/>
            </a:pPr>
            <a:r>
              <a:rPr lang="en-US" dirty="0" smtClean="0"/>
              <a:t>&lt;/style&gt;</a:t>
            </a:r>
            <a:endParaRPr lang="en-US" dirty="0" smtClean="0"/>
          </a:p>
          <a:p>
            <a:pPr>
              <a:buNone/>
            </a:pPr>
            <a:r>
              <a:rPr lang="en-US" dirty="0" smtClean="0"/>
              <a:t>&lt;/head&gt;</a:t>
            </a:r>
            <a:endParaRPr lang="en-US" dirty="0" smtClean="0"/>
          </a:p>
          <a:p>
            <a:pPr>
              <a:buNone/>
            </a:pPr>
            <a:r>
              <a:rPr lang="en-US" dirty="0" smtClean="0"/>
              <a:t>&lt;body&gt;</a:t>
            </a:r>
            <a:endParaRPr lang="en-US" dirty="0" smtClean="0"/>
          </a:p>
          <a:p>
            <a:pPr>
              <a:buNone/>
            </a:pPr>
            <a:r>
              <a:rPr lang="en-US" dirty="0" smtClean="0"/>
              <a:t>&lt;h1&gt;Multiple Backgrounds&lt;/h1&gt;</a:t>
            </a:r>
            <a:endParaRPr lang="en-US" dirty="0" smtClean="0"/>
          </a:p>
          <a:p>
            <a:pPr>
              <a:buNone/>
            </a:pPr>
            <a:r>
              <a:rPr lang="en-US" dirty="0" smtClean="0"/>
              <a:t>&lt;p&gt;The following div element has two background images:&lt;/p&gt;</a:t>
            </a:r>
            <a:endParaRPr lang="en-US" dirty="0" smtClean="0"/>
          </a:p>
          <a:p>
            <a:pPr>
              <a:buNone/>
            </a:pPr>
            <a:r>
              <a:rPr lang="en-US" dirty="0" smtClean="0"/>
              <a:t>&lt;div id="example1"&gt;</a:t>
            </a:r>
            <a:endParaRPr lang="en-US" dirty="0" smtClean="0"/>
          </a:p>
          <a:p>
            <a:pPr>
              <a:buNone/>
            </a:pPr>
            <a:r>
              <a:rPr lang="en-US" dirty="0" smtClean="0"/>
              <a:t>&lt;/div&gt;</a:t>
            </a:r>
            <a:endParaRPr lang="en-US" dirty="0" smtClean="0"/>
          </a:p>
          <a:p>
            <a:pPr>
              <a:buNone/>
            </a:pPr>
            <a:r>
              <a:rPr lang="en-US" dirty="0" smtClean="0"/>
              <a:t>&lt;p&gt; Write 5 lines text here &lt;/P&gt;</a:t>
            </a:r>
            <a:endParaRPr lang="en-US" dirty="0" smtClean="0"/>
          </a:p>
          <a:p>
            <a:pPr>
              <a:buNone/>
            </a:pPr>
            <a:r>
              <a:rPr lang="en-US" dirty="0" smtClean="0"/>
              <a:t>&lt;/body&gt;</a:t>
            </a:r>
            <a:endParaRPr lang="en-US" dirty="0" smtClean="0"/>
          </a:p>
          <a:p>
            <a:pPr>
              <a:buNone/>
            </a:pPr>
            <a:r>
              <a:rPr lang="en-US" dirty="0" smtClean="0"/>
              <a:t>&lt;/html&gt;</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8229600" cy="762000"/>
          </a:xfrm>
        </p:spPr>
        <p:txBody>
          <a:bodyPr>
            <a:normAutofit/>
          </a:bodyPr>
          <a:lstStyle/>
          <a:p>
            <a:r>
              <a:rPr lang="en-US" dirty="0" smtClean="0"/>
              <a:t>CSS Background Size</a:t>
            </a:r>
            <a:endParaRPr lang="en-US" dirty="0"/>
          </a:p>
        </p:txBody>
      </p:sp>
      <p:sp>
        <p:nvSpPr>
          <p:cNvPr id="3" name="Content Placeholder 2"/>
          <p:cNvSpPr>
            <a:spLocks noGrp="1"/>
          </p:cNvSpPr>
          <p:nvPr>
            <p:ph idx="1"/>
          </p:nvPr>
        </p:nvSpPr>
        <p:spPr>
          <a:xfrm>
            <a:off x="457200" y="1676400"/>
            <a:ext cx="8229600" cy="4648200"/>
          </a:xfrm>
        </p:spPr>
        <p:txBody>
          <a:bodyPr/>
          <a:lstStyle/>
          <a:p>
            <a:r>
              <a:rPr lang="en-US" dirty="0" smtClean="0"/>
              <a:t>The CSS background-size property allows you to specify the size of background images.</a:t>
            </a:r>
            <a:endParaRPr lang="en-US" dirty="0" smtClean="0"/>
          </a:p>
          <a:p>
            <a:r>
              <a:rPr lang="en-US" dirty="0" smtClean="0"/>
              <a:t>The size can be specified in lengths, percentages, or by using one of the two keywords: contain or cover.</a:t>
            </a:r>
            <a:endParaRPr lang="en-US" dirty="0" smtClean="0"/>
          </a:p>
          <a:p>
            <a:r>
              <a:rPr lang="en-US" dirty="0" smtClean="0"/>
              <a:t>The following example resizes a background image to much smaller than the original image (using pixels):</a:t>
            </a:r>
            <a:endParaRPr lang="en-US" dirty="0" smtClean="0"/>
          </a:p>
          <a:p>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67512"/>
            <a:ext cx="8229600" cy="780288"/>
          </a:xfrm>
        </p:spPr>
        <p:txBody>
          <a:bodyPr>
            <a:normAutofit/>
          </a:bodyPr>
          <a:lstStyle/>
          <a:p>
            <a:r>
              <a:rPr lang="en-US" dirty="0" smtClean="0"/>
              <a:t>Example</a:t>
            </a:r>
            <a:endParaRPr lang="en-US" dirty="0"/>
          </a:p>
        </p:txBody>
      </p:sp>
      <p:sp>
        <p:nvSpPr>
          <p:cNvPr id="3" name="Content Placeholder 2"/>
          <p:cNvSpPr>
            <a:spLocks noGrp="1"/>
          </p:cNvSpPr>
          <p:nvPr>
            <p:ph idx="1"/>
          </p:nvPr>
        </p:nvSpPr>
        <p:spPr>
          <a:xfrm>
            <a:off x="1981200" y="1295400"/>
            <a:ext cx="8229600" cy="4876800"/>
          </a:xfrm>
        </p:spPr>
        <p:txBody>
          <a:bodyPr>
            <a:noAutofit/>
          </a:bodyPr>
          <a:lstStyle/>
          <a:p>
            <a:pPr>
              <a:buNone/>
            </a:pPr>
            <a:r>
              <a:rPr lang="en-US" sz="1600" dirty="0" smtClean="0"/>
              <a:t>&lt;style&gt;</a:t>
            </a:r>
            <a:endParaRPr lang="en-US" sz="1600" dirty="0" smtClean="0"/>
          </a:p>
          <a:p>
            <a:pPr>
              <a:buNone/>
            </a:pPr>
            <a:r>
              <a:rPr lang="en-US" sz="1600" dirty="0" smtClean="0"/>
              <a:t>#example1 {</a:t>
            </a:r>
            <a:endParaRPr lang="en-US" sz="1600" dirty="0" smtClean="0"/>
          </a:p>
          <a:p>
            <a:pPr>
              <a:buNone/>
            </a:pPr>
            <a:r>
              <a:rPr lang="en-US" sz="1600" dirty="0" smtClean="0"/>
              <a:t>  border: 1px solid black;</a:t>
            </a:r>
            <a:endParaRPr lang="en-US" sz="1600" dirty="0" smtClean="0"/>
          </a:p>
          <a:p>
            <a:pPr>
              <a:buNone/>
            </a:pPr>
            <a:r>
              <a:rPr lang="en-US" sz="1600" dirty="0" smtClean="0"/>
              <a:t>  background: </a:t>
            </a:r>
            <a:r>
              <a:rPr lang="en-US" sz="1600" dirty="0" err="1" smtClean="0"/>
              <a:t>url</a:t>
            </a:r>
            <a:r>
              <a:rPr lang="en-US" sz="1600" dirty="0" smtClean="0"/>
              <a:t>(img_flwr.gif);</a:t>
            </a:r>
            <a:endParaRPr lang="en-US" sz="1600" dirty="0" smtClean="0"/>
          </a:p>
          <a:p>
            <a:pPr>
              <a:buNone/>
            </a:pPr>
            <a:r>
              <a:rPr lang="en-US" sz="1600" dirty="0" smtClean="0"/>
              <a:t>  background-size: 100px 80px;</a:t>
            </a:r>
            <a:endParaRPr lang="en-US" sz="1600" dirty="0" smtClean="0"/>
          </a:p>
          <a:p>
            <a:pPr>
              <a:buNone/>
            </a:pPr>
            <a:r>
              <a:rPr lang="en-US" sz="1600" dirty="0" smtClean="0"/>
              <a:t>  background-repeat: no-repeat;</a:t>
            </a:r>
            <a:endParaRPr lang="en-US" sz="1600" dirty="0" smtClean="0"/>
          </a:p>
          <a:p>
            <a:pPr>
              <a:buNone/>
            </a:pPr>
            <a:r>
              <a:rPr lang="en-US" sz="1600" dirty="0" smtClean="0"/>
              <a:t>  padding: 15px;</a:t>
            </a:r>
            <a:endParaRPr lang="en-US" sz="1600" dirty="0" smtClean="0"/>
          </a:p>
          <a:p>
            <a:pPr>
              <a:buNone/>
            </a:pPr>
            <a:r>
              <a:rPr lang="en-US" sz="1600" dirty="0" smtClean="0"/>
              <a:t>}</a:t>
            </a:r>
            <a:endParaRPr lang="en-US" sz="1600" dirty="0" smtClean="0"/>
          </a:p>
          <a:p>
            <a:pPr>
              <a:buNone/>
            </a:pPr>
            <a:r>
              <a:rPr lang="en-US" sz="1600" dirty="0" smtClean="0"/>
              <a:t>#example2 {</a:t>
            </a:r>
            <a:endParaRPr lang="en-US" sz="1600" dirty="0" smtClean="0"/>
          </a:p>
          <a:p>
            <a:pPr>
              <a:buNone/>
            </a:pPr>
            <a:r>
              <a:rPr lang="en-US" sz="1600" dirty="0" smtClean="0"/>
              <a:t>  border: 1px solid black;</a:t>
            </a:r>
            <a:endParaRPr lang="en-US" sz="1600" dirty="0" smtClean="0"/>
          </a:p>
          <a:p>
            <a:pPr>
              <a:buNone/>
            </a:pPr>
            <a:r>
              <a:rPr lang="en-US" sz="1600" dirty="0" smtClean="0"/>
              <a:t>  background: </a:t>
            </a:r>
            <a:r>
              <a:rPr lang="en-US" sz="1600" dirty="0" err="1" smtClean="0"/>
              <a:t>url</a:t>
            </a:r>
            <a:r>
              <a:rPr lang="en-US" sz="1600" dirty="0" smtClean="0"/>
              <a:t>(img_flwr.gif);</a:t>
            </a:r>
            <a:endParaRPr lang="en-US" sz="1600" dirty="0" smtClean="0"/>
          </a:p>
          <a:p>
            <a:pPr>
              <a:buNone/>
            </a:pPr>
            <a:r>
              <a:rPr lang="en-US" sz="1600" dirty="0" smtClean="0"/>
              <a:t>  background-repeat: no-repeat;</a:t>
            </a:r>
            <a:endParaRPr lang="en-US" sz="1600" dirty="0" smtClean="0"/>
          </a:p>
          <a:p>
            <a:pPr>
              <a:buNone/>
            </a:pPr>
            <a:r>
              <a:rPr lang="en-US" sz="1600" dirty="0" smtClean="0"/>
              <a:t>  padding: 15px;</a:t>
            </a:r>
            <a:endParaRPr lang="en-US" sz="1600" dirty="0" smtClean="0"/>
          </a:p>
          <a:p>
            <a:pPr>
              <a:buNone/>
            </a:pPr>
            <a:r>
              <a:rPr lang="en-US" sz="1600" dirty="0" smtClean="0"/>
              <a:t>}</a:t>
            </a:r>
            <a:endParaRPr lang="en-US" sz="1600" dirty="0" smtClean="0"/>
          </a:p>
          <a:p>
            <a:pPr>
              <a:buNone/>
            </a:pPr>
            <a:r>
              <a:rPr lang="en-US" sz="1600" dirty="0" smtClean="0"/>
              <a:t>&lt;/style&gt;</a:t>
            </a:r>
            <a:endParaRPr lang="en-US" sz="1600" dirty="0" smtClean="0"/>
          </a:p>
          <a:p>
            <a:pPr>
              <a:buNone/>
            </a:pPr>
            <a:endParaRPr lang="en-US" sz="1600" dirty="0" smtClean="0"/>
          </a:p>
          <a:p>
            <a:pPr>
              <a:buNone/>
            </a:pPr>
            <a:r>
              <a:rPr lang="en-US" sz="1600" dirty="0" smtClean="0"/>
              <a:t>Note: Only Styles are explained write HTML by own and observe the output.</a:t>
            </a:r>
            <a:endParaRPr lang="en-US" sz="16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533400"/>
            <a:ext cx="8229600" cy="856488"/>
          </a:xfrm>
        </p:spPr>
        <p:txBody>
          <a:bodyPr/>
          <a:lstStyle/>
          <a:p>
            <a:r>
              <a:rPr lang="en-US" dirty="0" smtClean="0"/>
              <a:t>Container and Cover</a:t>
            </a:r>
            <a:endParaRPr lang="en-US" dirty="0"/>
          </a:p>
        </p:txBody>
      </p:sp>
      <p:sp>
        <p:nvSpPr>
          <p:cNvPr id="3" name="Content Placeholder 2"/>
          <p:cNvSpPr>
            <a:spLocks noGrp="1"/>
          </p:cNvSpPr>
          <p:nvPr>
            <p:ph idx="1"/>
          </p:nvPr>
        </p:nvSpPr>
        <p:spPr>
          <a:xfrm>
            <a:off x="914400" y="1402178"/>
            <a:ext cx="8229600" cy="5029200"/>
          </a:xfrm>
        </p:spPr>
        <p:txBody>
          <a:bodyPr>
            <a:normAutofit/>
          </a:bodyPr>
          <a:lstStyle/>
          <a:p>
            <a:r>
              <a:rPr lang="en-US" dirty="0" smtClean="0"/>
              <a:t>The two other possible values for background-size are contain and cover.</a:t>
            </a:r>
            <a:endParaRPr lang="en-US" dirty="0" smtClean="0"/>
          </a:p>
          <a:p>
            <a:r>
              <a:rPr lang="en-US" dirty="0" smtClean="0"/>
              <a:t>The contain keyword scales the background image to be as large as possible (but both its width and its height must fit inside the content area). As such, depending on the proportions of the background image and the background positioning area, there may be some areas of the background which are not covered by the background image.</a:t>
            </a:r>
            <a:endParaRPr lang="en-US" dirty="0" smtClean="0"/>
          </a:p>
          <a:p>
            <a:r>
              <a:rPr lang="en-US" dirty="0" smtClean="0"/>
              <a:t>The cover keyword scales the background image so that the content area is completely covered by the background image (both its width and height are equal to or exceed the content area). As such, some parts of the background image may not be visible in the background positioning area.</a:t>
            </a:r>
            <a:endParaRPr lang="en-US" dirty="0" smtClean="0"/>
          </a:p>
          <a:p>
            <a:r>
              <a:rPr lang="en-US" dirty="0" smtClean="0"/>
              <a:t>The following example illustrates the use of contain and cover:</a:t>
            </a:r>
            <a:endParaRPr lang="en-US" dirty="0" smtClean="0"/>
          </a:p>
          <a:p>
            <a:r>
              <a:rPr lang="en-US" b="1" dirty="0" smtClean="0"/>
              <a:t>Note: </a:t>
            </a:r>
            <a:r>
              <a:rPr lang="en-US" dirty="0" smtClean="0"/>
              <a:t>Only CSS was written in the example include HTML and execute the following program.</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0"/>
            <a:ext cx="8229600" cy="7315200"/>
          </a:xfrm>
        </p:spPr>
        <p:txBody>
          <a:bodyPr>
            <a:noAutofit/>
          </a:bodyPr>
          <a:lstStyle/>
          <a:p>
            <a:pPr>
              <a:buNone/>
            </a:pPr>
            <a:r>
              <a:rPr lang="en-US" sz="1200" dirty="0" smtClean="0"/>
              <a:t>&lt;style&gt;</a:t>
            </a:r>
            <a:endParaRPr lang="en-US" sz="1200" dirty="0" smtClean="0"/>
          </a:p>
          <a:p>
            <a:pPr>
              <a:buNone/>
            </a:pPr>
            <a:r>
              <a:rPr lang="en-US" sz="1200" dirty="0" smtClean="0"/>
              <a:t>.div1 {</a:t>
            </a:r>
            <a:endParaRPr lang="en-US" sz="1200" dirty="0" smtClean="0"/>
          </a:p>
          <a:p>
            <a:pPr>
              <a:buNone/>
            </a:pPr>
            <a:r>
              <a:rPr lang="en-US" sz="1200" dirty="0" smtClean="0"/>
              <a:t>  border: 1px solid black;</a:t>
            </a:r>
            <a:endParaRPr lang="en-US" sz="1200" dirty="0" smtClean="0"/>
          </a:p>
          <a:p>
            <a:pPr>
              <a:buNone/>
            </a:pPr>
            <a:r>
              <a:rPr lang="en-US" sz="1200" dirty="0" smtClean="0"/>
              <a:t>  height: 120px;</a:t>
            </a:r>
            <a:endParaRPr lang="en-US" sz="1200" dirty="0" smtClean="0"/>
          </a:p>
          <a:p>
            <a:pPr>
              <a:buNone/>
            </a:pPr>
            <a:r>
              <a:rPr lang="en-US" sz="1200" dirty="0" smtClean="0"/>
              <a:t>  width: 150px;</a:t>
            </a:r>
            <a:endParaRPr lang="en-US" sz="1200" dirty="0" smtClean="0"/>
          </a:p>
          <a:p>
            <a:pPr>
              <a:buNone/>
            </a:pPr>
            <a:r>
              <a:rPr lang="en-US" sz="1200" dirty="0" smtClean="0"/>
              <a:t>  background: </a:t>
            </a:r>
            <a:r>
              <a:rPr lang="en-US" sz="1200" dirty="0" err="1" smtClean="0"/>
              <a:t>url</a:t>
            </a:r>
            <a:r>
              <a:rPr lang="en-US" sz="1200" dirty="0" smtClean="0"/>
              <a:t>(img_flwr.gif);</a:t>
            </a:r>
            <a:endParaRPr lang="en-US" sz="1200" dirty="0" smtClean="0"/>
          </a:p>
          <a:p>
            <a:pPr>
              <a:buNone/>
            </a:pPr>
            <a:r>
              <a:rPr lang="en-US" sz="1200" dirty="0" smtClean="0"/>
              <a:t>  background-repeat: no-repeat;</a:t>
            </a:r>
            <a:endParaRPr lang="en-US" sz="1200" dirty="0" smtClean="0"/>
          </a:p>
          <a:p>
            <a:pPr>
              <a:buNone/>
            </a:pPr>
            <a:r>
              <a:rPr lang="en-US" sz="1200" dirty="0" smtClean="0"/>
              <a:t>  background-size: contain;</a:t>
            </a:r>
            <a:endParaRPr lang="en-US" sz="1200" dirty="0" smtClean="0"/>
          </a:p>
          <a:p>
            <a:pPr>
              <a:buNone/>
            </a:pPr>
            <a:r>
              <a:rPr lang="en-US" sz="1200" dirty="0" smtClean="0"/>
              <a:t>}</a:t>
            </a:r>
            <a:endParaRPr lang="en-US" sz="1200" dirty="0" smtClean="0"/>
          </a:p>
          <a:p>
            <a:pPr>
              <a:buNone/>
            </a:pPr>
            <a:r>
              <a:rPr lang="en-US" sz="1200" dirty="0" smtClean="0"/>
              <a:t>.div2 {</a:t>
            </a:r>
            <a:endParaRPr lang="en-US" sz="1200" dirty="0" smtClean="0"/>
          </a:p>
          <a:p>
            <a:pPr>
              <a:buNone/>
            </a:pPr>
            <a:r>
              <a:rPr lang="en-US" sz="1200" dirty="0" smtClean="0"/>
              <a:t>  border: 1px solid black;</a:t>
            </a:r>
            <a:endParaRPr lang="en-US" sz="1200" dirty="0" smtClean="0"/>
          </a:p>
          <a:p>
            <a:pPr>
              <a:buNone/>
            </a:pPr>
            <a:r>
              <a:rPr lang="en-US" sz="1200" dirty="0" smtClean="0"/>
              <a:t>  height: 120px;</a:t>
            </a:r>
            <a:endParaRPr lang="en-US" sz="1200" dirty="0" smtClean="0"/>
          </a:p>
          <a:p>
            <a:pPr>
              <a:buNone/>
            </a:pPr>
            <a:r>
              <a:rPr lang="en-US" sz="1200" dirty="0" smtClean="0"/>
              <a:t>  width: 150px;</a:t>
            </a:r>
            <a:endParaRPr lang="en-US" sz="1200" dirty="0" smtClean="0"/>
          </a:p>
          <a:p>
            <a:pPr>
              <a:buNone/>
            </a:pPr>
            <a:r>
              <a:rPr lang="en-US" sz="1200" dirty="0" smtClean="0"/>
              <a:t>  background: </a:t>
            </a:r>
            <a:r>
              <a:rPr lang="en-US" sz="1200" dirty="0" err="1" smtClean="0"/>
              <a:t>url</a:t>
            </a:r>
            <a:r>
              <a:rPr lang="en-US" sz="1200" dirty="0" smtClean="0"/>
              <a:t>(img_flwr.gif);</a:t>
            </a:r>
            <a:endParaRPr lang="en-US" sz="1200" dirty="0" smtClean="0"/>
          </a:p>
          <a:p>
            <a:pPr>
              <a:buNone/>
            </a:pPr>
            <a:r>
              <a:rPr lang="en-US" sz="1200" dirty="0" smtClean="0"/>
              <a:t>  background-repeat: no-repeat;</a:t>
            </a:r>
            <a:endParaRPr lang="en-US" sz="1200" dirty="0" smtClean="0"/>
          </a:p>
          <a:p>
            <a:pPr>
              <a:buNone/>
            </a:pPr>
            <a:r>
              <a:rPr lang="en-US" sz="1200" dirty="0" smtClean="0"/>
              <a:t>  background-size: cover</a:t>
            </a:r>
            <a:r>
              <a:rPr lang="en-US" sz="1200" dirty="0"/>
              <a:t> </a:t>
            </a:r>
            <a:r>
              <a:rPr lang="en-US" sz="1200" dirty="0" smtClean="0"/>
              <a:t>}</a:t>
            </a:r>
            <a:endParaRPr lang="en-US" sz="1200" dirty="0" smtClean="0"/>
          </a:p>
          <a:p>
            <a:pPr>
              <a:buNone/>
            </a:pPr>
            <a:r>
              <a:rPr lang="en-US" sz="1200" dirty="0" smtClean="0"/>
              <a:t>.div3 {</a:t>
            </a:r>
            <a:endParaRPr lang="en-US" sz="1200" dirty="0" smtClean="0"/>
          </a:p>
          <a:p>
            <a:pPr>
              <a:buNone/>
            </a:pPr>
            <a:r>
              <a:rPr lang="en-US" sz="1200" dirty="0" smtClean="0"/>
              <a:t>  border: 1px solid black;</a:t>
            </a:r>
            <a:endParaRPr lang="en-US" sz="1200" dirty="0" smtClean="0"/>
          </a:p>
          <a:p>
            <a:pPr>
              <a:buNone/>
            </a:pPr>
            <a:r>
              <a:rPr lang="en-US" sz="1200" dirty="0" smtClean="0"/>
              <a:t>  height: 120px;</a:t>
            </a:r>
            <a:endParaRPr lang="en-US" sz="1200" dirty="0" smtClean="0"/>
          </a:p>
          <a:p>
            <a:pPr>
              <a:buNone/>
            </a:pPr>
            <a:r>
              <a:rPr lang="en-US" sz="1200" dirty="0" smtClean="0"/>
              <a:t>  width: 150px;</a:t>
            </a:r>
            <a:endParaRPr lang="en-US" sz="1200" dirty="0" smtClean="0"/>
          </a:p>
          <a:p>
            <a:pPr>
              <a:buNone/>
            </a:pPr>
            <a:r>
              <a:rPr lang="en-US" sz="1200" dirty="0" smtClean="0"/>
              <a:t>  background: </a:t>
            </a:r>
            <a:r>
              <a:rPr lang="en-US" sz="1200" dirty="0" err="1" smtClean="0"/>
              <a:t>url</a:t>
            </a:r>
            <a:r>
              <a:rPr lang="en-US" sz="1200" dirty="0" smtClean="0"/>
              <a:t>(img_flwr.gif);</a:t>
            </a:r>
            <a:endParaRPr lang="en-US" sz="1200" dirty="0" smtClean="0"/>
          </a:p>
          <a:p>
            <a:pPr>
              <a:buNone/>
            </a:pPr>
            <a:r>
              <a:rPr lang="en-US" sz="1200" dirty="0" smtClean="0"/>
              <a:t>  background-repeat: no-repeat;}&lt;/style&gt;</a:t>
            </a:r>
            <a:endParaRPr lang="en-US" sz="12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116" y="0"/>
            <a:ext cx="8229600" cy="1143000"/>
          </a:xfrm>
        </p:spPr>
        <p:txBody>
          <a:bodyPr/>
          <a:lstStyle/>
          <a:p>
            <a:pPr algn="ctr"/>
            <a:r>
              <a:rPr lang="en-US" dirty="0" smtClean="0"/>
              <a:t>HTML VS HTML 5</a:t>
            </a:r>
            <a:endParaRPr lang="en-US" dirty="0"/>
          </a:p>
        </p:txBody>
      </p:sp>
      <p:graphicFrame>
        <p:nvGraphicFramePr>
          <p:cNvPr id="4" name="Content Placeholder 3"/>
          <p:cNvGraphicFramePr>
            <a:graphicFrameLocks noGrp="1"/>
          </p:cNvGraphicFramePr>
          <p:nvPr>
            <p:ph idx="1"/>
          </p:nvPr>
        </p:nvGraphicFramePr>
        <p:xfrm>
          <a:off x="462115" y="635000"/>
          <a:ext cx="8453284" cy="6223000"/>
        </p:xfrm>
        <a:graphic>
          <a:graphicData uri="http://schemas.openxmlformats.org/drawingml/2006/table">
            <a:tbl>
              <a:tblPr firstRow="1" bandRow="1">
                <a:tableStyleId>{5C22544A-7EE6-4342-B048-85BDC9FD1C3A}</a:tableStyleId>
              </a:tblPr>
              <a:tblGrid>
                <a:gridCol w="4226642"/>
                <a:gridCol w="4226642"/>
              </a:tblGrid>
              <a:tr h="370840">
                <a:tc>
                  <a:txBody>
                    <a:bodyPr/>
                    <a:lstStyle/>
                    <a:p>
                      <a:pPr algn="ctr"/>
                      <a:r>
                        <a:rPr lang="en-US" dirty="0" smtClean="0"/>
                        <a:t>HTML</a:t>
                      </a:r>
                      <a:endParaRPr lang="en-US" dirty="0"/>
                    </a:p>
                  </a:txBody>
                  <a:tcPr/>
                </a:tc>
                <a:tc>
                  <a:txBody>
                    <a:bodyPr/>
                    <a:lstStyle/>
                    <a:p>
                      <a:pPr algn="ctr"/>
                      <a:r>
                        <a:rPr lang="en-US" dirty="0" smtClean="0"/>
                        <a:t>HTML 5</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It didn’t support audio and video without the use of flash player support.</a:t>
                      </a:r>
                      <a:endParaRPr kumimoji="0" lang="en-US" b="0" i="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It supports audio and video controls with the use of &lt;audio&gt; and &lt;video&gt; tags.</a:t>
                      </a:r>
                      <a:endParaRPr kumimoji="0" lang="en-US" b="0" i="0" kern="1200" dirty="0" smtClean="0">
                        <a:solidFill>
                          <a:schemeClr val="dk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It uses cookies to store temporary data.</a:t>
                      </a:r>
                      <a:endParaRPr kumimoji="0" lang="en-US" b="0" i="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It uses SQL databases and application cache to store offline data.</a:t>
                      </a:r>
                      <a:endParaRPr kumimoji="0" lang="en-US" b="0" i="0" kern="1200" dirty="0" smtClean="0">
                        <a:solidFill>
                          <a:schemeClr val="dk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Does not allow JavaScript to run in browser.</a:t>
                      </a:r>
                      <a:endParaRPr kumimoji="0" lang="en-US" b="0" i="0" kern="1200" dirty="0" smtClean="0">
                        <a:solidFill>
                          <a:schemeClr val="dk1"/>
                        </a:solidFill>
                        <a:latin typeface="+mn-lt"/>
                        <a:ea typeface="+mn-ea"/>
                        <a:cs typeface="+mn-cs"/>
                      </a:endParaRPr>
                    </a:p>
                  </a:txBody>
                  <a:tcPr/>
                </a:tc>
                <a:tc>
                  <a:txBody>
                    <a:bodyPr/>
                    <a:lstStyle/>
                    <a:p>
                      <a:r>
                        <a:rPr kumimoji="0" lang="en-US" b="0" i="0" kern="1200" dirty="0" smtClean="0">
                          <a:solidFill>
                            <a:schemeClr val="dk1"/>
                          </a:solidFill>
                          <a:latin typeface="+mn-lt"/>
                          <a:ea typeface="+mn-ea"/>
                          <a:cs typeface="+mn-cs"/>
                        </a:rPr>
                        <a:t>Allows JavaScript to run in background. This is possible due to JS Web worker API in HTML5.</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Vector graphics is possible in HTML with the help of various technologies such as VML, Silver-light, Flash, etc.</a:t>
                      </a:r>
                      <a:endParaRPr kumimoji="0" lang="en-US" b="0" i="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Vector graphics is additionally an integral a part of HTML5 like SVG and canvas.</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It does not allow drag and drop effects.</a:t>
                      </a:r>
                      <a:endParaRPr kumimoji="0" lang="en-US" b="0" i="0" kern="1200" dirty="0" smtClean="0">
                        <a:solidFill>
                          <a:schemeClr val="dk1"/>
                        </a:solidFill>
                        <a:latin typeface="+mn-lt"/>
                        <a:ea typeface="+mn-ea"/>
                        <a:cs typeface="+mn-cs"/>
                      </a:endParaRPr>
                    </a:p>
                  </a:txBody>
                  <a:tcPr/>
                </a:tc>
                <a:tc>
                  <a:txBody>
                    <a:bodyPr/>
                    <a:lstStyle/>
                    <a:p>
                      <a:r>
                        <a:rPr kumimoji="0" lang="en-US" b="0" i="0" kern="1200" dirty="0" smtClean="0">
                          <a:solidFill>
                            <a:schemeClr val="dk1"/>
                          </a:solidFill>
                          <a:latin typeface="+mn-lt"/>
                          <a:ea typeface="+mn-ea"/>
                          <a:cs typeface="+mn-cs"/>
                        </a:rPr>
                        <a:t>It allows drag and drop effects.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Not possible to draw shapes like circle, rectangle, triangle etc.</a:t>
                      </a:r>
                      <a:endParaRPr kumimoji="0" lang="en-US" b="0" i="0" kern="1200" dirty="0" smtClean="0">
                        <a:solidFill>
                          <a:schemeClr val="dk1"/>
                        </a:solidFill>
                        <a:latin typeface="+mn-lt"/>
                        <a:ea typeface="+mn-ea"/>
                        <a:cs typeface="+mn-cs"/>
                      </a:endParaRPr>
                    </a:p>
                  </a:txBody>
                  <a:tcPr/>
                </a:tc>
                <a:tc>
                  <a:txBody>
                    <a:bodyPr/>
                    <a:lstStyle/>
                    <a:p>
                      <a:r>
                        <a:rPr kumimoji="0" lang="en-US" b="0" i="0" kern="1200" dirty="0" smtClean="0">
                          <a:solidFill>
                            <a:schemeClr val="dk1"/>
                          </a:solidFill>
                          <a:latin typeface="+mn-lt"/>
                          <a:ea typeface="+mn-ea"/>
                          <a:cs typeface="+mn-cs"/>
                        </a:rPr>
                        <a:t>HTML5 allows to draw shapes like circle, rectangle, triangle etc</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Elements like </a:t>
                      </a:r>
                      <a:r>
                        <a:rPr kumimoji="0" lang="en-US" b="0" i="0" kern="1200" dirty="0" err="1" smtClean="0">
                          <a:solidFill>
                            <a:schemeClr val="dk1"/>
                          </a:solidFill>
                          <a:latin typeface="+mn-lt"/>
                          <a:ea typeface="+mn-ea"/>
                          <a:cs typeface="+mn-cs"/>
                        </a:rPr>
                        <a:t>nav</a:t>
                      </a:r>
                      <a:r>
                        <a:rPr kumimoji="0" lang="en-US" b="0" i="0" kern="1200" dirty="0" smtClean="0">
                          <a:solidFill>
                            <a:schemeClr val="dk1"/>
                          </a:solidFill>
                          <a:latin typeface="+mn-lt"/>
                          <a:ea typeface="+mn-ea"/>
                          <a:cs typeface="+mn-cs"/>
                        </a:rPr>
                        <a:t>, header were not present.</a:t>
                      </a:r>
                      <a:endParaRPr kumimoji="0" lang="en-US" b="0" i="0" kern="1200" dirty="0" smtClean="0">
                        <a:solidFill>
                          <a:schemeClr val="dk1"/>
                        </a:solidFill>
                        <a:latin typeface="+mn-lt"/>
                        <a:ea typeface="+mn-ea"/>
                        <a:cs typeface="+mn-cs"/>
                      </a:endParaRPr>
                    </a:p>
                  </a:txBody>
                  <a:tcPr/>
                </a:tc>
                <a:tc>
                  <a:txBody>
                    <a:bodyPr/>
                    <a:lstStyle/>
                    <a:p>
                      <a:r>
                        <a:rPr kumimoji="0" lang="en-US" b="0" i="0" kern="1200" dirty="0" smtClean="0">
                          <a:solidFill>
                            <a:schemeClr val="dk1"/>
                          </a:solidFill>
                          <a:latin typeface="+mn-lt"/>
                          <a:ea typeface="+mn-ea"/>
                          <a:cs typeface="+mn-cs"/>
                        </a:rPr>
                        <a:t>New element for web structure like </a:t>
                      </a:r>
                      <a:r>
                        <a:rPr kumimoji="0" lang="en-US" b="0" i="0" kern="1200" dirty="0" err="1" smtClean="0">
                          <a:solidFill>
                            <a:schemeClr val="dk1"/>
                          </a:solidFill>
                          <a:latin typeface="+mn-lt"/>
                          <a:ea typeface="+mn-ea"/>
                          <a:cs typeface="+mn-cs"/>
                        </a:rPr>
                        <a:t>nav</a:t>
                      </a:r>
                      <a:r>
                        <a:rPr kumimoji="0" lang="en-US" b="0" i="0" kern="1200" dirty="0" smtClean="0">
                          <a:solidFill>
                            <a:schemeClr val="dk1"/>
                          </a:solidFill>
                          <a:latin typeface="+mn-lt"/>
                          <a:ea typeface="+mn-ea"/>
                          <a:cs typeface="+mn-cs"/>
                        </a:rPr>
                        <a:t>, header, footer etc.</a:t>
                      </a:r>
                      <a:endParaRPr lang="en-US" dirty="0"/>
                    </a:p>
                  </a:txBody>
                  <a:tcPr/>
                </a:tc>
              </a:tr>
            </a:tbl>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a:t>
            </a:r>
            <a:endParaRPr lang="en-US" dirty="0"/>
          </a:p>
        </p:txBody>
      </p:sp>
      <p:sp>
        <p:nvSpPr>
          <p:cNvPr id="3" name="Content Placeholder 2"/>
          <p:cNvSpPr>
            <a:spLocks noGrp="1"/>
          </p:cNvSpPr>
          <p:nvPr>
            <p:ph idx="1"/>
          </p:nvPr>
        </p:nvSpPr>
        <p:spPr/>
        <p:txBody>
          <a:bodyPr/>
          <a:lstStyle/>
          <a:p>
            <a:r>
              <a:rPr lang="en-US" dirty="0" smtClean="0"/>
              <a:t>Bootstrap is a free front-end framework for faster and easier web development</a:t>
            </a:r>
            <a:endParaRPr lang="en-US" dirty="0" smtClean="0"/>
          </a:p>
          <a:p>
            <a:r>
              <a:rPr lang="en-US" dirty="0" smtClean="0"/>
              <a:t>Bootstrap includes HTML and CSS based design templates for typography, forms, buttons, tables, navigation, modals, image carousels and many other, as well as optional JavaScript </a:t>
            </a:r>
            <a:r>
              <a:rPr lang="en-US" dirty="0" err="1" smtClean="0"/>
              <a:t>plugins</a:t>
            </a:r>
            <a:endParaRPr lang="en-US" dirty="0" smtClean="0"/>
          </a:p>
          <a:p>
            <a:r>
              <a:rPr lang="en-US" dirty="0" smtClean="0"/>
              <a:t>Bootstrap also gives you the ability to easily create </a:t>
            </a:r>
            <a:r>
              <a:rPr lang="en-US" b="1" dirty="0" smtClean="0"/>
              <a:t>responsive designs</a:t>
            </a:r>
            <a:endParaRPr lang="en-US" b="1" dirty="0" smtClean="0"/>
          </a:p>
          <a:p>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Responsive Web Design?</a:t>
            </a:r>
            <a:endParaRPr lang="en-US" dirty="0"/>
          </a:p>
        </p:txBody>
      </p:sp>
      <p:sp>
        <p:nvSpPr>
          <p:cNvPr id="3" name="Content Placeholder 2"/>
          <p:cNvSpPr>
            <a:spLocks noGrp="1"/>
          </p:cNvSpPr>
          <p:nvPr>
            <p:ph idx="1"/>
          </p:nvPr>
        </p:nvSpPr>
        <p:spPr/>
        <p:txBody>
          <a:bodyPr/>
          <a:lstStyle/>
          <a:p>
            <a:r>
              <a:rPr lang="en-US" dirty="0" smtClean="0"/>
              <a:t>Responsive web design is about creating web sites which automatically adjust themselves to look good on all devices, from small phones to large desktops.</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Bootstrap:</a:t>
            </a:r>
            <a:endParaRPr lang="en-US" dirty="0"/>
          </a:p>
        </p:txBody>
      </p:sp>
      <p:sp>
        <p:nvSpPr>
          <p:cNvPr id="3" name="Content Placeholder 2"/>
          <p:cNvSpPr>
            <a:spLocks noGrp="1"/>
          </p:cNvSpPr>
          <p:nvPr>
            <p:ph idx="1"/>
          </p:nvPr>
        </p:nvSpPr>
        <p:spPr/>
        <p:txBody>
          <a:bodyPr>
            <a:normAutofit/>
          </a:bodyPr>
          <a:lstStyle/>
          <a:p>
            <a:r>
              <a:rPr lang="en-US" b="1" dirty="0" smtClean="0"/>
              <a:t>Easy to use:</a:t>
            </a:r>
            <a:r>
              <a:rPr lang="en-US" dirty="0" smtClean="0"/>
              <a:t> Anybody with just basic knowledge of HTML and CSS can start using Bootstrap</a:t>
            </a:r>
            <a:endParaRPr lang="en-US" dirty="0" smtClean="0"/>
          </a:p>
          <a:p>
            <a:r>
              <a:rPr lang="en-US" b="1" dirty="0" smtClean="0"/>
              <a:t>Responsive features:</a:t>
            </a:r>
            <a:r>
              <a:rPr lang="en-US" dirty="0" smtClean="0"/>
              <a:t> Bootstrap's responsive CSS adjusts to phones, tablets, and desktops</a:t>
            </a:r>
            <a:endParaRPr lang="en-US" dirty="0" smtClean="0"/>
          </a:p>
          <a:p>
            <a:r>
              <a:rPr lang="en-US" b="1" dirty="0" smtClean="0"/>
              <a:t>Mobile-first approach:</a:t>
            </a:r>
            <a:r>
              <a:rPr lang="en-US" dirty="0" smtClean="0"/>
              <a:t> In Bootstrap 3, mobile-first styles are part of the core framework</a:t>
            </a:r>
            <a:endParaRPr lang="en-US" dirty="0" smtClean="0"/>
          </a:p>
          <a:p>
            <a:r>
              <a:rPr lang="en-US" b="1" dirty="0" smtClean="0"/>
              <a:t>Browser compatibility:</a:t>
            </a:r>
            <a:r>
              <a:rPr lang="en-US" dirty="0" smtClean="0"/>
              <a:t> Bootstrap is compatible with all modern browsers (Chrome, Firefox, Internet Explorer, Edge, Safari, and Opera)</a:t>
            </a:r>
            <a:endParaRPr lang="en-US" dirty="0" smtClean="0"/>
          </a:p>
          <a:p>
            <a:pPr>
              <a:buNone/>
            </a:pP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Bootstrap History</a:t>
            </a:r>
            <a:endParaRPr lang="en-US" dirty="0"/>
          </a:p>
        </p:txBody>
      </p:sp>
      <p:sp>
        <p:nvSpPr>
          <p:cNvPr id="3" name="Content Placeholder 2"/>
          <p:cNvSpPr>
            <a:spLocks noGrp="1"/>
          </p:cNvSpPr>
          <p:nvPr>
            <p:ph idx="1"/>
          </p:nvPr>
        </p:nvSpPr>
        <p:spPr/>
        <p:txBody>
          <a:bodyPr/>
          <a:lstStyle/>
          <a:p>
            <a:r>
              <a:rPr lang="en-US" dirty="0" smtClean="0"/>
              <a:t>Bootstrap was developed by Mark Otto and Jacob Thornton at Twitter, and released as an open source product in August 2011 on </a:t>
            </a:r>
            <a:r>
              <a:rPr lang="en-US" dirty="0" err="1" smtClean="0"/>
              <a:t>GitHub</a:t>
            </a:r>
            <a:r>
              <a:rPr lang="en-US" dirty="0" smtClean="0"/>
              <a:t>.</a:t>
            </a:r>
            <a:endParaRPr lang="en-US" dirty="0" smtClean="0"/>
          </a:p>
          <a:p>
            <a:r>
              <a:rPr lang="en-US" b="1" dirty="0" smtClean="0"/>
              <a:t>In June 2014 Bootstrap was the No.1 project on </a:t>
            </a:r>
            <a:r>
              <a:rPr lang="en-US" b="1" dirty="0" err="1" smtClean="0"/>
              <a:t>GitHub</a:t>
            </a:r>
            <a:r>
              <a:rPr lang="en-US" b="1" dirty="0" smtClean="0"/>
              <a:t>!</a:t>
            </a:r>
            <a:endParaRPr lang="en-US" dirty="0" smtClean="0"/>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to Get Bootstrap?</a:t>
            </a:r>
            <a:endParaRPr lang="en-US" dirty="0"/>
          </a:p>
        </p:txBody>
      </p:sp>
      <p:sp>
        <p:nvSpPr>
          <p:cNvPr id="3" name="Content Placeholder 2"/>
          <p:cNvSpPr>
            <a:spLocks noGrp="1"/>
          </p:cNvSpPr>
          <p:nvPr>
            <p:ph idx="1"/>
          </p:nvPr>
        </p:nvSpPr>
        <p:spPr/>
        <p:txBody>
          <a:bodyPr>
            <a:normAutofit lnSpcReduction="10000"/>
          </a:bodyPr>
          <a:lstStyle/>
          <a:p>
            <a:r>
              <a:rPr lang="en-US" dirty="0" smtClean="0"/>
              <a:t>There are two ways to start using Bootstrap on your own web site.</a:t>
            </a:r>
            <a:endParaRPr lang="en-US" dirty="0" smtClean="0"/>
          </a:p>
          <a:p>
            <a:pPr>
              <a:buNone/>
            </a:pPr>
            <a:r>
              <a:rPr lang="en-US" dirty="0" smtClean="0"/>
              <a:t>You can:</a:t>
            </a:r>
            <a:endParaRPr lang="en-US" dirty="0" smtClean="0"/>
          </a:p>
          <a:p>
            <a:r>
              <a:rPr lang="en-US" dirty="0" smtClean="0"/>
              <a:t>Download Bootstrap from getbootstrap.com</a:t>
            </a:r>
            <a:endParaRPr lang="en-US" dirty="0" smtClean="0"/>
          </a:p>
          <a:p>
            <a:r>
              <a:rPr lang="en-US" dirty="0" smtClean="0"/>
              <a:t>Include Bootstrap from a CDN</a:t>
            </a:r>
            <a:endParaRPr lang="en-US" dirty="0" smtClean="0"/>
          </a:p>
          <a:p>
            <a:pPr>
              <a:buNone/>
            </a:pPr>
            <a:endParaRPr lang="en-US" dirty="0" smtClean="0"/>
          </a:p>
          <a:p>
            <a:r>
              <a:rPr lang="en-US" dirty="0" smtClean="0"/>
              <a:t>If you don't want to download and host Bootstrap yourself, you can include it from a CDN (Content Delivery Network).</a:t>
            </a:r>
            <a:endParaRPr lang="en-US" dirty="0" smtClean="0"/>
          </a:p>
          <a:p>
            <a:r>
              <a:rPr lang="en-US" dirty="0" err="1" smtClean="0"/>
              <a:t>MaxCDN</a:t>
            </a:r>
            <a:r>
              <a:rPr lang="en-US" dirty="0" smtClean="0"/>
              <a:t> provides CDN support for Bootstrap's CSS and JavaScript. You must also include </a:t>
            </a:r>
            <a:r>
              <a:rPr lang="en-US" dirty="0" err="1" smtClean="0"/>
              <a:t>jQuery</a:t>
            </a:r>
            <a:r>
              <a:rPr lang="en-US" dirty="0" smtClean="0"/>
              <a:t>:</a:t>
            </a:r>
            <a:endParaRPr lang="en-US" dirty="0" smtClean="0"/>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First Web Page With Bootstrap</a:t>
            </a:r>
            <a:endParaRPr lang="en-US" dirty="0"/>
          </a:p>
        </p:txBody>
      </p:sp>
      <p:sp>
        <p:nvSpPr>
          <p:cNvPr id="3" name="Content Placeholder 2"/>
          <p:cNvSpPr>
            <a:spLocks noGrp="1"/>
          </p:cNvSpPr>
          <p:nvPr>
            <p:ph idx="1"/>
          </p:nvPr>
        </p:nvSpPr>
        <p:spPr>
          <a:xfrm>
            <a:off x="1942415" y="1905000"/>
            <a:ext cx="7201585" cy="4953000"/>
          </a:xfrm>
        </p:spPr>
        <p:txBody>
          <a:bodyPr>
            <a:normAutofit fontScale="85000" lnSpcReduction="10000"/>
          </a:bodyPr>
          <a:lstStyle/>
          <a:p>
            <a:pPr>
              <a:buNone/>
            </a:pPr>
            <a:r>
              <a:rPr lang="en-US" b="1" dirty="0" smtClean="0"/>
              <a:t>1. Add the HTML5 </a:t>
            </a:r>
            <a:r>
              <a:rPr lang="en-US" b="1" dirty="0" err="1" smtClean="0"/>
              <a:t>doctype</a:t>
            </a:r>
            <a:endParaRPr lang="en-US" b="1" dirty="0" smtClean="0"/>
          </a:p>
          <a:p>
            <a:r>
              <a:rPr lang="en-US" dirty="0" smtClean="0"/>
              <a:t>Bootstrap uses HTML elements and CSS properties that require the HTML5 </a:t>
            </a:r>
            <a:r>
              <a:rPr lang="en-US" dirty="0" err="1" smtClean="0"/>
              <a:t>doctype</a:t>
            </a:r>
            <a:r>
              <a:rPr lang="en-US" dirty="0" smtClean="0"/>
              <a:t>.</a:t>
            </a:r>
            <a:endParaRPr lang="en-US" dirty="0" smtClean="0"/>
          </a:p>
          <a:p>
            <a:r>
              <a:rPr lang="en-US" dirty="0" smtClean="0"/>
              <a:t>Always include the HTML5 </a:t>
            </a:r>
            <a:r>
              <a:rPr lang="en-US" dirty="0" err="1" smtClean="0"/>
              <a:t>doctype</a:t>
            </a:r>
            <a:r>
              <a:rPr lang="en-US" dirty="0" smtClean="0"/>
              <a:t> at the beginning of the page, along with the </a:t>
            </a:r>
            <a:r>
              <a:rPr lang="en-US" dirty="0" err="1" smtClean="0"/>
              <a:t>lang</a:t>
            </a:r>
            <a:r>
              <a:rPr lang="en-US" dirty="0" smtClean="0"/>
              <a:t> attribute and the correct character set:</a:t>
            </a:r>
            <a:endParaRPr lang="en-US" dirty="0" smtClean="0"/>
          </a:p>
          <a:p>
            <a:pPr>
              <a:buNone/>
            </a:pPr>
            <a:r>
              <a:rPr lang="en-US" b="1" dirty="0" smtClean="0"/>
              <a:t>2. Bootstrap is mobile-first</a:t>
            </a:r>
            <a:endParaRPr lang="en-US" b="1" dirty="0" smtClean="0"/>
          </a:p>
          <a:p>
            <a:r>
              <a:rPr lang="en-US" dirty="0" smtClean="0"/>
              <a:t>Bootstrap is designed to be responsive to mobile devices. Mobile-first styles are part of the core framework.</a:t>
            </a:r>
            <a:endParaRPr lang="en-US" dirty="0" smtClean="0"/>
          </a:p>
          <a:p>
            <a:r>
              <a:rPr lang="en-US" dirty="0" smtClean="0"/>
              <a:t>To ensure proper rendering and touch zooming, add the following &lt;meta&gt; tag inside the &lt;head&gt; element:</a:t>
            </a:r>
            <a:endParaRPr lang="en-US" dirty="0" smtClean="0"/>
          </a:p>
          <a:p>
            <a:pPr>
              <a:buNone/>
            </a:pPr>
            <a:r>
              <a:rPr lang="en-US" b="1" dirty="0" smtClean="0"/>
              <a:t>3. Containers</a:t>
            </a:r>
            <a:endParaRPr lang="en-US" b="1" dirty="0" smtClean="0"/>
          </a:p>
          <a:p>
            <a:r>
              <a:rPr lang="en-US" dirty="0" smtClean="0"/>
              <a:t>Bootstrap also requires a containing element to wrap site contents.</a:t>
            </a:r>
            <a:endParaRPr lang="en-US" dirty="0" smtClean="0"/>
          </a:p>
          <a:p>
            <a:r>
              <a:rPr lang="en-US" dirty="0" smtClean="0"/>
              <a:t>There are two container classes to choose from:</a:t>
            </a:r>
            <a:endParaRPr lang="en-US" dirty="0" smtClean="0"/>
          </a:p>
          <a:p>
            <a:r>
              <a:rPr lang="en-US" dirty="0" smtClean="0"/>
              <a:t>The .container class provides a responsive </a:t>
            </a:r>
            <a:r>
              <a:rPr lang="en-US" b="1" dirty="0" smtClean="0"/>
              <a:t>fixed width container</a:t>
            </a:r>
            <a:endParaRPr lang="en-US" dirty="0" smtClean="0"/>
          </a:p>
          <a:p>
            <a:r>
              <a:rPr lang="en-US" dirty="0" smtClean="0"/>
              <a:t>The .container-fluid class provides a </a:t>
            </a:r>
            <a:r>
              <a:rPr lang="en-US" b="1" dirty="0" smtClean="0"/>
              <a:t>full width container</a:t>
            </a:r>
            <a:r>
              <a:rPr lang="en-US" dirty="0" smtClean="0"/>
              <a:t>, spanning the entire width of the viewport</a:t>
            </a:r>
            <a:endParaRPr lang="en-US" dirty="0" smtClean="0"/>
          </a:p>
          <a:p>
            <a:pPr>
              <a:buNone/>
            </a:pP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Templates</a:t>
            </a:r>
            <a:endParaRPr lang="en-US" dirty="0"/>
          </a:p>
        </p:txBody>
      </p:sp>
      <p:sp>
        <p:nvSpPr>
          <p:cNvPr id="3" name="Content Placeholder 2"/>
          <p:cNvSpPr>
            <a:spLocks noGrp="1"/>
          </p:cNvSpPr>
          <p:nvPr>
            <p:ph idx="1"/>
          </p:nvPr>
        </p:nvSpPr>
        <p:spPr/>
        <p:txBody>
          <a:bodyPr/>
          <a:lstStyle/>
          <a:p>
            <a:r>
              <a:rPr lang="en-US" dirty="0" smtClean="0"/>
              <a:t>Bootstrap templates are predesigned WebPages, users can include the template and start editing the content of the webpage. </a:t>
            </a:r>
            <a:endParaRPr lang="en-US" dirty="0" smtClean="0"/>
          </a:p>
          <a:p>
            <a:r>
              <a:rPr lang="en-US" dirty="0" smtClean="0"/>
              <a:t>Templates such as</a:t>
            </a:r>
            <a:endParaRPr lang="en-US" dirty="0" smtClean="0"/>
          </a:p>
          <a:p>
            <a:pPr lvl="1"/>
            <a:r>
              <a:rPr lang="en-US" dirty="0" smtClean="0"/>
              <a:t>Blog--footer</a:t>
            </a:r>
            <a:endParaRPr lang="en-US" dirty="0" smtClean="0"/>
          </a:p>
          <a:p>
            <a:pPr lvl="1"/>
            <a:r>
              <a:rPr lang="en-US" dirty="0" smtClean="0"/>
              <a:t>Online store, Portfolio—</a:t>
            </a:r>
            <a:r>
              <a:rPr lang="en-US" dirty="0" err="1" smtClean="0"/>
              <a:t>jumbotron</a:t>
            </a:r>
            <a:endParaRPr lang="en-US" dirty="0" smtClean="0"/>
          </a:p>
          <a:p>
            <a:pPr lvl="1"/>
            <a:r>
              <a:rPr lang="en-US" dirty="0" smtClean="0"/>
              <a:t>Social-- </a:t>
            </a:r>
            <a:r>
              <a:rPr lang="en-US" dirty="0" err="1" smtClean="0"/>
              <a:t>navbar</a:t>
            </a:r>
            <a:endParaRPr lang="en-US" dirty="0" smtClean="0"/>
          </a:p>
          <a:p>
            <a:pPr lvl="1"/>
            <a:r>
              <a:rPr lang="en-US" dirty="0" smtClean="0"/>
              <a:t>webpage</a:t>
            </a:r>
            <a:endParaRPr lang="en-US" dirty="0" smtClean="0"/>
          </a:p>
          <a:p>
            <a:pPr lvl="1"/>
            <a:r>
              <a:rPr lang="en-US" dirty="0" smtClean="0"/>
              <a:t>Analytics, Marketing—carousel</a:t>
            </a:r>
            <a:endParaRPr lang="en-US" dirty="0" smtClean="0"/>
          </a:p>
          <a:p>
            <a:pPr lvl="1"/>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3926989" y="-52233"/>
            <a:ext cx="3398714" cy="2414433"/>
          </a:xfrm>
          <a:prstGeom prst="rect">
            <a:avLst/>
          </a:prstGeom>
        </p:spPr>
      </p:pic>
      <p:pic>
        <p:nvPicPr>
          <p:cNvPr id="3" name="Picture 2"/>
          <p:cNvPicPr>
            <a:picLocks noChangeAspect="1"/>
          </p:cNvPicPr>
          <p:nvPr/>
        </p:nvPicPr>
        <p:blipFill>
          <a:blip r:embed="rId2"/>
          <a:stretch>
            <a:fillRect/>
          </a:stretch>
        </p:blipFill>
        <p:spPr>
          <a:xfrm>
            <a:off x="27039" y="2915581"/>
            <a:ext cx="3485299" cy="2590799"/>
          </a:xfrm>
          <a:prstGeom prst="rect">
            <a:avLst/>
          </a:prstGeom>
        </p:spPr>
      </p:pic>
      <p:pic>
        <p:nvPicPr>
          <p:cNvPr id="4" name="Picture 3"/>
          <p:cNvPicPr>
            <a:picLocks noChangeAspect="1"/>
          </p:cNvPicPr>
          <p:nvPr/>
        </p:nvPicPr>
        <p:blipFill>
          <a:blip r:embed="rId3"/>
          <a:stretch>
            <a:fillRect/>
          </a:stretch>
        </p:blipFill>
        <p:spPr>
          <a:xfrm>
            <a:off x="27038" y="-64524"/>
            <a:ext cx="3803622" cy="2731523"/>
          </a:xfrm>
          <a:prstGeom prst="rect">
            <a:avLst/>
          </a:prstGeom>
        </p:spPr>
      </p:pic>
      <p:pic>
        <p:nvPicPr>
          <p:cNvPr id="5" name="Picture 4"/>
          <p:cNvPicPr>
            <a:picLocks noChangeAspect="1"/>
          </p:cNvPicPr>
          <p:nvPr/>
        </p:nvPicPr>
        <p:blipFill>
          <a:blip r:embed="rId4"/>
          <a:stretch>
            <a:fillRect/>
          </a:stretch>
        </p:blipFill>
        <p:spPr>
          <a:xfrm>
            <a:off x="3902408" y="2362200"/>
            <a:ext cx="3733800" cy="2234708"/>
          </a:xfrm>
          <a:prstGeom prst="rect">
            <a:avLst/>
          </a:prstGeom>
        </p:spPr>
      </p:pic>
      <p:pic>
        <p:nvPicPr>
          <p:cNvPr id="6" name="Picture 5"/>
          <p:cNvPicPr>
            <a:picLocks noChangeAspect="1"/>
          </p:cNvPicPr>
          <p:nvPr/>
        </p:nvPicPr>
        <p:blipFill>
          <a:blip r:embed="rId5"/>
          <a:stretch>
            <a:fillRect/>
          </a:stretch>
        </p:blipFill>
        <p:spPr>
          <a:xfrm>
            <a:off x="5187046" y="4478921"/>
            <a:ext cx="3956954" cy="2467874"/>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916"/>
            <a:ext cx="8229600" cy="780288"/>
          </a:xfrm>
        </p:spPr>
        <p:txBody>
          <a:bodyPr>
            <a:normAutofit/>
          </a:bodyPr>
          <a:lstStyle/>
          <a:p>
            <a:r>
              <a:rPr lang="en-US" dirty="0" smtClean="0"/>
              <a:t>Bootstrap Alerts &amp; Buttons</a:t>
            </a:r>
            <a:endParaRPr lang="en-US" dirty="0"/>
          </a:p>
        </p:txBody>
      </p:sp>
      <p:sp>
        <p:nvSpPr>
          <p:cNvPr id="3" name="Content Placeholder 2"/>
          <p:cNvSpPr>
            <a:spLocks noGrp="1"/>
          </p:cNvSpPr>
          <p:nvPr>
            <p:ph idx="1"/>
          </p:nvPr>
        </p:nvSpPr>
        <p:spPr>
          <a:xfrm>
            <a:off x="1447800" y="795037"/>
            <a:ext cx="7696200" cy="5910564"/>
          </a:xfrm>
        </p:spPr>
        <p:txBody>
          <a:bodyPr>
            <a:normAutofit fontScale="92500" lnSpcReduction="20000"/>
          </a:bodyPr>
          <a:lstStyle/>
          <a:p>
            <a:r>
              <a:rPr lang="en-US" dirty="0" smtClean="0"/>
              <a:t>Alerts are created with the .alert class, followed by one of the four contextual classes </a:t>
            </a:r>
            <a:endParaRPr lang="en-US" dirty="0" smtClean="0"/>
          </a:p>
          <a:p>
            <a:pPr marL="0" indent="0">
              <a:buNone/>
            </a:pPr>
            <a:r>
              <a:rPr lang="en-US" dirty="0"/>
              <a:t>	</a:t>
            </a:r>
            <a:r>
              <a:rPr lang="en-US" sz="1900" dirty="0" smtClean="0">
                <a:solidFill>
                  <a:srgbClr val="FF0000"/>
                </a:solidFill>
              </a:rPr>
              <a:t>.alert-success, .alert-info, .alert-warning or .alert-danger:</a:t>
            </a:r>
            <a:endParaRPr lang="en-US" sz="1900" dirty="0" smtClean="0">
              <a:solidFill>
                <a:srgbClr val="FF0000"/>
              </a:solidFill>
            </a:endParaRPr>
          </a:p>
          <a:p>
            <a:r>
              <a:rPr lang="en-US" dirty="0" smtClean="0"/>
              <a:t>Bootstrap provides different styles of buttons:</a:t>
            </a:r>
            <a:endParaRPr lang="en-US" dirty="0" smtClean="0"/>
          </a:p>
          <a:p>
            <a:r>
              <a:rPr lang="en-US" dirty="0" smtClean="0"/>
              <a:t>To achieve the button styles above, Bootstrap has the following classes:</a:t>
            </a:r>
            <a:endParaRPr lang="en-US" dirty="0" smtClean="0"/>
          </a:p>
          <a:p>
            <a:r>
              <a:rPr lang="en-US" dirty="0" smtClean="0">
                <a:solidFill>
                  <a:srgbClr val="FF0000"/>
                </a:solidFill>
              </a:rPr>
              <a:t>.</a:t>
            </a:r>
            <a:r>
              <a:rPr lang="en-US" dirty="0" err="1" smtClean="0">
                <a:solidFill>
                  <a:srgbClr val="FF0000"/>
                </a:solidFill>
              </a:rPr>
              <a:t>btn</a:t>
            </a:r>
            <a:endParaRPr lang="en-US" dirty="0" smtClean="0">
              <a:solidFill>
                <a:srgbClr val="FF0000"/>
              </a:solidFill>
            </a:endParaRPr>
          </a:p>
          <a:p>
            <a:r>
              <a:rPr lang="en-US" dirty="0" smtClean="0">
                <a:solidFill>
                  <a:srgbClr val="FF0000"/>
                </a:solidFill>
              </a:rPr>
              <a:t>.</a:t>
            </a:r>
            <a:r>
              <a:rPr lang="en-US" dirty="0" err="1" smtClean="0">
                <a:solidFill>
                  <a:srgbClr val="FF0000"/>
                </a:solidFill>
              </a:rPr>
              <a:t>btn</a:t>
            </a:r>
            <a:r>
              <a:rPr lang="en-US" dirty="0" smtClean="0">
                <a:solidFill>
                  <a:srgbClr val="FF0000"/>
                </a:solidFill>
              </a:rPr>
              <a:t>-default</a:t>
            </a:r>
            <a:endParaRPr lang="en-US" dirty="0" smtClean="0">
              <a:solidFill>
                <a:srgbClr val="FF0000"/>
              </a:solidFill>
            </a:endParaRPr>
          </a:p>
          <a:p>
            <a:r>
              <a:rPr lang="en-US" dirty="0" smtClean="0">
                <a:solidFill>
                  <a:srgbClr val="FF0000"/>
                </a:solidFill>
              </a:rPr>
              <a:t>.</a:t>
            </a:r>
            <a:r>
              <a:rPr lang="en-US" dirty="0" err="1" smtClean="0">
                <a:solidFill>
                  <a:srgbClr val="FF0000"/>
                </a:solidFill>
              </a:rPr>
              <a:t>btn</a:t>
            </a:r>
            <a:r>
              <a:rPr lang="en-US" dirty="0" smtClean="0">
                <a:solidFill>
                  <a:srgbClr val="FF0000"/>
                </a:solidFill>
              </a:rPr>
              <a:t>-primary</a:t>
            </a:r>
            <a:endParaRPr lang="en-US" dirty="0" smtClean="0">
              <a:solidFill>
                <a:srgbClr val="FF0000"/>
              </a:solidFill>
            </a:endParaRPr>
          </a:p>
          <a:p>
            <a:r>
              <a:rPr lang="en-US" dirty="0" smtClean="0">
                <a:solidFill>
                  <a:srgbClr val="FF0000"/>
                </a:solidFill>
              </a:rPr>
              <a:t>.</a:t>
            </a:r>
            <a:r>
              <a:rPr lang="en-US" dirty="0" err="1" smtClean="0">
                <a:solidFill>
                  <a:srgbClr val="FF0000"/>
                </a:solidFill>
              </a:rPr>
              <a:t>btn</a:t>
            </a:r>
            <a:r>
              <a:rPr lang="en-US" dirty="0" smtClean="0">
                <a:solidFill>
                  <a:srgbClr val="FF0000"/>
                </a:solidFill>
              </a:rPr>
              <a:t>-success</a:t>
            </a:r>
            <a:endParaRPr lang="en-US" dirty="0" smtClean="0">
              <a:solidFill>
                <a:srgbClr val="FF0000"/>
              </a:solidFill>
            </a:endParaRPr>
          </a:p>
          <a:p>
            <a:r>
              <a:rPr lang="en-US" dirty="0" smtClean="0">
                <a:solidFill>
                  <a:srgbClr val="FF0000"/>
                </a:solidFill>
              </a:rPr>
              <a:t>.</a:t>
            </a:r>
            <a:r>
              <a:rPr lang="en-US" dirty="0" err="1" smtClean="0">
                <a:solidFill>
                  <a:srgbClr val="FF0000"/>
                </a:solidFill>
              </a:rPr>
              <a:t>btn</a:t>
            </a:r>
            <a:r>
              <a:rPr lang="en-US" dirty="0" smtClean="0">
                <a:solidFill>
                  <a:srgbClr val="FF0000"/>
                </a:solidFill>
              </a:rPr>
              <a:t>-info</a:t>
            </a:r>
            <a:endParaRPr lang="en-US" dirty="0" smtClean="0">
              <a:solidFill>
                <a:srgbClr val="FF0000"/>
              </a:solidFill>
            </a:endParaRPr>
          </a:p>
          <a:p>
            <a:r>
              <a:rPr lang="en-US" dirty="0" smtClean="0">
                <a:solidFill>
                  <a:srgbClr val="FF0000"/>
                </a:solidFill>
              </a:rPr>
              <a:t>.</a:t>
            </a:r>
            <a:r>
              <a:rPr lang="en-US" dirty="0" err="1" smtClean="0">
                <a:solidFill>
                  <a:srgbClr val="FF0000"/>
                </a:solidFill>
              </a:rPr>
              <a:t>btn</a:t>
            </a:r>
            <a:r>
              <a:rPr lang="en-US" dirty="0" smtClean="0">
                <a:solidFill>
                  <a:srgbClr val="FF0000"/>
                </a:solidFill>
              </a:rPr>
              <a:t>-warning</a:t>
            </a:r>
            <a:endParaRPr lang="en-US" dirty="0" smtClean="0">
              <a:solidFill>
                <a:srgbClr val="FF0000"/>
              </a:solidFill>
            </a:endParaRPr>
          </a:p>
          <a:p>
            <a:r>
              <a:rPr lang="en-US" dirty="0" smtClean="0">
                <a:solidFill>
                  <a:srgbClr val="FF0000"/>
                </a:solidFill>
              </a:rPr>
              <a:t>.</a:t>
            </a:r>
            <a:r>
              <a:rPr lang="en-US" dirty="0" err="1" smtClean="0">
                <a:solidFill>
                  <a:srgbClr val="FF0000"/>
                </a:solidFill>
              </a:rPr>
              <a:t>btn</a:t>
            </a:r>
            <a:r>
              <a:rPr lang="en-US" dirty="0" smtClean="0">
                <a:solidFill>
                  <a:srgbClr val="FF0000"/>
                </a:solidFill>
              </a:rPr>
              <a:t>-danger</a:t>
            </a:r>
            <a:endParaRPr lang="en-US" dirty="0" smtClean="0">
              <a:solidFill>
                <a:srgbClr val="FF0000"/>
              </a:solidFill>
            </a:endParaRPr>
          </a:p>
          <a:p>
            <a:r>
              <a:rPr lang="en-US" dirty="0" smtClean="0">
                <a:solidFill>
                  <a:srgbClr val="FF0000"/>
                </a:solidFill>
              </a:rPr>
              <a:t>.</a:t>
            </a:r>
            <a:r>
              <a:rPr lang="en-US" dirty="0" err="1" smtClean="0">
                <a:solidFill>
                  <a:srgbClr val="FF0000"/>
                </a:solidFill>
              </a:rPr>
              <a:t>btn</a:t>
            </a:r>
            <a:r>
              <a:rPr lang="en-US" dirty="0" smtClean="0">
                <a:solidFill>
                  <a:srgbClr val="FF0000"/>
                </a:solidFill>
              </a:rPr>
              <a:t>-link</a:t>
            </a:r>
            <a:endParaRPr lang="en-US" dirty="0" smtClean="0">
              <a:solidFill>
                <a:srgbClr val="FF0000"/>
              </a:solidFill>
            </a:endParaRPr>
          </a:p>
          <a:p>
            <a:pPr marL="0" indent="0">
              <a:buNone/>
            </a:pPr>
            <a:r>
              <a:rPr lang="en-US" dirty="0" smtClean="0"/>
              <a:t>The classes that define the different sizes are:</a:t>
            </a:r>
            <a:endParaRPr lang="en-US" dirty="0" smtClean="0"/>
          </a:p>
          <a:p>
            <a:r>
              <a:rPr lang="en-US" dirty="0" smtClean="0">
                <a:solidFill>
                  <a:srgbClr val="FF0000"/>
                </a:solidFill>
              </a:rPr>
              <a:t>.</a:t>
            </a:r>
            <a:r>
              <a:rPr lang="en-US" dirty="0" err="1" smtClean="0">
                <a:solidFill>
                  <a:srgbClr val="FF0000"/>
                </a:solidFill>
              </a:rPr>
              <a:t>btn-lg</a:t>
            </a:r>
            <a:endParaRPr lang="en-US" dirty="0" smtClean="0">
              <a:solidFill>
                <a:srgbClr val="FF0000"/>
              </a:solidFill>
            </a:endParaRPr>
          </a:p>
          <a:p>
            <a:r>
              <a:rPr lang="en-US" dirty="0" smtClean="0">
                <a:solidFill>
                  <a:srgbClr val="FF0000"/>
                </a:solidFill>
              </a:rPr>
              <a:t>.</a:t>
            </a:r>
            <a:r>
              <a:rPr lang="en-US" dirty="0" err="1" smtClean="0">
                <a:solidFill>
                  <a:srgbClr val="FF0000"/>
                </a:solidFill>
              </a:rPr>
              <a:t>btn-sm</a:t>
            </a:r>
            <a:endParaRPr lang="en-US" dirty="0" smtClean="0">
              <a:solidFill>
                <a:srgbClr val="FF0000"/>
              </a:solidFill>
            </a:endParaRPr>
          </a:p>
          <a:p>
            <a:r>
              <a:rPr lang="en-US" dirty="0" smtClean="0">
                <a:solidFill>
                  <a:srgbClr val="FF0000"/>
                </a:solidFill>
              </a:rPr>
              <a:t>.</a:t>
            </a:r>
            <a:r>
              <a:rPr lang="en-US" dirty="0" err="1" smtClean="0">
                <a:solidFill>
                  <a:srgbClr val="FF0000"/>
                </a:solidFill>
              </a:rPr>
              <a:t>btn-xs</a:t>
            </a:r>
            <a:endParaRPr lang="en-US" dirty="0" smtClean="0">
              <a:solidFill>
                <a:srgbClr val="FF0000"/>
              </a:solidFill>
            </a:endParaRPr>
          </a:p>
          <a:p>
            <a:pPr marL="0" indent="0">
              <a:buNone/>
            </a:pPr>
            <a:endParaRPr lang="en-US" dirty="0" smtClean="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Programs</a:t>
            </a:r>
            <a:endParaRPr lang="en-US" dirty="0"/>
          </a:p>
        </p:txBody>
      </p:sp>
      <p:sp>
        <p:nvSpPr>
          <p:cNvPr id="3" name="Content Placeholder 2"/>
          <p:cNvSpPr>
            <a:spLocks noGrp="1"/>
          </p:cNvSpPr>
          <p:nvPr>
            <p:ph idx="1"/>
          </p:nvPr>
        </p:nvSpPr>
        <p:spPr/>
        <p:txBody>
          <a:bodyPr/>
          <a:lstStyle/>
          <a:p>
            <a:r>
              <a:rPr lang="en-US" dirty="0" smtClean="0"/>
              <a:t>Go through this link for some more programs </a:t>
            </a:r>
            <a:endParaRPr lang="en-US" dirty="0" smtClean="0"/>
          </a:p>
          <a:p>
            <a:endParaRPr lang="en-US" dirty="0" smtClean="0"/>
          </a:p>
          <a:p>
            <a:r>
              <a:rPr lang="en-US" dirty="0" smtClean="0"/>
              <a:t>https://drive.google.com/drive/folders/1IHRPrTPDyMt2SYMf5VAKa9QLhtuxo3fE?usp=sharing</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66700"/>
            <a:ext cx="8229600" cy="5867400"/>
          </a:xfrm>
        </p:spPr>
        <p:txBody>
          <a:bodyPr>
            <a:normAutofit/>
          </a:bodyPr>
          <a:lstStyle/>
          <a:p>
            <a:pPr algn="just"/>
            <a:r>
              <a:rPr lang="en-US" sz="2000" dirty="0" smtClean="0"/>
              <a:t>Many new elements are added in HTML5 like </a:t>
            </a:r>
            <a:r>
              <a:rPr lang="en-US" sz="2000" dirty="0" err="1" smtClean="0"/>
              <a:t>nav</a:t>
            </a:r>
            <a:r>
              <a:rPr lang="en-US" sz="2000" dirty="0" smtClean="0"/>
              <a:t>, audio, </a:t>
            </a:r>
            <a:r>
              <a:rPr lang="en-US" sz="2000" dirty="0" err="1" smtClean="0"/>
              <a:t>figcaption</a:t>
            </a:r>
            <a:r>
              <a:rPr lang="en-US" sz="2000" dirty="0" smtClean="0"/>
              <a:t>, progress, command, time, </a:t>
            </a:r>
            <a:r>
              <a:rPr lang="en-US" sz="2000" dirty="0" err="1" smtClean="0"/>
              <a:t>datalist</a:t>
            </a:r>
            <a:r>
              <a:rPr lang="en-US" sz="2000" dirty="0" smtClean="0"/>
              <a:t>, video, figure, meter, data, section, time, aside, canvas, summary, </a:t>
            </a:r>
            <a:r>
              <a:rPr lang="en-US" sz="2000" dirty="0" err="1" smtClean="0"/>
              <a:t>rp</a:t>
            </a:r>
            <a:r>
              <a:rPr lang="en-US" sz="2000" dirty="0" smtClean="0"/>
              <a:t>, </a:t>
            </a:r>
            <a:r>
              <a:rPr lang="en-US" sz="2000" dirty="0" err="1" smtClean="0"/>
              <a:t>rt</a:t>
            </a:r>
            <a:r>
              <a:rPr lang="en-US" sz="2000" dirty="0" smtClean="0"/>
              <a:t>, details, </a:t>
            </a:r>
            <a:r>
              <a:rPr lang="en-US" sz="2000" dirty="0" err="1" smtClean="0"/>
              <a:t>wbr</a:t>
            </a:r>
            <a:r>
              <a:rPr lang="en-US" sz="2000" dirty="0" smtClean="0"/>
              <a:t>, header, footer, </a:t>
            </a:r>
            <a:r>
              <a:rPr lang="en-US" sz="2000" dirty="0" err="1" smtClean="0"/>
              <a:t>keygen</a:t>
            </a:r>
            <a:r>
              <a:rPr lang="en-US" sz="2000" dirty="0" smtClean="0"/>
              <a:t>, embed, article, </a:t>
            </a:r>
            <a:r>
              <a:rPr lang="en-US" sz="2000" dirty="0" err="1" smtClean="0"/>
              <a:t>hgroup</a:t>
            </a:r>
            <a:r>
              <a:rPr lang="en-US" sz="2000" dirty="0" smtClean="0"/>
              <a:t>, </a:t>
            </a:r>
            <a:r>
              <a:rPr lang="en-US" sz="2000" dirty="0" err="1" smtClean="0"/>
              <a:t>bdi</a:t>
            </a:r>
            <a:r>
              <a:rPr lang="en-US" sz="2000" dirty="0" smtClean="0"/>
              <a:t>, mark, output, source, track, section, ruby and many more.</a:t>
            </a:r>
            <a:endParaRPr lang="en-US" sz="2000" dirty="0" smtClean="0"/>
          </a:p>
          <a:p>
            <a:pPr algn="just"/>
            <a:r>
              <a:rPr lang="en-US" sz="2000" dirty="0" smtClean="0"/>
              <a:t>There are many HTML elements which have been modified or removed from HTML5. Some of them are listed below:</a:t>
            </a:r>
            <a:endParaRPr lang="en-US" sz="2000" dirty="0" smtClean="0"/>
          </a:p>
          <a:p>
            <a:pPr algn="just"/>
            <a:endParaRPr lang="en-US" sz="2000" dirty="0" smtClean="0"/>
          </a:p>
          <a:p>
            <a:pPr algn="just"/>
            <a:endParaRPr lang="en-US" sz="2000" dirty="0"/>
          </a:p>
        </p:txBody>
      </p:sp>
      <p:graphicFrame>
        <p:nvGraphicFramePr>
          <p:cNvPr id="4" name="Table 3"/>
          <p:cNvGraphicFramePr>
            <a:graphicFrameLocks noGrp="1"/>
          </p:cNvGraphicFramePr>
          <p:nvPr/>
        </p:nvGraphicFramePr>
        <p:xfrm>
          <a:off x="1143000" y="2819403"/>
          <a:ext cx="7162800" cy="3616957"/>
        </p:xfrm>
        <a:graphic>
          <a:graphicData uri="http://schemas.openxmlformats.org/drawingml/2006/table">
            <a:tbl>
              <a:tblPr firstRow="1" bandRow="1">
                <a:tableStyleId>{5C22544A-7EE6-4342-B048-85BDC9FD1C3A}</a:tableStyleId>
              </a:tblPr>
              <a:tblGrid>
                <a:gridCol w="3581400"/>
                <a:gridCol w="3581400"/>
              </a:tblGrid>
              <a:tr h="414502">
                <a:tc>
                  <a:txBody>
                    <a:bodyPr/>
                    <a:lstStyle/>
                    <a:p>
                      <a:pPr algn="ctr"/>
                      <a:r>
                        <a:rPr kumimoji="0" lang="en-US" b="0" i="0" kern="1200" dirty="0" smtClean="0">
                          <a:solidFill>
                            <a:schemeClr val="lt1"/>
                          </a:solidFill>
                          <a:latin typeface="+mn-lt"/>
                          <a:ea typeface="+mn-ea"/>
                          <a:cs typeface="+mn-cs"/>
                        </a:rPr>
                        <a:t>Element</a:t>
                      </a:r>
                      <a:endParaRPr lang="en-US" dirty="0"/>
                    </a:p>
                  </a:txBody>
                  <a:tcPr/>
                </a:tc>
                <a:tc>
                  <a:txBody>
                    <a:bodyPr/>
                    <a:lstStyle/>
                    <a:p>
                      <a:pPr algn="ctr"/>
                      <a:r>
                        <a:rPr kumimoji="0" lang="en-US" b="0" i="0" kern="1200" dirty="0" smtClean="0">
                          <a:solidFill>
                            <a:schemeClr val="lt1"/>
                          </a:solidFill>
                          <a:latin typeface="+mn-lt"/>
                          <a:ea typeface="+mn-ea"/>
                          <a:cs typeface="+mn-cs"/>
                        </a:rPr>
                        <a:t>In HTML5</a:t>
                      </a:r>
                      <a:endParaRPr lang="en-US" dirty="0"/>
                    </a:p>
                  </a:txBody>
                  <a:tcPr/>
                </a:tc>
              </a:tr>
              <a:tr h="414502">
                <a:tc>
                  <a:txBody>
                    <a:bodyPr/>
                    <a:lstStyle/>
                    <a:p>
                      <a:r>
                        <a:rPr kumimoji="0" lang="en-US" b="0" i="0" kern="1200" dirty="0" smtClean="0">
                          <a:solidFill>
                            <a:schemeClr val="dk1"/>
                          </a:solidFill>
                          <a:latin typeface="+mn-lt"/>
                          <a:ea typeface="+mn-ea"/>
                          <a:cs typeface="+mn-cs"/>
                        </a:rPr>
                        <a:t>&lt;applet&gt;</a:t>
                      </a:r>
                      <a:endParaRPr lang="en-US" dirty="0"/>
                    </a:p>
                  </a:txBody>
                  <a:tcPr/>
                </a:tc>
                <a:tc>
                  <a:txBody>
                    <a:bodyPr/>
                    <a:lstStyle/>
                    <a:p>
                      <a:r>
                        <a:rPr kumimoji="0" lang="en-US" b="0" i="0" kern="1200" dirty="0" smtClean="0">
                          <a:solidFill>
                            <a:schemeClr val="dk1"/>
                          </a:solidFill>
                          <a:latin typeface="+mn-lt"/>
                          <a:ea typeface="+mn-ea"/>
                          <a:cs typeface="+mn-cs"/>
                        </a:rPr>
                        <a:t>Changed to &lt;object&gt;</a:t>
                      </a:r>
                      <a:endParaRPr lang="en-US" dirty="0"/>
                    </a:p>
                  </a:txBody>
                  <a:tcPr/>
                </a:tc>
              </a:tr>
              <a:tr h="414502">
                <a:tc>
                  <a:txBody>
                    <a:bodyPr/>
                    <a:lstStyle/>
                    <a:p>
                      <a:r>
                        <a:rPr kumimoji="0" lang="en-US" b="0" i="0" kern="1200" dirty="0" smtClean="0">
                          <a:solidFill>
                            <a:schemeClr val="dk1"/>
                          </a:solidFill>
                          <a:latin typeface="+mn-lt"/>
                          <a:ea typeface="+mn-ea"/>
                          <a:cs typeface="+mn-cs"/>
                        </a:rPr>
                        <a:t>&lt;acronym&gt;</a:t>
                      </a:r>
                      <a:endParaRPr lang="en-US" dirty="0"/>
                    </a:p>
                  </a:txBody>
                  <a:tcPr/>
                </a:tc>
                <a:tc>
                  <a:txBody>
                    <a:bodyPr/>
                    <a:lstStyle/>
                    <a:p>
                      <a:r>
                        <a:rPr kumimoji="0" lang="en-US" b="0" i="0" kern="1200" dirty="0" smtClean="0">
                          <a:solidFill>
                            <a:schemeClr val="dk1"/>
                          </a:solidFill>
                          <a:latin typeface="+mn-lt"/>
                          <a:ea typeface="+mn-ea"/>
                          <a:cs typeface="+mn-cs"/>
                        </a:rPr>
                        <a:t>Changed to &lt;</a:t>
                      </a:r>
                      <a:r>
                        <a:rPr kumimoji="0" lang="en-US" b="0" i="0" kern="1200" dirty="0" err="1" smtClean="0">
                          <a:solidFill>
                            <a:schemeClr val="dk1"/>
                          </a:solidFill>
                          <a:latin typeface="+mn-lt"/>
                          <a:ea typeface="+mn-ea"/>
                          <a:cs typeface="+mn-cs"/>
                        </a:rPr>
                        <a:t>abbr</a:t>
                      </a:r>
                      <a:r>
                        <a:rPr kumimoji="0" lang="en-US" b="0" i="0" kern="1200" dirty="0" smtClean="0">
                          <a:solidFill>
                            <a:schemeClr val="dk1"/>
                          </a:solidFill>
                          <a:latin typeface="+mn-lt"/>
                          <a:ea typeface="+mn-ea"/>
                          <a:cs typeface="+mn-cs"/>
                        </a:rPr>
                        <a:t>&gt;</a:t>
                      </a:r>
                      <a:endParaRPr lang="en-US" dirty="0"/>
                    </a:p>
                  </a:txBody>
                  <a:tcPr/>
                </a:tc>
              </a:tr>
              <a:tr h="414502">
                <a:tc>
                  <a:txBody>
                    <a:bodyPr/>
                    <a:lstStyle/>
                    <a:p>
                      <a:r>
                        <a:rPr kumimoji="0" lang="en-US" b="0" i="0" kern="1200" dirty="0" smtClean="0">
                          <a:solidFill>
                            <a:schemeClr val="dk1"/>
                          </a:solidFill>
                          <a:latin typeface="+mn-lt"/>
                          <a:ea typeface="+mn-ea"/>
                          <a:cs typeface="+mn-cs"/>
                        </a:rPr>
                        <a:t>&lt;dir&gt;</a:t>
                      </a:r>
                      <a:endParaRPr lang="en-US" dirty="0"/>
                    </a:p>
                  </a:txBody>
                  <a:tcPr/>
                </a:tc>
                <a:tc>
                  <a:txBody>
                    <a:bodyPr/>
                    <a:lstStyle/>
                    <a:p>
                      <a:r>
                        <a:rPr kumimoji="0" lang="en-US" b="0" i="0" kern="1200" dirty="0" smtClean="0">
                          <a:solidFill>
                            <a:schemeClr val="dk1"/>
                          </a:solidFill>
                          <a:latin typeface="+mn-lt"/>
                          <a:ea typeface="+mn-ea"/>
                          <a:cs typeface="+mn-cs"/>
                        </a:rPr>
                        <a:t>Changed to &lt;</a:t>
                      </a:r>
                      <a:r>
                        <a:rPr kumimoji="0" lang="en-US" b="0" i="0" kern="1200" dirty="0" err="1" smtClean="0">
                          <a:solidFill>
                            <a:schemeClr val="dk1"/>
                          </a:solidFill>
                          <a:latin typeface="+mn-lt"/>
                          <a:ea typeface="+mn-ea"/>
                          <a:cs typeface="+mn-cs"/>
                        </a:rPr>
                        <a:t>ul</a:t>
                      </a:r>
                      <a:r>
                        <a:rPr kumimoji="0" lang="en-US" b="0" i="0" kern="1200" dirty="0" smtClean="0">
                          <a:solidFill>
                            <a:schemeClr val="dk1"/>
                          </a:solidFill>
                          <a:latin typeface="+mn-lt"/>
                          <a:ea typeface="+mn-ea"/>
                          <a:cs typeface="+mn-cs"/>
                        </a:rPr>
                        <a:t>&gt;</a:t>
                      </a:r>
                      <a:endParaRPr lang="en-US" dirty="0"/>
                    </a:p>
                  </a:txBody>
                  <a:tcPr/>
                </a:tc>
              </a:tr>
              <a:tr h="414502">
                <a:tc>
                  <a:txBody>
                    <a:bodyPr/>
                    <a:lstStyle/>
                    <a:p>
                      <a:r>
                        <a:rPr kumimoji="0" lang="en-US" b="0" i="0" kern="1200" dirty="0" smtClean="0">
                          <a:solidFill>
                            <a:schemeClr val="dk1"/>
                          </a:solidFill>
                          <a:latin typeface="+mn-lt"/>
                          <a:ea typeface="+mn-ea"/>
                          <a:cs typeface="+mn-cs"/>
                        </a:rPr>
                        <a:t>&lt;frameset&gt;</a:t>
                      </a:r>
                      <a:endParaRPr lang="en-US" dirty="0"/>
                    </a:p>
                  </a:txBody>
                  <a:tcPr/>
                </a:tc>
                <a:tc>
                  <a:txBody>
                    <a:bodyPr/>
                    <a:lstStyle/>
                    <a:p>
                      <a:r>
                        <a:rPr kumimoji="0" lang="en-US" b="0" i="0" kern="1200" dirty="0" smtClean="0">
                          <a:solidFill>
                            <a:schemeClr val="dk1"/>
                          </a:solidFill>
                          <a:latin typeface="+mn-lt"/>
                          <a:ea typeface="+mn-ea"/>
                          <a:cs typeface="+mn-cs"/>
                        </a:rPr>
                        <a:t>Removed</a:t>
                      </a:r>
                      <a:endParaRPr lang="en-US" dirty="0"/>
                    </a:p>
                  </a:txBody>
                  <a:tcPr/>
                </a:tc>
              </a:tr>
              <a:tr h="414502">
                <a:tc>
                  <a:txBody>
                    <a:bodyPr/>
                    <a:lstStyle/>
                    <a:p>
                      <a:r>
                        <a:rPr kumimoji="0" lang="en-US" b="0" i="0" kern="1200" dirty="0" smtClean="0">
                          <a:solidFill>
                            <a:schemeClr val="dk1"/>
                          </a:solidFill>
                          <a:latin typeface="+mn-lt"/>
                          <a:ea typeface="+mn-ea"/>
                          <a:cs typeface="+mn-cs"/>
                        </a:rPr>
                        <a:t>&lt;frame&gt;</a:t>
                      </a:r>
                      <a:endParaRPr lang="en-US" dirty="0"/>
                    </a:p>
                  </a:txBody>
                  <a:tcPr/>
                </a:tc>
                <a:tc>
                  <a:txBody>
                    <a:bodyPr/>
                    <a:lstStyle/>
                    <a:p>
                      <a:r>
                        <a:rPr kumimoji="0" lang="en-US" b="0" i="0" kern="1200" dirty="0" smtClean="0">
                          <a:solidFill>
                            <a:schemeClr val="dk1"/>
                          </a:solidFill>
                          <a:latin typeface="+mn-lt"/>
                          <a:ea typeface="+mn-ea"/>
                          <a:cs typeface="+mn-cs"/>
                        </a:rPr>
                        <a:t>Removed</a:t>
                      </a:r>
                      <a:endParaRPr lang="en-US" dirty="0"/>
                    </a:p>
                  </a:txBody>
                  <a:tcPr/>
                </a:tc>
              </a:tr>
              <a:tr h="414502">
                <a:tc>
                  <a:txBody>
                    <a:bodyPr/>
                    <a:lstStyle/>
                    <a:p>
                      <a:r>
                        <a:rPr kumimoji="0" lang="en-US" b="0" i="0" kern="1200" dirty="0" smtClean="0">
                          <a:solidFill>
                            <a:schemeClr val="dk1"/>
                          </a:solidFill>
                          <a:latin typeface="+mn-lt"/>
                          <a:ea typeface="+mn-ea"/>
                          <a:cs typeface="+mn-cs"/>
                        </a:rPr>
                        <a:t>&lt;</a:t>
                      </a:r>
                      <a:r>
                        <a:rPr kumimoji="0" lang="en-US" b="0" i="0" kern="1200" dirty="0" err="1" smtClean="0">
                          <a:solidFill>
                            <a:schemeClr val="dk1"/>
                          </a:solidFill>
                          <a:latin typeface="+mn-lt"/>
                          <a:ea typeface="+mn-ea"/>
                          <a:cs typeface="+mn-cs"/>
                        </a:rPr>
                        <a:t>noframes</a:t>
                      </a:r>
                      <a:r>
                        <a:rPr kumimoji="0" lang="en-US" b="0" i="0" kern="1200" dirty="0" smtClean="0">
                          <a:solidFill>
                            <a:schemeClr val="dk1"/>
                          </a:solidFill>
                          <a:latin typeface="+mn-lt"/>
                          <a:ea typeface="+mn-ea"/>
                          <a:cs typeface="+mn-cs"/>
                        </a:rPr>
                        <a:t>&gt;</a:t>
                      </a:r>
                      <a:endParaRPr lang="en-US" dirty="0"/>
                    </a:p>
                  </a:txBody>
                  <a:tcPr/>
                </a:tc>
                <a:tc>
                  <a:txBody>
                    <a:bodyPr/>
                    <a:lstStyle/>
                    <a:p>
                      <a:r>
                        <a:rPr kumimoji="0" lang="en-US" b="0" i="0" kern="1200" dirty="0" smtClean="0">
                          <a:solidFill>
                            <a:schemeClr val="dk1"/>
                          </a:solidFill>
                          <a:latin typeface="+mn-lt"/>
                          <a:ea typeface="+mn-ea"/>
                          <a:cs typeface="+mn-cs"/>
                        </a:rPr>
                        <a:t>Removed</a:t>
                      </a:r>
                      <a:endParaRPr lang="en-US" dirty="0"/>
                    </a:p>
                  </a:txBody>
                  <a:tcPr/>
                </a:tc>
              </a:tr>
              <a:tr h="715443">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&lt;strike&gt;, &lt;big&gt;, &lt;</a:t>
                      </a:r>
                      <a:r>
                        <a:rPr kumimoji="0" lang="en-US" b="0" i="0" kern="1200" dirty="0" err="1" smtClean="0">
                          <a:solidFill>
                            <a:schemeClr val="dk1"/>
                          </a:solidFill>
                          <a:latin typeface="+mn-lt"/>
                          <a:ea typeface="+mn-ea"/>
                          <a:cs typeface="+mn-cs"/>
                        </a:rPr>
                        <a:t>basefont</a:t>
                      </a:r>
                      <a:r>
                        <a:rPr kumimoji="0" lang="en-US" b="0" i="0" kern="1200" dirty="0" smtClean="0">
                          <a:solidFill>
                            <a:schemeClr val="dk1"/>
                          </a:solidFill>
                          <a:latin typeface="+mn-lt"/>
                          <a:ea typeface="+mn-ea"/>
                          <a:cs typeface="+mn-cs"/>
                        </a:rPr>
                        <a:t>&gt;, &lt;font&gt;, &lt;center&gt;, &lt;</a:t>
                      </a:r>
                      <a:r>
                        <a:rPr kumimoji="0" lang="en-US" b="0" i="0" kern="1200" dirty="0" err="1" smtClean="0">
                          <a:solidFill>
                            <a:schemeClr val="dk1"/>
                          </a:solidFill>
                          <a:latin typeface="+mn-lt"/>
                          <a:ea typeface="+mn-ea"/>
                          <a:cs typeface="+mn-cs"/>
                        </a:rPr>
                        <a:t>tt</a:t>
                      </a:r>
                      <a:r>
                        <a:rPr kumimoji="0" lang="en-US" b="0" i="0" kern="1200" dirty="0" smtClean="0">
                          <a:solidFill>
                            <a:schemeClr val="dk1"/>
                          </a:solidFill>
                          <a:latin typeface="+mn-lt"/>
                          <a:ea typeface="+mn-ea"/>
                          <a:cs typeface="+mn-cs"/>
                        </a:rPr>
                        <a:t>&gt;</a:t>
                      </a:r>
                      <a:endParaRPr lang="en-US" dirty="0" smtClean="0"/>
                    </a:p>
                  </a:txBody>
                  <a:tcPr/>
                </a:tc>
                <a:tc>
                  <a:txBody>
                    <a:bodyPr/>
                    <a:lstStyle/>
                    <a:p>
                      <a:r>
                        <a:rPr kumimoji="0" lang="en-US" b="0" i="0" kern="1200" dirty="0" smtClean="0">
                          <a:solidFill>
                            <a:schemeClr val="dk1"/>
                          </a:solidFill>
                          <a:latin typeface="+mn-lt"/>
                          <a:ea typeface="+mn-ea"/>
                          <a:cs typeface="+mn-cs"/>
                        </a:rPr>
                        <a:t>No new tag. CSS is used for this</a:t>
                      </a:r>
                      <a:endParaRPr lang="en-US" dirty="0"/>
                    </a:p>
                  </a:txBody>
                  <a:tcPr/>
                </a:tc>
              </a:tr>
            </a:tbl>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pPr algn="ctr"/>
            <a:r>
              <a:rPr lang="en-US" sz="3600" dirty="0" smtClean="0">
                <a:latin typeface="Times New Roman" panose="02020603050405020304" pitchFamily="18" charset="0"/>
                <a:cs typeface="Times New Roman" panose="02020603050405020304" pitchFamily="18" charset="0"/>
              </a:rPr>
              <a:t>GIT And Version Control</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752600"/>
            <a:ext cx="8229600" cy="4572000"/>
          </a:xfrm>
        </p:spPr>
        <p:txBody>
          <a:bodyPr>
            <a:normAutofit fontScale="92500" lnSpcReduction="10000"/>
          </a:bodyPr>
          <a:lstStyle/>
          <a:p>
            <a:pPr>
              <a:buNone/>
            </a:pPr>
            <a:r>
              <a:rPr lang="en-US" sz="2000" b="1" dirty="0" smtClean="0"/>
              <a:t>What is </a:t>
            </a:r>
            <a:r>
              <a:rPr lang="en-US" sz="2000" b="1" dirty="0" err="1" smtClean="0"/>
              <a:t>Git</a:t>
            </a:r>
            <a:r>
              <a:rPr lang="en-US" sz="2000" b="1" dirty="0" smtClean="0"/>
              <a:t>?</a:t>
            </a:r>
            <a:endParaRPr lang="en-US" sz="2000" b="1" dirty="0" smtClean="0"/>
          </a:p>
          <a:p>
            <a:r>
              <a:rPr lang="en-US" sz="2000" b="1" dirty="0" err="1" smtClean="0"/>
              <a:t>Git</a:t>
            </a:r>
            <a:r>
              <a:rPr lang="en-US" sz="2000" dirty="0" smtClean="0"/>
              <a:t> is an </a:t>
            </a:r>
            <a:r>
              <a:rPr lang="en-US" sz="2000" b="1" dirty="0" smtClean="0"/>
              <a:t>open-source distributed version control system</a:t>
            </a:r>
            <a:r>
              <a:rPr lang="en-US" sz="2000" dirty="0" smtClean="0"/>
              <a:t>. It is designed to handle minor to major projects with high speed and efficiency. It is developed to co-ordinate the work among the developers. The version control allows us to track and work together with our team members at the same workspace.</a:t>
            </a:r>
            <a:endParaRPr lang="en-US" sz="2000" dirty="0" smtClean="0"/>
          </a:p>
          <a:p>
            <a:r>
              <a:rPr lang="en-US" sz="2000" dirty="0" err="1" smtClean="0"/>
              <a:t>Git</a:t>
            </a:r>
            <a:r>
              <a:rPr lang="en-US" sz="2000" dirty="0" smtClean="0"/>
              <a:t> is foundation of many services like </a:t>
            </a:r>
            <a:r>
              <a:rPr lang="en-US" sz="2000" b="1" dirty="0" err="1" smtClean="0"/>
              <a:t>GitHub</a:t>
            </a:r>
            <a:r>
              <a:rPr lang="en-US" sz="2000" dirty="0" smtClean="0"/>
              <a:t> and </a:t>
            </a:r>
            <a:r>
              <a:rPr lang="en-US" sz="2000" b="1" dirty="0" err="1" smtClean="0"/>
              <a:t>GitLab</a:t>
            </a:r>
            <a:r>
              <a:rPr lang="en-US" sz="2000" dirty="0" smtClean="0"/>
              <a:t>, but we can use </a:t>
            </a:r>
            <a:r>
              <a:rPr lang="en-US" sz="2000" dirty="0" err="1" smtClean="0"/>
              <a:t>Git</a:t>
            </a:r>
            <a:r>
              <a:rPr lang="en-US" sz="2000" dirty="0" smtClean="0"/>
              <a:t> without using any other </a:t>
            </a:r>
            <a:r>
              <a:rPr lang="en-US" sz="2000" dirty="0" err="1" smtClean="0"/>
              <a:t>Git</a:t>
            </a:r>
            <a:r>
              <a:rPr lang="en-US" sz="2000" dirty="0" smtClean="0"/>
              <a:t> services. </a:t>
            </a:r>
            <a:r>
              <a:rPr lang="en-US" sz="2000" dirty="0" err="1" smtClean="0"/>
              <a:t>Git</a:t>
            </a:r>
            <a:r>
              <a:rPr lang="en-US" sz="2000" dirty="0" smtClean="0"/>
              <a:t> can be used </a:t>
            </a:r>
            <a:r>
              <a:rPr lang="en-US" sz="2000" b="1" dirty="0" smtClean="0"/>
              <a:t>privately</a:t>
            </a:r>
            <a:r>
              <a:rPr lang="en-US" sz="2000" dirty="0" smtClean="0"/>
              <a:t> and </a:t>
            </a:r>
            <a:r>
              <a:rPr lang="en-US" sz="2000" b="1" dirty="0" smtClean="0"/>
              <a:t>publicly</a:t>
            </a:r>
            <a:r>
              <a:rPr lang="en-US" sz="2000" dirty="0" smtClean="0"/>
              <a:t>.</a:t>
            </a:r>
            <a:endParaRPr lang="en-US" sz="2000" dirty="0" smtClean="0"/>
          </a:p>
          <a:p>
            <a:r>
              <a:rPr lang="en-US" sz="2000" dirty="0" err="1" smtClean="0"/>
              <a:t>Git</a:t>
            </a:r>
            <a:r>
              <a:rPr lang="en-US" sz="2000" dirty="0" smtClean="0"/>
              <a:t> was created by </a:t>
            </a:r>
            <a:r>
              <a:rPr lang="en-US" sz="2000" b="1" dirty="0" err="1" smtClean="0"/>
              <a:t>Linus</a:t>
            </a:r>
            <a:r>
              <a:rPr lang="en-US" sz="2000" b="1" dirty="0" smtClean="0"/>
              <a:t> </a:t>
            </a:r>
            <a:r>
              <a:rPr lang="en-US" sz="2000" b="1" dirty="0" err="1" smtClean="0"/>
              <a:t>Torvalds</a:t>
            </a:r>
            <a:r>
              <a:rPr lang="en-US" sz="2000" dirty="0" smtClean="0"/>
              <a:t> in </a:t>
            </a:r>
            <a:r>
              <a:rPr lang="en-US" sz="2000" b="1" dirty="0" smtClean="0"/>
              <a:t>2005</a:t>
            </a:r>
            <a:r>
              <a:rPr lang="en-US" sz="2000" dirty="0" smtClean="0"/>
              <a:t> to develop Linux Kernel. It is also used as an important distributed version-control tool for </a:t>
            </a:r>
            <a:r>
              <a:rPr lang="en-US" sz="2000" b="1" dirty="0" smtClean="0"/>
              <a:t>the </a:t>
            </a:r>
            <a:r>
              <a:rPr lang="en-US" sz="2000" b="1" dirty="0" err="1" smtClean="0"/>
              <a:t>DevOps</a:t>
            </a:r>
            <a:r>
              <a:rPr lang="en-US" sz="2000" dirty="0" smtClean="0"/>
              <a:t>.</a:t>
            </a:r>
            <a:endParaRPr lang="en-US" sz="2000" b="1" dirty="0" smtClean="0"/>
          </a:p>
          <a:p>
            <a:r>
              <a:rPr lang="en-US" sz="2000" dirty="0" smtClean="0"/>
              <a:t>It is used for:</a:t>
            </a:r>
            <a:endParaRPr lang="en-US" sz="2000" dirty="0" smtClean="0"/>
          </a:p>
          <a:p>
            <a:r>
              <a:rPr lang="en-US" sz="2000" dirty="0" smtClean="0"/>
              <a:t>Tracking code changes</a:t>
            </a:r>
            <a:endParaRPr lang="en-US" sz="2000" dirty="0" smtClean="0"/>
          </a:p>
          <a:p>
            <a:r>
              <a:rPr lang="en-US" sz="2000" dirty="0" smtClean="0"/>
              <a:t>Tracking who made changes</a:t>
            </a:r>
            <a:endParaRPr lang="en-US" sz="2000" dirty="0" smtClean="0"/>
          </a:p>
          <a:p>
            <a:r>
              <a:rPr lang="en-US" sz="2000" dirty="0" smtClean="0"/>
              <a:t>Coding collaboration</a:t>
            </a:r>
            <a:endParaRPr lang="en-US" sz="2000" dirty="0" smtClean="0"/>
          </a:p>
          <a:p>
            <a:pPr>
              <a:buNone/>
            </a:pPr>
            <a:endParaRPr lang="en-US" sz="2000" dirty="0" smtClean="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496" y="-31956"/>
            <a:ext cx="9114503" cy="7194755"/>
          </a:xfrm>
        </p:spPr>
        <p:txBody>
          <a:bodyPr>
            <a:noAutofit/>
          </a:bodyPr>
          <a:lstStyle/>
          <a:p>
            <a:pPr>
              <a:buNone/>
            </a:pPr>
            <a:r>
              <a:rPr lang="en-US" sz="1750" b="1" dirty="0" smtClean="0"/>
              <a:t>What does </a:t>
            </a:r>
            <a:r>
              <a:rPr lang="en-US" sz="1750" b="1" dirty="0" err="1" smtClean="0"/>
              <a:t>Git</a:t>
            </a:r>
            <a:r>
              <a:rPr lang="en-US" sz="1750" b="1" dirty="0" smtClean="0"/>
              <a:t> do?</a:t>
            </a:r>
            <a:endParaRPr lang="en-US" sz="1750" b="1" dirty="0" smtClean="0"/>
          </a:p>
          <a:p>
            <a:r>
              <a:rPr lang="en-US" sz="1750" dirty="0" smtClean="0"/>
              <a:t>Manage projects with </a:t>
            </a:r>
            <a:r>
              <a:rPr lang="en-US" sz="1750" b="1" dirty="0" smtClean="0"/>
              <a:t>Repositories</a:t>
            </a:r>
            <a:endParaRPr lang="en-US" sz="1750" dirty="0" smtClean="0"/>
          </a:p>
          <a:p>
            <a:r>
              <a:rPr lang="en-US" sz="1750" b="1" dirty="0" smtClean="0"/>
              <a:t>Clone</a:t>
            </a:r>
            <a:r>
              <a:rPr lang="en-US" sz="1750" dirty="0" smtClean="0"/>
              <a:t> a project to work on a local copy</a:t>
            </a:r>
            <a:endParaRPr lang="en-US" sz="1750" dirty="0" smtClean="0"/>
          </a:p>
          <a:p>
            <a:r>
              <a:rPr lang="en-US" sz="1750" dirty="0" smtClean="0"/>
              <a:t>Control and track changes with </a:t>
            </a:r>
            <a:r>
              <a:rPr lang="en-US" sz="1750" b="1" dirty="0" smtClean="0"/>
              <a:t>Staging</a:t>
            </a:r>
            <a:r>
              <a:rPr lang="en-US" sz="1750" dirty="0" smtClean="0"/>
              <a:t> and </a:t>
            </a:r>
            <a:r>
              <a:rPr lang="en-US" sz="1750" b="1" dirty="0" smtClean="0"/>
              <a:t>Committing</a:t>
            </a:r>
            <a:endParaRPr lang="en-US" sz="1750" dirty="0" smtClean="0"/>
          </a:p>
          <a:p>
            <a:r>
              <a:rPr lang="en-US" sz="1750" b="1" dirty="0" smtClean="0"/>
              <a:t>Branch</a:t>
            </a:r>
            <a:r>
              <a:rPr lang="en-US" sz="1750" dirty="0" smtClean="0"/>
              <a:t> and </a:t>
            </a:r>
            <a:r>
              <a:rPr lang="en-US" sz="1750" b="1" dirty="0" smtClean="0"/>
              <a:t>Merge</a:t>
            </a:r>
            <a:r>
              <a:rPr lang="en-US" sz="1750" dirty="0" smtClean="0"/>
              <a:t> to allow for work on different parts and versions of a project</a:t>
            </a:r>
            <a:endParaRPr lang="en-US" sz="1750" dirty="0" smtClean="0"/>
          </a:p>
          <a:p>
            <a:r>
              <a:rPr lang="en-US" sz="1750" b="1" dirty="0" smtClean="0"/>
              <a:t>Pull</a:t>
            </a:r>
            <a:r>
              <a:rPr lang="en-US" sz="1750" dirty="0" smtClean="0"/>
              <a:t> the latest version of the project to a local copy</a:t>
            </a:r>
            <a:endParaRPr lang="en-US" sz="1750" dirty="0" smtClean="0"/>
          </a:p>
          <a:p>
            <a:r>
              <a:rPr lang="en-US" sz="1750" b="1" dirty="0" smtClean="0"/>
              <a:t>Push</a:t>
            </a:r>
            <a:r>
              <a:rPr lang="en-US" sz="1750" dirty="0" smtClean="0"/>
              <a:t> local updates to the main project.</a:t>
            </a:r>
            <a:endParaRPr lang="en-US" sz="1750" dirty="0" smtClean="0"/>
          </a:p>
          <a:p>
            <a:pPr>
              <a:buNone/>
            </a:pPr>
            <a:r>
              <a:rPr lang="en-US" sz="1750" b="1" dirty="0" smtClean="0"/>
              <a:t>Working with </a:t>
            </a:r>
            <a:r>
              <a:rPr lang="en-US" sz="1750" b="1" dirty="0" err="1" smtClean="0"/>
              <a:t>Git</a:t>
            </a:r>
            <a:r>
              <a:rPr lang="en-US" sz="1750" b="1" dirty="0" smtClean="0"/>
              <a:t>:</a:t>
            </a:r>
            <a:endParaRPr lang="en-US" sz="1750" b="1" dirty="0" smtClean="0"/>
          </a:p>
          <a:p>
            <a:r>
              <a:rPr lang="en-US" sz="1750" dirty="0" smtClean="0"/>
              <a:t>Initialize </a:t>
            </a:r>
            <a:r>
              <a:rPr lang="en-US" sz="1750" dirty="0" err="1" smtClean="0"/>
              <a:t>Git</a:t>
            </a:r>
            <a:r>
              <a:rPr lang="en-US" sz="1750" dirty="0" smtClean="0"/>
              <a:t> on a folder, making it a </a:t>
            </a:r>
            <a:r>
              <a:rPr lang="en-US" sz="1750" b="1" dirty="0" smtClean="0"/>
              <a:t>Repository</a:t>
            </a:r>
            <a:endParaRPr lang="en-US" sz="1750" dirty="0" smtClean="0"/>
          </a:p>
          <a:p>
            <a:r>
              <a:rPr lang="en-US" sz="1750" dirty="0" err="1" smtClean="0"/>
              <a:t>Git</a:t>
            </a:r>
            <a:r>
              <a:rPr lang="en-US" sz="1750" dirty="0" smtClean="0"/>
              <a:t> now creates a hidden folder to keep track of changes in that folder</a:t>
            </a:r>
            <a:endParaRPr lang="en-US" sz="1750" dirty="0" smtClean="0"/>
          </a:p>
          <a:p>
            <a:r>
              <a:rPr lang="en-US" sz="1750" dirty="0" smtClean="0"/>
              <a:t>When a file is changed, added or deleted, it is considered </a:t>
            </a:r>
            <a:r>
              <a:rPr lang="en-US" sz="1750" b="1" dirty="0" smtClean="0"/>
              <a:t>modified</a:t>
            </a:r>
            <a:endParaRPr lang="en-US" sz="1750" dirty="0" smtClean="0"/>
          </a:p>
          <a:p>
            <a:r>
              <a:rPr lang="en-US" sz="1750" dirty="0" smtClean="0"/>
              <a:t>You select the modified files you want to </a:t>
            </a:r>
            <a:r>
              <a:rPr lang="en-US" sz="1750" b="1" dirty="0" smtClean="0"/>
              <a:t>Stage</a:t>
            </a:r>
            <a:endParaRPr lang="en-US" sz="1750" dirty="0" smtClean="0"/>
          </a:p>
          <a:p>
            <a:r>
              <a:rPr lang="en-US" sz="1750" dirty="0" smtClean="0"/>
              <a:t>The </a:t>
            </a:r>
            <a:r>
              <a:rPr lang="en-US" sz="1750" b="1" dirty="0" smtClean="0"/>
              <a:t>Staged</a:t>
            </a:r>
            <a:r>
              <a:rPr lang="en-US" sz="1750" dirty="0" smtClean="0"/>
              <a:t> files are </a:t>
            </a:r>
            <a:r>
              <a:rPr lang="en-US" sz="1750" b="1" dirty="0" smtClean="0"/>
              <a:t>Committed</a:t>
            </a:r>
            <a:r>
              <a:rPr lang="en-US" sz="1750" dirty="0" smtClean="0"/>
              <a:t>, which prompts </a:t>
            </a:r>
            <a:r>
              <a:rPr lang="en-US" sz="1750" dirty="0" err="1" smtClean="0"/>
              <a:t>Git</a:t>
            </a:r>
            <a:r>
              <a:rPr lang="en-US" sz="1750" dirty="0" smtClean="0"/>
              <a:t> to store a </a:t>
            </a:r>
            <a:r>
              <a:rPr lang="en-US" sz="1750" b="1" dirty="0" smtClean="0"/>
              <a:t>permanent</a:t>
            </a:r>
            <a:r>
              <a:rPr lang="en-US" sz="1750" dirty="0" smtClean="0"/>
              <a:t> snapshot of the files</a:t>
            </a:r>
            <a:endParaRPr lang="en-US" sz="1750" dirty="0" smtClean="0"/>
          </a:p>
          <a:p>
            <a:r>
              <a:rPr lang="en-US" sz="1750" dirty="0" err="1" smtClean="0"/>
              <a:t>Git</a:t>
            </a:r>
            <a:r>
              <a:rPr lang="en-US" sz="1750" dirty="0" smtClean="0"/>
              <a:t> allows you to see the full history of every commit.</a:t>
            </a:r>
            <a:endParaRPr lang="en-US" sz="1750" dirty="0" smtClean="0"/>
          </a:p>
          <a:p>
            <a:r>
              <a:rPr lang="en-US" sz="1750" dirty="0" smtClean="0"/>
              <a:t>You can revert back to any previous commit.</a:t>
            </a:r>
            <a:endParaRPr lang="en-US" sz="1750" dirty="0" smtClean="0"/>
          </a:p>
          <a:p>
            <a:r>
              <a:rPr lang="en-US" sz="1750" dirty="0" err="1" smtClean="0"/>
              <a:t>Git</a:t>
            </a:r>
            <a:r>
              <a:rPr lang="en-US" sz="1750" dirty="0" smtClean="0"/>
              <a:t> does not store a separate copy of every file in every commit, but keeps track of changes made in each commit!</a:t>
            </a:r>
            <a:endParaRPr lang="en-US" sz="1750" dirty="0" smtClean="0"/>
          </a:p>
          <a:p>
            <a:pPr>
              <a:buNone/>
            </a:pPr>
            <a:r>
              <a:rPr lang="en-US" sz="1750" b="1" dirty="0" err="1" smtClean="0"/>
              <a:t>Git</a:t>
            </a:r>
            <a:r>
              <a:rPr lang="en-US" sz="1750" b="1" dirty="0" smtClean="0"/>
              <a:t> configuration Level:</a:t>
            </a:r>
            <a:endParaRPr lang="en-US" sz="1750" b="1" dirty="0" smtClean="0"/>
          </a:p>
          <a:p>
            <a:pPr marL="457200" indent="-457200">
              <a:buAutoNum type="arabicPeriod"/>
            </a:pPr>
            <a:r>
              <a:rPr lang="en-US" sz="1750" b="1" dirty="0" smtClean="0"/>
              <a:t>--system</a:t>
            </a:r>
            <a:endParaRPr lang="en-US" sz="1750" b="1" dirty="0" smtClean="0"/>
          </a:p>
          <a:p>
            <a:pPr marL="457200" indent="-457200">
              <a:buAutoNum type="arabicPeriod"/>
            </a:pPr>
            <a:r>
              <a:rPr lang="en-US" sz="1750" b="1" dirty="0" smtClean="0"/>
              <a:t>-- global</a:t>
            </a:r>
            <a:endParaRPr lang="en-US" sz="1750" b="1" dirty="0" smtClean="0"/>
          </a:p>
          <a:p>
            <a:pPr marL="457200" indent="-457200">
              <a:buAutoNum type="arabicPeriod"/>
            </a:pPr>
            <a:r>
              <a:rPr lang="en-US" sz="1750" b="1" dirty="0" smtClean="0"/>
              <a:t>--local</a:t>
            </a:r>
            <a:endParaRPr lang="en-US" sz="1750" b="1" dirty="0" smtClean="0"/>
          </a:p>
          <a:p>
            <a:pPr>
              <a:buNone/>
            </a:pPr>
            <a:br>
              <a:rPr lang="en-US" sz="1750" b="1" dirty="0" smtClean="0"/>
            </a:br>
            <a:endParaRPr lang="en-US" sz="1750" b="1" dirty="0" smtClean="0"/>
          </a:p>
          <a:p>
            <a:pPr>
              <a:buNone/>
            </a:pPr>
            <a:endParaRPr lang="en-US" sz="1750" dirty="0" smtClean="0"/>
          </a:p>
          <a:p>
            <a:endParaRPr lang="en-US" sz="175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Features of </a:t>
            </a:r>
            <a:r>
              <a:rPr lang="en-US" dirty="0" err="1" smtClean="0"/>
              <a:t>Git</a:t>
            </a:r>
            <a:br>
              <a:rPr lang="en-US" dirty="0" smtClean="0"/>
            </a:br>
            <a:endParaRPr lang="en-US" dirty="0"/>
          </a:p>
        </p:txBody>
      </p:sp>
      <p:pic>
        <p:nvPicPr>
          <p:cNvPr id="1026" name="Picture 2" descr="C:\Users\student\Desktop\features-of-git.jpg"/>
          <p:cNvPicPr>
            <a:picLocks noGrp="1" noChangeAspect="1" noChangeArrowheads="1"/>
          </p:cNvPicPr>
          <p:nvPr>
            <p:ph idx="1"/>
          </p:nvPr>
        </p:nvPicPr>
        <p:blipFill>
          <a:blip r:embed="rId1"/>
          <a:srcRect/>
          <a:stretch>
            <a:fillRect/>
          </a:stretch>
        </p:blipFill>
        <p:spPr bwMode="auto">
          <a:xfrm>
            <a:off x="1676400" y="1600200"/>
            <a:ext cx="6477000" cy="3700462"/>
          </a:xfrm>
          <a:prstGeom prst="rect">
            <a:avLst/>
          </a:prstGeom>
          <a:noFill/>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rmAutofit/>
          </a:bodyPr>
          <a:lstStyle/>
          <a:p>
            <a:r>
              <a:rPr lang="en-US" sz="2000" b="1" dirty="0" smtClean="0"/>
              <a:t>Open Source</a:t>
            </a:r>
            <a:br>
              <a:rPr lang="en-US" sz="2000" dirty="0" smtClean="0"/>
            </a:br>
            <a:r>
              <a:rPr lang="en-US" sz="2000" dirty="0" err="1" smtClean="0"/>
              <a:t>Git</a:t>
            </a:r>
            <a:r>
              <a:rPr lang="en-US" sz="2000" dirty="0" smtClean="0"/>
              <a:t> is an </a:t>
            </a:r>
            <a:r>
              <a:rPr lang="en-US" sz="2000" b="1" dirty="0" smtClean="0"/>
              <a:t>open-source tool</a:t>
            </a:r>
            <a:r>
              <a:rPr lang="en-US" sz="2000" dirty="0" smtClean="0"/>
              <a:t>. It is released under the </a:t>
            </a:r>
            <a:r>
              <a:rPr lang="en-US" sz="2000" b="1" dirty="0" smtClean="0"/>
              <a:t>GPL</a:t>
            </a:r>
            <a:r>
              <a:rPr lang="en-US" sz="2000" dirty="0" smtClean="0"/>
              <a:t> (General Public License) license.</a:t>
            </a:r>
            <a:endParaRPr lang="en-US" sz="2000" dirty="0" smtClean="0"/>
          </a:p>
          <a:p>
            <a:r>
              <a:rPr lang="en-US" sz="2000" b="1" dirty="0" smtClean="0"/>
              <a:t>Scalable</a:t>
            </a:r>
            <a:br>
              <a:rPr lang="en-US" sz="2000" dirty="0" smtClean="0"/>
            </a:br>
            <a:r>
              <a:rPr lang="en-US" sz="2000" dirty="0" err="1" smtClean="0"/>
              <a:t>Git</a:t>
            </a:r>
            <a:r>
              <a:rPr lang="en-US" sz="2000" dirty="0" smtClean="0"/>
              <a:t> is </a:t>
            </a:r>
            <a:r>
              <a:rPr lang="en-US" sz="2000" b="1" dirty="0" smtClean="0"/>
              <a:t>scalable</a:t>
            </a:r>
            <a:r>
              <a:rPr lang="en-US" sz="2000" dirty="0" smtClean="0"/>
              <a:t>, which means when the number of users increases, the </a:t>
            </a:r>
            <a:r>
              <a:rPr lang="en-US" sz="2000" dirty="0" err="1" smtClean="0"/>
              <a:t>Git</a:t>
            </a:r>
            <a:r>
              <a:rPr lang="en-US" sz="2000" dirty="0" smtClean="0"/>
              <a:t> can easily handle such situations.</a:t>
            </a:r>
            <a:endParaRPr lang="en-US" sz="2000" dirty="0" smtClean="0"/>
          </a:p>
          <a:p>
            <a:r>
              <a:rPr lang="en-US" sz="2000" b="1" dirty="0" smtClean="0"/>
              <a:t>Distributed</a:t>
            </a:r>
            <a:br>
              <a:rPr lang="en-US" sz="2000" dirty="0" smtClean="0"/>
            </a:br>
            <a:r>
              <a:rPr lang="en-US" sz="2000" dirty="0" smtClean="0"/>
              <a:t>One of </a:t>
            </a:r>
            <a:r>
              <a:rPr lang="en-US" sz="2000" dirty="0" err="1" smtClean="0"/>
              <a:t>Git's</a:t>
            </a:r>
            <a:r>
              <a:rPr lang="en-US" sz="2000" dirty="0" smtClean="0"/>
              <a:t> great features is that it is </a:t>
            </a:r>
            <a:r>
              <a:rPr lang="en-US" sz="2000" b="1" dirty="0" smtClean="0"/>
              <a:t>distributed</a:t>
            </a:r>
            <a:r>
              <a:rPr lang="en-US" sz="2000" dirty="0" smtClean="0"/>
              <a:t>. Distributed means that instead of switching the project to another machine, we can create a "clone" of the entire repository. Also, instead of just having one central repository that you send changes to, every user has their own repository that contains the entire commit history of the project. We do not need to connect to the remote repository; the change is just stored on our local repository. If necessary, we can push these changes to a remote repository.</a:t>
            </a:r>
            <a:endParaRPr lang="en-US" sz="2000" dirty="0" smtClean="0"/>
          </a:p>
          <a:p>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tudent\Desktop\features-of-git2.png"/>
          <p:cNvPicPr>
            <a:picLocks noGrp="1" noChangeAspect="1" noChangeArrowheads="1"/>
          </p:cNvPicPr>
          <p:nvPr>
            <p:ph idx="1"/>
          </p:nvPr>
        </p:nvPicPr>
        <p:blipFill>
          <a:blip r:embed="rId1"/>
          <a:srcRect/>
          <a:stretch>
            <a:fillRect/>
          </a:stretch>
        </p:blipFill>
        <p:spPr bwMode="auto">
          <a:xfrm>
            <a:off x="762000" y="1123617"/>
            <a:ext cx="6667899" cy="4763165"/>
          </a:xfrm>
          <a:prstGeom prst="rect">
            <a:avLst/>
          </a:prstGeom>
          <a:noFill/>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1066800"/>
            <a:ext cx="8229600" cy="5257800"/>
          </a:xfrm>
        </p:spPr>
        <p:txBody>
          <a:bodyPr>
            <a:normAutofit/>
          </a:bodyPr>
          <a:lstStyle/>
          <a:p>
            <a:r>
              <a:rPr lang="en-US" sz="1600" b="1" dirty="0" smtClean="0"/>
              <a:t>Security</a:t>
            </a:r>
            <a:br>
              <a:rPr lang="en-US" sz="1600" dirty="0" smtClean="0"/>
            </a:br>
            <a:r>
              <a:rPr lang="en-US" sz="1600" dirty="0" err="1" smtClean="0"/>
              <a:t>Git</a:t>
            </a:r>
            <a:r>
              <a:rPr lang="en-US" sz="1600" dirty="0" smtClean="0"/>
              <a:t> is secure. It uses the </a:t>
            </a:r>
            <a:r>
              <a:rPr lang="en-US" sz="1600" b="1" dirty="0" smtClean="0"/>
              <a:t>SHA1 (Secure Hash Function)</a:t>
            </a:r>
            <a:r>
              <a:rPr lang="en-US" sz="1600" dirty="0" smtClean="0"/>
              <a:t> to name and identify objects within its repository. Files and commits are checked and retrieved by its checksum at the time of checkout.</a:t>
            </a:r>
            <a:endParaRPr lang="en-US" sz="1600" dirty="0" smtClean="0"/>
          </a:p>
          <a:p>
            <a:r>
              <a:rPr lang="en-US" sz="1600" b="1" dirty="0" smtClean="0"/>
              <a:t>Speed</a:t>
            </a:r>
            <a:br>
              <a:rPr lang="en-US" sz="1600" dirty="0" smtClean="0"/>
            </a:br>
            <a:r>
              <a:rPr lang="en-US" sz="1600" dirty="0" err="1" smtClean="0"/>
              <a:t>Git</a:t>
            </a:r>
            <a:r>
              <a:rPr lang="en-US" sz="1600" dirty="0" smtClean="0"/>
              <a:t> is very </a:t>
            </a:r>
            <a:r>
              <a:rPr lang="en-US" sz="1600" b="1" dirty="0" smtClean="0"/>
              <a:t>fast</a:t>
            </a:r>
            <a:r>
              <a:rPr lang="en-US" sz="1600" dirty="0" smtClean="0"/>
              <a:t>, so it can complete all the tasks in a while. Most of the </a:t>
            </a:r>
            <a:r>
              <a:rPr lang="en-US" sz="1600" dirty="0" err="1" smtClean="0"/>
              <a:t>git</a:t>
            </a:r>
            <a:r>
              <a:rPr lang="en-US" sz="1600" dirty="0" smtClean="0"/>
              <a:t> operations are done on the local repository, so it provides a </a:t>
            </a:r>
            <a:r>
              <a:rPr lang="en-US" sz="1600" b="1" dirty="0" smtClean="0"/>
              <a:t>huge speed</a:t>
            </a:r>
            <a:r>
              <a:rPr lang="en-US" sz="1600" dirty="0" smtClean="0"/>
              <a:t>. Also, a centralized version control system continually communicates with a server somewhere.</a:t>
            </a:r>
            <a:br>
              <a:rPr lang="en-US" sz="1600" dirty="0" smtClean="0"/>
            </a:br>
            <a:r>
              <a:rPr lang="en-US" sz="1600" dirty="0" smtClean="0"/>
              <a:t>Performance tests conducted by Mozilla showed that it was </a:t>
            </a:r>
            <a:r>
              <a:rPr lang="en-US" sz="1600" b="1" dirty="0" smtClean="0"/>
              <a:t>extremely fast compared to other VCSs</a:t>
            </a:r>
            <a:r>
              <a:rPr lang="en-US" sz="1600" dirty="0" smtClean="0"/>
              <a:t>.</a:t>
            </a:r>
            <a:endParaRPr lang="en-US" sz="1600" dirty="0" smtClean="0"/>
          </a:p>
          <a:p>
            <a:r>
              <a:rPr lang="en-US" sz="1600" b="1" dirty="0" smtClean="0"/>
              <a:t>Supports non-linear development</a:t>
            </a:r>
            <a:br>
              <a:rPr lang="en-US" sz="1600" dirty="0" smtClean="0"/>
            </a:br>
            <a:r>
              <a:rPr lang="en-US" sz="1600" dirty="0" err="1" smtClean="0"/>
              <a:t>Git</a:t>
            </a:r>
            <a:r>
              <a:rPr lang="en-US" sz="1600" dirty="0" smtClean="0"/>
              <a:t> supports </a:t>
            </a:r>
            <a:r>
              <a:rPr lang="en-US" sz="1600" b="1" dirty="0" smtClean="0"/>
              <a:t>seamless branching and merging</a:t>
            </a:r>
            <a:r>
              <a:rPr lang="en-US" sz="1600" dirty="0" smtClean="0"/>
              <a:t>, which helps in visualizing and navigating a non-linear development. A branch in </a:t>
            </a:r>
            <a:r>
              <a:rPr lang="en-US" sz="1600" dirty="0" err="1" smtClean="0"/>
              <a:t>Git</a:t>
            </a:r>
            <a:r>
              <a:rPr lang="en-US" sz="1600" dirty="0" smtClean="0"/>
              <a:t> represents a single commit. We can construct the full branch structure with the help of its parental commit.</a:t>
            </a:r>
            <a:endParaRPr lang="en-US" sz="1600" dirty="0" smtClean="0"/>
          </a:p>
          <a:p>
            <a:r>
              <a:rPr lang="en-US" sz="1600" b="1" dirty="0" smtClean="0"/>
              <a:t>Branching and Merging</a:t>
            </a:r>
            <a:br>
              <a:rPr lang="en-US" sz="1600" dirty="0" smtClean="0"/>
            </a:br>
            <a:r>
              <a:rPr lang="en-US" sz="1600" b="1" dirty="0" smtClean="0"/>
              <a:t>Branching and merging</a:t>
            </a:r>
            <a:r>
              <a:rPr lang="en-US" sz="1600" dirty="0" smtClean="0"/>
              <a:t> are the </a:t>
            </a:r>
            <a:r>
              <a:rPr lang="en-US" sz="1600" b="1" dirty="0" smtClean="0"/>
              <a:t>great feature</a:t>
            </a:r>
            <a:r>
              <a:rPr lang="en-US" sz="1600" dirty="0" smtClean="0"/>
              <a:t>s of </a:t>
            </a:r>
            <a:r>
              <a:rPr lang="en-US" sz="1600" dirty="0" err="1" smtClean="0"/>
              <a:t>Git</a:t>
            </a:r>
            <a:r>
              <a:rPr lang="en-US" sz="1600" dirty="0" smtClean="0"/>
              <a:t>, which makes it different from the other SCM tools. </a:t>
            </a:r>
            <a:r>
              <a:rPr lang="en-US" sz="1600" dirty="0" err="1" smtClean="0"/>
              <a:t>Git</a:t>
            </a:r>
            <a:r>
              <a:rPr lang="en-US" sz="1600" dirty="0" smtClean="0"/>
              <a:t> allows the </a:t>
            </a:r>
            <a:r>
              <a:rPr lang="en-US" sz="1600" b="1" dirty="0" smtClean="0"/>
              <a:t>creation of multiple branches</a:t>
            </a:r>
            <a:r>
              <a:rPr lang="en-US" sz="1600" dirty="0" smtClean="0"/>
              <a:t> without affecting each other. We can perform tasks like </a:t>
            </a:r>
            <a:r>
              <a:rPr lang="en-US" sz="1600" b="1" dirty="0" smtClean="0"/>
              <a:t>creation</a:t>
            </a:r>
            <a:r>
              <a:rPr lang="en-US" sz="1600" dirty="0" smtClean="0"/>
              <a:t>, </a:t>
            </a:r>
            <a:r>
              <a:rPr lang="en-US" sz="1600" b="1" dirty="0" smtClean="0"/>
              <a:t>deletion</a:t>
            </a:r>
            <a:r>
              <a:rPr lang="en-US" sz="1600" dirty="0" smtClean="0"/>
              <a:t>, and </a:t>
            </a:r>
            <a:r>
              <a:rPr lang="en-US" sz="1600" b="1" dirty="0" smtClean="0"/>
              <a:t>merging</a:t>
            </a:r>
            <a:r>
              <a:rPr lang="en-US" sz="1600" dirty="0" smtClean="0"/>
              <a:t> on branches, and these tasks take a few seconds</a:t>
            </a:r>
            <a:endParaRPr lang="en-US" sz="16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914400"/>
            <a:ext cx="8229600" cy="5410200"/>
          </a:xfrm>
        </p:spPr>
        <p:txBody>
          <a:bodyPr/>
          <a:lstStyle/>
          <a:p>
            <a:r>
              <a:rPr lang="en-US" sz="2000" dirty="0" smtClean="0"/>
              <a:t> some features that can be achieved by </a:t>
            </a:r>
            <a:r>
              <a:rPr lang="en-US" sz="2000" dirty="0" err="1" smtClean="0"/>
              <a:t>branching:We</a:t>
            </a:r>
            <a:r>
              <a:rPr lang="en-US" sz="2000" dirty="0" smtClean="0"/>
              <a:t> can </a:t>
            </a:r>
            <a:r>
              <a:rPr lang="en-US" sz="2000" b="1" dirty="0" smtClean="0"/>
              <a:t>create a separate branch</a:t>
            </a:r>
            <a:r>
              <a:rPr lang="en-US" sz="2000" dirty="0" smtClean="0"/>
              <a:t> for a new module of the project, commit and delete it whenever we want.</a:t>
            </a:r>
            <a:endParaRPr lang="en-US" sz="2000" dirty="0" smtClean="0"/>
          </a:p>
          <a:p>
            <a:pPr>
              <a:buNone/>
            </a:pPr>
            <a:endParaRPr lang="en-US" sz="2000" dirty="0" smtClean="0"/>
          </a:p>
          <a:p>
            <a:r>
              <a:rPr lang="en-US" sz="2000" dirty="0" smtClean="0"/>
              <a:t>We can have a </a:t>
            </a:r>
            <a:r>
              <a:rPr lang="en-US" sz="2000" b="1" dirty="0" smtClean="0"/>
              <a:t>production branch</a:t>
            </a:r>
            <a:r>
              <a:rPr lang="en-US" sz="2000" dirty="0" smtClean="0"/>
              <a:t>, which always has what goes into production and can be merged for testing in the test branch.</a:t>
            </a:r>
            <a:endParaRPr lang="en-US" sz="2000" dirty="0" smtClean="0"/>
          </a:p>
          <a:p>
            <a:r>
              <a:rPr lang="en-US" sz="2000" dirty="0" smtClean="0"/>
              <a:t>We can create a </a:t>
            </a:r>
            <a:r>
              <a:rPr lang="en-US" sz="2000" b="1" dirty="0" smtClean="0"/>
              <a:t>demo branch</a:t>
            </a:r>
            <a:r>
              <a:rPr lang="en-US" sz="2000" dirty="0" smtClean="0"/>
              <a:t> for the experiment and check if it is working. We can also remove it if needed.</a:t>
            </a:r>
            <a:endParaRPr lang="en-US" sz="2000" dirty="0" smtClean="0"/>
          </a:p>
          <a:p>
            <a:r>
              <a:rPr lang="en-US" sz="2000" dirty="0" smtClean="0"/>
              <a:t>The core benefit of branching is if we want to push something to a remote repository, we do not have to push all of our branches. We can select a few of our branches, or all of them together.</a:t>
            </a:r>
            <a:endParaRPr lang="en-US" sz="2000" dirty="0" smtClean="0"/>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92500" lnSpcReduction="20000"/>
          </a:bodyPr>
          <a:lstStyle/>
          <a:p>
            <a:r>
              <a:rPr lang="en-US" sz="2000" b="1" dirty="0" smtClean="0"/>
              <a:t>Data Assurance</a:t>
            </a:r>
            <a:br>
              <a:rPr lang="en-US" sz="2000" dirty="0" smtClean="0"/>
            </a:br>
            <a:r>
              <a:rPr lang="en-US" sz="2000" dirty="0" smtClean="0"/>
              <a:t>The </a:t>
            </a:r>
            <a:r>
              <a:rPr lang="en-US" sz="2000" dirty="0" err="1" smtClean="0"/>
              <a:t>Git</a:t>
            </a:r>
            <a:r>
              <a:rPr lang="en-US" sz="2000" dirty="0" smtClean="0"/>
              <a:t> data model ensures the </a:t>
            </a:r>
            <a:r>
              <a:rPr lang="en-US" sz="2000" b="1" dirty="0" smtClean="0"/>
              <a:t>cryptographic integrity</a:t>
            </a:r>
            <a:r>
              <a:rPr lang="en-US" sz="2000" dirty="0" smtClean="0"/>
              <a:t> of every unit of our project. It provides a </a:t>
            </a:r>
            <a:r>
              <a:rPr lang="en-US" sz="2000" b="1" dirty="0" smtClean="0"/>
              <a:t>unique commit ID</a:t>
            </a:r>
            <a:r>
              <a:rPr lang="en-US" sz="2000" dirty="0" smtClean="0"/>
              <a:t> to every commit through a </a:t>
            </a:r>
            <a:r>
              <a:rPr lang="en-US" sz="2000" b="1" dirty="0" smtClean="0"/>
              <a:t>SHA algorithm</a:t>
            </a:r>
            <a:r>
              <a:rPr lang="en-US" sz="2000" dirty="0" smtClean="0"/>
              <a:t>. We can </a:t>
            </a:r>
            <a:r>
              <a:rPr lang="en-US" sz="2000" b="1" dirty="0" smtClean="0"/>
              <a:t>retrieve</a:t>
            </a:r>
            <a:r>
              <a:rPr lang="en-US" sz="2000" dirty="0" smtClean="0"/>
              <a:t> and </a:t>
            </a:r>
            <a:r>
              <a:rPr lang="en-US" sz="2000" b="1" dirty="0" smtClean="0"/>
              <a:t>update</a:t>
            </a:r>
            <a:r>
              <a:rPr lang="en-US" sz="2000" dirty="0" smtClean="0"/>
              <a:t> the commit by commit ID. Most of the centralized version control systems do not provide such integrity by default.</a:t>
            </a:r>
            <a:endParaRPr lang="en-US" sz="2000" dirty="0" smtClean="0"/>
          </a:p>
          <a:p>
            <a:r>
              <a:rPr lang="en-US" sz="2000" b="1" dirty="0" smtClean="0"/>
              <a:t>Staging Area</a:t>
            </a:r>
            <a:br>
              <a:rPr lang="en-US" sz="2000" dirty="0" smtClean="0"/>
            </a:br>
            <a:r>
              <a:rPr lang="en-US" sz="2000" dirty="0" smtClean="0"/>
              <a:t>The </a:t>
            </a:r>
            <a:r>
              <a:rPr lang="en-US" sz="2000" b="1" dirty="0" smtClean="0"/>
              <a:t>Staging area</a:t>
            </a:r>
            <a:r>
              <a:rPr lang="en-US" sz="2000" dirty="0" smtClean="0"/>
              <a:t> is also a </a:t>
            </a:r>
            <a:r>
              <a:rPr lang="en-US" sz="2000" b="1" dirty="0" smtClean="0"/>
              <a:t>unique functionality</a:t>
            </a:r>
            <a:r>
              <a:rPr lang="en-US" sz="2000" dirty="0" smtClean="0"/>
              <a:t> of </a:t>
            </a:r>
            <a:r>
              <a:rPr lang="en-US" sz="2000" dirty="0" err="1" smtClean="0"/>
              <a:t>Git</a:t>
            </a:r>
            <a:r>
              <a:rPr lang="en-US" sz="2000" dirty="0" smtClean="0"/>
              <a:t>. It can be considered as a </a:t>
            </a:r>
            <a:r>
              <a:rPr lang="en-US" sz="2000" b="1" dirty="0" smtClean="0"/>
              <a:t>preview of our next commit</a:t>
            </a:r>
            <a:r>
              <a:rPr lang="en-US" sz="2000" dirty="0" smtClean="0"/>
              <a:t>, moreover, an </a:t>
            </a:r>
            <a:r>
              <a:rPr lang="en-US" sz="2000" b="1" dirty="0" smtClean="0"/>
              <a:t>intermediate area</a:t>
            </a:r>
            <a:r>
              <a:rPr lang="en-US" sz="2000" dirty="0" smtClean="0"/>
              <a:t> where commits can be formatted and reviewed before completion.</a:t>
            </a:r>
            <a:endParaRPr lang="en-US" sz="2000" dirty="0" smtClean="0"/>
          </a:p>
          <a:p>
            <a:r>
              <a:rPr lang="en-US" sz="2000" dirty="0" smtClean="0"/>
              <a:t>When you make a commit, </a:t>
            </a:r>
            <a:r>
              <a:rPr lang="en-US" sz="2000" dirty="0" err="1" smtClean="0"/>
              <a:t>Git</a:t>
            </a:r>
            <a:r>
              <a:rPr lang="en-US" sz="2000" dirty="0" smtClean="0"/>
              <a:t> takes changes that are in the staging area and make them as a new commit. We are allowed to add and remove changes from the staging area. The staging area can be considered as a place where </a:t>
            </a:r>
            <a:r>
              <a:rPr lang="en-US" sz="2000" dirty="0" err="1" smtClean="0"/>
              <a:t>Git</a:t>
            </a:r>
            <a:r>
              <a:rPr lang="en-US" sz="2000" dirty="0" smtClean="0"/>
              <a:t> stores the changes.</a:t>
            </a:r>
            <a:br>
              <a:rPr lang="en-US" sz="2000" dirty="0" smtClean="0"/>
            </a:br>
            <a:r>
              <a:rPr lang="en-US" sz="2000" dirty="0" smtClean="0"/>
              <a:t>Although, </a:t>
            </a:r>
            <a:r>
              <a:rPr lang="en-US" sz="2000" dirty="0" err="1" smtClean="0"/>
              <a:t>Git</a:t>
            </a:r>
            <a:r>
              <a:rPr lang="en-US" sz="2000" dirty="0" smtClean="0"/>
              <a:t> doesn't have a dedicated staging directory where it can store some objects representing file changes (blobs). Instead of this, it uses a file called index.</a:t>
            </a:r>
            <a:endParaRPr lang="en-US" sz="2000" dirty="0" smtClean="0"/>
          </a:p>
          <a:p>
            <a:r>
              <a:rPr lang="en-US" sz="2000" b="1" dirty="0" smtClean="0"/>
              <a:t>Maintain the clean history</a:t>
            </a:r>
            <a:br>
              <a:rPr lang="en-US" sz="2000" dirty="0" smtClean="0"/>
            </a:br>
            <a:r>
              <a:rPr lang="en-US" sz="2000" dirty="0" err="1" smtClean="0"/>
              <a:t>Git</a:t>
            </a:r>
            <a:r>
              <a:rPr lang="en-US" sz="2000" dirty="0" smtClean="0"/>
              <a:t> facilitates with </a:t>
            </a:r>
            <a:r>
              <a:rPr lang="en-US" sz="2000" dirty="0" err="1" smtClean="0"/>
              <a:t>Git</a:t>
            </a:r>
            <a:r>
              <a:rPr lang="en-US" sz="2000" dirty="0" smtClean="0"/>
              <a:t> Rebase; It is one of the most helpful features of </a:t>
            </a:r>
            <a:r>
              <a:rPr lang="en-US" sz="2000" dirty="0" err="1" smtClean="0"/>
              <a:t>Git</a:t>
            </a:r>
            <a:r>
              <a:rPr lang="en-US" sz="2000" dirty="0" smtClean="0"/>
              <a:t>. It fetches the latest commits from the master branch and puts our code on top of that. Thus, it maintains a clean history of the project.</a:t>
            </a:r>
            <a:endParaRPr lang="en-US" sz="2000" dirty="0" smtClean="0"/>
          </a:p>
          <a:p>
            <a:endParaRPr lang="en-US" sz="2000" dirty="0" smtClean="0"/>
          </a:p>
          <a:p>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Benefits of </a:t>
            </a:r>
            <a:r>
              <a:rPr lang="en-US" dirty="0" err="1" smtClean="0"/>
              <a:t>Git</a:t>
            </a:r>
            <a:br>
              <a:rPr lang="en-US" dirty="0" smtClean="0"/>
            </a:br>
            <a:endParaRPr lang="en-US" dirty="0"/>
          </a:p>
        </p:txBody>
      </p:sp>
      <p:pic>
        <p:nvPicPr>
          <p:cNvPr id="2050" name="Picture 2" descr="C:\Users\student\Desktop\git-benefits.png"/>
          <p:cNvPicPr>
            <a:picLocks noGrp="1" noChangeAspect="1" noChangeArrowheads="1"/>
          </p:cNvPicPr>
          <p:nvPr>
            <p:ph idx="1"/>
          </p:nvPr>
        </p:nvPicPr>
        <p:blipFill>
          <a:blip r:embed="rId1"/>
          <a:srcRect/>
          <a:stretch>
            <a:fillRect/>
          </a:stretch>
        </p:blipFill>
        <p:spPr bwMode="auto">
          <a:xfrm>
            <a:off x="2190417" y="2133360"/>
            <a:ext cx="4763165" cy="3429479"/>
          </a:xfrm>
          <a:prstGeom prst="rect">
            <a:avLst/>
          </a:prstGeom>
          <a:noFill/>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rmAutofit fontScale="85000" lnSpcReduction="20000"/>
          </a:bodyPr>
          <a:lstStyle/>
          <a:p>
            <a:r>
              <a:rPr lang="en-US" b="1" dirty="0" smtClean="0"/>
              <a:t>Saves Time</a:t>
            </a:r>
            <a:br>
              <a:rPr lang="en-US" dirty="0" smtClean="0"/>
            </a:br>
            <a:r>
              <a:rPr lang="en-US" dirty="0" err="1" smtClean="0"/>
              <a:t>Git</a:t>
            </a:r>
            <a:r>
              <a:rPr lang="en-US" dirty="0" smtClean="0"/>
              <a:t> is lightning fast technology. Each command takes only a few seconds to execute so we can save a lot of time as compared to login to a </a:t>
            </a:r>
            <a:r>
              <a:rPr lang="en-US" dirty="0" err="1" smtClean="0"/>
              <a:t>GitHub</a:t>
            </a:r>
            <a:r>
              <a:rPr lang="en-US" dirty="0" smtClean="0"/>
              <a:t> account and find out its features.</a:t>
            </a:r>
            <a:endParaRPr lang="en-US" dirty="0" smtClean="0"/>
          </a:p>
          <a:p>
            <a:r>
              <a:rPr lang="en-US" b="1" dirty="0" smtClean="0"/>
              <a:t>Offline Working</a:t>
            </a:r>
            <a:br>
              <a:rPr lang="en-US" dirty="0" smtClean="0"/>
            </a:br>
            <a:r>
              <a:rPr lang="en-US" dirty="0" smtClean="0"/>
              <a:t>One of the most important benefits of </a:t>
            </a:r>
            <a:r>
              <a:rPr lang="en-US" dirty="0" err="1" smtClean="0"/>
              <a:t>Git</a:t>
            </a:r>
            <a:r>
              <a:rPr lang="en-US" dirty="0" smtClean="0"/>
              <a:t> is that it supports </a:t>
            </a:r>
            <a:r>
              <a:rPr lang="en-US" b="1" dirty="0" smtClean="0"/>
              <a:t>offline working</a:t>
            </a:r>
            <a:r>
              <a:rPr lang="en-US" dirty="0" smtClean="0"/>
              <a:t>. If we are facing internet connectivity issues, it will not affect our work. In </a:t>
            </a:r>
            <a:r>
              <a:rPr lang="en-US" dirty="0" err="1" smtClean="0"/>
              <a:t>Git</a:t>
            </a:r>
            <a:r>
              <a:rPr lang="en-US" dirty="0" smtClean="0"/>
              <a:t>, we can do almost everything locally. Comparatively, other CVS like SVN is limited and prefer the connection with the central repository.</a:t>
            </a:r>
            <a:endParaRPr lang="en-US" dirty="0" smtClean="0"/>
          </a:p>
          <a:p>
            <a:r>
              <a:rPr lang="en-US" b="1" dirty="0" smtClean="0"/>
              <a:t>Undo Mistakes</a:t>
            </a:r>
            <a:br>
              <a:rPr lang="en-US" dirty="0" smtClean="0"/>
            </a:br>
            <a:r>
              <a:rPr lang="en-US" dirty="0" smtClean="0"/>
              <a:t>One additional benefit of </a:t>
            </a:r>
            <a:r>
              <a:rPr lang="en-US" dirty="0" err="1" smtClean="0"/>
              <a:t>Git</a:t>
            </a:r>
            <a:r>
              <a:rPr lang="en-US" dirty="0" smtClean="0"/>
              <a:t> is we can </a:t>
            </a:r>
            <a:r>
              <a:rPr lang="en-US" b="1" dirty="0" smtClean="0"/>
              <a:t>Undo</a:t>
            </a:r>
            <a:r>
              <a:rPr lang="en-US" dirty="0" smtClean="0"/>
              <a:t> mistakes. Sometimes the undo can be a savior option for us. </a:t>
            </a:r>
            <a:r>
              <a:rPr lang="en-US" dirty="0" err="1" smtClean="0"/>
              <a:t>Git</a:t>
            </a:r>
            <a:r>
              <a:rPr lang="en-US" dirty="0" smtClean="0"/>
              <a:t> provides the undo option for almost everything.</a:t>
            </a:r>
            <a:endParaRPr lang="en-US" dirty="0" smtClean="0"/>
          </a:p>
          <a:p>
            <a:r>
              <a:rPr lang="en-US" b="1" dirty="0" smtClean="0"/>
              <a:t>Track the Changes</a:t>
            </a:r>
            <a:br>
              <a:rPr lang="en-US" dirty="0" smtClean="0"/>
            </a:br>
            <a:r>
              <a:rPr lang="en-US" dirty="0" err="1" smtClean="0"/>
              <a:t>Git</a:t>
            </a:r>
            <a:r>
              <a:rPr lang="en-US" dirty="0" smtClean="0"/>
              <a:t> facilitates with some exciting features such as </a:t>
            </a:r>
            <a:r>
              <a:rPr lang="en-US" b="1" dirty="0" smtClean="0"/>
              <a:t>Diff, Log,</a:t>
            </a:r>
            <a:r>
              <a:rPr lang="en-US" dirty="0" smtClean="0"/>
              <a:t> and </a:t>
            </a:r>
            <a:r>
              <a:rPr lang="en-US" b="1" dirty="0" smtClean="0"/>
              <a:t>Status</a:t>
            </a:r>
            <a:r>
              <a:rPr lang="en-US" dirty="0" smtClean="0"/>
              <a:t>, which allows us to track changes so we can </a:t>
            </a:r>
            <a:r>
              <a:rPr lang="en-US" b="1" dirty="0" smtClean="0"/>
              <a:t>check the status, compare</a:t>
            </a:r>
            <a:r>
              <a:rPr lang="en-US" dirty="0" smtClean="0"/>
              <a:t> our files or branches.</a:t>
            </a: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lstStyle/>
          <a:p>
            <a:r>
              <a:rPr lang="en-IN" dirty="0" smtClean="0"/>
              <a:t>HTML Editors </a:t>
            </a:r>
            <a:endParaRPr lang="en-IN" dirty="0"/>
          </a:p>
        </p:txBody>
      </p:sp>
      <p:sp>
        <p:nvSpPr>
          <p:cNvPr id="3" name="Content Placeholder 2"/>
          <p:cNvSpPr>
            <a:spLocks noGrp="1"/>
          </p:cNvSpPr>
          <p:nvPr>
            <p:ph idx="1"/>
          </p:nvPr>
        </p:nvSpPr>
        <p:spPr>
          <a:xfrm>
            <a:off x="1945201" y="1600200"/>
            <a:ext cx="6589199" cy="4311022"/>
          </a:xfrm>
        </p:spPr>
        <p:txBody>
          <a:bodyPr/>
          <a:lstStyle/>
          <a:p>
            <a:r>
              <a:rPr lang="en-IN" dirty="0" smtClean="0"/>
              <a:t>Notepad</a:t>
            </a:r>
            <a:endParaRPr lang="en-IN" dirty="0" smtClean="0"/>
          </a:p>
          <a:p>
            <a:r>
              <a:rPr lang="en-IN" dirty="0" smtClean="0"/>
              <a:t>Notepad++</a:t>
            </a:r>
            <a:endParaRPr lang="en-IN" dirty="0" smtClean="0"/>
          </a:p>
          <a:p>
            <a:r>
              <a:rPr lang="en-IN" dirty="0" smtClean="0"/>
              <a:t>Atom</a:t>
            </a:r>
            <a:endParaRPr lang="en-IN" dirty="0" smtClean="0"/>
          </a:p>
          <a:p>
            <a:r>
              <a:rPr lang="en-IN" dirty="0" smtClean="0"/>
              <a:t>Subline Text3</a:t>
            </a:r>
            <a:endParaRPr lang="en-IN" dirty="0" smtClean="0"/>
          </a:p>
          <a:p>
            <a:r>
              <a:rPr lang="en-IN" dirty="0" smtClean="0"/>
              <a:t>Visual Studio Code</a:t>
            </a:r>
            <a:endParaRPr lang="en-IN" dirty="0" smtClean="0"/>
          </a:p>
          <a:p>
            <a:r>
              <a:rPr lang="en-IN" dirty="0" err="1" smtClean="0"/>
              <a:t>etc</a:t>
            </a:r>
            <a:endParaRPr lang="en-IN" dirty="0" smtClean="0"/>
          </a:p>
          <a:p>
            <a:endParaRPr lang="en-IN"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Why </a:t>
            </a:r>
            <a:r>
              <a:rPr lang="en-US" dirty="0" err="1" smtClean="0"/>
              <a:t>Git</a:t>
            </a:r>
            <a:r>
              <a:rPr lang="en-US" dirty="0" smtClean="0"/>
              <a:t>?</a:t>
            </a:r>
            <a:br>
              <a:rPr lang="en-US" dirty="0" smtClean="0"/>
            </a:br>
            <a:endParaRPr lang="en-US" dirty="0"/>
          </a:p>
        </p:txBody>
      </p:sp>
      <p:pic>
        <p:nvPicPr>
          <p:cNvPr id="2050" name="Picture 2" descr="C:\Users\student\Desktop\why-git.png"/>
          <p:cNvPicPr>
            <a:picLocks noGrp="1" noChangeAspect="1" noChangeArrowheads="1"/>
          </p:cNvPicPr>
          <p:nvPr>
            <p:ph idx="1"/>
          </p:nvPr>
        </p:nvPicPr>
        <p:blipFill>
          <a:blip r:embed="rId1"/>
          <a:srcRect/>
          <a:stretch>
            <a:fillRect/>
          </a:stretch>
        </p:blipFill>
        <p:spPr bwMode="auto">
          <a:xfrm>
            <a:off x="1143000" y="1447800"/>
            <a:ext cx="6744099" cy="4763165"/>
          </a:xfrm>
          <a:prstGeom prst="rect">
            <a:avLst/>
          </a:prstGeom>
          <a:noFill/>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762000"/>
            <a:ext cx="8229600" cy="5562600"/>
          </a:xfrm>
        </p:spPr>
        <p:txBody>
          <a:bodyPr>
            <a:normAutofit fontScale="55000" lnSpcReduction="20000"/>
          </a:bodyPr>
          <a:lstStyle/>
          <a:p>
            <a:endParaRPr lang="en-US" b="1" dirty="0" smtClean="0"/>
          </a:p>
          <a:p>
            <a:r>
              <a:rPr lang="en-US" sz="2800" dirty="0" smtClean="0"/>
              <a:t>Over 70% of developers use </a:t>
            </a:r>
            <a:r>
              <a:rPr lang="en-US" sz="2800" dirty="0" err="1" smtClean="0"/>
              <a:t>Git</a:t>
            </a:r>
            <a:r>
              <a:rPr lang="en-US" sz="2800" dirty="0" smtClean="0"/>
              <a:t>!</a:t>
            </a:r>
            <a:endParaRPr lang="en-US" sz="2800" dirty="0" smtClean="0"/>
          </a:p>
          <a:p>
            <a:r>
              <a:rPr lang="en-US" sz="2800" dirty="0" smtClean="0"/>
              <a:t>Developers can work together from anywhere in the world.</a:t>
            </a:r>
            <a:endParaRPr lang="en-US" sz="2800" dirty="0" smtClean="0"/>
          </a:p>
          <a:p>
            <a:r>
              <a:rPr lang="en-US" sz="2800" dirty="0" smtClean="0"/>
              <a:t>Developers can see the full history of the project.</a:t>
            </a:r>
            <a:endParaRPr lang="en-US" sz="2800" dirty="0" smtClean="0"/>
          </a:p>
          <a:p>
            <a:r>
              <a:rPr lang="en-US" sz="2800" dirty="0" smtClean="0"/>
              <a:t>Developers can revert to earlier versions of a project.</a:t>
            </a:r>
            <a:endParaRPr lang="en-US" b="1" dirty="0" smtClean="0"/>
          </a:p>
          <a:p>
            <a:r>
              <a:rPr lang="en-US" b="1" dirty="0" err="1" smtClean="0"/>
              <a:t>Git</a:t>
            </a:r>
            <a:r>
              <a:rPr lang="en-US" b="1" dirty="0" smtClean="0"/>
              <a:t> Integrity</a:t>
            </a:r>
            <a:br>
              <a:rPr lang="en-US" b="1" dirty="0" smtClean="0"/>
            </a:br>
            <a:r>
              <a:rPr lang="en-US" dirty="0" err="1" smtClean="0"/>
              <a:t>Git</a:t>
            </a:r>
            <a:r>
              <a:rPr lang="en-US" dirty="0" smtClean="0"/>
              <a:t> is developed to ensure the security and integrity of content being version controlled. It uses checksum during transit or tampering with the file system to confirm that information is not lost. Internally it creates a checksum value from the contents of the file and then verifies it when transmitting or storing data.</a:t>
            </a:r>
            <a:endParaRPr lang="en-US" dirty="0" smtClean="0"/>
          </a:p>
          <a:p>
            <a:r>
              <a:rPr lang="en-US" b="1" dirty="0" smtClean="0"/>
              <a:t>Trendy Version Control System</a:t>
            </a:r>
            <a:br>
              <a:rPr lang="en-US" b="1" dirty="0" smtClean="0"/>
            </a:br>
            <a:r>
              <a:rPr lang="en-US" dirty="0" err="1" smtClean="0"/>
              <a:t>Git</a:t>
            </a:r>
            <a:r>
              <a:rPr lang="en-US" dirty="0" smtClean="0"/>
              <a:t> is the most widely used version control system. It has maximum projects among all the version control systems. Due to its amazing workflow and features, it is a preferred choice of developers.</a:t>
            </a:r>
            <a:endParaRPr lang="en-US" dirty="0" smtClean="0"/>
          </a:p>
          <a:p>
            <a:r>
              <a:rPr lang="en-US" b="1" dirty="0" smtClean="0"/>
              <a:t>Everything is Local</a:t>
            </a:r>
            <a:br>
              <a:rPr lang="en-US" b="1" dirty="0" smtClean="0"/>
            </a:br>
            <a:r>
              <a:rPr lang="en-US" dirty="0" smtClean="0"/>
              <a:t>Almost All operations of </a:t>
            </a:r>
            <a:r>
              <a:rPr lang="en-US" dirty="0" err="1" smtClean="0"/>
              <a:t>Git</a:t>
            </a:r>
            <a:r>
              <a:rPr lang="en-US" dirty="0" smtClean="0"/>
              <a:t> can be performed locally; this is a significant reason for the use of </a:t>
            </a:r>
            <a:r>
              <a:rPr lang="en-US" dirty="0" err="1" smtClean="0"/>
              <a:t>Git</a:t>
            </a:r>
            <a:r>
              <a:rPr lang="en-US" dirty="0" smtClean="0"/>
              <a:t>. We will not have to ensure internet connectivity.</a:t>
            </a:r>
            <a:endParaRPr lang="en-US" dirty="0" smtClean="0"/>
          </a:p>
          <a:p>
            <a:r>
              <a:rPr lang="en-US" b="1" dirty="0" smtClean="0"/>
              <a:t>Collaborate to Public Projects</a:t>
            </a:r>
            <a:br>
              <a:rPr lang="en-US" b="1" dirty="0" smtClean="0"/>
            </a:br>
            <a:r>
              <a:rPr lang="en-US" dirty="0" smtClean="0"/>
              <a:t>There are many public projects available on the </a:t>
            </a:r>
            <a:r>
              <a:rPr lang="en-US" dirty="0" err="1" smtClean="0"/>
              <a:t>GitHub</a:t>
            </a:r>
            <a:r>
              <a:rPr lang="en-US" dirty="0" smtClean="0"/>
              <a:t>. We can collaborate on those projects and show our creativity to the world. Many developers are collaborating on public projects. The collaboration allows us to stand with experienced developers and learn a lot from them; thus, it takes our programming skills to the next level.</a:t>
            </a:r>
            <a:endParaRPr lang="en-US" dirty="0" smtClean="0"/>
          </a:p>
          <a:p>
            <a:r>
              <a:rPr lang="en-US" b="1" dirty="0" smtClean="0"/>
              <a:t>Impress Recruiters</a:t>
            </a:r>
            <a:br>
              <a:rPr lang="en-US" b="1" dirty="0" smtClean="0"/>
            </a:br>
            <a:r>
              <a:rPr lang="en-US" dirty="0" smtClean="0"/>
              <a:t>We can impress recruiters by mentioning the </a:t>
            </a:r>
            <a:r>
              <a:rPr lang="en-US" dirty="0" err="1" smtClean="0"/>
              <a:t>Git</a:t>
            </a:r>
            <a:r>
              <a:rPr lang="en-US" dirty="0" smtClean="0"/>
              <a:t> and </a:t>
            </a:r>
            <a:r>
              <a:rPr lang="en-US" dirty="0" err="1" smtClean="0"/>
              <a:t>GitHub</a:t>
            </a:r>
            <a:r>
              <a:rPr lang="en-US" dirty="0" smtClean="0"/>
              <a:t> on our resume. Send your </a:t>
            </a:r>
            <a:r>
              <a:rPr lang="en-US" dirty="0" err="1" smtClean="0"/>
              <a:t>GitHub</a:t>
            </a:r>
            <a:r>
              <a:rPr lang="en-US" dirty="0" smtClean="0"/>
              <a:t> profile link to the HR of the organization you want to join. Show your skills and influence them through your work. It increases the chances of getting hired.</a:t>
            </a:r>
            <a:endParaRPr lang="en-US" dirty="0" smtClean="0"/>
          </a:p>
          <a:p>
            <a:pPr>
              <a:buNone/>
            </a:pP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a:xfrm>
            <a:off x="457200" y="1143000"/>
            <a:ext cx="8229600" cy="5181600"/>
          </a:xfrm>
        </p:spPr>
        <p:txBody>
          <a:bodyPr>
            <a:normAutofit fontScale="92500" lnSpcReduction="10000"/>
          </a:bodyPr>
          <a:lstStyle/>
          <a:p>
            <a:pPr>
              <a:buNone/>
            </a:pPr>
            <a:endParaRPr lang="en-US" sz="2000" dirty="0" smtClean="0"/>
          </a:p>
          <a:p>
            <a:pPr>
              <a:buNone/>
            </a:pPr>
            <a:r>
              <a:rPr lang="en-US" sz="2000" b="1" dirty="0" smtClean="0"/>
              <a:t>What is </a:t>
            </a:r>
            <a:r>
              <a:rPr lang="en-US" sz="2000" b="1" dirty="0" err="1" smtClean="0"/>
              <a:t>GitHub</a:t>
            </a:r>
            <a:r>
              <a:rPr lang="en-US" sz="2000" b="1" dirty="0" smtClean="0"/>
              <a:t>?</a:t>
            </a:r>
            <a:endParaRPr lang="en-US" sz="2000" b="1" dirty="0" smtClean="0"/>
          </a:p>
          <a:p>
            <a:r>
              <a:rPr lang="en-US" sz="2000" dirty="0" err="1" smtClean="0"/>
              <a:t>GitHub</a:t>
            </a:r>
            <a:r>
              <a:rPr lang="en-US" sz="2000" dirty="0" smtClean="0"/>
              <a:t> is a </a:t>
            </a:r>
            <a:r>
              <a:rPr lang="en-US" sz="2000" dirty="0" err="1" smtClean="0"/>
              <a:t>Git</a:t>
            </a:r>
            <a:r>
              <a:rPr lang="en-US" sz="2000" dirty="0" smtClean="0"/>
              <a:t> repository hosting service. </a:t>
            </a:r>
            <a:r>
              <a:rPr lang="en-US" sz="2000" dirty="0" err="1" smtClean="0"/>
              <a:t>GitHub</a:t>
            </a:r>
            <a:r>
              <a:rPr lang="en-US" sz="2000" dirty="0" smtClean="0"/>
              <a:t> also facilitates with many of its features, such as access control and collaboration. It provides a Web-based graphical interface.</a:t>
            </a:r>
            <a:endParaRPr lang="en-US" sz="2000" dirty="0" smtClean="0"/>
          </a:p>
          <a:p>
            <a:r>
              <a:rPr lang="en-US" sz="2000" dirty="0" err="1" smtClean="0"/>
              <a:t>GitHub</a:t>
            </a:r>
            <a:r>
              <a:rPr lang="en-US" sz="2000" dirty="0" smtClean="0"/>
              <a:t> is an American company. It hosts source code of your project in the form of different programming languages and keeps track of the various changes made by programmers.</a:t>
            </a:r>
            <a:endParaRPr lang="en-US" sz="2000" dirty="0" smtClean="0"/>
          </a:p>
          <a:p>
            <a:r>
              <a:rPr lang="en-US" sz="2000" dirty="0" smtClean="0"/>
              <a:t>It offers both </a:t>
            </a:r>
            <a:r>
              <a:rPr lang="en-US" sz="2000" b="1" dirty="0" smtClean="0"/>
              <a:t>distributed version control and source code management (SCM)</a:t>
            </a:r>
            <a:r>
              <a:rPr lang="en-US" sz="2000" dirty="0" smtClean="0"/>
              <a:t> functionality of </a:t>
            </a:r>
            <a:r>
              <a:rPr lang="en-US" sz="2000" dirty="0" err="1" smtClean="0"/>
              <a:t>Git</a:t>
            </a:r>
            <a:r>
              <a:rPr lang="en-US" sz="2000" dirty="0" smtClean="0"/>
              <a:t>. It also facilitates with some collaboration features such as bug tracking, feature requests, task management for every project.</a:t>
            </a:r>
            <a:endParaRPr lang="en-US" sz="2000" dirty="0" smtClean="0"/>
          </a:p>
          <a:p>
            <a:r>
              <a:rPr lang="en-US" sz="2000" dirty="0" err="1" smtClean="0"/>
              <a:t>Git</a:t>
            </a:r>
            <a:r>
              <a:rPr lang="en-US" sz="2000" dirty="0" smtClean="0"/>
              <a:t> is not the same as </a:t>
            </a:r>
            <a:r>
              <a:rPr lang="en-US" sz="2000" dirty="0" err="1" smtClean="0"/>
              <a:t>GitHub</a:t>
            </a:r>
            <a:r>
              <a:rPr lang="en-US" sz="2000" dirty="0" smtClean="0"/>
              <a:t>.</a:t>
            </a:r>
            <a:endParaRPr lang="en-US" sz="2000" dirty="0" smtClean="0"/>
          </a:p>
          <a:p>
            <a:r>
              <a:rPr lang="en-US" sz="2000" dirty="0" err="1" smtClean="0"/>
              <a:t>GitHub</a:t>
            </a:r>
            <a:r>
              <a:rPr lang="en-US" sz="2000" dirty="0" smtClean="0"/>
              <a:t> makes tools that use </a:t>
            </a:r>
            <a:r>
              <a:rPr lang="en-US" sz="2000" dirty="0" err="1" smtClean="0"/>
              <a:t>Git</a:t>
            </a:r>
            <a:r>
              <a:rPr lang="en-US" sz="2000" dirty="0" smtClean="0"/>
              <a:t>.</a:t>
            </a:r>
            <a:endParaRPr lang="en-US" sz="2000" dirty="0" smtClean="0"/>
          </a:p>
          <a:p>
            <a:r>
              <a:rPr lang="en-US" sz="2000" dirty="0" err="1" smtClean="0"/>
              <a:t>GitHub</a:t>
            </a:r>
            <a:r>
              <a:rPr lang="en-US" sz="2000" dirty="0" smtClean="0"/>
              <a:t> is the largest host of source code in the world, and has been owned by Microsoft since 2018.</a:t>
            </a:r>
            <a:endParaRPr lang="en-US" sz="2000" dirty="0" smtClean="0"/>
          </a:p>
          <a:p>
            <a:r>
              <a:rPr lang="en-US" sz="2000" dirty="0" smtClean="0"/>
              <a:t>In this tutorial, we will focus on using </a:t>
            </a:r>
            <a:r>
              <a:rPr lang="en-US" sz="2000" dirty="0" err="1" smtClean="0"/>
              <a:t>Git</a:t>
            </a:r>
            <a:r>
              <a:rPr lang="en-US" sz="2000" dirty="0" smtClean="0"/>
              <a:t> with </a:t>
            </a:r>
            <a:r>
              <a:rPr lang="en-US" sz="2000" dirty="0" err="1" smtClean="0"/>
              <a:t>GitHub</a:t>
            </a:r>
            <a:r>
              <a:rPr lang="en-US" dirty="0" smtClean="0"/>
              <a:t>.</a:t>
            </a:r>
            <a:endParaRPr lang="en-US" dirty="0" smtClean="0"/>
          </a:p>
          <a:p>
            <a:pPr>
              <a:buNone/>
            </a:pP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Features of </a:t>
            </a:r>
            <a:r>
              <a:rPr lang="en-US" dirty="0" err="1" smtClean="0"/>
              <a:t>GitHub</a:t>
            </a:r>
            <a:br>
              <a:rPr lang="en-US" dirty="0" smtClean="0"/>
            </a:br>
            <a:endParaRPr lang="en-US" dirty="0"/>
          </a:p>
        </p:txBody>
      </p:sp>
      <p:sp>
        <p:nvSpPr>
          <p:cNvPr id="3" name="Content Placeholder 2"/>
          <p:cNvSpPr>
            <a:spLocks noGrp="1"/>
          </p:cNvSpPr>
          <p:nvPr>
            <p:ph idx="1"/>
          </p:nvPr>
        </p:nvSpPr>
        <p:spPr>
          <a:xfrm>
            <a:off x="457200" y="1371600"/>
            <a:ext cx="8229600" cy="4953000"/>
          </a:xfrm>
        </p:spPr>
        <p:txBody>
          <a:bodyPr>
            <a:normAutofit fontScale="85000" lnSpcReduction="20000"/>
          </a:bodyPr>
          <a:lstStyle/>
          <a:p>
            <a:r>
              <a:rPr lang="en-US" dirty="0" err="1" smtClean="0"/>
              <a:t>GitHub</a:t>
            </a:r>
            <a:r>
              <a:rPr lang="en-US" dirty="0" smtClean="0"/>
              <a:t> is a place where programmers and designers work together. They collaborate, contribute, and fix bugs together. It hosts plenty of open source projects and codes of various programming languages.</a:t>
            </a:r>
            <a:endParaRPr lang="en-US" dirty="0" smtClean="0"/>
          </a:p>
          <a:p>
            <a:r>
              <a:rPr lang="en-US" dirty="0" smtClean="0"/>
              <a:t>Some of its significant features are as follows.</a:t>
            </a:r>
            <a:endParaRPr lang="en-US" dirty="0" smtClean="0"/>
          </a:p>
          <a:p>
            <a:r>
              <a:rPr lang="en-US" dirty="0" smtClean="0"/>
              <a:t>Collaboration</a:t>
            </a:r>
            <a:endParaRPr lang="en-US" dirty="0" smtClean="0"/>
          </a:p>
          <a:p>
            <a:r>
              <a:rPr lang="en-US" dirty="0" smtClean="0"/>
              <a:t>Integrated issue and bug tracking</a:t>
            </a:r>
            <a:endParaRPr lang="en-US" dirty="0" smtClean="0"/>
          </a:p>
          <a:p>
            <a:r>
              <a:rPr lang="en-US" dirty="0" smtClean="0"/>
              <a:t>Graphical representation of branches</a:t>
            </a:r>
            <a:endParaRPr lang="en-US" dirty="0" smtClean="0"/>
          </a:p>
          <a:p>
            <a:r>
              <a:rPr lang="en-US" dirty="0" err="1" smtClean="0"/>
              <a:t>Git</a:t>
            </a:r>
            <a:r>
              <a:rPr lang="en-US" dirty="0" smtClean="0"/>
              <a:t> repositories hosting</a:t>
            </a:r>
            <a:endParaRPr lang="en-US" dirty="0" smtClean="0"/>
          </a:p>
          <a:p>
            <a:r>
              <a:rPr lang="en-US" dirty="0" smtClean="0"/>
              <a:t>Project management</a:t>
            </a:r>
            <a:endParaRPr lang="en-US" dirty="0" smtClean="0"/>
          </a:p>
          <a:p>
            <a:r>
              <a:rPr lang="en-US" dirty="0" smtClean="0"/>
              <a:t>Team management</a:t>
            </a:r>
            <a:endParaRPr lang="en-US" dirty="0" smtClean="0"/>
          </a:p>
          <a:p>
            <a:r>
              <a:rPr lang="en-US" dirty="0" smtClean="0"/>
              <a:t>Code hosting</a:t>
            </a:r>
            <a:endParaRPr lang="en-US" dirty="0" smtClean="0"/>
          </a:p>
          <a:p>
            <a:r>
              <a:rPr lang="en-US" dirty="0" smtClean="0"/>
              <a:t>Track and assign tasks</a:t>
            </a:r>
            <a:endParaRPr lang="en-US" dirty="0" smtClean="0"/>
          </a:p>
          <a:p>
            <a:r>
              <a:rPr lang="en-US" dirty="0" smtClean="0"/>
              <a:t>Conversations</a:t>
            </a:r>
            <a:endParaRPr lang="en-US" dirty="0" smtClean="0"/>
          </a:p>
          <a:p>
            <a:r>
              <a:rPr lang="en-US" dirty="0" err="1" smtClean="0"/>
              <a:t>Wikisc</a:t>
            </a:r>
            <a:endParaRPr lang="en-US" dirty="0" smtClean="0"/>
          </a:p>
          <a:p>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Benefits of </a:t>
            </a:r>
            <a:r>
              <a:rPr lang="en-US" dirty="0" err="1" smtClean="0"/>
              <a:t>GitHub</a:t>
            </a:r>
            <a:br>
              <a:rPr lang="en-US" dirty="0" smtClean="0"/>
            </a:br>
            <a:endParaRPr lang="en-US" dirty="0"/>
          </a:p>
        </p:txBody>
      </p:sp>
      <p:sp>
        <p:nvSpPr>
          <p:cNvPr id="3" name="Content Placeholder 2"/>
          <p:cNvSpPr>
            <a:spLocks noGrp="1"/>
          </p:cNvSpPr>
          <p:nvPr>
            <p:ph idx="1"/>
          </p:nvPr>
        </p:nvSpPr>
        <p:spPr>
          <a:xfrm>
            <a:off x="457200" y="1295400"/>
            <a:ext cx="8229600" cy="5029200"/>
          </a:xfrm>
        </p:spPr>
        <p:txBody>
          <a:bodyPr/>
          <a:lstStyle/>
          <a:p>
            <a:r>
              <a:rPr lang="en-US" dirty="0" smtClean="0"/>
              <a:t>It is easy to contribute to open source projects via </a:t>
            </a:r>
            <a:r>
              <a:rPr lang="en-US" dirty="0" err="1" smtClean="0"/>
              <a:t>GitHub</a:t>
            </a:r>
            <a:r>
              <a:rPr lang="en-US" dirty="0" smtClean="0"/>
              <a:t>.</a:t>
            </a:r>
            <a:endParaRPr lang="en-US" dirty="0" smtClean="0"/>
          </a:p>
          <a:p>
            <a:r>
              <a:rPr lang="en-US" dirty="0" smtClean="0"/>
              <a:t>It helps to create an excellent document.</a:t>
            </a:r>
            <a:endParaRPr lang="en-US" dirty="0" smtClean="0"/>
          </a:p>
          <a:p>
            <a:r>
              <a:rPr lang="en-US" dirty="0" smtClean="0"/>
              <a:t>We can attract recruiter by showing off your work. If you have a profile on </a:t>
            </a:r>
            <a:r>
              <a:rPr lang="en-US" dirty="0" err="1" smtClean="0"/>
              <a:t>GitHub</a:t>
            </a:r>
            <a:r>
              <a:rPr lang="en-US" dirty="0" smtClean="0"/>
              <a:t>, you will have a higher chance of being recruited.</a:t>
            </a:r>
            <a:endParaRPr lang="en-US" dirty="0" smtClean="0"/>
          </a:p>
          <a:p>
            <a:r>
              <a:rPr lang="en-US" dirty="0" smtClean="0"/>
              <a:t>It allows your work to get out there in front of the public.</a:t>
            </a:r>
            <a:endParaRPr lang="en-US" dirty="0" smtClean="0"/>
          </a:p>
          <a:p>
            <a:r>
              <a:rPr lang="en-US" dirty="0" smtClean="0"/>
              <a:t>We can track changes in your code across versions.</a:t>
            </a:r>
            <a:endParaRPr lang="en-US" dirty="0" smtClean="0"/>
          </a:p>
          <a:p>
            <a:pPr>
              <a:buNone/>
            </a:pP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pPr algn="ctr"/>
            <a:r>
              <a:rPr lang="en-US" sz="2800" dirty="0" smtClean="0"/>
              <a:t>Differences between </a:t>
            </a:r>
            <a:r>
              <a:rPr lang="en-US" sz="2800" dirty="0" err="1" smtClean="0"/>
              <a:t>Git</a:t>
            </a:r>
            <a:r>
              <a:rPr lang="en-US" sz="2800" dirty="0" smtClean="0"/>
              <a:t> and </a:t>
            </a:r>
            <a:r>
              <a:rPr lang="en-US" sz="2800" dirty="0" err="1" smtClean="0"/>
              <a:t>GitHub</a:t>
            </a:r>
            <a:endParaRPr lang="en-US" sz="2800" dirty="0"/>
          </a:p>
        </p:txBody>
      </p:sp>
      <p:pic>
        <p:nvPicPr>
          <p:cNvPr id="1026" name="Picture 2" descr="C:\Users\student\Desktop\git and github.png"/>
          <p:cNvPicPr>
            <a:picLocks noGrp="1" noChangeAspect="1" noChangeArrowheads="1"/>
          </p:cNvPicPr>
          <p:nvPr>
            <p:ph idx="1"/>
          </p:nvPr>
        </p:nvPicPr>
        <p:blipFill>
          <a:blip r:embed="rId1"/>
          <a:srcRect/>
          <a:stretch>
            <a:fillRect/>
          </a:stretch>
        </p:blipFill>
        <p:spPr bwMode="auto">
          <a:xfrm>
            <a:off x="457200" y="1905000"/>
            <a:ext cx="8229600" cy="4419600"/>
          </a:xfrm>
          <a:prstGeom prst="rect">
            <a:avLst/>
          </a:prstGeom>
          <a:noFill/>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How to download </a:t>
            </a:r>
            <a:r>
              <a:rPr lang="en-US" dirty="0" err="1" smtClean="0"/>
              <a:t>Git</a:t>
            </a:r>
            <a:r>
              <a:rPr lang="en-US" dirty="0" smtClean="0"/>
              <a:t>?</a:t>
            </a:r>
            <a:br>
              <a:rPr lang="en-US" dirty="0" smtClean="0"/>
            </a:br>
            <a:endParaRPr lang="en-US" dirty="0"/>
          </a:p>
        </p:txBody>
      </p:sp>
      <p:pic>
        <p:nvPicPr>
          <p:cNvPr id="3074" name="Picture 2" descr="C:\Users\student\Desktop\install-git-on-windows.png"/>
          <p:cNvPicPr>
            <a:picLocks noGrp="1" noChangeAspect="1" noChangeArrowheads="1"/>
          </p:cNvPicPr>
          <p:nvPr>
            <p:ph idx="1"/>
          </p:nvPr>
        </p:nvPicPr>
        <p:blipFill>
          <a:blip r:embed="rId1"/>
          <a:srcRect/>
          <a:stretch>
            <a:fillRect/>
          </a:stretch>
        </p:blipFill>
        <p:spPr bwMode="auto">
          <a:xfrm>
            <a:off x="1219200" y="1524000"/>
            <a:ext cx="6705600" cy="4800600"/>
          </a:xfrm>
          <a:prstGeom prst="rect">
            <a:avLst/>
          </a:prstGeom>
          <a:noFill/>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b="1" dirty="0" smtClean="0"/>
              <a:t>Step2</a:t>
            </a:r>
            <a:br>
              <a:rPr lang="en-US" sz="2200" dirty="0" smtClean="0"/>
            </a:br>
            <a:r>
              <a:rPr lang="en-US" sz="2200" dirty="0" smtClean="0"/>
              <a:t>Click on the downloaded installer file and select </a:t>
            </a:r>
            <a:r>
              <a:rPr lang="en-US" sz="2200" b="1" dirty="0" smtClean="0"/>
              <a:t>yes</a:t>
            </a:r>
            <a:r>
              <a:rPr lang="en-US" sz="2200" dirty="0" smtClean="0"/>
              <a:t> to continue. After the selecting </a:t>
            </a:r>
            <a:r>
              <a:rPr lang="en-US" sz="2200" b="1" dirty="0" smtClean="0"/>
              <a:t>yes</a:t>
            </a:r>
            <a:r>
              <a:rPr lang="en-US" sz="2200" dirty="0" smtClean="0"/>
              <a:t> the installation begins, and the screen will look like as</a:t>
            </a:r>
            <a:br>
              <a:rPr lang="en-US" dirty="0" smtClean="0"/>
            </a:br>
            <a:endParaRPr lang="en-US" dirty="0"/>
          </a:p>
        </p:txBody>
      </p:sp>
      <p:pic>
        <p:nvPicPr>
          <p:cNvPr id="4098" name="Picture 2" descr="C:\Users\student\Desktop\install-git-on-windows2.png"/>
          <p:cNvPicPr>
            <a:picLocks noGrp="1" noChangeAspect="1" noChangeArrowheads="1"/>
          </p:cNvPicPr>
          <p:nvPr>
            <p:ph idx="1"/>
          </p:nvPr>
        </p:nvPicPr>
        <p:blipFill>
          <a:blip r:embed="rId1"/>
          <a:srcRect/>
          <a:stretch>
            <a:fillRect/>
          </a:stretch>
        </p:blipFill>
        <p:spPr bwMode="auto">
          <a:xfrm>
            <a:off x="533400" y="1866900"/>
            <a:ext cx="7010400" cy="3810000"/>
          </a:xfrm>
          <a:prstGeom prst="rect">
            <a:avLst/>
          </a:prstGeom>
          <a:noFill/>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2200" dirty="0" smtClean="0"/>
            </a:br>
            <a:br>
              <a:rPr lang="en-US" sz="2200" dirty="0" smtClean="0"/>
            </a:br>
            <a:br>
              <a:rPr lang="en-US" sz="2200" dirty="0" smtClean="0"/>
            </a:br>
            <a:r>
              <a:rPr lang="en-US" sz="2000" dirty="0" smtClean="0"/>
              <a:t>Click on </a:t>
            </a:r>
            <a:r>
              <a:rPr lang="en-US" sz="2000" b="1" dirty="0" smtClean="0"/>
              <a:t>next</a:t>
            </a:r>
            <a:r>
              <a:rPr lang="en-US" sz="2000" dirty="0" smtClean="0"/>
              <a:t> to continue.</a:t>
            </a:r>
            <a:br>
              <a:rPr lang="en-US" sz="2000" dirty="0" smtClean="0"/>
            </a:br>
            <a:r>
              <a:rPr lang="en-US" sz="2000" b="1" dirty="0" smtClean="0"/>
              <a:t>Step3</a:t>
            </a:r>
            <a:br>
              <a:rPr lang="en-US" sz="2000" dirty="0" smtClean="0"/>
            </a:br>
            <a:r>
              <a:rPr lang="en-US" sz="2000" dirty="0" smtClean="0"/>
              <a:t>Default components are automatically selected in this step. You can also choose your required part.</a:t>
            </a:r>
            <a:br>
              <a:rPr lang="en-US" dirty="0" smtClean="0"/>
            </a:br>
            <a:endParaRPr lang="en-US" dirty="0"/>
          </a:p>
        </p:txBody>
      </p:sp>
      <p:pic>
        <p:nvPicPr>
          <p:cNvPr id="5122" name="Picture 2" descr="C:\Users\student\Desktop\install-git-on-windows3.png"/>
          <p:cNvPicPr>
            <a:picLocks noGrp="1" noChangeAspect="1" noChangeArrowheads="1"/>
          </p:cNvPicPr>
          <p:nvPr>
            <p:ph idx="1"/>
          </p:nvPr>
        </p:nvPicPr>
        <p:blipFill>
          <a:blip r:embed="rId1"/>
          <a:srcRect/>
          <a:stretch>
            <a:fillRect/>
          </a:stretch>
        </p:blipFill>
        <p:spPr bwMode="auto">
          <a:xfrm>
            <a:off x="1295400" y="1866900"/>
            <a:ext cx="6629400" cy="3810000"/>
          </a:xfrm>
          <a:prstGeom prst="rect">
            <a:avLst/>
          </a:prstGeom>
          <a:noFill/>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smtClean="0"/>
              <a:t>Step4:</a:t>
            </a:r>
            <a:r>
              <a:rPr lang="en-US" sz="2200" dirty="0" smtClean="0"/>
              <a:t> The default </a:t>
            </a:r>
            <a:r>
              <a:rPr lang="en-US" sz="2200" dirty="0" err="1" smtClean="0"/>
              <a:t>Git</a:t>
            </a:r>
            <a:r>
              <a:rPr lang="en-US" sz="2200" dirty="0" smtClean="0"/>
              <a:t> command-line options are selected automatically. You can choose your preferred choice. Click </a:t>
            </a:r>
            <a:r>
              <a:rPr lang="en-US" sz="2200" b="1" dirty="0" smtClean="0"/>
              <a:t>next</a:t>
            </a:r>
            <a:r>
              <a:rPr lang="en-US" sz="2200" dirty="0" smtClean="0"/>
              <a:t> to continue</a:t>
            </a:r>
            <a:r>
              <a:rPr lang="en-US" dirty="0" smtClean="0"/>
              <a:t>.</a:t>
            </a:r>
            <a:endParaRPr lang="en-US" dirty="0"/>
          </a:p>
        </p:txBody>
      </p:sp>
      <p:pic>
        <p:nvPicPr>
          <p:cNvPr id="6146" name="Picture 2" descr="C:\Users\student\Desktop\install-git-on-windows4.png"/>
          <p:cNvPicPr>
            <a:picLocks noGrp="1" noChangeAspect="1" noChangeArrowheads="1"/>
          </p:cNvPicPr>
          <p:nvPr>
            <p:ph idx="1"/>
          </p:nvPr>
        </p:nvPicPr>
        <p:blipFill>
          <a:blip r:embed="rId1"/>
          <a:srcRect/>
          <a:stretch>
            <a:fillRect/>
          </a:stretch>
        </p:blipFill>
        <p:spPr bwMode="auto">
          <a:xfrm>
            <a:off x="1066800" y="2224881"/>
            <a:ext cx="6400800" cy="3810000"/>
          </a:xfrm>
          <a:prstGeom prst="rect">
            <a:avLst/>
          </a:prstGeom>
          <a:noFill/>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46780</Words>
  <Application>WPS Presentation</Application>
  <PresentationFormat>On-screen Show (4:3)</PresentationFormat>
  <Paragraphs>1273</Paragraphs>
  <Slides>112</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112</vt:i4>
      </vt:variant>
    </vt:vector>
  </HeadingPairs>
  <TitlesOfParts>
    <vt:vector size="127" baseType="lpstr">
      <vt:lpstr>Arial</vt:lpstr>
      <vt:lpstr>SimSun</vt:lpstr>
      <vt:lpstr>Wingdings</vt:lpstr>
      <vt:lpstr>Wingdings 3</vt:lpstr>
      <vt:lpstr>Arial</vt:lpstr>
      <vt:lpstr>Times New Roman</vt:lpstr>
      <vt:lpstr>Century Gothic</vt:lpstr>
      <vt:lpstr>Microsoft YaHei</vt:lpstr>
      <vt:lpstr>Arial Unicode MS</vt:lpstr>
      <vt:lpstr>Calibri</vt:lpstr>
      <vt:lpstr>Maiandra GD</vt:lpstr>
      <vt:lpstr>Consolas</vt:lpstr>
      <vt:lpstr>Segoe UI</vt:lpstr>
      <vt:lpstr>Verdana</vt:lpstr>
      <vt:lpstr>Wisp</vt:lpstr>
      <vt:lpstr>FULL STACK WEB DEVELOPMENT   UNIT - 1</vt:lpstr>
      <vt:lpstr>PowerPoint 演示文稿</vt:lpstr>
      <vt:lpstr>PowerPoint 演示文稿</vt:lpstr>
      <vt:lpstr>INTRODUCTION</vt:lpstr>
      <vt:lpstr>Getting Started with HTML5</vt:lpstr>
      <vt:lpstr>Features of HTML5</vt:lpstr>
      <vt:lpstr>HTML VS HTML 5</vt:lpstr>
      <vt:lpstr>PowerPoint 演示文稿</vt:lpstr>
      <vt:lpstr>HTML Editors </vt:lpstr>
      <vt:lpstr>Example</vt:lpstr>
      <vt:lpstr>HTML Video</vt:lpstr>
      <vt:lpstr>Output:</vt:lpstr>
      <vt:lpstr>HTML Video Attributes</vt:lpstr>
      <vt:lpstr>Autoplay Attribute</vt:lpstr>
      <vt:lpstr>HTML Audio</vt:lpstr>
      <vt:lpstr>HTML Audio Attributes</vt:lpstr>
      <vt:lpstr>HTML SVG Graphics</vt:lpstr>
      <vt:lpstr>SVG Circle</vt:lpstr>
      <vt:lpstr>SVG Rectangle</vt:lpstr>
      <vt:lpstr>SVG Rounded Rectangle</vt:lpstr>
      <vt:lpstr>SVG Star</vt:lpstr>
      <vt:lpstr>SVG Logo</vt:lpstr>
      <vt:lpstr>Web Storage</vt:lpstr>
      <vt:lpstr>HTML Web Storage Objects</vt:lpstr>
      <vt:lpstr>The localStorage Object</vt:lpstr>
      <vt:lpstr>PowerPoint 演示文稿</vt:lpstr>
      <vt:lpstr>The sessionStorage Object</vt:lpstr>
      <vt:lpstr>PowerPoint 演示文稿</vt:lpstr>
      <vt:lpstr>Checking Local and Session Storages in Browser</vt:lpstr>
      <vt:lpstr>Delete Web Storage</vt:lpstr>
      <vt:lpstr>Drag and Drop</vt:lpstr>
      <vt:lpstr>PowerPoint 演示文稿</vt:lpstr>
      <vt:lpstr>Code Explanation</vt:lpstr>
      <vt:lpstr>Code Explanation</vt:lpstr>
      <vt:lpstr>Code Explanation</vt:lpstr>
      <vt:lpstr>GeoLocation</vt:lpstr>
      <vt:lpstr>PowerPoint 演示文稿</vt:lpstr>
      <vt:lpstr>Code Explanation</vt:lpstr>
      <vt:lpstr>CSS</vt:lpstr>
      <vt:lpstr>CSS Syntax</vt:lpstr>
      <vt:lpstr>CSS Selectors</vt:lpstr>
      <vt:lpstr>PowerPoint 演示文稿</vt:lpstr>
      <vt:lpstr>Using CSS</vt:lpstr>
      <vt:lpstr>Inline CSS</vt:lpstr>
      <vt:lpstr>Internal CSS</vt:lpstr>
      <vt:lpstr>Internal CSS Program</vt:lpstr>
      <vt:lpstr>External CSS</vt:lpstr>
      <vt:lpstr>styles.css:</vt:lpstr>
      <vt:lpstr>CSS Layout - The position Property</vt:lpstr>
      <vt:lpstr>Position- static</vt:lpstr>
      <vt:lpstr>PowerPoint 演示文稿</vt:lpstr>
      <vt:lpstr>Position- relative</vt:lpstr>
      <vt:lpstr>PowerPoint 演示文稿</vt:lpstr>
      <vt:lpstr>Position- fixed</vt:lpstr>
      <vt:lpstr>PowerPoint 演示文稿</vt:lpstr>
      <vt:lpstr>Position- absolute</vt:lpstr>
      <vt:lpstr>PowerPoint 演示文稿</vt:lpstr>
      <vt:lpstr>Position-sticky</vt:lpstr>
      <vt:lpstr>PowerPoint 演示文稿</vt:lpstr>
      <vt:lpstr>Overlapping Elements</vt:lpstr>
      <vt:lpstr>Overlapping Example</vt:lpstr>
      <vt:lpstr>CSS Background</vt:lpstr>
      <vt:lpstr>PowerPoint 演示文稿</vt:lpstr>
      <vt:lpstr>CSS Multiple Backgrounds</vt:lpstr>
      <vt:lpstr>PowerPoint 演示文稿</vt:lpstr>
      <vt:lpstr>CSS Background Size</vt:lpstr>
      <vt:lpstr>Example</vt:lpstr>
      <vt:lpstr>Container and Cover</vt:lpstr>
      <vt:lpstr>PowerPoint 演示文稿</vt:lpstr>
      <vt:lpstr>Bootstrap</vt:lpstr>
      <vt:lpstr>What is Responsive Web Design?</vt:lpstr>
      <vt:lpstr>Advantages of Bootstrap:</vt:lpstr>
      <vt:lpstr>Bootstrap History</vt:lpstr>
      <vt:lpstr>Where to Get Bootstrap?</vt:lpstr>
      <vt:lpstr>Create First Web Page With Bootstrap</vt:lpstr>
      <vt:lpstr>Bootstrap Templates</vt:lpstr>
      <vt:lpstr>PowerPoint 演示文稿</vt:lpstr>
      <vt:lpstr>Bootstrap Alerts &amp; Buttons</vt:lpstr>
      <vt:lpstr>Programs</vt:lpstr>
      <vt:lpstr>GIT And Version Control</vt:lpstr>
      <vt:lpstr>PowerPoint 演示文稿</vt:lpstr>
      <vt:lpstr>Features of Git </vt:lpstr>
      <vt:lpstr>PowerPoint 演示文稿</vt:lpstr>
      <vt:lpstr>PowerPoint 演示文稿</vt:lpstr>
      <vt:lpstr>PowerPoint 演示文稿</vt:lpstr>
      <vt:lpstr>PowerPoint 演示文稿</vt:lpstr>
      <vt:lpstr>PowerPoint 演示文稿</vt:lpstr>
      <vt:lpstr>Benefits of Git </vt:lpstr>
      <vt:lpstr>PowerPoint 演示文稿</vt:lpstr>
      <vt:lpstr>Why Git? </vt:lpstr>
      <vt:lpstr>PowerPoint 演示文稿</vt:lpstr>
      <vt:lpstr>PowerPoint 演示文稿</vt:lpstr>
      <vt:lpstr>Features of GitHub </vt:lpstr>
      <vt:lpstr>Benefits of GitHub </vt:lpstr>
      <vt:lpstr>Differences between Git and GitHub</vt:lpstr>
      <vt:lpstr>How to download Git? </vt:lpstr>
      <vt:lpstr>Step2 Click on the downloaded installer file and select yes to continue. After the selecting yes the installation begins, and the screen will look like as </vt:lpstr>
      <vt:lpstr>   Click on next to continue. Step3 Default components are automatically selected in this step. You can also choose your required part. </vt:lpstr>
      <vt:lpstr>Step4: The default Git command-line options are selected automatically. You can choose your preferred choice. Click next to continue.</vt:lpstr>
      <vt:lpstr>Step5 The default transport backend options are selected in this step. Click next to continue. </vt:lpstr>
      <vt:lpstr>Step6: Select your required line ending option and click next to continue.</vt:lpstr>
      <vt:lpstr>Step7 Select preferred terminal emulator clicks on the next to continue. </vt:lpstr>
      <vt:lpstr>Step8 This is the last step that provides some extra features like system caching, credential management and symbolic link. Select the required features and click on the next option. </vt:lpstr>
      <vt:lpstr>Step9 The files are being extracted in this step. </vt:lpstr>
      <vt:lpstr>Therefore, The Git installation is completed. Now you can access the Git Gui and Git Bash. The Git Gui looks like as</vt:lpstr>
      <vt:lpstr>      I   It facilitates with three features. Create New Repository Clone Existing Repository Open Existing Repository </vt:lpstr>
      <vt:lpstr>PowerPoint 演示文稿</vt:lpstr>
      <vt:lpstr>Creating Git Folder </vt:lpstr>
      <vt:lpstr>GIT Repository</vt:lpstr>
      <vt:lpstr>     Working with local repositories  </vt:lpstr>
      <vt:lpstr>PowerPoint 演示文稿</vt:lpstr>
      <vt:lpstr>Working with remote repositories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FULL STACK WEB DEVELOPMENT  UNIT - 1 </dc:title>
  <dc:creator>student</dc:creator>
  <cp:lastModifiedBy>STUDENT</cp:lastModifiedBy>
  <cp:revision>235</cp:revision>
  <dcterms:created xsi:type="dcterms:W3CDTF">2021-04-01T04:31:00Z</dcterms:created>
  <dcterms:modified xsi:type="dcterms:W3CDTF">2024-01-03T06:43:05Z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1033-12.2.0.13359</vt:lpwstr>
  </property>
  <property fmtid="{D5CDD505-2E9C-101B-9397-08002B2CF9AE}" pid="3" name="ICV">
    <vt:lpwstr>EF019188A5CC4961B20C1E693F29AD78_13</vt:lpwstr>
  </property>
</Properties>
</file>