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690" r:id="rId3"/>
    <p:sldId id="691" r:id="rId4"/>
    <p:sldId id="692" r:id="rId5"/>
    <p:sldId id="693" r:id="rId6"/>
    <p:sldId id="697" r:id="rId7"/>
    <p:sldId id="698" r:id="rId8"/>
    <p:sldId id="699" r:id="rId9"/>
    <p:sldId id="700" r:id="rId10"/>
    <p:sldId id="701" r:id="rId11"/>
    <p:sldId id="702" r:id="rId12"/>
    <p:sldId id="703" r:id="rId13"/>
    <p:sldId id="704" r:id="rId14"/>
    <p:sldId id="694" r:id="rId15"/>
    <p:sldId id="695" r:id="rId16"/>
    <p:sldId id="696" r:id="rId17"/>
    <p:sldId id="721" r:id="rId18"/>
    <p:sldId id="724" r:id="rId19"/>
    <p:sldId id="725" r:id="rId20"/>
    <p:sldId id="722" r:id="rId21"/>
    <p:sldId id="734" r:id="rId22"/>
    <p:sldId id="735" r:id="rId23"/>
    <p:sldId id="723" r:id="rId24"/>
    <p:sldId id="726" r:id="rId25"/>
    <p:sldId id="727" r:id="rId26"/>
    <p:sldId id="728" r:id="rId27"/>
    <p:sldId id="72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howGuides="1">
      <p:cViewPr varScale="1">
        <p:scale>
          <a:sx n="70" d="100"/>
          <a:sy n="70" d="100"/>
        </p:scale>
        <p:origin x="117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pPr/>
              <a:t>4/24/2024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182E5-F40D-4650-BED9-40632AFD3D69}"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FC9E3A5-280A-4A8D-A84E-7167A91DF8BA}" type="datetimeFigureOut">
              <a:rPr lang="en-US" smtClean="0"/>
              <a:pPr/>
              <a:t>4/24/2024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FC9E3A5-280A-4A8D-A84E-7167A91DF8BA}"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4/24/2024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ngodb.com/cloud/atlas" TargetMode="External"/><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ongodb.com/download-cente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UNIT - 3</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055764" cy="5410199"/>
          </a:xfrm>
        </p:spPr>
        <p:txBody>
          <a:bodyPr/>
          <a:lstStyle/>
          <a:p>
            <a:pPr marL="0" indent="0">
              <a:buNone/>
            </a:pPr>
            <a:r>
              <a:rPr lang="en-US" b="1" dirty="0"/>
              <a:t>Step 5)</a:t>
            </a:r>
            <a:r>
              <a:rPr lang="en-US" dirty="0"/>
              <a:t> </a:t>
            </a:r>
          </a:p>
          <a:p>
            <a:r>
              <a:rPr lang="en-US" dirty="0"/>
              <a:t>Select “Run service as Network Service user”. make a note of the data directory, we’ll need this later.</a:t>
            </a:r>
          </a:p>
          <a:p>
            <a:r>
              <a:rPr lang="en-US" dirty="0"/>
              <a:t>Click Next</a:t>
            </a:r>
          </a:p>
          <a:p>
            <a:pPr marL="0" indent="0">
              <a:buNone/>
            </a:pPr>
            <a:endParaRPr lang="en-US" dirty="0"/>
          </a:p>
          <a:p>
            <a:pPr marL="0" indent="0">
              <a:buNone/>
            </a:pPr>
            <a:br>
              <a:rPr lang="en-US" dirty="0"/>
            </a:br>
            <a:endParaRPr lang="en-US" dirty="0"/>
          </a:p>
        </p:txBody>
      </p:sp>
      <p:pic>
        <p:nvPicPr>
          <p:cNvPr id="5122"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7543800" cy="3664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501149" cy="3051424"/>
          </a:xfrm>
        </p:spPr>
        <p:txBody>
          <a:bodyPr/>
          <a:lstStyle/>
          <a:p>
            <a:r>
              <a:rPr lang="en-US" b="1" dirty="0"/>
              <a:t>Step 6)</a:t>
            </a:r>
            <a:r>
              <a:rPr lang="en-US" dirty="0"/>
              <a:t> Click on the Install button to start the installation.</a:t>
            </a:r>
          </a:p>
          <a:p>
            <a:endParaRPr lang="en-US" dirty="0"/>
          </a:p>
        </p:txBody>
      </p:sp>
      <p:pic>
        <p:nvPicPr>
          <p:cNvPr id="6146"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924800" cy="2147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4625" y="4343401"/>
            <a:ext cx="6022975" cy="4309630"/>
          </a:xfrm>
        </p:spPr>
        <p:txBody>
          <a:bodyPr/>
          <a:lstStyle/>
          <a:p>
            <a:r>
              <a:rPr lang="en-US" b="1" dirty="0"/>
              <a:t>Step 7)</a:t>
            </a:r>
            <a:r>
              <a:rPr lang="en-US" dirty="0"/>
              <a:t> Installation begins. Click Next once completed</a:t>
            </a:r>
          </a:p>
          <a:p>
            <a:endParaRPr lang="en-US" dirty="0"/>
          </a:p>
          <a:p>
            <a:pPr marL="0" indent="0">
              <a:buNone/>
            </a:pPr>
            <a:endParaRPr lang="en-US" dirty="0"/>
          </a:p>
        </p:txBody>
      </p:sp>
      <p:pic>
        <p:nvPicPr>
          <p:cNvPr id="7170"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781800"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962400"/>
            <a:ext cx="7772401" cy="4640420"/>
          </a:xfrm>
        </p:spPr>
        <p:txBody>
          <a:bodyPr/>
          <a:lstStyle/>
          <a:p>
            <a:r>
              <a:rPr lang="en-US" b="1" dirty="0"/>
              <a:t>Step 8) Click</a:t>
            </a:r>
            <a:r>
              <a:rPr lang="en-US" dirty="0"/>
              <a:t> on the Finish button to complete the installation.</a:t>
            </a:r>
          </a:p>
          <a:p>
            <a:endParaRPr lang="en-US" dirty="0"/>
          </a:p>
          <a:p>
            <a:endParaRPr lang="en-US" dirty="0"/>
          </a:p>
        </p:txBody>
      </p:sp>
      <p:pic>
        <p:nvPicPr>
          <p:cNvPr id="8194"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533400"/>
            <a:ext cx="7388225"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err="1"/>
              <a:t>MongoDB</a:t>
            </a:r>
            <a:br>
              <a:rPr lang="en-US" dirty="0"/>
            </a:br>
            <a:endParaRPr lang="en-US" dirty="0"/>
          </a:p>
        </p:txBody>
      </p:sp>
      <p:sp>
        <p:nvSpPr>
          <p:cNvPr id="3" name="Content Placeholder 2"/>
          <p:cNvSpPr>
            <a:spLocks noGrp="1"/>
          </p:cNvSpPr>
          <p:nvPr>
            <p:ph idx="1"/>
          </p:nvPr>
        </p:nvSpPr>
        <p:spPr>
          <a:xfrm>
            <a:off x="457200" y="838200"/>
            <a:ext cx="8229600" cy="5486400"/>
          </a:xfrm>
        </p:spPr>
        <p:txBody>
          <a:bodyPr/>
          <a:lstStyle/>
          <a:p>
            <a:r>
              <a:rPr lang="en-US" sz="2000" dirty="0"/>
              <a:t>We can download a free </a:t>
            </a:r>
            <a:r>
              <a:rPr lang="en-US" sz="2000" dirty="0" err="1"/>
              <a:t>MongoDB</a:t>
            </a:r>
            <a:r>
              <a:rPr lang="en-US" sz="2000" dirty="0"/>
              <a:t> database at </a:t>
            </a:r>
            <a:r>
              <a:rPr lang="en-US" sz="2000" dirty="0">
                <a:hlinkClick r:id="rId2"/>
              </a:rPr>
              <a:t>https://www.mongodb.com</a:t>
            </a:r>
            <a:r>
              <a:rPr lang="en-US" sz="2000" dirty="0"/>
              <a:t>.</a:t>
            </a:r>
          </a:p>
          <a:p>
            <a:r>
              <a:rPr lang="en-US" sz="2000" dirty="0"/>
              <a:t>Or get started right away with a </a:t>
            </a:r>
            <a:r>
              <a:rPr lang="en-US" sz="2000" dirty="0" err="1"/>
              <a:t>MongoDB</a:t>
            </a:r>
            <a:r>
              <a:rPr lang="en-US" sz="2000" dirty="0"/>
              <a:t> cloud service at </a:t>
            </a:r>
            <a:r>
              <a:rPr lang="en-US" sz="2000" dirty="0">
                <a:hlinkClick r:id="rId3"/>
              </a:rPr>
              <a:t>https://www.mongodb.com/cloud/atlas</a:t>
            </a:r>
            <a:r>
              <a:rPr lang="en-US" sz="2000" dirty="0"/>
              <a:t>.</a:t>
            </a:r>
          </a:p>
          <a:p>
            <a:pPr marL="0" indent="0">
              <a:buNone/>
            </a:pPr>
            <a:r>
              <a:rPr lang="en-US" sz="2000" dirty="0"/>
              <a:t> </a:t>
            </a:r>
            <a:r>
              <a:rPr lang="en-US" sz="2000" b="1" dirty="0"/>
              <a:t>Install </a:t>
            </a:r>
            <a:r>
              <a:rPr lang="en-US" sz="2000" b="1" dirty="0" err="1"/>
              <a:t>MongoDB</a:t>
            </a:r>
            <a:r>
              <a:rPr lang="en-US" sz="2000" b="1" dirty="0"/>
              <a:t> Driver</a:t>
            </a:r>
          </a:p>
          <a:p>
            <a:r>
              <a:rPr lang="en-US" sz="2000" dirty="0"/>
              <a:t>Let us try to access a </a:t>
            </a:r>
            <a:r>
              <a:rPr lang="en-US" sz="2000" dirty="0" err="1"/>
              <a:t>MongoDB</a:t>
            </a:r>
            <a:r>
              <a:rPr lang="en-US" sz="2000" dirty="0"/>
              <a:t> database with Node.js.</a:t>
            </a:r>
          </a:p>
          <a:p>
            <a:r>
              <a:rPr lang="en-US" sz="2000" dirty="0"/>
              <a:t>To download and install the official </a:t>
            </a:r>
            <a:r>
              <a:rPr lang="en-US" sz="2000" dirty="0" err="1"/>
              <a:t>MongoDB</a:t>
            </a:r>
            <a:r>
              <a:rPr lang="en-US" sz="2000" dirty="0"/>
              <a:t> driver, open the Command Terminal and execute the following:</a:t>
            </a:r>
          </a:p>
          <a:p>
            <a:pPr marL="0" indent="0">
              <a:buNone/>
            </a:pPr>
            <a:r>
              <a:rPr lang="en-US" sz="2000" b="1" dirty="0"/>
              <a:t>Download and install </a:t>
            </a:r>
            <a:r>
              <a:rPr lang="en-US" sz="2000" b="1" dirty="0" err="1"/>
              <a:t>mongodb</a:t>
            </a:r>
            <a:r>
              <a:rPr lang="en-US" sz="2000" b="1" dirty="0"/>
              <a:t> package:</a:t>
            </a:r>
          </a:p>
          <a:p>
            <a:pPr marL="0" indent="0">
              <a:buNone/>
            </a:pPr>
            <a:r>
              <a:rPr lang="en-US" sz="2000" b="1" dirty="0"/>
              <a:t>C:\Users\</a:t>
            </a:r>
            <a:r>
              <a:rPr lang="en-US" sz="2000" b="1" i="1" dirty="0"/>
              <a:t>Your \</a:t>
            </a:r>
            <a:r>
              <a:rPr lang="en-US" sz="2000" b="1" i="1" dirty="0" err="1"/>
              <a:t>npm</a:t>
            </a:r>
            <a:r>
              <a:rPr lang="en-US" sz="2000" b="1" i="1" dirty="0"/>
              <a:t> install </a:t>
            </a:r>
            <a:r>
              <a:rPr lang="en-US" sz="2000" b="1" i="1" dirty="0" err="1"/>
              <a:t>mongodb</a:t>
            </a:r>
            <a:endParaRPr lang="en-US" sz="2000" b="1" dirty="0"/>
          </a:p>
          <a:p>
            <a:r>
              <a:rPr lang="en-US" sz="2000" dirty="0"/>
              <a:t>Now we have downloaded and installed a </a:t>
            </a:r>
            <a:r>
              <a:rPr lang="en-US" sz="2000" dirty="0" err="1"/>
              <a:t>mongodb</a:t>
            </a:r>
            <a:r>
              <a:rPr lang="en-US" sz="2000" dirty="0"/>
              <a:t> database driver.</a:t>
            </a:r>
          </a:p>
          <a:p>
            <a:r>
              <a:rPr lang="en-US" sz="2000" dirty="0"/>
              <a:t>Node.js can use this module to manipulate </a:t>
            </a:r>
            <a:r>
              <a:rPr lang="en-US" sz="2000" dirty="0" err="1"/>
              <a:t>MongoDB</a:t>
            </a:r>
            <a:r>
              <a:rPr lang="en-US" sz="2000" dirty="0"/>
              <a:t> databases:</a:t>
            </a:r>
          </a:p>
          <a:p>
            <a:pPr marL="0" indent="0">
              <a:buNone/>
            </a:pPr>
            <a:r>
              <a:rPr lang="en-US" sz="2000" b="1" dirty="0"/>
              <a:t>        </a:t>
            </a:r>
            <a:r>
              <a:rPr lang="en-US" sz="2000" b="1" dirty="0" err="1"/>
              <a:t>var</a:t>
            </a:r>
            <a:r>
              <a:rPr lang="en-US" sz="2000" b="1" dirty="0"/>
              <a:t> mongo = require('</a:t>
            </a:r>
            <a:r>
              <a:rPr lang="en-US" sz="2000" b="1" dirty="0" err="1"/>
              <a:t>mongodb</a:t>
            </a:r>
            <a:r>
              <a:rPr lang="en-US" sz="2000" b="1" dirty="0"/>
              <a:t>');</a:t>
            </a:r>
          </a:p>
          <a:p>
            <a:pPr marL="0" indent="0">
              <a:buNone/>
            </a:pPr>
            <a:endParaRPr lang="en-US" sz="2000" b="1" dirty="0"/>
          </a:p>
          <a:p>
            <a:pPr marL="0" indent="0">
              <a:buNone/>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sz="3100" b="1" dirty="0"/>
              <a:t>Node.js </a:t>
            </a:r>
            <a:r>
              <a:rPr lang="en-US" sz="3100" b="1" dirty="0" err="1"/>
              <a:t>MongoDB</a:t>
            </a:r>
            <a:r>
              <a:rPr lang="en-US" sz="3100" b="1" dirty="0"/>
              <a:t> Create Database</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marL="0" indent="0">
              <a:buNone/>
            </a:pPr>
            <a:r>
              <a:rPr lang="en-US" b="1" dirty="0"/>
              <a:t>Creating a Database:</a:t>
            </a:r>
          </a:p>
          <a:p>
            <a:pPr>
              <a:buFont typeface="Wingdings" panose="05000000000000000000" pitchFamily="2" charset="2"/>
              <a:buChar char="§"/>
            </a:pPr>
            <a:r>
              <a:rPr lang="en-US" sz="2000" dirty="0"/>
              <a:t>To create a database in </a:t>
            </a:r>
            <a:r>
              <a:rPr lang="en-US" sz="2000" dirty="0" err="1"/>
              <a:t>MongoDB</a:t>
            </a:r>
            <a:r>
              <a:rPr lang="en-US" sz="2000" dirty="0"/>
              <a:t>, start by creating a </a:t>
            </a:r>
            <a:r>
              <a:rPr lang="en-US" sz="2000" dirty="0" err="1"/>
              <a:t>MongoClient</a:t>
            </a:r>
            <a:r>
              <a:rPr lang="en-US" sz="2000" dirty="0"/>
              <a:t> object, then specify a connection URL with the correct </a:t>
            </a:r>
            <a:r>
              <a:rPr lang="en-US" sz="2000" dirty="0" err="1"/>
              <a:t>ip</a:t>
            </a:r>
            <a:r>
              <a:rPr lang="en-US" sz="2000" dirty="0"/>
              <a:t> address and the name of the database we want to create.</a:t>
            </a:r>
          </a:p>
          <a:p>
            <a:pPr>
              <a:buFont typeface="Wingdings" panose="05000000000000000000" pitchFamily="2" charset="2"/>
              <a:buChar char="§"/>
            </a:pPr>
            <a:r>
              <a:rPr lang="en-US" sz="2000" dirty="0" err="1"/>
              <a:t>MongoDB</a:t>
            </a:r>
            <a:r>
              <a:rPr lang="en-US" sz="2000" dirty="0"/>
              <a:t> will create the database if it does not exist, and make a connection to it.</a:t>
            </a:r>
          </a:p>
          <a:p>
            <a:pPr marL="0" indent="0">
              <a:buNone/>
            </a:pPr>
            <a:r>
              <a:rPr lang="en-US" sz="2000" dirty="0"/>
              <a:t> </a:t>
            </a:r>
            <a:r>
              <a:rPr lang="en-US" sz="2000" b="1" dirty="0"/>
              <a:t>Example:</a:t>
            </a:r>
          </a:p>
          <a:p>
            <a:r>
              <a:rPr lang="en-US" sz="2000" dirty="0"/>
              <a:t>Create a database called "</a:t>
            </a:r>
            <a:r>
              <a:rPr lang="en-US" sz="2000" dirty="0" err="1"/>
              <a:t>mydb</a:t>
            </a:r>
            <a:r>
              <a:rPr lang="en-US" sz="2000" dirty="0"/>
              <a:t>":</a:t>
            </a:r>
          </a:p>
          <a:p>
            <a:pPr marL="0" indent="0">
              <a:buNone/>
            </a:pPr>
            <a:r>
              <a:rPr lang="en-US" sz="2000" dirty="0" err="1"/>
              <a:t>var</a:t>
            </a:r>
            <a:r>
              <a:rPr lang="en-US" sz="2000" dirty="0"/>
              <a:t> </a:t>
            </a:r>
            <a:r>
              <a:rPr lang="en-US" sz="2000" dirty="0" err="1"/>
              <a:t>MongoClient</a:t>
            </a:r>
            <a:r>
              <a:rPr lang="en-US" sz="2000" dirty="0"/>
              <a:t> = require('</a:t>
            </a:r>
            <a:r>
              <a:rPr lang="en-US" sz="2000" dirty="0" err="1"/>
              <a:t>mongodb</a:t>
            </a:r>
            <a:r>
              <a:rPr lang="en-US" sz="2000" dirty="0"/>
              <a:t>').</a:t>
            </a:r>
            <a:r>
              <a:rPr lang="en-US" sz="2000" dirty="0" err="1"/>
              <a:t>MongoClient</a:t>
            </a:r>
            <a:r>
              <a:rPr lang="en-US" sz="2000" dirty="0"/>
              <a:t>;</a:t>
            </a:r>
          </a:p>
          <a:p>
            <a:pPr marL="0" indent="0">
              <a:buNone/>
            </a:pPr>
            <a:r>
              <a:rPr lang="en-US" sz="2000" dirty="0"/>
              <a:t>//Create a database named "</a:t>
            </a:r>
            <a:r>
              <a:rPr lang="en-US" sz="2000" dirty="0" err="1"/>
              <a:t>mydb</a:t>
            </a:r>
            <a:r>
              <a:rPr lang="en-US" sz="2000" dirty="0"/>
              <a:t>":</a:t>
            </a:r>
          </a:p>
          <a:p>
            <a:pPr marL="0" indent="0">
              <a:buNone/>
            </a:pPr>
            <a:r>
              <a:rPr lang="en-US" sz="2000" dirty="0" err="1"/>
              <a:t>var</a:t>
            </a:r>
            <a:r>
              <a:rPr lang="en-US" sz="2000" dirty="0"/>
              <a:t> </a:t>
            </a:r>
            <a:r>
              <a:rPr lang="en-US" sz="2000" dirty="0" err="1"/>
              <a:t>url</a:t>
            </a:r>
            <a:r>
              <a:rPr lang="en-US" sz="2000" dirty="0"/>
              <a:t> = "</a:t>
            </a:r>
            <a:r>
              <a:rPr lang="en-US" sz="2000" dirty="0" err="1"/>
              <a:t>mongodb</a:t>
            </a:r>
            <a:r>
              <a:rPr lang="en-US" sz="2000" dirty="0"/>
              <a:t>://localhost:27017/</a:t>
            </a:r>
            <a:r>
              <a:rPr lang="en-US" sz="2000" dirty="0" err="1"/>
              <a:t>mydb</a:t>
            </a:r>
            <a:r>
              <a:rPr lang="en-US" sz="2000" dirty="0"/>
              <a:t>";</a:t>
            </a:r>
          </a:p>
          <a:p>
            <a:pPr marL="0" indent="0">
              <a:buNone/>
            </a:pPr>
            <a:r>
              <a:rPr lang="en-US" sz="2000" dirty="0" err="1"/>
              <a:t>MongoClient.connect</a:t>
            </a:r>
            <a:r>
              <a:rPr lang="en-US" sz="2000" dirty="0"/>
              <a:t>(</a:t>
            </a:r>
            <a:r>
              <a:rPr lang="en-US" sz="2000" dirty="0" err="1"/>
              <a:t>url</a:t>
            </a:r>
            <a:r>
              <a:rPr lang="en-US" sz="2000" dirty="0"/>
              <a:t>, function(err, </a:t>
            </a:r>
            <a:r>
              <a:rPr lang="en-US" sz="2000" dirty="0" err="1"/>
              <a:t>db</a:t>
            </a:r>
            <a:r>
              <a:rPr lang="en-US" sz="2000" dirty="0"/>
              <a:t>) {</a:t>
            </a:r>
          </a:p>
          <a:p>
            <a:pPr marL="0" indent="0">
              <a:buNone/>
            </a:pPr>
            <a:r>
              <a:rPr lang="en-US" sz="2000" dirty="0"/>
              <a:t>  if (err) throw err;</a:t>
            </a:r>
          </a:p>
          <a:p>
            <a:pPr marL="0" indent="0">
              <a:buNone/>
            </a:pPr>
            <a:r>
              <a:rPr lang="en-US" sz="2000" dirty="0"/>
              <a:t>  console.log("Database created!");</a:t>
            </a:r>
          </a:p>
          <a:p>
            <a:pPr marL="0" indent="0">
              <a:buNone/>
            </a:pPr>
            <a:r>
              <a:rPr lang="en-US" sz="2000" dirty="0"/>
              <a:t>  </a:t>
            </a:r>
            <a:r>
              <a:rPr lang="en-US" sz="2000" dirty="0" err="1"/>
              <a:t>db.close</a:t>
            </a:r>
            <a:r>
              <a:rPr lang="en-US" sz="2000" dirty="0"/>
              <a:t>();</a:t>
            </a:r>
          </a:p>
          <a:p>
            <a:pPr marL="0" indent="0">
              <a:buNone/>
            </a:pPr>
            <a:r>
              <a:rPr lang="en-US" sz="2000" dirty="0"/>
              <a:t>});</a:t>
            </a:r>
          </a:p>
          <a:p>
            <a:endParaRPr lang="en-US" sz="2000" dirty="0"/>
          </a:p>
          <a:p>
            <a:pPr marL="0" indent="0">
              <a:buNone/>
            </a:pPr>
            <a:endParaRPr lang="en-US" sz="2000" dirty="0"/>
          </a:p>
          <a:p>
            <a:pPr marL="0" indent="0">
              <a:buNone/>
            </a:pPr>
            <a:endParaRPr lang="en-US" b="1" dirty="0"/>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200" b="1" dirty="0"/>
              <a:t>Node.js </a:t>
            </a:r>
            <a:r>
              <a:rPr lang="en-US" sz="3200" b="1" dirty="0" err="1"/>
              <a:t>MongoDB</a:t>
            </a:r>
            <a:r>
              <a:rPr lang="en-US" sz="3200" b="1" dirty="0"/>
              <a:t> Create Collection</a:t>
            </a:r>
            <a:br>
              <a:rPr lang="en-US" sz="3200" b="1" dirty="0"/>
            </a:br>
            <a:endParaRPr lang="en-US" sz="3200" b="1" dirty="0"/>
          </a:p>
        </p:txBody>
      </p:sp>
      <p:sp>
        <p:nvSpPr>
          <p:cNvPr id="3" name="Content Placeholder 2"/>
          <p:cNvSpPr>
            <a:spLocks noGrp="1"/>
          </p:cNvSpPr>
          <p:nvPr>
            <p:ph idx="1"/>
          </p:nvPr>
        </p:nvSpPr>
        <p:spPr>
          <a:xfrm>
            <a:off x="457200" y="1219200"/>
            <a:ext cx="8229600" cy="5105400"/>
          </a:xfrm>
        </p:spPr>
        <p:txBody>
          <a:bodyPr>
            <a:normAutofit fontScale="62500" lnSpcReduction="20000"/>
          </a:bodyPr>
          <a:lstStyle/>
          <a:p>
            <a:pPr marL="0" indent="0">
              <a:buNone/>
            </a:pPr>
            <a:r>
              <a:rPr lang="en-US" sz="3800" b="1" dirty="0"/>
              <a:t>Creating a Collection:  </a:t>
            </a:r>
            <a:r>
              <a:rPr lang="en-US" sz="3800" dirty="0"/>
              <a:t>To create a collection in </a:t>
            </a:r>
            <a:r>
              <a:rPr lang="en-US" sz="3800" dirty="0" err="1"/>
              <a:t>MongoDB</a:t>
            </a:r>
            <a:r>
              <a:rPr lang="en-US" sz="3800" dirty="0"/>
              <a:t>, use the </a:t>
            </a:r>
            <a:r>
              <a:rPr lang="en-US" sz="3800" dirty="0" err="1"/>
              <a:t>createCollection</a:t>
            </a:r>
            <a:r>
              <a:rPr lang="en-US" sz="3800" dirty="0"/>
              <a:t>() method:</a:t>
            </a:r>
          </a:p>
          <a:p>
            <a:pPr marL="0" indent="0">
              <a:buNone/>
            </a:pPr>
            <a:r>
              <a:rPr lang="en-US" sz="4000" b="1" dirty="0"/>
              <a:t>Example:</a:t>
            </a:r>
          </a:p>
          <a:p>
            <a:r>
              <a:rPr lang="en-US" sz="2900" dirty="0"/>
              <a:t>Create a collection called "customers":</a:t>
            </a:r>
          </a:p>
          <a:p>
            <a:pPr marL="0" indent="0">
              <a:buNone/>
            </a:pPr>
            <a:r>
              <a:rPr lang="en-US" sz="2900" dirty="0" err="1"/>
              <a:t>var</a:t>
            </a:r>
            <a:r>
              <a:rPr lang="en-US" sz="2900" dirty="0"/>
              <a:t> </a:t>
            </a:r>
            <a:r>
              <a:rPr lang="en-US" sz="2900" dirty="0" err="1"/>
              <a:t>MongoClient</a:t>
            </a:r>
            <a:r>
              <a:rPr lang="en-US" sz="2900" dirty="0"/>
              <a:t> = require('</a:t>
            </a:r>
            <a:r>
              <a:rPr lang="en-US" sz="2900" dirty="0" err="1"/>
              <a:t>mongodb</a:t>
            </a:r>
            <a:r>
              <a:rPr lang="en-US" sz="2900" dirty="0"/>
              <a:t>').</a:t>
            </a:r>
            <a:r>
              <a:rPr lang="en-US" sz="2900" dirty="0" err="1"/>
              <a:t>MongoClient</a:t>
            </a:r>
            <a:r>
              <a:rPr lang="en-US" sz="2900" dirty="0"/>
              <a:t>;</a:t>
            </a:r>
          </a:p>
          <a:p>
            <a:pPr marL="0" indent="0">
              <a:buNone/>
            </a:pPr>
            <a:r>
              <a:rPr lang="en-US" sz="2900" dirty="0" err="1"/>
              <a:t>var</a:t>
            </a:r>
            <a:r>
              <a:rPr lang="en-US" sz="2900" dirty="0"/>
              <a:t> </a:t>
            </a:r>
            <a:r>
              <a:rPr lang="en-US" sz="2900" dirty="0" err="1"/>
              <a:t>url</a:t>
            </a:r>
            <a:r>
              <a:rPr lang="en-US" sz="2900" dirty="0"/>
              <a:t> = "</a:t>
            </a:r>
            <a:r>
              <a:rPr lang="en-US" sz="2900" dirty="0" err="1"/>
              <a:t>mongodb</a:t>
            </a:r>
            <a:r>
              <a:rPr lang="en-US" sz="2900" dirty="0"/>
              <a:t>://localhost:27017/";</a:t>
            </a:r>
          </a:p>
          <a:p>
            <a:pPr marL="0" indent="0">
              <a:buNone/>
            </a:pPr>
            <a:endParaRPr lang="en-US" sz="2900" dirty="0"/>
          </a:p>
          <a:p>
            <a:pPr marL="0" indent="0">
              <a:buNone/>
            </a:pPr>
            <a:r>
              <a:rPr lang="en-US" sz="2900" dirty="0" err="1"/>
              <a:t>MongoClient.connect</a:t>
            </a:r>
            <a:r>
              <a:rPr lang="en-US" sz="2900" dirty="0"/>
              <a:t>(</a:t>
            </a:r>
            <a:r>
              <a:rPr lang="en-US" sz="2900" dirty="0" err="1"/>
              <a:t>url</a:t>
            </a:r>
            <a:r>
              <a:rPr lang="en-US" sz="2900" dirty="0"/>
              <a:t>, function(err, </a:t>
            </a:r>
            <a:r>
              <a:rPr lang="en-US" sz="2900" dirty="0" err="1"/>
              <a:t>db</a:t>
            </a:r>
            <a:r>
              <a:rPr lang="en-US" sz="2900" dirty="0"/>
              <a:t>) {</a:t>
            </a:r>
          </a:p>
          <a:p>
            <a:pPr marL="0" indent="0">
              <a:buNone/>
            </a:pPr>
            <a:r>
              <a:rPr lang="en-US" sz="2900" dirty="0"/>
              <a:t>  if (err) throw err;</a:t>
            </a:r>
          </a:p>
          <a:p>
            <a:pPr marL="0" indent="0">
              <a:buNone/>
            </a:pPr>
            <a:r>
              <a:rPr lang="en-US" sz="2900" dirty="0"/>
              <a:t>  </a:t>
            </a:r>
            <a:r>
              <a:rPr lang="en-US" sz="2900" dirty="0" err="1"/>
              <a:t>var</a:t>
            </a:r>
            <a:r>
              <a:rPr lang="en-US" sz="2900" dirty="0"/>
              <a:t> </a:t>
            </a:r>
            <a:r>
              <a:rPr lang="en-US" sz="2900" dirty="0" err="1"/>
              <a:t>dbo</a:t>
            </a:r>
            <a:r>
              <a:rPr lang="en-US" sz="2900" dirty="0"/>
              <a:t> = </a:t>
            </a:r>
            <a:r>
              <a:rPr lang="en-US" sz="2900" dirty="0" err="1"/>
              <a:t>db.db</a:t>
            </a:r>
            <a:r>
              <a:rPr lang="en-US" sz="2900" dirty="0"/>
              <a:t>("</a:t>
            </a:r>
            <a:r>
              <a:rPr lang="en-US" sz="2900" dirty="0" err="1"/>
              <a:t>mydb</a:t>
            </a:r>
            <a:r>
              <a:rPr lang="en-US" sz="2900" dirty="0"/>
              <a:t>");</a:t>
            </a:r>
          </a:p>
          <a:p>
            <a:pPr marL="0" indent="0">
              <a:buNone/>
            </a:pPr>
            <a:r>
              <a:rPr lang="en-US" sz="2900" dirty="0"/>
              <a:t>  //Create a collection name "customers":</a:t>
            </a:r>
          </a:p>
          <a:p>
            <a:pPr marL="0" indent="0">
              <a:buNone/>
            </a:pPr>
            <a:r>
              <a:rPr lang="en-US" sz="2900" dirty="0"/>
              <a:t>  </a:t>
            </a:r>
            <a:r>
              <a:rPr lang="en-US" sz="2900" dirty="0" err="1"/>
              <a:t>dbo.createCollection</a:t>
            </a:r>
            <a:r>
              <a:rPr lang="en-US" sz="2900" dirty="0"/>
              <a:t>("customers", function(err, res) {</a:t>
            </a:r>
          </a:p>
          <a:p>
            <a:pPr marL="0" indent="0">
              <a:buNone/>
            </a:pPr>
            <a:r>
              <a:rPr lang="en-US" sz="2900" dirty="0"/>
              <a:t>    if (err) throw err;</a:t>
            </a:r>
          </a:p>
          <a:p>
            <a:pPr marL="0" indent="0">
              <a:buNone/>
            </a:pPr>
            <a:r>
              <a:rPr lang="en-US" sz="2900" dirty="0"/>
              <a:t>    console.log("Collection created!");</a:t>
            </a:r>
          </a:p>
          <a:p>
            <a:pPr marL="0" indent="0">
              <a:buNone/>
            </a:pPr>
            <a:r>
              <a:rPr lang="en-US" sz="2900" dirty="0"/>
              <a:t>    </a:t>
            </a:r>
            <a:r>
              <a:rPr lang="en-US" sz="2900" dirty="0" err="1"/>
              <a:t>db.close</a:t>
            </a:r>
            <a:r>
              <a:rPr lang="en-US" sz="2900" dirty="0"/>
              <a:t>();</a:t>
            </a:r>
          </a:p>
          <a:p>
            <a:pPr marL="0" indent="0">
              <a:buNone/>
            </a:pPr>
            <a:r>
              <a:rPr lang="en-US" sz="2900" dirty="0"/>
              <a:t>  });</a:t>
            </a:r>
          </a:p>
          <a:p>
            <a:pPr marL="0" indent="0">
              <a:buNone/>
            </a:pPr>
            <a:r>
              <a:rPr lang="en-US" sz="2900" dirty="0"/>
              <a:t>});</a:t>
            </a:r>
          </a:p>
          <a:p>
            <a:pPr marL="0" indent="0">
              <a:buNone/>
            </a:pPr>
            <a:endParaRPr lang="en-US" b="1" dirty="0"/>
          </a:p>
          <a:p>
            <a:pPr marL="0" indent="0">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273"/>
            <a:ext cx="8229600" cy="1143000"/>
          </a:xfrm>
        </p:spPr>
        <p:txBody>
          <a:bodyPr/>
          <a:lstStyle/>
          <a:p>
            <a:r>
              <a:rPr lang="en-US"/>
              <a:t>Data Modeling</a:t>
            </a:r>
          </a:p>
        </p:txBody>
      </p:sp>
      <p:sp>
        <p:nvSpPr>
          <p:cNvPr id="3" name="Content Placeholder 2"/>
          <p:cNvSpPr>
            <a:spLocks noGrp="1"/>
          </p:cNvSpPr>
          <p:nvPr>
            <p:ph idx="1"/>
          </p:nvPr>
        </p:nvSpPr>
        <p:spPr>
          <a:xfrm>
            <a:off x="381000" y="1295400"/>
            <a:ext cx="8229600" cy="5230495"/>
          </a:xfrm>
        </p:spPr>
        <p:txBody>
          <a:bodyPr>
            <a:normAutofit/>
          </a:bodyPr>
          <a:lstStyle/>
          <a:p>
            <a:r>
              <a:rPr lang="en-US"/>
              <a:t>Data modeling refers to the organization of data within a database and the links between related entities. Data in MongoDB has a flexible schema model, which means:</a:t>
            </a:r>
          </a:p>
          <a:p>
            <a:r>
              <a:rPr lang="en-US"/>
              <a:t>Documents within a single collection are not required to have the same set of fields.</a:t>
            </a:r>
          </a:p>
          <a:p>
            <a:r>
              <a:rPr lang="en-US"/>
              <a:t>A field's data type can differ between documents within a collection.</a:t>
            </a:r>
          </a:p>
          <a:p>
            <a:r>
              <a:rPr lang="en-US"/>
              <a:t>Generally, documents in a collection share a similar structure. To ensure consistency in your data model, you can create schema validation rules.</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16488"/>
          </a:xfrm>
        </p:spPr>
        <p:txBody>
          <a:bodyPr>
            <a:noAutofit/>
          </a:bodyPr>
          <a:lstStyle/>
          <a:p>
            <a:r>
              <a:rPr lang="en-US" sz="1800" dirty="0"/>
              <a:t>Use Cases</a:t>
            </a:r>
          </a:p>
          <a:p>
            <a:pPr marL="0" indent="0">
              <a:buNone/>
            </a:pPr>
            <a:r>
              <a:rPr lang="en-US" sz="2000" dirty="0"/>
              <a:t>The flexible data model lets you organize your data to match your application's needs. MongoDB is a document database, meaning you can embed related data in object and array fields.</a:t>
            </a:r>
          </a:p>
          <a:p>
            <a:r>
              <a:rPr lang="en-US" sz="2000" dirty="0"/>
              <a:t>A flexible schema is useful in the following scenarios:</a:t>
            </a:r>
          </a:p>
          <a:p>
            <a:r>
              <a:rPr lang="en-US" sz="2000" dirty="0"/>
              <a:t> Your company tracks which department each employee works in. You can embed department information inside of the employee collection to return relevant information in a single query.</a:t>
            </a:r>
          </a:p>
          <a:p>
            <a:r>
              <a:rPr lang="en-US" sz="2000" dirty="0"/>
              <a:t> Your e-commerce application shows the five most recent reviews when displaying a product. You can store the recent reviews in the same collection as the product data, and store older reviews in a separate collection because the older reviews are not accessed as frequently.</a:t>
            </a:r>
          </a:p>
          <a:p>
            <a:r>
              <a:rPr lang="en-US" sz="2000" dirty="0"/>
              <a:t>  Your clothing store needs to create a single-page application for a product catalog. Different products have different attributes, and therefore use different document fields. However, you can store all of the products in the same collection.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441950"/>
          </a:xfrm>
        </p:spPr>
        <p:txBody>
          <a:bodyPr>
            <a:noAutofit/>
          </a:bodyPr>
          <a:lstStyle/>
          <a:p>
            <a:pPr algn="just"/>
            <a:r>
              <a:rPr lang="en-US" sz="2000"/>
              <a:t>Schema Design: Differences between Relational and Document Databases</a:t>
            </a:r>
          </a:p>
          <a:p>
            <a:pPr algn="just"/>
            <a:r>
              <a:rPr lang="en-US" sz="2000"/>
              <a:t>When you design a schema for a document database like MongoDB, there are a couple of important differences from relational databases to consider.</a:t>
            </a:r>
          </a:p>
          <a:p>
            <a:pPr algn="just"/>
            <a:r>
              <a:rPr lang="en-US" sz="2000" b="1"/>
              <a:t>Relational Database Behavior</a:t>
            </a:r>
          </a:p>
          <a:p>
            <a:pPr algn="just"/>
            <a:r>
              <a:rPr lang="en-US" sz="2000"/>
              <a:t>You must determine a table's schema before you insert data.</a:t>
            </a:r>
          </a:p>
          <a:p>
            <a:pPr algn="just"/>
            <a:r>
              <a:rPr lang="en-US" sz="2000"/>
              <a:t>You often need to join data from several different tables to return the data needed by your application.</a:t>
            </a:r>
          </a:p>
          <a:p>
            <a:pPr algn="just"/>
            <a:r>
              <a:rPr lang="en-US" sz="2000" b="1">
                <a:sym typeface="+mn-ea"/>
              </a:rPr>
              <a:t>Document Database Behavior</a:t>
            </a:r>
            <a:endParaRPr lang="en-US" sz="2000" b="1"/>
          </a:p>
          <a:p>
            <a:pPr algn="just"/>
            <a:r>
              <a:rPr lang="en-US" sz="2000">
                <a:sym typeface="+mn-ea"/>
              </a:rPr>
              <a:t>Your schema can change over time as the needs of your application change.</a:t>
            </a:r>
            <a:endParaRPr lang="en-US" sz="2000"/>
          </a:p>
          <a:p>
            <a:pPr algn="just"/>
            <a:r>
              <a:rPr lang="en-US" sz="2000"/>
              <a:t>The flexible data model lets you store data to match the way your application returns data, and avoid joins. Avoiding joins across multiple collections improves performance and reduces your deployment's workload.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pPr algn="ctr"/>
            <a:r>
              <a:rPr lang="en-US" dirty="0"/>
              <a:t>Node MongoDB Driver</a:t>
            </a:r>
          </a:p>
        </p:txBody>
      </p:sp>
      <p:sp>
        <p:nvSpPr>
          <p:cNvPr id="3" name="Content Placeholder 2"/>
          <p:cNvSpPr>
            <a:spLocks noGrp="1"/>
          </p:cNvSpPr>
          <p:nvPr>
            <p:ph idx="1"/>
          </p:nvPr>
        </p:nvSpPr>
        <p:spPr>
          <a:xfrm>
            <a:off x="457200" y="533400"/>
            <a:ext cx="8229600" cy="6019800"/>
          </a:xfrm>
        </p:spPr>
        <p:txBody>
          <a:bodyPr>
            <a:normAutofit lnSpcReduction="10000"/>
          </a:bodyPr>
          <a:lstStyle/>
          <a:p>
            <a:endParaRPr lang="en-US" sz="2400" b="1" dirty="0"/>
          </a:p>
          <a:p>
            <a:pPr marL="0" indent="0">
              <a:buNone/>
            </a:pPr>
            <a:r>
              <a:rPr lang="en-US" sz="2400" b="1" dirty="0"/>
              <a:t>Node.js </a:t>
            </a:r>
            <a:r>
              <a:rPr lang="en-US" sz="2400" b="1" dirty="0" err="1"/>
              <a:t>MongoDB</a:t>
            </a:r>
            <a:r>
              <a:rPr lang="en-US" sz="2400" b="1" dirty="0"/>
              <a:t>:</a:t>
            </a:r>
          </a:p>
          <a:p>
            <a:pPr marL="0" indent="0">
              <a:buNone/>
            </a:pPr>
            <a:r>
              <a:rPr lang="en-US" sz="2400" dirty="0"/>
              <a:t>Node.js can be used in database applications.</a:t>
            </a:r>
          </a:p>
          <a:p>
            <a:pPr marL="0" indent="0">
              <a:buNone/>
            </a:pPr>
            <a:r>
              <a:rPr lang="en-US" sz="2400" dirty="0"/>
              <a:t>One of the most popular </a:t>
            </a:r>
            <a:r>
              <a:rPr lang="en-US" sz="2400" dirty="0" err="1"/>
              <a:t>NoSQL</a:t>
            </a:r>
            <a:r>
              <a:rPr lang="en-US" sz="2400" dirty="0"/>
              <a:t> database is </a:t>
            </a:r>
            <a:r>
              <a:rPr lang="en-US" sz="2400" dirty="0" err="1"/>
              <a:t>MongoDB</a:t>
            </a:r>
            <a:r>
              <a:rPr lang="en-US" sz="2400" dirty="0"/>
              <a:t>.</a:t>
            </a:r>
            <a:endParaRPr lang="en-US" sz="2200" dirty="0"/>
          </a:p>
          <a:p>
            <a:r>
              <a:rPr lang="en-US" sz="2200" dirty="0" err="1"/>
              <a:t>MongDB</a:t>
            </a:r>
            <a:r>
              <a:rPr lang="en-US" sz="2200" dirty="0"/>
              <a:t> is a cross-platform, document oriented database that provides, high performance, high availability, and easy scalability. </a:t>
            </a:r>
          </a:p>
          <a:p>
            <a:r>
              <a:rPr lang="en-US" sz="2200" dirty="0"/>
              <a:t>MongoDB works on concept of collection and document.</a:t>
            </a:r>
          </a:p>
          <a:p>
            <a:pPr marL="0" indent="0">
              <a:buNone/>
            </a:pPr>
            <a:r>
              <a:rPr lang="en-US" sz="2200" b="1" dirty="0" err="1"/>
              <a:t>Database:</a:t>
            </a:r>
            <a:r>
              <a:rPr lang="en-US" sz="2200" dirty="0" err="1"/>
              <a:t>Database</a:t>
            </a:r>
            <a:r>
              <a:rPr lang="en-US" sz="2200" dirty="0"/>
              <a:t> is a physical container for collections. Each database gets its own set of files on the file system. A single </a:t>
            </a:r>
            <a:r>
              <a:rPr lang="en-US" sz="2200" dirty="0" err="1"/>
              <a:t>MongoDB</a:t>
            </a:r>
            <a:r>
              <a:rPr lang="en-US" sz="2200" dirty="0"/>
              <a:t> server typically has multiple databases.</a:t>
            </a:r>
          </a:p>
          <a:p>
            <a:pPr marL="0" indent="0">
              <a:buNone/>
            </a:pPr>
            <a:r>
              <a:rPr lang="en-US" sz="2200" b="1" dirty="0" err="1"/>
              <a:t>Collection:</a:t>
            </a:r>
            <a:r>
              <a:rPr lang="en-US" sz="2200" dirty="0" err="1"/>
              <a:t>Collection</a:t>
            </a:r>
            <a:r>
              <a:rPr lang="en-US" sz="2200" dirty="0"/>
              <a:t> is a group of </a:t>
            </a:r>
            <a:r>
              <a:rPr lang="en-US" sz="2200" dirty="0" err="1"/>
              <a:t>MongoDB</a:t>
            </a:r>
            <a:r>
              <a:rPr lang="en-US" sz="2200" dirty="0"/>
              <a:t> documents. It is the equivalent of an RDBMS table. </a:t>
            </a:r>
          </a:p>
          <a:p>
            <a:pPr marL="0" indent="0">
              <a:buNone/>
            </a:pPr>
            <a:r>
              <a:rPr lang="en-US" sz="2200" dirty="0"/>
              <a:t>A collection exists within a single database. Collections do not enforce a schema. Documents within a collection can have different fields. Typically, all documents in a collection are of similar or related purpose.</a:t>
            </a:r>
            <a:endParaRPr lang="en-US" sz="2200" b="1" dirty="0"/>
          </a:p>
          <a:p>
            <a:pPr marL="0" indent="0">
              <a:buNone/>
            </a:pPr>
            <a:endParaRPr lang="en-US" sz="2200" b="1"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and Projection</a:t>
            </a:r>
          </a:p>
        </p:txBody>
      </p:sp>
      <p:sp>
        <p:nvSpPr>
          <p:cNvPr id="3" name="Content Placeholder 2"/>
          <p:cNvSpPr>
            <a:spLocks noGrp="1"/>
          </p:cNvSpPr>
          <p:nvPr>
            <p:ph idx="1"/>
          </p:nvPr>
        </p:nvSpPr>
        <p:spPr/>
        <p:txBody>
          <a:bodyPr>
            <a:normAutofit fontScale="92500" lnSpcReduction="10000"/>
          </a:bodyPr>
          <a:lstStyle/>
          <a:p>
            <a:pPr algn="just"/>
            <a:r>
              <a:rPr lang="en-US" dirty="0" err="1"/>
              <a:t>MongoDB</a:t>
            </a:r>
            <a:r>
              <a:rPr lang="en-US" dirty="0"/>
              <a:t> Query is a way to get the data from the </a:t>
            </a:r>
            <a:r>
              <a:rPr lang="en-US" dirty="0" err="1"/>
              <a:t>MongoDB</a:t>
            </a:r>
            <a:r>
              <a:rPr lang="en-US" dirty="0"/>
              <a:t> database. </a:t>
            </a:r>
            <a:r>
              <a:rPr lang="en-US" dirty="0" err="1"/>
              <a:t>MongoDB</a:t>
            </a:r>
            <a:r>
              <a:rPr lang="en-US" dirty="0"/>
              <a:t> queries provide the simplicity in process of fetching data from the database, it’s similar to SQL queries in SQL Database language. </a:t>
            </a:r>
          </a:p>
          <a:p>
            <a:pPr algn="just"/>
            <a:r>
              <a:rPr lang="en-US" dirty="0" err="1"/>
              <a:t>MongoDB</a:t>
            </a:r>
            <a:r>
              <a:rPr lang="en-US" dirty="0"/>
              <a:t> provides the function names as </a:t>
            </a:r>
            <a:r>
              <a:rPr lang="en-US" i="1" dirty="0" err="1"/>
              <a:t>db.collection_name.find</a:t>
            </a:r>
            <a:r>
              <a:rPr lang="en-US" i="1" dirty="0"/>
              <a:t>()</a:t>
            </a:r>
            <a:r>
              <a:rPr lang="en-US" b="1" i="1" dirty="0"/>
              <a:t> </a:t>
            </a:r>
            <a:r>
              <a:rPr lang="en-US" dirty="0"/>
              <a:t>to operate query operation on database.</a:t>
            </a:r>
          </a:p>
          <a:p>
            <a:pPr fontAlgn="base"/>
            <a:r>
              <a:rPr lang="en-US" b="1" dirty="0"/>
              <a:t>Syntax:</a:t>
            </a:r>
            <a:endParaRPr lang="en-US" dirty="0"/>
          </a:p>
          <a:p>
            <a:pPr fontAlgn="base">
              <a:buNone/>
            </a:pPr>
            <a:r>
              <a:rPr lang="en-US" dirty="0"/>
              <a:t>		</a:t>
            </a:r>
            <a:r>
              <a:rPr lang="en-US" dirty="0" err="1"/>
              <a:t>db.collection_name.find</a:t>
            </a:r>
            <a:r>
              <a:rPr lang="en-US" dirty="0"/>
              <a:t>()</a:t>
            </a:r>
          </a:p>
          <a:p>
            <a:pPr fontAlgn="base"/>
            <a:r>
              <a:rPr lang="en-US" b="1" dirty="0"/>
              <a:t>Example:</a:t>
            </a:r>
            <a:r>
              <a:rPr lang="en-US" dirty="0"/>
              <a:t> </a:t>
            </a:r>
          </a:p>
          <a:p>
            <a:r>
              <a:rPr lang="en-US" dirty="0" err="1"/>
              <a:t>db.article.find</a:t>
            </a:r>
            <a:r>
              <a:rPr lang="en-US" dirty="0"/>
              <a:t>()</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57158" y="1000108"/>
            <a:ext cx="8286776" cy="2526312"/>
          </a:xfrm>
          <a:prstGeom prst="rect">
            <a:avLst/>
          </a:prstGeom>
          <a:solidFill>
            <a:srgbClr val="FFFFFF"/>
          </a:solidFill>
          <a:ln w="9525">
            <a:noFill/>
            <a:miter lim="800000"/>
            <a:headEnd/>
            <a:tailEnd/>
          </a:ln>
          <a:effectLst/>
        </p:spPr>
        <p:txBody>
          <a:bodyPr vert="horz" wrap="square" lIns="0" tIns="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73239"/>
                </a:solidFill>
                <a:effectLst/>
                <a:latin typeface="Nunito"/>
                <a:cs typeface="Arial" pitchFamily="34" charset="0"/>
              </a:rPr>
              <a:t>Finding a single document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73239"/>
                </a:solidFill>
                <a:effectLst/>
                <a:latin typeface="Nunito"/>
                <a:cs typeface="Arial" pitchFamily="34" charset="0"/>
              </a:rPr>
              <a:t>In </a:t>
            </a:r>
            <a:r>
              <a:rPr kumimoji="0" lang="en-US" sz="2000" b="0" i="0" u="none" strike="noStrike" cap="none" normalizeH="0" baseline="0" dirty="0" err="1">
                <a:ln>
                  <a:noFill/>
                </a:ln>
                <a:solidFill>
                  <a:srgbClr val="273239"/>
                </a:solidFill>
                <a:effectLst/>
                <a:latin typeface="Nunito"/>
                <a:cs typeface="Arial" pitchFamily="34" charset="0"/>
              </a:rPr>
              <a:t>MongoDB</a:t>
            </a:r>
            <a:r>
              <a:rPr kumimoji="0" lang="en-US" sz="2000" b="0" i="0" u="none" strike="noStrike" cap="none" normalizeH="0" baseline="0" dirty="0">
                <a:ln>
                  <a:noFill/>
                </a:ln>
                <a:solidFill>
                  <a:srgbClr val="273239"/>
                </a:solidFill>
                <a:effectLst/>
                <a:latin typeface="Nunito"/>
                <a:cs typeface="Arial" pitchFamily="34" charset="0"/>
              </a:rPr>
              <a:t>, we can find a single document using </a:t>
            </a:r>
            <a:r>
              <a:rPr kumimoji="0" lang="en-US" sz="2000" b="0" i="0" u="none" strike="noStrike" cap="none" normalizeH="0" baseline="0" dirty="0" err="1">
                <a:ln>
                  <a:noFill/>
                </a:ln>
                <a:solidFill>
                  <a:srgbClr val="273239"/>
                </a:solidFill>
                <a:effectLst/>
                <a:latin typeface="Nunito"/>
                <a:cs typeface="Arial" pitchFamily="34" charset="0"/>
              </a:rPr>
              <a:t>findOne</a:t>
            </a:r>
            <a:r>
              <a:rPr kumimoji="0" lang="en-US" sz="2000" b="0" i="0" u="none" strike="noStrike" cap="none" normalizeH="0" baseline="0" dirty="0">
                <a:ln>
                  <a:noFill/>
                </a:ln>
                <a:solidFill>
                  <a:srgbClr val="273239"/>
                </a:solidFill>
                <a:effectLst/>
                <a:latin typeface="Nunito"/>
                <a:cs typeface="Arial" pitchFamily="34" charset="0"/>
              </a:rPr>
              <a:t>() method, This method returns the first document that matches the given filter query expression.</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273239"/>
                </a:solidFill>
                <a:effectLst/>
                <a:latin typeface="Nunito"/>
                <a:cs typeface="Arial" pitchFamily="34" charset="0"/>
              </a:rPr>
              <a:t>Syntax:  </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34" charset="0"/>
                <a:cs typeface="Arial" pitchFamily="34" charset="0"/>
              </a:rPr>
              <a:t>db.collection_name.findOne</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273239"/>
                </a:solidFill>
                <a:effectLst/>
                <a:latin typeface="Nunito"/>
                <a:cs typeface="Arial" pitchFamily="34" charset="0"/>
              </a:rPr>
              <a:t>Example:</a:t>
            </a:r>
            <a:endParaRPr kumimoji="0" lang="en-US" sz="2000" b="0" i="0" u="none" strike="noStrike" cap="none" normalizeH="0" baseline="0" dirty="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273239"/>
                </a:solidFill>
                <a:effectLst/>
                <a:latin typeface="Consolas" pitchFamily="49" charset="0"/>
                <a:cs typeface="Arial" pitchFamily="34" charset="0"/>
              </a:rPr>
              <a:t>db.article.findOne</a:t>
            </a:r>
            <a:r>
              <a:rPr kumimoji="0" lang="en-US" sz="2000" b="0" i="0" u="none" strike="noStrike" cap="none" normalizeH="0" baseline="0" dirty="0">
                <a:ln>
                  <a:noFill/>
                </a:ln>
                <a:solidFill>
                  <a:srgbClr val="273239"/>
                </a:solidFill>
                <a:effectLst/>
                <a:latin typeface="Consolas" pitchFamily="49" charset="0"/>
                <a:cs typeface="Arial" pitchFamily="34" charset="0"/>
              </a:rPr>
              <a:t>()</a:t>
            </a:r>
            <a:r>
              <a:rPr kumimoji="0" lang="en-US" sz="1000" b="0" i="0" u="none" strike="noStrike" cap="none" normalizeH="0" baseline="0" dirty="0">
                <a:ln>
                  <a:noFill/>
                </a:ln>
                <a:solidFill>
                  <a:schemeClr val="tx1"/>
                </a:solidFill>
                <a:effectLst/>
                <a:latin typeface="Arial" pitchFamily="34" charset="0"/>
                <a:cs typeface="Arial" pitchFamily="34" charset="0"/>
              </a:rPr>
              <a:t> </a:t>
            </a: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a:off x="571472" y="1133356"/>
            <a:ext cx="7786710" cy="572464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273239"/>
                </a:solidFill>
                <a:effectLst/>
                <a:latin typeface="Nunito"/>
                <a:cs typeface="Arial" pitchFamily="34" charset="0"/>
              </a:rPr>
              <a:t>Project query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73239"/>
                </a:solidFill>
                <a:effectLst/>
                <a:latin typeface="Nunito"/>
                <a:cs typeface="Arial" pitchFamily="34" charset="0"/>
              </a:rPr>
              <a:t>This query returned the result whatever we specify in parameter using 1 and 0 </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273239"/>
                </a:solidFill>
                <a:effectLst/>
                <a:latin typeface="Nunito"/>
                <a:cs typeface="Arial" pitchFamily="34" charset="0"/>
              </a:rPr>
              <a:t>1: It indicated to return the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273239"/>
                </a:solidFill>
                <a:effectLst/>
                <a:latin typeface="Nunito"/>
                <a:cs typeface="Arial" pitchFamily="34" charset="0"/>
              </a:rPr>
              <a:t>0: It indicates to not return the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73239"/>
                </a:solidFill>
                <a:effectLst/>
                <a:latin typeface="Nunito"/>
                <a:cs typeface="Arial" pitchFamily="34" charset="0"/>
              </a:rPr>
              <a:t>These parameters called </a:t>
            </a:r>
            <a:r>
              <a:rPr kumimoji="0" lang="en-US" sz="2000" b="1" i="0" u="none" strike="noStrike" cap="none" normalizeH="0" baseline="0" dirty="0">
                <a:ln>
                  <a:noFill/>
                </a:ln>
                <a:solidFill>
                  <a:srgbClr val="273239"/>
                </a:solidFill>
                <a:effectLst/>
                <a:latin typeface="Nunito"/>
                <a:cs typeface="Arial" pitchFamily="34" charset="0"/>
              </a:rPr>
              <a:t>Projection Parameter</a:t>
            </a:r>
            <a:r>
              <a:rPr kumimoji="0" lang="en-US" sz="2000" b="0" i="0" u="none" strike="noStrike" cap="none" normalizeH="0" baseline="0" dirty="0">
                <a:ln>
                  <a:noFill/>
                </a:ln>
                <a:solidFill>
                  <a:srgbClr val="273239"/>
                </a:solidFill>
                <a:effectLst/>
                <a:latin typeface="Nunito"/>
                <a:cs typeface="Arial" pitchFamily="34" charset="0"/>
              </a:rPr>
              <a:t>. </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273239"/>
                </a:solidFill>
                <a:effectLst/>
                <a:latin typeface="Nunito"/>
                <a:cs typeface="Arial" pitchFamily="34" charset="0"/>
              </a:rPr>
              <a:t>Syntax:  </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cs typeface="Arial" pitchFamily="34" charset="0"/>
              </a:rPr>
              <a:t>db. </a:t>
            </a:r>
            <a:r>
              <a:rPr kumimoji="0" lang="en-US" sz="2000" b="0" i="0" u="none" strike="noStrike" cap="none" normalizeH="0" baseline="0" dirty="0" err="1">
                <a:ln>
                  <a:noFill/>
                </a:ln>
                <a:solidFill>
                  <a:schemeClr val="tx1"/>
                </a:solidFill>
                <a:effectLst/>
                <a:latin typeface="Arial" pitchFamily="34" charset="0"/>
                <a:cs typeface="Arial" pitchFamily="34" charset="0"/>
              </a:rPr>
              <a:t>collection_name</a:t>
            </a:r>
            <a:r>
              <a:rPr kumimoji="0" lang="en-US" sz="2000" b="0" i="0" u="none" strike="noStrike" cap="none" normalizeH="0" baseline="0" dirty="0">
                <a:ln>
                  <a:noFill/>
                </a:ln>
                <a:solidFill>
                  <a:schemeClr val="tx1"/>
                </a:solidFill>
                <a:effectLst/>
                <a:latin typeface="Arial" pitchFamily="34" charset="0"/>
                <a:cs typeface="Arial" pitchFamily="34" charset="0"/>
              </a:rPr>
              <a:t>. find({&lt; key &gt; : &lt; value &gt;}, {&lt;key&gt; : &lt; </a:t>
            </a:r>
            <a:r>
              <a:rPr kumimoji="0" lang="en-US" sz="2000" b="0" i="0" u="none" strike="noStrike" cap="none" normalizeH="0" baseline="0" dirty="0" err="1">
                <a:ln>
                  <a:noFill/>
                </a:ln>
                <a:solidFill>
                  <a:schemeClr val="tx1"/>
                </a:solidFill>
                <a:effectLst/>
                <a:latin typeface="Arial" pitchFamily="34" charset="0"/>
                <a:cs typeface="Arial" pitchFamily="34" charset="0"/>
              </a:rPr>
              <a:t>Projection_Parameter</a:t>
            </a:r>
            <a:r>
              <a:rPr kumimoji="0" lang="en-US" sz="2000" b="0" i="0" u="none" strike="noStrike" cap="none" normalizeH="0" baseline="0" dirty="0">
                <a:ln>
                  <a:noFill/>
                </a:ln>
                <a:solidFill>
                  <a:schemeClr val="tx1"/>
                </a:solidFill>
                <a:effectLst/>
                <a:latin typeface="Arial" pitchFamily="34" charset="0"/>
                <a:cs typeface="Arial" pitchFamily="34" charset="0"/>
              </a:rPr>
              <a:t> &gt;})</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273239"/>
                </a:solidFill>
                <a:effectLst/>
                <a:latin typeface="Nunito"/>
                <a:cs typeface="Arial" pitchFamily="34" charset="0"/>
              </a:rPr>
              <a:t>Example:</a:t>
            </a:r>
            <a:r>
              <a:rPr kumimoji="0" lang="en-US" sz="2000" b="0" i="0" u="none" strike="noStrike" cap="none" normalizeH="0" baseline="0" dirty="0">
                <a:ln>
                  <a:noFill/>
                </a:ln>
                <a:solidFill>
                  <a:srgbClr val="273239"/>
                </a:solidFill>
                <a:effectLst/>
                <a:latin typeface="Nunito"/>
                <a:cs typeface="Arial" pitchFamily="34" charset="0"/>
              </a:rPr>
              <a:t> </a:t>
            </a:r>
            <a:endParaRPr kumimoji="0" lang="en-US" sz="2000" b="0" i="0" u="none" strike="noStrike" cap="none" normalizeH="0" baseline="0" dirty="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73239"/>
                </a:solidFill>
                <a:effectLst/>
                <a:latin typeface="Consolas" pitchFamily="49" charset="0"/>
                <a:cs typeface="Arial" pitchFamily="34" charset="0"/>
              </a:rPr>
              <a:t>db. article. find({author : "devil"},{title : 0}).pretty()</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273239"/>
                </a:solidFill>
                <a:effectLst/>
                <a:latin typeface="Nunito"/>
                <a:cs typeface="Arial" pitchFamily="34" charset="0"/>
              </a:rPr>
              <a:t>This query example is requesting the data which have the author as named “devil” but in the record don’t want to show the title attribute by specifying it as projection parameter 0</a:t>
            </a:r>
            <a:endParaRPr kumimoji="0" 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273239"/>
                </a:solidFill>
                <a:effectLst/>
                <a:latin typeface="Nunito"/>
                <a:cs typeface="Arial" pitchFamily="34" charset="0"/>
              </a:rPr>
              <a:t>Query to find a record having given attribute: </a:t>
            </a:r>
            <a:r>
              <a:rPr kumimoji="0" lang="en-US" sz="2000" b="0" i="1" u="none" strike="noStrike" cap="none" normalizeH="0" baseline="0" dirty="0">
                <a:ln>
                  <a:noFill/>
                </a:ln>
                <a:solidFill>
                  <a:srgbClr val="273239"/>
                </a:solidFill>
                <a:effectLst/>
                <a:latin typeface="Nunito"/>
                <a:cs typeface="Arial" pitchFamily="34" charset="0"/>
              </a:rPr>
              <a:t>{ author :  “devil”}</a:t>
            </a:r>
            <a:endParaRPr kumimoji="0" lang="en-US" sz="2000" b="0" i="0" u="none" strike="noStrike" cap="none" normalizeH="0" baseline="0" dirty="0">
              <a:ln>
                <a:noFill/>
              </a:ln>
              <a:solidFill>
                <a:srgbClr val="27323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273239"/>
                </a:solidFill>
                <a:effectLst/>
                <a:latin typeface="Nunito"/>
                <a:cs typeface="Arial" pitchFamily="34" charset="0"/>
              </a:rPr>
              <a:t>Projection Parameter: </a:t>
            </a:r>
            <a:r>
              <a:rPr kumimoji="0" lang="en-US" sz="2000" b="0" i="1" u="none" strike="noStrike" cap="none" normalizeH="0" baseline="0" dirty="0">
                <a:ln>
                  <a:noFill/>
                </a:ln>
                <a:solidFill>
                  <a:srgbClr val="273239"/>
                </a:solidFill>
                <a:effectLst/>
                <a:latin typeface="Nunito"/>
                <a:cs typeface="Arial" pitchFamily="34" charset="0"/>
              </a:rPr>
              <a:t>{title  :  0} </a:t>
            </a:r>
            <a:endParaRPr kumimoji="0" lang="en-US" sz="2000" b="0" i="0" u="none" strike="noStrike" cap="none" normalizeH="0" baseline="0" dirty="0">
              <a:ln>
                <a:noFill/>
              </a:ln>
              <a:solidFill>
                <a:srgbClr val="273239"/>
              </a:solidFill>
              <a:effectLst/>
              <a:latin typeface="Nuni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473"/>
            <a:ext cx="8229600" cy="1143000"/>
          </a:xfrm>
        </p:spPr>
        <p:txBody>
          <a:bodyPr/>
          <a:lstStyle/>
          <a:p>
            <a:r>
              <a:rPr lang="en-US"/>
              <a:t>Aggregation Pipeline.</a:t>
            </a:r>
          </a:p>
        </p:txBody>
      </p:sp>
      <p:sp>
        <p:nvSpPr>
          <p:cNvPr id="3" name="Content Placeholder 2"/>
          <p:cNvSpPr>
            <a:spLocks noGrp="1"/>
          </p:cNvSpPr>
          <p:nvPr>
            <p:ph idx="1"/>
          </p:nvPr>
        </p:nvSpPr>
        <p:spPr>
          <a:xfrm>
            <a:off x="381000" y="1447800"/>
            <a:ext cx="8229600" cy="4389120"/>
          </a:xfrm>
        </p:spPr>
        <p:txBody>
          <a:bodyPr>
            <a:normAutofit fontScale="90000" lnSpcReduction="20000"/>
          </a:bodyPr>
          <a:lstStyle/>
          <a:p>
            <a:pPr algn="just"/>
            <a:r>
              <a:rPr lang="en-US"/>
              <a:t>An aggregation pipeline consists of one or more stages that process documents:</a:t>
            </a:r>
          </a:p>
          <a:p>
            <a:pPr algn="just"/>
            <a:r>
              <a:rPr lang="en-US"/>
              <a:t> Each stage performs an operation on the input documents. For example, a stage can filter documents, group documents, and calculate values.</a:t>
            </a:r>
          </a:p>
          <a:p>
            <a:pPr algn="just"/>
            <a:r>
              <a:rPr lang="en-US"/>
              <a:t> The documents that are output from a stage are passed to the next stage.</a:t>
            </a:r>
          </a:p>
          <a:p>
            <a:pPr algn="just"/>
            <a:r>
              <a:rPr lang="en-US"/>
              <a:t>An aggregation pipeline can return results for groups of documents. For example, return the total, average, maximum, and minimum values.</a:t>
            </a:r>
          </a:p>
          <a:p>
            <a:pPr algn="just"/>
            <a:r>
              <a:rPr lang="en-US"/>
              <a:t>Aggregation pipelines run with the db.collection.aggregate() method do not modify documents in a collection, unless the pipeline contains a $merge or $out stage.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24545" cy="6246495"/>
          </a:xfrm>
        </p:spPr>
        <p:txBody>
          <a:bodyPr>
            <a:noAutofit/>
          </a:bodyPr>
          <a:lstStyle/>
          <a:p>
            <a:r>
              <a:rPr lang="en-US" sz="1800"/>
              <a:t>Complete Aggregation Pipeline Examples</a:t>
            </a:r>
          </a:p>
          <a:p>
            <a:pPr marL="0" indent="0">
              <a:buNone/>
            </a:pPr>
            <a:r>
              <a:rPr lang="en-US" sz="1800"/>
              <a:t>db.orders.insertMany( [</a:t>
            </a:r>
          </a:p>
          <a:p>
            <a:pPr marL="0" indent="0">
              <a:buNone/>
            </a:pPr>
            <a:r>
              <a:rPr lang="en-US" sz="1800"/>
              <a:t>   { _id: 0, name: "Pepperoni", size: "small", price: 19,</a:t>
            </a:r>
          </a:p>
          <a:p>
            <a:pPr marL="0" indent="0">
              <a:buNone/>
            </a:pPr>
            <a:r>
              <a:rPr lang="en-US" sz="1800"/>
              <a:t>     quantity: 10, date: ISODate( "2021-03-13T08:14:30Z" ) },</a:t>
            </a:r>
          </a:p>
          <a:p>
            <a:pPr marL="0" indent="0">
              <a:buNone/>
            </a:pPr>
            <a:r>
              <a:rPr lang="en-US" sz="1800"/>
              <a:t>   { _id: 1, name: "Pepperoni", size: "medium", price: 20,</a:t>
            </a:r>
          </a:p>
          <a:p>
            <a:pPr marL="0" indent="0">
              <a:buNone/>
            </a:pPr>
            <a:r>
              <a:rPr lang="en-US" sz="1800"/>
              <a:t>     quantity: 20, date : ISODate( "2021-03-13T09:13:24Z" ) },</a:t>
            </a:r>
          </a:p>
          <a:p>
            <a:pPr marL="0" indent="0">
              <a:buNone/>
            </a:pPr>
            <a:r>
              <a:rPr lang="en-US" sz="1800"/>
              <a:t>   { _id: 2, name: "Pepperoni", size: "large", price: 21,</a:t>
            </a:r>
          </a:p>
          <a:p>
            <a:pPr marL="0" indent="0">
              <a:buNone/>
            </a:pPr>
            <a:r>
              <a:rPr lang="en-US" sz="1800"/>
              <a:t>     quantity: 30, date : ISODate( "2021-03-17T09:22:12Z" ) },</a:t>
            </a:r>
          </a:p>
          <a:p>
            <a:pPr marL="0" indent="0">
              <a:buNone/>
            </a:pPr>
            <a:r>
              <a:rPr lang="en-US" sz="1800"/>
              <a:t>   { _id: 3, name: "Cheese", size: "small", price: 12,</a:t>
            </a:r>
          </a:p>
          <a:p>
            <a:pPr marL="0" indent="0">
              <a:buNone/>
            </a:pPr>
            <a:r>
              <a:rPr lang="en-US" sz="1800"/>
              <a:t>     quantity: 15, date : ISODate( "2021-03-13T11:21:39.736Z" ) },</a:t>
            </a:r>
          </a:p>
          <a:p>
            <a:pPr marL="0" indent="0">
              <a:buNone/>
            </a:pPr>
            <a:r>
              <a:rPr lang="en-US" sz="1800"/>
              <a:t>   { _id: 4, name: "Cheese", size: "medium", price: 13,</a:t>
            </a:r>
          </a:p>
          <a:p>
            <a:pPr marL="0" indent="0">
              <a:buNone/>
            </a:pPr>
            <a:r>
              <a:rPr lang="en-US" sz="1800"/>
              <a:t>     quantity:50, date : ISODate( "2022-01-12T21:23:13.331Z" ) },</a:t>
            </a:r>
          </a:p>
          <a:p>
            <a:pPr marL="0" indent="0">
              <a:buNone/>
            </a:pPr>
            <a:r>
              <a:rPr lang="en-US" sz="1800"/>
              <a:t>   { _id: 5, name: "Cheese", size: "large", price: 14,</a:t>
            </a:r>
          </a:p>
          <a:p>
            <a:pPr marL="0" indent="0">
              <a:buNone/>
            </a:pPr>
            <a:r>
              <a:rPr lang="en-US" sz="1800"/>
              <a:t>     quantity: 10, date : ISODate( "2022-01-12T05:08:13Z" ) },</a:t>
            </a:r>
          </a:p>
          <a:p>
            <a:pPr marL="0" indent="0">
              <a:buNone/>
            </a:pPr>
            <a:r>
              <a:rPr lang="en-US" sz="1800"/>
              <a:t>   { _id: 6, name: "Vegan", size: "small", price: 17,</a:t>
            </a:r>
          </a:p>
          <a:p>
            <a:pPr marL="0" indent="0">
              <a:buNone/>
            </a:pPr>
            <a:r>
              <a:rPr lang="en-US" sz="1800"/>
              <a:t>     quantity: 10, date : ISODate( "2021-01-13T05:08:13Z" ) },</a:t>
            </a:r>
          </a:p>
          <a:p>
            <a:pPr marL="0" indent="0">
              <a:buNone/>
            </a:pPr>
            <a:r>
              <a:rPr lang="en-US" sz="1800"/>
              <a:t>   { _id: 7, name: "Vegan", size: "medium", price: 18,</a:t>
            </a:r>
          </a:p>
          <a:p>
            <a:pPr marL="0" indent="0">
              <a:buNone/>
            </a:pPr>
            <a:r>
              <a:rPr lang="en-US" sz="1800"/>
              <a:t>     quantity: 10, date : ISODate( "2021-01-13T05:10:13Z" ) }</a:t>
            </a:r>
          </a:p>
          <a:p>
            <a:pPr marL="0" indent="0">
              <a:buNone/>
            </a:pPr>
            <a:r>
              <a:rPr lang="en-US" sz="180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229600" cy="4389120"/>
          </a:xfrm>
        </p:spPr>
        <p:txBody>
          <a:bodyPr>
            <a:noAutofit/>
          </a:bodyPr>
          <a:lstStyle/>
          <a:p>
            <a:r>
              <a:rPr lang="en-US" sz="1400" b="1"/>
              <a:t>Calculate Total Order Quantity</a:t>
            </a:r>
          </a:p>
          <a:p>
            <a:pPr marL="0" indent="0">
              <a:buNone/>
            </a:pPr>
            <a:r>
              <a:rPr lang="en-US" sz="1400"/>
              <a:t>The following aggregation pipeline example contains two stages and returns the total order quantity of medium size pizzas grouped by pizza name:</a:t>
            </a:r>
          </a:p>
          <a:p>
            <a:pPr marL="0" indent="0">
              <a:buNone/>
            </a:pPr>
            <a:r>
              <a:rPr lang="en-US" sz="1400"/>
              <a:t>db.orders.aggregate( [</a:t>
            </a:r>
          </a:p>
          <a:p>
            <a:pPr marL="0" indent="0">
              <a:buNone/>
            </a:pPr>
            <a:r>
              <a:rPr lang="en-US" sz="1400"/>
              <a:t>   // Stage 1: Filter pizza order documents by pizza size</a:t>
            </a:r>
          </a:p>
          <a:p>
            <a:pPr marL="0" indent="0">
              <a:buNone/>
            </a:pPr>
            <a:r>
              <a:rPr lang="en-US" sz="1400"/>
              <a:t>   {</a:t>
            </a:r>
          </a:p>
          <a:p>
            <a:pPr marL="0" indent="0">
              <a:buNone/>
            </a:pPr>
            <a:r>
              <a:rPr lang="en-US" sz="1400"/>
              <a:t>      $match: { size: "medium" }</a:t>
            </a:r>
          </a:p>
          <a:p>
            <a:pPr marL="0" indent="0">
              <a:buNone/>
            </a:pPr>
            <a:r>
              <a:rPr lang="en-US" sz="1400"/>
              <a:t>   },</a:t>
            </a:r>
          </a:p>
          <a:p>
            <a:pPr marL="0" indent="0">
              <a:buNone/>
            </a:pPr>
            <a:r>
              <a:rPr lang="en-US" sz="1400"/>
              <a:t>   // Stage 2: Group remaining documents by pizza name and calculate total quantity</a:t>
            </a:r>
          </a:p>
          <a:p>
            <a:pPr marL="0" indent="0">
              <a:buNone/>
            </a:pPr>
            <a:r>
              <a:rPr lang="en-US" sz="1400"/>
              <a:t>   {</a:t>
            </a:r>
          </a:p>
          <a:p>
            <a:pPr marL="0" indent="0">
              <a:buNone/>
            </a:pPr>
            <a:r>
              <a:rPr lang="en-US" sz="1400"/>
              <a:t>      $group: { _id: "$name", totalQuantity: { $sum: "$quantity" } }</a:t>
            </a:r>
          </a:p>
          <a:p>
            <a:pPr marL="0" indent="0">
              <a:buNone/>
            </a:pPr>
            <a:r>
              <a:rPr lang="en-US" sz="1400"/>
              <a:t>   }</a:t>
            </a:r>
          </a:p>
          <a:p>
            <a:pPr marL="0" indent="0">
              <a:buNone/>
            </a:pPr>
            <a:r>
              <a:rPr lang="en-US" sz="1400"/>
              <a:t>] )</a:t>
            </a:r>
          </a:p>
          <a:p>
            <a:pPr marL="0" indent="0">
              <a:buNone/>
            </a:pPr>
            <a:r>
              <a:rPr lang="en-US" sz="1400"/>
              <a:t>The $match stage:</a:t>
            </a:r>
          </a:p>
          <a:p>
            <a:pPr marL="0" indent="0">
              <a:buNone/>
            </a:pPr>
            <a:r>
              <a:rPr lang="en-US" sz="1400"/>
              <a:t>    Filters the pizza order documents to pizzas with a size of medium.</a:t>
            </a:r>
          </a:p>
          <a:p>
            <a:pPr marL="0" indent="0">
              <a:buNone/>
            </a:pPr>
            <a:r>
              <a:rPr lang="en-US" sz="1400"/>
              <a:t>    Passes the remaining documents to the $group stage.</a:t>
            </a:r>
          </a:p>
          <a:p>
            <a:pPr marL="0" indent="0">
              <a:buNone/>
            </a:pPr>
            <a:r>
              <a:rPr lang="en-US" sz="1400"/>
              <a:t>The $group stage:</a:t>
            </a:r>
          </a:p>
          <a:p>
            <a:pPr marL="0" indent="0">
              <a:buNone/>
            </a:pPr>
            <a:r>
              <a:rPr lang="en-US" sz="1400"/>
              <a:t>    Groups the remaining documents by pizza name.</a:t>
            </a:r>
          </a:p>
          <a:p>
            <a:pPr marL="0" indent="0">
              <a:buNone/>
            </a:pPr>
            <a:r>
              <a:rPr lang="en-US" sz="1400"/>
              <a:t>    Uses $sum to calculate the total order quantity for each pizza name. The total is stored in the totalQuantity field returned by the aggregation pipeline.</a:t>
            </a:r>
          </a:p>
          <a:p>
            <a:pPr marL="0" indent="0">
              <a:buNone/>
            </a:pPr>
            <a:r>
              <a:rPr lang="en-US" sz="1400"/>
              <a:t>Example output:</a:t>
            </a:r>
          </a:p>
          <a:p>
            <a:pPr marL="0" indent="0">
              <a:buNone/>
            </a:pPr>
            <a:r>
              <a:rPr lang="en-US" sz="1400"/>
              <a:t>[</a:t>
            </a:r>
          </a:p>
          <a:p>
            <a:pPr marL="0" indent="0">
              <a:buNone/>
            </a:pPr>
            <a:r>
              <a:rPr lang="en-US" sz="1400"/>
              <a:t>   { _id: 'Cheese', totalQuantity: 50 },</a:t>
            </a:r>
          </a:p>
          <a:p>
            <a:pPr marL="0" indent="0">
              <a:buNone/>
            </a:pPr>
            <a:r>
              <a:rPr lang="en-US" sz="1400"/>
              <a:t>   { _id: 'Vegan', totalQuantity: 10 },</a:t>
            </a:r>
          </a:p>
          <a:p>
            <a:pPr marL="0" indent="0">
              <a:buNone/>
            </a:pPr>
            <a:r>
              <a:rPr lang="en-US" sz="1400"/>
              <a:t>   { _id: 'Pepperoni', totalQuantity: 20 }</a:t>
            </a:r>
          </a:p>
          <a:p>
            <a:pPr marL="0" indent="0">
              <a:buNone/>
            </a:pPr>
            <a:r>
              <a:rPr lang="en-US" sz="140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389120"/>
          </a:xfrm>
        </p:spPr>
        <p:txBody>
          <a:bodyPr>
            <a:noAutofit/>
          </a:bodyPr>
          <a:lstStyle/>
          <a:p>
            <a:pPr marL="0" indent="0">
              <a:buNone/>
            </a:pPr>
            <a:r>
              <a:rPr lang="en-US" sz="1400" b="1"/>
              <a:t>Additional Aggregation Pipeline Stage Details</a:t>
            </a:r>
            <a:endParaRPr lang="en-US" sz="1400"/>
          </a:p>
          <a:p>
            <a:r>
              <a:rPr lang="en-US" sz="1400"/>
              <a:t>An aggregation pipeline consists of one or more stages that process documents:</a:t>
            </a:r>
          </a:p>
          <a:p>
            <a:r>
              <a:rPr lang="en-US" sz="1400"/>
              <a:t>    A stage does not have to output one document for every input document. For example, some stages may produce new documents or filter out documents.</a:t>
            </a:r>
          </a:p>
          <a:p>
            <a:r>
              <a:rPr lang="en-US" sz="1400"/>
              <a:t>    The same stage can appear multiple times in the pipeline with these stage exceptions: $out, $merge, and $geoNear.</a:t>
            </a:r>
          </a:p>
          <a:p>
            <a:r>
              <a:rPr lang="en-US" sz="1400"/>
              <a:t>    To calculate averages and perform other calculations in a stage, use aggregation expressions that specify aggregation operators. You will learn more about aggregation expressions in the next section.</a:t>
            </a:r>
          </a:p>
          <a:p>
            <a:r>
              <a:rPr lang="en-US" sz="1400"/>
              <a:t>For all aggregation stages, see Aggregation Stages.</a:t>
            </a:r>
          </a:p>
          <a:p>
            <a:pPr marL="0" indent="0">
              <a:buNone/>
            </a:pPr>
            <a:r>
              <a:rPr lang="en-US" sz="1400" b="1"/>
              <a:t>Aggregation Pipeline Expressions</a:t>
            </a:r>
            <a:endParaRPr lang="en-US" sz="1400"/>
          </a:p>
          <a:p>
            <a:r>
              <a:rPr lang="en-US" sz="1400"/>
              <a:t>Some aggregation pipeline stages accept an aggregation expression, which:</a:t>
            </a:r>
          </a:p>
          <a:p>
            <a:r>
              <a:rPr lang="en-US" sz="1400"/>
              <a:t>    Specifies the transformation to apply to the current stage's input documents.</a:t>
            </a:r>
          </a:p>
          <a:p>
            <a:r>
              <a:rPr lang="en-US" sz="1400"/>
              <a:t>    Transform the documents in memory.</a:t>
            </a:r>
          </a:p>
          <a:p>
            <a:r>
              <a:rPr lang="en-US" sz="1400"/>
              <a:t>    Can specify aggregation expression operators to calculate values.</a:t>
            </a:r>
          </a:p>
          <a:p>
            <a:r>
              <a:rPr lang="en-US" sz="1400"/>
              <a:t>    Can contain additional nested aggregation expressions.</a:t>
            </a:r>
          </a:p>
          <a:p>
            <a:r>
              <a:rPr lang="en-US" sz="1400"/>
              <a:t>Starting in MongoDB 4.4, you can use the $accumulator and $function aggregation operators to define custom aggregation expressions in JavaScript.</a:t>
            </a:r>
          </a:p>
          <a:p>
            <a:r>
              <a:rPr lang="en-US" sz="1400"/>
              <a:t>For all aggregation expressions, see Expression Operators.</a:t>
            </a:r>
          </a:p>
          <a:p>
            <a:pPr marL="0" indent="0">
              <a:buNone/>
            </a:pPr>
            <a:r>
              <a:rPr lang="en-US" sz="1400" b="1"/>
              <a:t>Field Paths</a:t>
            </a:r>
          </a:p>
          <a:p>
            <a:r>
              <a:rPr lang="en-US" sz="1400"/>
              <a:t>Aggregation expressions use field path to access fields in the input documents. To specify a field path, prefix the field name or the dotted field name (if the field is in the embedded document) with a dollar sign $. For example, "$user" to specify the field path for the user field or "$user.name" to specify the field path to "user.name" field.</a:t>
            </a:r>
          </a:p>
          <a:p>
            <a:r>
              <a:rPr lang="en-US" sz="1400"/>
              <a:t>"$&lt;field&gt;" is equivalent to "$$CURRENT.&lt;field&gt;" where the CURRENT is a system variable that defaults to the root of the current object, unless stated otherwise in specific stages.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Run an Aggregation Pipeline</a:t>
            </a:r>
          </a:p>
          <a:p>
            <a:pPr marL="0" indent="0">
              <a:buNone/>
            </a:pPr>
            <a:r>
              <a:rPr lang="en-US"/>
              <a:t>To run an aggregation pipeline, use:</a:t>
            </a:r>
          </a:p>
          <a:p>
            <a:r>
              <a:rPr lang="en-US"/>
              <a:t>    db.collection.aggregate() or</a:t>
            </a:r>
          </a:p>
          <a:p>
            <a:r>
              <a:rPr lang="en-US"/>
              <a:t>    aggregate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lstStyle/>
          <a:p>
            <a:pPr marL="0" indent="0">
              <a:buNone/>
            </a:pPr>
            <a:r>
              <a:rPr lang="en-US" sz="2000" b="1" dirty="0" err="1"/>
              <a:t>Document:</a:t>
            </a:r>
            <a:r>
              <a:rPr lang="en-US" sz="2000" dirty="0" err="1"/>
              <a:t>A</a:t>
            </a:r>
            <a:r>
              <a:rPr lang="en-US" sz="2000" dirty="0"/>
              <a:t>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2000" b="1" dirty="0"/>
          </a:p>
          <a:p>
            <a:pPr marL="0" indent="0">
              <a:buNone/>
            </a:pPr>
            <a:r>
              <a:rPr lang="en-US" sz="2000" dirty="0"/>
              <a:t>The following table shows the relationship of RDBMS terminology with </a:t>
            </a:r>
            <a:r>
              <a:rPr lang="en-US" sz="2000" dirty="0" err="1"/>
              <a:t>MongoDB</a:t>
            </a:r>
            <a:r>
              <a:rPr lang="en-US" sz="2000" dirty="0"/>
              <a:t>:</a:t>
            </a:r>
          </a:p>
          <a:p>
            <a:pPr marL="0" indent="0">
              <a:buNone/>
            </a:pPr>
            <a:endParaRPr lang="en-US" dirty="0"/>
          </a:p>
          <a:p>
            <a:pPr marL="0" indent="0">
              <a:buNone/>
            </a:pPr>
            <a:endParaRPr lang="en-US" dirty="0"/>
          </a:p>
        </p:txBody>
      </p:sp>
      <p:graphicFrame>
        <p:nvGraphicFramePr>
          <p:cNvPr id="4" name="Table 3"/>
          <p:cNvGraphicFramePr>
            <a:graphicFrameLocks noGrp="1"/>
          </p:cNvGraphicFramePr>
          <p:nvPr/>
        </p:nvGraphicFramePr>
        <p:xfrm>
          <a:off x="1828800" y="2286005"/>
          <a:ext cx="6096000" cy="4380036"/>
        </p:xfrm>
        <a:graphic>
          <a:graphicData uri="http://schemas.openxmlformats.org/drawingml/2006/table">
            <a:tbl>
              <a:tblPr/>
              <a:tblGrid>
                <a:gridCol w="2655857">
                  <a:extLst>
                    <a:ext uri="{9D8B030D-6E8A-4147-A177-3AD203B41FA5}">
                      <a16:colId xmlns:a16="http://schemas.microsoft.com/office/drawing/2014/main" val="20000"/>
                    </a:ext>
                  </a:extLst>
                </a:gridCol>
                <a:gridCol w="3440143">
                  <a:extLst>
                    <a:ext uri="{9D8B030D-6E8A-4147-A177-3AD203B41FA5}">
                      <a16:colId xmlns:a16="http://schemas.microsoft.com/office/drawing/2014/main" val="20001"/>
                    </a:ext>
                  </a:extLst>
                </a:gridCol>
              </a:tblGrid>
              <a:tr h="317638">
                <a:tc>
                  <a:txBody>
                    <a:bodyPr/>
                    <a:lstStyle/>
                    <a:p>
                      <a:pPr algn="ctr" fontAlgn="t"/>
                      <a:r>
                        <a:rPr lang="en-US" sz="1700">
                          <a:effectLst/>
                        </a:rPr>
                        <a:t>RDBMS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effectLst/>
                        </a:rPr>
                        <a:t>MongoDB</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17638">
                <a:tc>
                  <a:txBody>
                    <a:bodyPr/>
                    <a:lstStyle/>
                    <a:p>
                      <a:pPr fontAlgn="t"/>
                      <a:r>
                        <a:rPr lang="en-US" sz="1700">
                          <a:effectLst/>
                        </a:rPr>
                        <a:t>Database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Database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17638">
                <a:tc>
                  <a:txBody>
                    <a:bodyPr/>
                    <a:lstStyle/>
                    <a:p>
                      <a:pPr fontAlgn="t"/>
                      <a:r>
                        <a:rPr lang="en-US" sz="1700">
                          <a:effectLst/>
                        </a:rPr>
                        <a:t>Table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Collection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17638">
                <a:tc>
                  <a:txBody>
                    <a:bodyPr/>
                    <a:lstStyle/>
                    <a:p>
                      <a:pPr fontAlgn="t"/>
                      <a:r>
                        <a:rPr lang="en-US" sz="1700">
                          <a:effectLst/>
                        </a:rPr>
                        <a:t>Tuple/Row</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Document</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17638">
                <a:tc>
                  <a:txBody>
                    <a:bodyPr/>
                    <a:lstStyle/>
                    <a:p>
                      <a:pPr fontAlgn="t"/>
                      <a:r>
                        <a:rPr lang="en-US" sz="1700">
                          <a:effectLst/>
                        </a:rPr>
                        <a:t>column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Field</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17638">
                <a:tc>
                  <a:txBody>
                    <a:bodyPr/>
                    <a:lstStyle/>
                    <a:p>
                      <a:pPr fontAlgn="t"/>
                      <a:r>
                        <a:rPr lang="en-US" sz="1700">
                          <a:effectLst/>
                        </a:rPr>
                        <a:t>Table Join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Embedded Documents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22652">
                <a:tc>
                  <a:txBody>
                    <a:bodyPr/>
                    <a:lstStyle/>
                    <a:p>
                      <a:pPr fontAlgn="t"/>
                      <a:r>
                        <a:rPr lang="en-US" sz="1700">
                          <a:effectLst/>
                        </a:rPr>
                        <a:t>Primary Key</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Primary Key (Default key _id provided by MongoDB itself)</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17638">
                <a:tc gridSpan="2">
                  <a:txBody>
                    <a:bodyPr/>
                    <a:lstStyle/>
                    <a:p>
                      <a:pPr algn="ctr" fontAlgn="t"/>
                      <a:r>
                        <a:rPr lang="en-US" sz="1700">
                          <a:effectLst/>
                        </a:rPr>
                        <a:t>Database Server and Client</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val="10007"/>
                  </a:ext>
                </a:extLst>
              </a:tr>
              <a:tr h="317638">
                <a:tc>
                  <a:txBody>
                    <a:bodyPr/>
                    <a:lstStyle/>
                    <a:p>
                      <a:pPr fontAlgn="t"/>
                      <a:r>
                        <a:rPr lang="en-US" sz="1700">
                          <a:effectLst/>
                        </a:rPr>
                        <a:t>mysqld/Oracle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mongod</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17638">
                <a:tc>
                  <a:txBody>
                    <a:bodyPr/>
                    <a:lstStyle/>
                    <a:p>
                      <a:pPr fontAlgn="t"/>
                      <a:r>
                        <a:rPr lang="en-US" sz="1700">
                          <a:effectLst/>
                        </a:rPr>
                        <a:t>mysql/sqlplus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mongo</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Advantages of </a:t>
            </a:r>
            <a:r>
              <a:rPr lang="en-US" sz="2800" dirty="0" err="1"/>
              <a:t>MongoDB</a:t>
            </a:r>
            <a:r>
              <a:rPr lang="en-US" sz="2800" dirty="0"/>
              <a:t> over RDBMS</a:t>
            </a:r>
            <a:br>
              <a:rPr lang="en-US" sz="2800" dirty="0"/>
            </a:br>
            <a:endParaRPr lang="en-US" sz="2800"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b="1" dirty="0"/>
              <a:t>Schema less</a:t>
            </a:r>
            <a:r>
              <a:rPr lang="en-US" dirty="0"/>
              <a:t> − </a:t>
            </a:r>
            <a:r>
              <a:rPr lang="en-US" dirty="0" err="1"/>
              <a:t>MongoDB</a:t>
            </a:r>
            <a:r>
              <a:rPr lang="en-US" dirty="0"/>
              <a:t>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a:t>
            </a:r>
            <a:r>
              <a:rPr lang="en-US" dirty="0" err="1"/>
              <a:t>MongoDB</a:t>
            </a:r>
            <a:r>
              <a:rPr lang="en-US" dirty="0"/>
              <a:t> supports dynamic queries on documents using a document-based query language that's nearly as powerful as SQL.</a:t>
            </a:r>
          </a:p>
          <a:p>
            <a:r>
              <a:rPr lang="en-US" dirty="0"/>
              <a:t>Tuning.</a:t>
            </a:r>
          </a:p>
          <a:p>
            <a:r>
              <a:rPr lang="en-US" b="1" dirty="0"/>
              <a:t>Ease of scale-out</a:t>
            </a:r>
            <a:r>
              <a:rPr lang="en-US" dirty="0"/>
              <a:t> − </a:t>
            </a:r>
            <a:r>
              <a:rPr lang="en-US" dirty="0" err="1"/>
              <a:t>MongoDB</a:t>
            </a:r>
            <a:r>
              <a:rPr lang="en-US" dirty="0"/>
              <a:t> is easy to scale.</a:t>
            </a:r>
          </a:p>
          <a:p>
            <a:r>
              <a:rPr lang="en-US" dirty="0"/>
              <a:t>Conversion/mapping of application objects to database objects not needed.</a:t>
            </a:r>
          </a:p>
          <a:p>
            <a:r>
              <a:rPr lang="en-US" dirty="0"/>
              <a:t>Uses internal memory for storing the (windowed) working set, enabling faster access of data.</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pPr marL="0" indent="0">
              <a:buNone/>
            </a:pPr>
            <a:r>
              <a:rPr lang="en-US" b="1" dirty="0"/>
              <a:t>  Why Use </a:t>
            </a:r>
            <a:r>
              <a:rPr lang="en-US" b="1" dirty="0" err="1"/>
              <a:t>MongoDB</a:t>
            </a:r>
            <a:r>
              <a:rPr lang="en-US" b="1" dirty="0"/>
              <a:t>?</a:t>
            </a:r>
          </a:p>
          <a:p>
            <a:r>
              <a:rPr lang="en-US" sz="2000" b="1" dirty="0"/>
              <a:t>Document Oriented Storage</a:t>
            </a:r>
            <a:r>
              <a:rPr lang="en-US" sz="2000" dirty="0"/>
              <a:t> − Data is stored in the form of JSON style documents.</a:t>
            </a:r>
          </a:p>
          <a:p>
            <a:r>
              <a:rPr lang="en-US" sz="2000" dirty="0"/>
              <a:t>Index on any attribute</a:t>
            </a:r>
          </a:p>
          <a:p>
            <a:r>
              <a:rPr lang="en-US" sz="2000" dirty="0"/>
              <a:t>Replication and high availability</a:t>
            </a:r>
          </a:p>
          <a:p>
            <a:r>
              <a:rPr lang="en-US" sz="2000" dirty="0"/>
              <a:t>Auto-</a:t>
            </a:r>
            <a:r>
              <a:rPr lang="en-US" sz="2000" dirty="0" err="1"/>
              <a:t>Sharding</a:t>
            </a:r>
            <a:endParaRPr lang="en-US" sz="2000" dirty="0"/>
          </a:p>
          <a:p>
            <a:r>
              <a:rPr lang="en-US" sz="2000" dirty="0"/>
              <a:t>Rich queries</a:t>
            </a:r>
          </a:p>
          <a:p>
            <a:r>
              <a:rPr lang="en-US" sz="2000" dirty="0"/>
              <a:t>Fast in-place updates</a:t>
            </a:r>
          </a:p>
          <a:p>
            <a:r>
              <a:rPr lang="en-US" sz="2000" dirty="0"/>
              <a:t>Professional support by </a:t>
            </a:r>
            <a:r>
              <a:rPr lang="en-US" sz="2000" dirty="0" err="1"/>
              <a:t>MongoDB</a:t>
            </a:r>
            <a:endParaRPr lang="en-US" sz="2000" dirty="0"/>
          </a:p>
          <a:p>
            <a:pPr marL="0" indent="0">
              <a:buNone/>
            </a:pPr>
            <a:r>
              <a:rPr lang="en-US" b="1" dirty="0"/>
              <a:t>Where to Use </a:t>
            </a:r>
            <a:r>
              <a:rPr lang="en-US" b="1" dirty="0" err="1"/>
              <a:t>MongoDB</a:t>
            </a:r>
            <a:r>
              <a:rPr lang="en-US" b="1" dirty="0"/>
              <a:t>?</a:t>
            </a:r>
          </a:p>
          <a:p>
            <a:r>
              <a:rPr lang="en-US" sz="2200" dirty="0"/>
              <a:t>Big Data</a:t>
            </a:r>
          </a:p>
          <a:p>
            <a:r>
              <a:rPr lang="en-US" sz="2200" dirty="0"/>
              <a:t>Content Management and Delivery</a:t>
            </a:r>
          </a:p>
          <a:p>
            <a:r>
              <a:rPr lang="en-US" sz="2200" dirty="0"/>
              <a:t>Mobile and Social Infrastructure</a:t>
            </a:r>
          </a:p>
          <a:p>
            <a:r>
              <a:rPr lang="en-US" sz="2200" dirty="0"/>
              <a:t>User Data Management</a:t>
            </a:r>
          </a:p>
          <a:p>
            <a:r>
              <a:rPr lang="en-US" sz="2200" dirty="0"/>
              <a:t>Data Hub</a:t>
            </a:r>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pPr algn="ctr"/>
            <a:r>
              <a:rPr lang="en-US" sz="3200" b="1" dirty="0">
                <a:latin typeface="+mn-lt"/>
              </a:rPr>
              <a:t>Download &amp; Install </a:t>
            </a:r>
            <a:r>
              <a:rPr lang="en-US" sz="3200" b="1" dirty="0" err="1">
                <a:latin typeface="+mn-lt"/>
              </a:rPr>
              <a:t>MongoDB</a:t>
            </a:r>
            <a:r>
              <a:rPr lang="en-US" sz="3200" b="1" dirty="0">
                <a:latin typeface="+mn-lt"/>
              </a:rPr>
              <a:t> on Windows</a:t>
            </a:r>
          </a:p>
        </p:txBody>
      </p:sp>
      <p:sp>
        <p:nvSpPr>
          <p:cNvPr id="3" name="Content Placeholder 2"/>
          <p:cNvSpPr>
            <a:spLocks noGrp="1"/>
          </p:cNvSpPr>
          <p:nvPr>
            <p:ph idx="1"/>
          </p:nvPr>
        </p:nvSpPr>
        <p:spPr>
          <a:xfrm>
            <a:off x="987425" y="5494338"/>
            <a:ext cx="8229600" cy="5105400"/>
          </a:xfrm>
        </p:spPr>
        <p:txBody>
          <a:bodyPr/>
          <a:lstStyle/>
          <a:p>
            <a:r>
              <a:rPr lang="en-US" b="1" dirty="0"/>
              <a:t>Step 1) </a:t>
            </a:r>
            <a:r>
              <a:rPr lang="en-US" dirty="0"/>
              <a:t>Go to </a:t>
            </a:r>
            <a:r>
              <a:rPr lang="en-US" dirty="0">
                <a:hlinkClick r:id="rId3"/>
              </a:rPr>
              <a:t>link</a:t>
            </a:r>
            <a:r>
              <a:rPr lang="en-US" dirty="0"/>
              <a:t> and Download </a:t>
            </a:r>
            <a:r>
              <a:rPr lang="en-US" dirty="0" err="1"/>
              <a:t>MongoDB</a:t>
            </a:r>
            <a:r>
              <a:rPr lang="en-US" dirty="0"/>
              <a:t> Community Server. We will install the 64-bit version for Windows.</a:t>
            </a:r>
          </a:p>
          <a:p>
            <a:endParaRPr lang="en-US" dirty="0"/>
          </a:p>
        </p:txBody>
      </p:sp>
      <p:pic>
        <p:nvPicPr>
          <p:cNvPr id="1026" name="Picture 2" descr="Install Mongo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6800850" cy="3200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225" y="477775"/>
            <a:ext cx="7176655" cy="7093096"/>
          </a:xfrm>
        </p:spPr>
        <p:txBody>
          <a:bodyPr/>
          <a:lstStyle/>
          <a:p>
            <a:r>
              <a:rPr lang="en-US" b="1" dirty="0"/>
              <a:t>Step 2)</a:t>
            </a:r>
            <a:r>
              <a:rPr lang="en-US" dirty="0"/>
              <a:t> Once download is complete open the </a:t>
            </a:r>
            <a:r>
              <a:rPr lang="en-US" dirty="0" err="1"/>
              <a:t>msi</a:t>
            </a:r>
            <a:r>
              <a:rPr lang="en-US" dirty="0"/>
              <a:t> file. Click Next in the start up screen.</a:t>
            </a:r>
          </a:p>
          <a:p>
            <a:pPr marL="0" indent="0">
              <a:buNone/>
            </a:pPr>
            <a:endParaRPr lang="en-US" dirty="0"/>
          </a:p>
          <a:p>
            <a:pPr marL="0" indent="0">
              <a:buNone/>
            </a:pPr>
            <a:endParaRPr lang="en-US" dirty="0"/>
          </a:p>
        </p:txBody>
      </p:sp>
      <p:pic>
        <p:nvPicPr>
          <p:cNvPr id="2050"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4334643"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662" y="746052"/>
            <a:ext cx="8102138" cy="5578548"/>
          </a:xfrm>
        </p:spPr>
        <p:txBody>
          <a:bodyPr/>
          <a:lstStyle/>
          <a:p>
            <a:pPr marL="0" indent="0">
              <a:buNone/>
            </a:pPr>
            <a:r>
              <a:rPr lang="en-US" b="1" dirty="0"/>
              <a:t>Step 3)</a:t>
            </a:r>
            <a:r>
              <a:rPr lang="en-US" dirty="0"/>
              <a:t> </a:t>
            </a:r>
          </a:p>
          <a:p>
            <a:r>
              <a:rPr lang="en-US" dirty="0"/>
              <a:t>Accept the End-User License Agreement</a:t>
            </a:r>
          </a:p>
          <a:p>
            <a:r>
              <a:rPr lang="en-US" dirty="0"/>
              <a:t>Click Nest</a:t>
            </a:r>
          </a:p>
          <a:p>
            <a:endParaRPr lang="en-US" dirty="0"/>
          </a:p>
          <a:p>
            <a:pPr marL="0" indent="0">
              <a:buNone/>
            </a:pPr>
            <a:endParaRPr lang="en-US" dirty="0"/>
          </a:p>
          <a:p>
            <a:pPr marL="0" indent="0">
              <a:buNone/>
            </a:pPr>
            <a:endParaRPr lang="en-US" dirty="0"/>
          </a:p>
        </p:txBody>
      </p:sp>
      <p:pic>
        <p:nvPicPr>
          <p:cNvPr id="3074"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705600" cy="3748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12" y="216196"/>
            <a:ext cx="8218881" cy="6032204"/>
          </a:xfrm>
        </p:spPr>
        <p:txBody>
          <a:bodyPr/>
          <a:lstStyle/>
          <a:p>
            <a:r>
              <a:rPr lang="en-US" b="1" dirty="0"/>
              <a:t>Step 4)</a:t>
            </a:r>
            <a:r>
              <a:rPr lang="en-US" dirty="0"/>
              <a:t> Click on the "complete" button to install all of the components. The custom option can be used to install selective components or if you want to change the location of the installation.</a:t>
            </a:r>
          </a:p>
          <a:p>
            <a:endParaRPr lang="en-US" dirty="0"/>
          </a:p>
        </p:txBody>
      </p:sp>
      <p:pic>
        <p:nvPicPr>
          <p:cNvPr id="4098"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81200"/>
            <a:ext cx="5183925" cy="4052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2584</Words>
  <Application>Microsoft Office PowerPoint</Application>
  <PresentationFormat>On-screen Show (4:3)</PresentationFormat>
  <Paragraphs>230</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Consolas</vt:lpstr>
      <vt:lpstr>Constantia</vt:lpstr>
      <vt:lpstr>Nunito</vt:lpstr>
      <vt:lpstr>Times New Roman</vt:lpstr>
      <vt:lpstr>Wingdings</vt:lpstr>
      <vt:lpstr>Wingdings 2</vt:lpstr>
      <vt:lpstr>Flow</vt:lpstr>
      <vt:lpstr>  UNIT - 3 </vt:lpstr>
      <vt:lpstr>Node MongoDB Driver</vt:lpstr>
      <vt:lpstr>PowerPoint Presentation</vt:lpstr>
      <vt:lpstr>Advantages of MongoDB over RDBMS </vt:lpstr>
      <vt:lpstr>PowerPoint Presentation</vt:lpstr>
      <vt:lpstr>Download &amp; Install MongoDB on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 </vt:lpstr>
      <vt:lpstr>Node.js MongoDB Create Database </vt:lpstr>
      <vt:lpstr>Node.js MongoDB Create Collection </vt:lpstr>
      <vt:lpstr>Data Modeling</vt:lpstr>
      <vt:lpstr>PowerPoint Presentation</vt:lpstr>
      <vt:lpstr>PowerPoint Presentation</vt:lpstr>
      <vt:lpstr>Query and Projection</vt:lpstr>
      <vt:lpstr>PowerPoint Presentation</vt:lpstr>
      <vt:lpstr>PowerPoint Presentation</vt:lpstr>
      <vt:lpstr>Aggregation Pipeline.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sarveswara reddy</cp:lastModifiedBy>
  <cp:revision>895</cp:revision>
  <dcterms:created xsi:type="dcterms:W3CDTF">2021-04-01T04:31:00Z</dcterms:created>
  <dcterms:modified xsi:type="dcterms:W3CDTF">2024-04-24T06:40:41Z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FA75BA219FF34A76BDFDB266F7BCD4E1_12</vt:lpwstr>
  </property>
  <property fmtid="{D5CDD505-2E9C-101B-9397-08002B2CF9AE}" pid="3" name="KSOProductBuildVer">
    <vt:lpwstr>1033-12.2.0.13359</vt:lpwstr>
  </property>
</Properties>
</file>