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4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 autoAdjust="0"/>
  </p:normalViewPr>
  <p:slideViewPr>
    <p:cSldViewPr snapToGrid="0">
      <p:cViewPr>
        <p:scale>
          <a:sx n="70" d="100"/>
          <a:sy n="70" d="100"/>
        </p:scale>
        <p:origin x="-540" y="-1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Turtle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Lab 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734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Clear the mess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# …</a:t>
            </a:r>
          </a:p>
          <a:p>
            <a:pPr marL="0" indent="0">
              <a:buNone/>
            </a:pPr>
            <a:endParaRPr lang="en-US" sz="28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nsolas" panose="020B0609020204030204" pitchFamily="49" charset="0"/>
              </a:rPr>
              <a:t>tara.hideturtle</a:t>
            </a:r>
            <a:r>
              <a:rPr lang="en-US" sz="2800" dirty="0" smtClean="0">
                <a:latin typeface="Consolas" panose="020B0609020204030204" pitchFamily="49" charset="0"/>
              </a:rPr>
              <a:t>()	# Or tara.ht()</a:t>
            </a: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##</a:t>
            </a:r>
            <a:r>
              <a:rPr lang="en-US" sz="2800" dirty="0" err="1" smtClean="0">
                <a:latin typeface="Consolas" panose="020B0609020204030204" pitchFamily="49" charset="0"/>
              </a:rPr>
              <a:t>kinza.mainloop</a:t>
            </a:r>
            <a:r>
              <a:rPr lang="en-US" sz="2800" dirty="0" smtClean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nsolas" panose="020B0609020204030204" pitchFamily="49" charset="0"/>
              </a:rPr>
              <a:t>tara.showturtle</a:t>
            </a:r>
            <a:r>
              <a:rPr lang="en-US" sz="2800" dirty="0" smtClean="0">
                <a:latin typeface="Consolas" panose="020B0609020204030204" pitchFamily="49" charset="0"/>
              </a:rPr>
              <a:t>()	# Or tara.st()</a:t>
            </a:r>
          </a:p>
          <a:p>
            <a:pPr marL="0" indent="0">
              <a:buNone/>
            </a:pPr>
            <a:r>
              <a:rPr lang="en-US" sz="2800" dirty="0" err="1" smtClean="0">
                <a:latin typeface="Consolas" panose="020B0609020204030204" pitchFamily="49" charset="0"/>
              </a:rPr>
              <a:t>tara.pendown</a:t>
            </a:r>
            <a:r>
              <a:rPr lang="en-US" sz="2800" dirty="0" smtClean="0">
                <a:latin typeface="Consolas" panose="020B0609020204030204" pitchFamily="49" charset="0"/>
              </a:rPr>
              <a:t>()			# Or </a:t>
            </a:r>
            <a:r>
              <a:rPr lang="en-US" sz="2800" dirty="0" err="1" smtClean="0">
                <a:latin typeface="Consolas" panose="020B0609020204030204" pitchFamily="49" charset="0"/>
              </a:rPr>
              <a:t>tara.pd</a:t>
            </a:r>
            <a:r>
              <a:rPr lang="en-US" sz="2800" dirty="0" smtClean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800" dirty="0" err="1" smtClean="0">
                <a:latin typeface="Consolas" panose="020B0609020204030204" pitchFamily="49" charset="0"/>
              </a:rPr>
              <a:t>tara.clear</a:t>
            </a:r>
            <a:r>
              <a:rPr lang="en-US" sz="2800" dirty="0" smtClean="0">
                <a:latin typeface="Consolas" panose="020B0609020204030204" pitchFamily="49" charset="0"/>
              </a:rPr>
              <a:t>()</a:t>
            </a:r>
            <a:endParaRPr 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848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Boilerplate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import turtle</a:t>
            </a:r>
          </a:p>
          <a:p>
            <a:pPr marL="0" indent="0">
              <a:buNone/>
            </a:pPr>
            <a:endParaRPr 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nsolas" panose="020B0609020204030204" pitchFamily="49" charset="0"/>
              </a:rPr>
              <a:t>kinza</a:t>
            </a:r>
            <a:r>
              <a:rPr lang="en-US" sz="2800" dirty="0" smtClean="0">
                <a:latin typeface="Consolas" panose="020B0609020204030204" pitchFamily="49" charset="0"/>
              </a:rPr>
              <a:t> = </a:t>
            </a:r>
            <a:r>
              <a:rPr lang="en-US" sz="2800" dirty="0" err="1" smtClean="0">
                <a:latin typeface="Consolas" panose="020B0609020204030204" pitchFamily="49" charset="0"/>
              </a:rPr>
              <a:t>turtle.Canvas</a:t>
            </a:r>
            <a:r>
              <a:rPr lang="en-US" sz="2800" dirty="0" smtClean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800" dirty="0" err="1" smtClean="0">
                <a:latin typeface="Consolas" panose="020B0609020204030204" pitchFamily="49" charset="0"/>
              </a:rPr>
              <a:t>tara</a:t>
            </a:r>
            <a:r>
              <a:rPr lang="en-US" sz="2800" dirty="0" smtClean="0">
                <a:latin typeface="Consolas" panose="020B0609020204030204" pitchFamily="49" charset="0"/>
              </a:rPr>
              <a:t> = </a:t>
            </a:r>
            <a:r>
              <a:rPr lang="en-US" sz="2800" dirty="0" err="1" smtClean="0">
                <a:latin typeface="Consolas" panose="020B0609020204030204" pitchFamily="49" charset="0"/>
              </a:rPr>
              <a:t>turtle.Turtle</a:t>
            </a:r>
            <a:r>
              <a:rPr lang="en-US" sz="2800" dirty="0" smtClean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800" dirty="0" err="1" smtClean="0">
                <a:latin typeface="Consolas" panose="020B0609020204030204" pitchFamily="49" charset="0"/>
              </a:rPr>
              <a:t>tara.shape</a:t>
            </a:r>
            <a:r>
              <a:rPr lang="en-US" sz="2800" dirty="0" smtClean="0">
                <a:latin typeface="Consolas" panose="020B0609020204030204" pitchFamily="49" charset="0"/>
              </a:rPr>
              <a:t>(‘turtle’)	# Try ‘arrow’,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latin typeface="Consolas" panose="020B0609020204030204" pitchFamily="49" charset="0"/>
              </a:rPr>
              <a:t>							# ‘circle’, ‘square’,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latin typeface="Consolas" panose="020B0609020204030204" pitchFamily="49" charset="0"/>
              </a:rPr>
              <a:t>							# ‘triangle’, or ‘classic’</a:t>
            </a:r>
          </a:p>
          <a:p>
            <a:pPr marL="0" indent="0">
              <a:buNone/>
            </a:pPr>
            <a:r>
              <a:rPr lang="en-US" sz="2800" dirty="0" err="1" smtClean="0">
                <a:latin typeface="Consolas" panose="020B0609020204030204" pitchFamily="49" charset="0"/>
              </a:rPr>
              <a:t>tara.color</a:t>
            </a:r>
            <a:r>
              <a:rPr lang="en-US" sz="2800" dirty="0" smtClean="0">
                <a:latin typeface="Consolas" panose="020B0609020204030204" pitchFamily="49" charset="0"/>
              </a:rPr>
              <a:t>(‘orange’,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latin typeface="Consolas" panose="020B0609020204030204" pitchFamily="49" charset="0"/>
              </a:rPr>
              <a:t>			‘red’) 		# Try other color names</a:t>
            </a:r>
          </a:p>
          <a:p>
            <a:pPr marL="0" indent="0">
              <a:buNone/>
            </a:pPr>
            <a:r>
              <a:rPr lang="en-US" sz="2800" dirty="0" err="1" smtClean="0">
                <a:latin typeface="Consolas" panose="020B0609020204030204" pitchFamily="49" charset="0"/>
              </a:rPr>
              <a:t>tara.pensize</a:t>
            </a:r>
            <a:r>
              <a:rPr lang="en-US" sz="2800" dirty="0" smtClean="0">
                <a:latin typeface="Consolas" panose="020B0609020204030204" pitchFamily="49" charset="0"/>
              </a:rPr>
              <a:t>(5)			# Try other numbers</a:t>
            </a:r>
            <a:endParaRPr 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264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Pythagoras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# …</a:t>
            </a:r>
          </a:p>
          <a:p>
            <a:pPr marL="0" indent="0">
              <a:buNone/>
            </a:pPr>
            <a:endParaRPr lang="en-US" sz="28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print(</a:t>
            </a:r>
            <a:r>
              <a:rPr lang="en-US" sz="2800" dirty="0" err="1" smtClean="0">
                <a:latin typeface="Consolas" panose="020B0609020204030204" pitchFamily="49" charset="0"/>
              </a:rPr>
              <a:t>tara.towards</a:t>
            </a:r>
            <a:r>
              <a:rPr lang="en-US" sz="2800" dirty="0" smtClean="0">
                <a:latin typeface="Consolas" panose="020B0609020204030204" pitchFamily="49" charset="0"/>
              </a:rPr>
              <a:t>(60, 80))</a:t>
            </a: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print(</a:t>
            </a:r>
            <a:r>
              <a:rPr lang="en-US" sz="2800" dirty="0" err="1" smtClean="0">
                <a:latin typeface="Consolas" panose="020B0609020204030204" pitchFamily="49" charset="0"/>
              </a:rPr>
              <a:t>tara.distance</a:t>
            </a:r>
            <a:r>
              <a:rPr lang="en-US" sz="2800" dirty="0" smtClean="0">
                <a:latin typeface="Consolas" panose="020B0609020204030204" pitchFamily="49" charset="0"/>
              </a:rPr>
              <a:t>(60, 80))</a:t>
            </a:r>
          </a:p>
          <a:p>
            <a:pPr marL="0" indent="0">
              <a:buNone/>
            </a:pPr>
            <a:endParaRPr 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# Results: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# </a:t>
            </a:r>
            <a:r>
              <a:rPr lang="en-US" sz="2800" dirty="0" smtClean="0">
                <a:latin typeface="Consolas" panose="020B0609020204030204" pitchFamily="49" charset="0"/>
              </a:rPr>
              <a:t>  36.8698976458 </a:t>
            </a: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#   100.0</a:t>
            </a:r>
          </a:p>
          <a:p>
            <a:pPr marL="0" indent="0">
              <a:buNone/>
            </a:pPr>
            <a:endParaRPr 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</a:rPr>
              <a:t>tara.fd</a:t>
            </a:r>
            <a:r>
              <a:rPr lang="en-US" sz="2800" dirty="0">
                <a:latin typeface="Consolas" panose="020B0609020204030204" pitchFamily="49" charset="0"/>
              </a:rPr>
              <a:t>(80)</a:t>
            </a:r>
          </a:p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</a:rPr>
              <a:t>tara.lt</a:t>
            </a:r>
            <a:r>
              <a:rPr lang="en-US" sz="2800" dirty="0">
                <a:latin typeface="Consolas" panose="020B0609020204030204" pitchFamily="49" charset="0"/>
              </a:rPr>
              <a:t>(90)</a:t>
            </a:r>
          </a:p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</a:rPr>
              <a:t>tara.fd</a:t>
            </a:r>
            <a:r>
              <a:rPr lang="en-US" sz="2800" dirty="0">
                <a:latin typeface="Consolas" panose="020B0609020204030204" pitchFamily="49" charset="0"/>
              </a:rPr>
              <a:t>(60</a:t>
            </a:r>
            <a:r>
              <a:rPr lang="en-US" sz="2800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t</a:t>
            </a:r>
            <a:r>
              <a:rPr lang="en-US" sz="2800" dirty="0" smtClean="0">
                <a:latin typeface="Consolas" panose="020B0609020204030204" pitchFamily="49" charset="0"/>
              </a:rPr>
              <a:t>ara.ht()</a:t>
            </a:r>
            <a:endParaRPr 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3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Pythagoras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# …</a:t>
            </a:r>
          </a:p>
          <a:p>
            <a:pPr marL="0" indent="0">
              <a:buNone/>
            </a:pPr>
            <a:endParaRPr lang="en-US" sz="28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nsolas" panose="020B0609020204030204" pitchFamily="49" charset="0"/>
              </a:rPr>
              <a:t>sara</a:t>
            </a:r>
            <a:r>
              <a:rPr lang="en-US" sz="2800" dirty="0" smtClean="0">
                <a:latin typeface="Consolas" panose="020B0609020204030204" pitchFamily="49" charset="0"/>
              </a:rPr>
              <a:t> = </a:t>
            </a:r>
            <a:r>
              <a:rPr lang="en-US" sz="2800" dirty="0" err="1" smtClean="0">
                <a:latin typeface="Consolas" panose="020B0609020204030204" pitchFamily="49" charset="0"/>
              </a:rPr>
              <a:t>turtle.Turtle</a:t>
            </a:r>
            <a:r>
              <a:rPr lang="en-US" sz="2800" dirty="0" smtClean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800" dirty="0" err="1" smtClean="0">
                <a:latin typeface="Consolas" panose="020B0609020204030204" pitchFamily="49" charset="0"/>
              </a:rPr>
              <a:t>sara.shape</a:t>
            </a:r>
            <a:r>
              <a:rPr lang="en-US" sz="2800" dirty="0" smtClean="0">
                <a:latin typeface="Consolas" panose="020B0609020204030204" pitchFamily="49" charset="0"/>
              </a:rPr>
              <a:t>(‘classic’)</a:t>
            </a:r>
          </a:p>
          <a:p>
            <a:pPr marL="0" indent="0">
              <a:buNone/>
            </a:pPr>
            <a:r>
              <a:rPr lang="en-US" sz="2800" dirty="0" err="1" smtClean="0">
                <a:latin typeface="Consolas" panose="020B0609020204030204" pitchFamily="49" charset="0"/>
              </a:rPr>
              <a:t>sara.color</a:t>
            </a:r>
            <a:r>
              <a:rPr lang="en-US" sz="2800" dirty="0" smtClean="0">
                <a:latin typeface="Consolas" panose="020B0609020204030204" pitchFamily="49" charset="0"/>
              </a:rPr>
              <a:t>(‘purple’, ‘blue’)</a:t>
            </a:r>
          </a:p>
          <a:p>
            <a:pPr marL="0" indent="0">
              <a:buNone/>
            </a:pPr>
            <a:r>
              <a:rPr lang="en-US" sz="2800" dirty="0" err="1" smtClean="0">
                <a:latin typeface="Consolas" panose="020B0609020204030204" pitchFamily="49" charset="0"/>
              </a:rPr>
              <a:t>sara.pensize</a:t>
            </a:r>
            <a:r>
              <a:rPr lang="en-US" sz="2800" dirty="0" smtClean="0">
                <a:latin typeface="Consolas" panose="020B0609020204030204" pitchFamily="49" charset="0"/>
              </a:rPr>
              <a:t>(5)</a:t>
            </a:r>
          </a:p>
          <a:p>
            <a:pPr marL="0" indent="0">
              <a:buNone/>
            </a:pPr>
            <a:endParaRPr 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</a:rPr>
              <a:t>sara.lt</a:t>
            </a:r>
            <a:r>
              <a:rPr lang="en-US" sz="2800" dirty="0">
                <a:latin typeface="Consolas" panose="020B0609020204030204" pitchFamily="49" charset="0"/>
              </a:rPr>
              <a:t>(36.8698976458)</a:t>
            </a:r>
          </a:p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</a:rPr>
              <a:t>sara.fd</a:t>
            </a:r>
            <a:r>
              <a:rPr lang="en-US" sz="2800" dirty="0">
                <a:latin typeface="Consolas" panose="020B0609020204030204" pitchFamily="49" charset="0"/>
              </a:rPr>
              <a:t>(100.0</a:t>
            </a:r>
            <a:r>
              <a:rPr lang="en-US" sz="2800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s</a:t>
            </a:r>
            <a:r>
              <a:rPr lang="en-US" sz="2800" dirty="0" smtClean="0">
                <a:latin typeface="Consolas" panose="020B0609020204030204" pitchFamily="49" charset="0"/>
              </a:rPr>
              <a:t>ara.ht()</a:t>
            </a:r>
            <a:endParaRPr 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107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make a square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# Boilerplate code</a:t>
            </a:r>
            <a:endParaRPr 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nsolas" panose="020B0609020204030204" pitchFamily="49" charset="0"/>
              </a:rPr>
              <a:t>tara.begin_fill</a:t>
            </a:r>
            <a:r>
              <a:rPr lang="en-US" sz="2800" dirty="0" smtClean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nsolas" panose="020B0609020204030204" pitchFamily="49" charset="0"/>
              </a:rPr>
              <a:t>tara.fd</a:t>
            </a:r>
            <a:r>
              <a:rPr lang="en-US" sz="2800" dirty="0" smtClean="0">
                <a:latin typeface="Consolas" panose="020B0609020204030204" pitchFamily="49" charset="0"/>
              </a:rPr>
              <a:t>(100)</a:t>
            </a:r>
          </a:p>
          <a:p>
            <a:pPr marL="0" indent="0">
              <a:buNone/>
            </a:pPr>
            <a:r>
              <a:rPr lang="en-US" sz="2800" dirty="0" err="1" smtClean="0">
                <a:latin typeface="Consolas" panose="020B0609020204030204" pitchFamily="49" charset="0"/>
              </a:rPr>
              <a:t>tara.lt</a:t>
            </a:r>
            <a:r>
              <a:rPr lang="en-US" sz="2800" dirty="0" smtClean="0">
                <a:latin typeface="Consolas" panose="020B0609020204030204" pitchFamily="49" charset="0"/>
              </a:rPr>
              <a:t>(90)</a:t>
            </a: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# … repeat 3 more times…</a:t>
            </a:r>
          </a:p>
          <a:p>
            <a:pPr marL="0" indent="0">
              <a:buNone/>
            </a:pPr>
            <a:endParaRPr 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nsolas" panose="020B0609020204030204" pitchFamily="49" charset="0"/>
              </a:rPr>
              <a:t>tara.end_fill</a:t>
            </a:r>
            <a:r>
              <a:rPr lang="en-US" sz="2800" smtClean="0">
                <a:latin typeface="Consolas" panose="020B0609020204030204" pitchFamily="49" charset="0"/>
              </a:rPr>
              <a:t>()</a:t>
            </a:r>
            <a:endParaRPr lang="en-US" sz="28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738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Draw a yellow triangle with a blue border. All sides must be</a:t>
            </a:r>
            <a:br>
              <a:rPr lang="en-US" dirty="0" smtClean="0"/>
            </a:br>
            <a:r>
              <a:rPr lang="en-US" dirty="0" smtClean="0"/>
              <a:t>180 steps in length.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Across the width of the screen, draw a dashed line. Each dash must be 60 steps and each intervening gap must be 20 steps long. Thickness of each dash must be 10 steps and color must be red.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 just one line to the previous task to draw the dashed line</a:t>
            </a:r>
            <a:r>
              <a:rPr lang="en-US" dirty="0"/>
              <a:t> </a:t>
            </a:r>
            <a:r>
              <a:rPr lang="en-US" dirty="0" smtClean="0"/>
              <a:t>diagonally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Draw a house with at least a front door, a window with four panes, a gabled roof and a chimney.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Challenge: draw a star.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26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“Commands”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73450320"/>
              </p:ext>
            </p:extLst>
          </p:nvPr>
        </p:nvGraphicFramePr>
        <p:xfrm>
          <a:off x="830358" y="1405223"/>
          <a:ext cx="4395788" cy="497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114"/>
                <a:gridCol w="29196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Command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Purpose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Import turtle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Load</a:t>
                      </a:r>
                      <a:r>
                        <a:rPr lang="en-US" sz="1400" baseline="0" dirty="0" smtClean="0"/>
                        <a:t> turtle graphics module</a:t>
                      </a:r>
                      <a:endParaRPr lang="en-US" sz="1400" dirty="0"/>
                    </a:p>
                  </a:txBody>
                  <a:tcPr/>
                </a:tc>
              </a:tr>
              <a:tr h="171018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kinza</a:t>
                      </a:r>
                      <a:r>
                        <a:rPr lang="en-US" sz="1400" dirty="0" smtClean="0"/>
                        <a:t> = </a:t>
                      </a:r>
                      <a:r>
                        <a:rPr lang="en-US" sz="1400" dirty="0" err="1" smtClean="0"/>
                        <a:t>turtle.Screen</a:t>
                      </a:r>
                      <a:r>
                        <a:rPr lang="en-US" sz="1400" dirty="0" smtClean="0"/>
                        <a:t>()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Display</a:t>
                      </a:r>
                      <a:r>
                        <a:rPr lang="en-US" sz="1400" baseline="0" dirty="0" smtClean="0"/>
                        <a:t> the default canvas for the graphics and call it </a:t>
                      </a:r>
                      <a:r>
                        <a:rPr lang="en-US" sz="1400" baseline="0" dirty="0" err="1" smtClean="0"/>
                        <a:t>kinza</a:t>
                      </a:r>
                      <a:endParaRPr lang="en-US" sz="1400" dirty="0"/>
                    </a:p>
                  </a:txBody>
                  <a:tcPr/>
                </a:tc>
              </a:tr>
              <a:tr h="239711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tara</a:t>
                      </a:r>
                      <a:r>
                        <a:rPr lang="en-US" sz="1400" dirty="0" smtClean="0"/>
                        <a:t> = </a:t>
                      </a:r>
                      <a:r>
                        <a:rPr lang="en-US" sz="1400" dirty="0" err="1" smtClean="0"/>
                        <a:t>turtle.Turtle</a:t>
                      </a:r>
                      <a:r>
                        <a:rPr lang="en-US" sz="1400" dirty="0" smtClean="0"/>
                        <a:t>()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Create</a:t>
                      </a:r>
                      <a:r>
                        <a:rPr lang="en-US" sz="1400" baseline="0" dirty="0" smtClean="0"/>
                        <a:t> a new turtle called </a:t>
                      </a:r>
                      <a:r>
                        <a:rPr lang="en-US" sz="1400" baseline="0" dirty="0" err="1" smtClean="0"/>
                        <a:t>tara</a:t>
                      </a:r>
                      <a:endParaRPr lang="en-US" sz="1400" dirty="0"/>
                    </a:p>
                  </a:txBody>
                  <a:tcPr/>
                </a:tc>
              </a:tr>
              <a:tr h="308405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tara.shape</a:t>
                      </a:r>
                      <a:r>
                        <a:rPr lang="en-US" sz="1400" dirty="0" smtClean="0"/>
                        <a:t>(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‘turtle’)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Set </a:t>
                      </a:r>
                      <a:r>
                        <a:rPr lang="en-US" sz="1400" dirty="0" err="1" smtClean="0"/>
                        <a:t>tara’s</a:t>
                      </a:r>
                      <a:r>
                        <a:rPr lang="en-US" sz="1400" dirty="0" smtClean="0"/>
                        <a:t> shape to turtle; available</a:t>
                      </a:r>
                      <a:r>
                        <a:rPr lang="en-US" sz="1400" baseline="0" dirty="0" smtClean="0"/>
                        <a:t> shapes: arrow, circle, square, triangle, classic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tara.color</a:t>
                      </a:r>
                      <a:r>
                        <a:rPr lang="en-US" sz="1400" dirty="0" smtClean="0"/>
                        <a:t>(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‘orange’, ‘red’)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Set </a:t>
                      </a:r>
                      <a:r>
                        <a:rPr lang="en-US" sz="1400" dirty="0" err="1" smtClean="0"/>
                        <a:t>tara’s</a:t>
                      </a:r>
                      <a:r>
                        <a:rPr lang="en-US" sz="1400" dirty="0" smtClean="0"/>
                        <a:t> pen</a:t>
                      </a:r>
                      <a:r>
                        <a:rPr lang="en-US" sz="1400" baseline="0" dirty="0" smtClean="0"/>
                        <a:t> color to orange and fill color to red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tara.pensize</a:t>
                      </a:r>
                      <a:r>
                        <a:rPr lang="en-US" sz="1400" dirty="0" smtClean="0"/>
                        <a:t>(5)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Set </a:t>
                      </a:r>
                      <a:r>
                        <a:rPr lang="en-US" sz="1400" dirty="0" err="1" smtClean="0"/>
                        <a:t>tara’s</a:t>
                      </a:r>
                      <a:r>
                        <a:rPr lang="en-US" sz="1400" dirty="0" smtClean="0"/>
                        <a:t> pen width to 5 steps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tara.fd</a:t>
                      </a:r>
                      <a:r>
                        <a:rPr lang="en-US" sz="1400" dirty="0" smtClean="0"/>
                        <a:t>(50)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Move </a:t>
                      </a:r>
                      <a:r>
                        <a:rPr lang="en-US" sz="1400" dirty="0" err="1" smtClean="0"/>
                        <a:t>tara</a:t>
                      </a:r>
                      <a:r>
                        <a:rPr lang="en-US" sz="1400" dirty="0" smtClean="0"/>
                        <a:t> forward 50 steps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tara.bk</a:t>
                      </a:r>
                      <a:r>
                        <a:rPr lang="en-US" sz="1400" dirty="0" smtClean="0"/>
                        <a:t>(50)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Move </a:t>
                      </a:r>
                      <a:r>
                        <a:rPr lang="en-US" sz="1400" dirty="0" err="1" smtClean="0"/>
                        <a:t>tara</a:t>
                      </a:r>
                      <a:r>
                        <a:rPr lang="en-US" sz="1400" dirty="0" smtClean="0"/>
                        <a:t> backward 50 steps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tara.lt</a:t>
                      </a:r>
                      <a:r>
                        <a:rPr lang="en-US" sz="1400" dirty="0" smtClean="0"/>
                        <a:t>(90)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Turn </a:t>
                      </a:r>
                      <a:r>
                        <a:rPr lang="en-US" sz="1400" dirty="0" err="1" smtClean="0"/>
                        <a:t>tara</a:t>
                      </a:r>
                      <a:r>
                        <a:rPr lang="en-US" sz="1400" dirty="0" smtClean="0"/>
                        <a:t> 90</a:t>
                      </a:r>
                      <a:r>
                        <a:rPr lang="en-US" sz="1400" baseline="0" dirty="0" smtClean="0"/>
                        <a:t> degrees anticlockwise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tara.rt</a:t>
                      </a:r>
                      <a:r>
                        <a:rPr lang="en-US" sz="1400" dirty="0" smtClean="0"/>
                        <a:t>(90)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Turn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tara</a:t>
                      </a:r>
                      <a:r>
                        <a:rPr lang="en-US" sz="1400" baseline="0" dirty="0" smtClean="0"/>
                        <a:t> 90 degrees clockwise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56444309"/>
              </p:ext>
            </p:extLst>
          </p:nvPr>
        </p:nvGraphicFramePr>
        <p:xfrm>
          <a:off x="5773122" y="1405719"/>
          <a:ext cx="4395788" cy="4749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021"/>
                <a:gridCol w="2812767"/>
              </a:tblGrid>
              <a:tr h="3919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Command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Purpose</a:t>
                      </a:r>
                      <a:endParaRPr lang="en-US" sz="1400" dirty="0"/>
                    </a:p>
                  </a:txBody>
                  <a:tcPr/>
                </a:tc>
              </a:tr>
              <a:tr h="222226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tara.undo</a:t>
                      </a:r>
                      <a:r>
                        <a:rPr lang="en-US" sz="1400" dirty="0" smtClean="0"/>
                        <a:t>()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Cancel </a:t>
                      </a:r>
                      <a:r>
                        <a:rPr lang="en-US" sz="1400" dirty="0" err="1" smtClean="0"/>
                        <a:t>tara’s</a:t>
                      </a:r>
                      <a:r>
                        <a:rPr lang="en-US" sz="1400" dirty="0" smtClean="0"/>
                        <a:t> previous action</a:t>
                      </a:r>
                      <a:endParaRPr lang="en-US" sz="1400" dirty="0"/>
                    </a:p>
                  </a:txBody>
                  <a:tcPr/>
                </a:tc>
              </a:tr>
              <a:tr h="288757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tara.pu</a:t>
                      </a:r>
                      <a:r>
                        <a:rPr lang="en-US" sz="1400" dirty="0" smtClean="0"/>
                        <a:t>()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Lift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tara’s</a:t>
                      </a:r>
                      <a:r>
                        <a:rPr lang="en-US" sz="1400" baseline="0" dirty="0" smtClean="0"/>
                        <a:t> pen to stop drawing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tara.pd</a:t>
                      </a:r>
                      <a:r>
                        <a:rPr lang="en-US" sz="1400" dirty="0" smtClean="0"/>
                        <a:t>()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Put down </a:t>
                      </a:r>
                      <a:r>
                        <a:rPr lang="en-US" sz="1400" dirty="0" err="1" smtClean="0"/>
                        <a:t>tara’s</a:t>
                      </a:r>
                      <a:r>
                        <a:rPr lang="en-US" sz="1400" dirty="0" smtClean="0"/>
                        <a:t> pen to start drawing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tara.home</a:t>
                      </a:r>
                      <a:r>
                        <a:rPr lang="en-US" sz="1400" dirty="0" smtClean="0"/>
                        <a:t>()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Send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tara</a:t>
                      </a:r>
                      <a:r>
                        <a:rPr lang="en-US" sz="1400" baseline="0" dirty="0" smtClean="0"/>
                        <a:t> to center of screen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tara.clear</a:t>
                      </a:r>
                      <a:r>
                        <a:rPr lang="en-US" sz="1400" dirty="0" smtClean="0"/>
                        <a:t>()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Delete </a:t>
                      </a:r>
                      <a:r>
                        <a:rPr lang="en-US" sz="1400" dirty="0" err="1" smtClean="0"/>
                        <a:t>tara’s</a:t>
                      </a:r>
                      <a:r>
                        <a:rPr lang="en-US" sz="1400" dirty="0" smtClean="0"/>
                        <a:t> drawing</a:t>
                      </a:r>
                      <a:endParaRPr lang="en-US" sz="1400" dirty="0"/>
                    </a:p>
                  </a:txBody>
                  <a:tcPr/>
                </a:tc>
              </a:tr>
              <a:tr h="259075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tara.distance</a:t>
                      </a:r>
                      <a:r>
                        <a:rPr lang="en-US" sz="1400" dirty="0" smtClean="0"/>
                        <a:t>(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30,</a:t>
                      </a:r>
                      <a:r>
                        <a:rPr lang="en-US" sz="1400" baseline="0" dirty="0" smtClean="0"/>
                        <a:t> 40)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Return </a:t>
                      </a:r>
                      <a:r>
                        <a:rPr lang="en-US" sz="1400" dirty="0" err="1" smtClean="0"/>
                        <a:t>tara’s</a:t>
                      </a:r>
                      <a:r>
                        <a:rPr lang="en-US" sz="1400" dirty="0" smtClean="0"/>
                        <a:t> current distance</a:t>
                      </a:r>
                      <a:r>
                        <a:rPr lang="en-US" sz="1400" baseline="0" dirty="0" smtClean="0"/>
                        <a:t> from (30, 40)</a:t>
                      </a:r>
                    </a:p>
                  </a:txBody>
                  <a:tcPr/>
                </a:tc>
              </a:tr>
              <a:tr h="368712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tara.towards</a:t>
                      </a:r>
                      <a:r>
                        <a:rPr lang="en-US" sz="1400" dirty="0" smtClean="0"/>
                        <a:t>(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30, 40)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Return </a:t>
                      </a:r>
                      <a:r>
                        <a:rPr lang="en-US" sz="1400" dirty="0" err="1" smtClean="0"/>
                        <a:t>tara’s</a:t>
                      </a:r>
                      <a:r>
                        <a:rPr lang="en-US" sz="1400" dirty="0" smtClean="0"/>
                        <a:t> angle or bearing towards (30,</a:t>
                      </a:r>
                      <a:r>
                        <a:rPr lang="en-US" sz="1400" baseline="0" dirty="0" smtClean="0"/>
                        <a:t> 40)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Tara.begin_fill</a:t>
                      </a:r>
                      <a:r>
                        <a:rPr lang="en-US" sz="1400" dirty="0" smtClean="0"/>
                        <a:t>()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Set</a:t>
                      </a:r>
                      <a:r>
                        <a:rPr lang="en-US" sz="1400" baseline="0" dirty="0" smtClean="0"/>
                        <a:t> starting point for </a:t>
                      </a:r>
                      <a:r>
                        <a:rPr lang="en-US" sz="1400" baseline="0" dirty="0" err="1" smtClean="0"/>
                        <a:t>tara</a:t>
                      </a:r>
                      <a:r>
                        <a:rPr lang="en-US" sz="1400" baseline="0" dirty="0" smtClean="0"/>
                        <a:t> to fill in color</a:t>
                      </a:r>
                      <a:endParaRPr lang="en-US" sz="1400" dirty="0"/>
                    </a:p>
                  </a:txBody>
                  <a:tcPr/>
                </a:tc>
              </a:tr>
              <a:tr h="151257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Tara.end_fill</a:t>
                      </a:r>
                      <a:r>
                        <a:rPr lang="en-US" sz="1400" dirty="0" smtClean="0"/>
                        <a:t>()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Fill</a:t>
                      </a:r>
                      <a:r>
                        <a:rPr lang="en-US" sz="1400" baseline="0" dirty="0" smtClean="0"/>
                        <a:t> in color for </a:t>
                      </a:r>
                      <a:r>
                        <a:rPr lang="en-US" sz="1400" baseline="0" dirty="0" err="1" smtClean="0"/>
                        <a:t>tara</a:t>
                      </a:r>
                      <a:r>
                        <a:rPr lang="en-US" sz="1400" baseline="0" dirty="0" smtClean="0"/>
                        <a:t> from starting point to </a:t>
                      </a:r>
                      <a:r>
                        <a:rPr lang="en-US" sz="1400" baseline="0" smtClean="0"/>
                        <a:t>current point</a:t>
                      </a:r>
                      <a:endParaRPr lang="en-US" sz="1400" dirty="0"/>
                    </a:p>
                  </a:txBody>
                  <a:tcPr/>
                </a:tc>
              </a:tr>
              <a:tr h="54761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print(foo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Displa</a:t>
                      </a:r>
                      <a:r>
                        <a:rPr lang="en-US" sz="1400" baseline="0" dirty="0" smtClean="0"/>
                        <a:t>y the value of </a:t>
                      </a:r>
                      <a:r>
                        <a:rPr lang="en-US" sz="1400" i="1" baseline="0" dirty="0" smtClean="0"/>
                        <a:t>foo</a:t>
                      </a:r>
                      <a:r>
                        <a:rPr lang="en-US" sz="1400" i="0" baseline="0" dirty="0" smtClean="0"/>
                        <a:t> on the screen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691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first Python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dirty="0" smtClean="0">
                <a:latin typeface="Consolas" panose="020B0609020204030204" pitchFamily="49" charset="0"/>
              </a:rPr>
              <a:t>Start IDLE (Python 3)</a:t>
            </a:r>
          </a:p>
          <a:p>
            <a:endParaRPr lang="en-US" sz="2800" dirty="0" smtClean="0">
              <a:latin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</a:rPr>
              <a:t>In IDLE menu: choose File → New File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</a:rPr>
              <a:t>In Module menu: choose </a:t>
            </a:r>
            <a:r>
              <a:rPr lang="en-US" sz="2800" dirty="0">
                <a:latin typeface="Consolas" panose="020B0609020204030204" pitchFamily="49" charset="0"/>
              </a:rPr>
              <a:t>File → </a:t>
            </a:r>
            <a:r>
              <a:rPr lang="en-US" sz="2800" dirty="0" smtClean="0">
                <a:latin typeface="Consolas" panose="020B0609020204030204" pitchFamily="49" charset="0"/>
              </a:rPr>
              <a:t>Save</a:t>
            </a:r>
          </a:p>
          <a:p>
            <a:pPr lvl="1"/>
            <a:r>
              <a:rPr lang="en-US" sz="2400" dirty="0" smtClean="0">
                <a:latin typeface="Consolas" panose="020B0609020204030204" pitchFamily="49" charset="0"/>
              </a:rPr>
              <a:t>Choose Desktop folder</a:t>
            </a:r>
          </a:p>
          <a:p>
            <a:pPr lvl="1"/>
            <a:r>
              <a:rPr lang="en-US" sz="2600" dirty="0" smtClean="0">
                <a:latin typeface="Consolas" panose="020B0609020204030204" pitchFamily="49" charset="0"/>
              </a:rPr>
              <a:t>Enter &lt;your-username&gt;-lab02.py</a:t>
            </a:r>
          </a:p>
        </p:txBody>
      </p:sp>
    </p:spTree>
    <p:extLst>
      <p:ext uri="{BB962C8B-B14F-4D97-AF65-F5344CB8AC3E}">
        <p14:creationId xmlns:p14="http://schemas.microsoft.com/office/powerpoint/2010/main" val="2064492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first Python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Consolas" panose="020B0609020204030204" pitchFamily="49" charset="0"/>
              </a:rPr>
              <a:t>print(‘Hello, world!’)</a:t>
            </a:r>
          </a:p>
          <a:p>
            <a:pPr marL="0" indent="0">
              <a:buNone/>
            </a:pPr>
            <a:endParaRPr 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405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first Python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dirty="0" smtClean="0">
                <a:latin typeface="Consolas" panose="020B0609020204030204" pitchFamily="49" charset="0"/>
              </a:rPr>
              <a:t>To run module: press F5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</a:rPr>
              <a:t>To comment out a line: select and press Alt-3</a:t>
            </a:r>
          </a:p>
          <a:p>
            <a:pPr marL="0" indent="0">
              <a:buNone/>
            </a:pPr>
            <a:endParaRPr lang="en-US" sz="2800" dirty="0" smtClean="0">
              <a:latin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</a:rPr>
              <a:t>At the end of session, email file to me</a:t>
            </a:r>
          </a:p>
        </p:txBody>
      </p:sp>
    </p:spTree>
    <p:extLst>
      <p:ext uri="{BB962C8B-B14F-4D97-AF65-F5344CB8AC3E}">
        <p14:creationId xmlns:p14="http://schemas.microsoft.com/office/powerpoint/2010/main" val="968820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the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Consolas" panose="020B0609020204030204" pitchFamily="49" charset="0"/>
              </a:rPr>
              <a:t>print(‘Hello, &lt;your-name&gt;!’)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p</a:t>
            </a:r>
            <a:r>
              <a:rPr lang="en-US" sz="3200" dirty="0" smtClean="0">
                <a:latin typeface="Consolas" panose="020B0609020204030204" pitchFamily="49" charset="0"/>
              </a:rPr>
              <a:t>rint(‘Nice to meet you!’)</a:t>
            </a: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Consolas" panose="020B0609020204030204" pitchFamily="49" charset="0"/>
              </a:rPr>
              <a:t>##print(‘Hello, world!’)</a:t>
            </a:r>
          </a:p>
          <a:p>
            <a:pPr marL="0" indent="0">
              <a:buNone/>
            </a:pPr>
            <a:endParaRPr 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286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the Turtle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import turtle</a:t>
            </a:r>
          </a:p>
          <a:p>
            <a:pPr marL="0" indent="0">
              <a:buNone/>
            </a:pPr>
            <a:endParaRPr 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nsolas" panose="020B0609020204030204" pitchFamily="49" charset="0"/>
              </a:rPr>
              <a:t>kinza</a:t>
            </a:r>
            <a:r>
              <a:rPr lang="en-US" sz="2800" dirty="0" smtClean="0">
                <a:latin typeface="Consolas" panose="020B0609020204030204" pitchFamily="49" charset="0"/>
              </a:rPr>
              <a:t> = </a:t>
            </a:r>
            <a:r>
              <a:rPr lang="en-US" sz="2800" dirty="0" err="1" smtClean="0">
                <a:latin typeface="Consolas" panose="020B0609020204030204" pitchFamily="49" charset="0"/>
              </a:rPr>
              <a:t>turtle.Canvas</a:t>
            </a:r>
            <a:r>
              <a:rPr lang="en-US" sz="2800" dirty="0" smtClean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800" dirty="0" err="1" smtClean="0">
                <a:latin typeface="Consolas" panose="020B0609020204030204" pitchFamily="49" charset="0"/>
              </a:rPr>
              <a:t>tara</a:t>
            </a:r>
            <a:r>
              <a:rPr lang="en-US" sz="2800" dirty="0" smtClean="0">
                <a:latin typeface="Consolas" panose="020B0609020204030204" pitchFamily="49" charset="0"/>
              </a:rPr>
              <a:t> = </a:t>
            </a:r>
            <a:r>
              <a:rPr lang="en-US" sz="2800" dirty="0" err="1" smtClean="0">
                <a:latin typeface="Consolas" panose="020B0609020204030204" pitchFamily="49" charset="0"/>
              </a:rPr>
              <a:t>turtle.Turtle</a:t>
            </a:r>
            <a:r>
              <a:rPr lang="en-US" sz="2800" dirty="0" smtClean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800" dirty="0" err="1" smtClean="0">
                <a:latin typeface="Consolas" panose="020B0609020204030204" pitchFamily="49" charset="0"/>
              </a:rPr>
              <a:t>tara.shape</a:t>
            </a:r>
            <a:r>
              <a:rPr lang="en-US" sz="2800" dirty="0" smtClean="0">
                <a:latin typeface="Consolas" panose="020B0609020204030204" pitchFamily="49" charset="0"/>
              </a:rPr>
              <a:t>(‘turtle’)</a:t>
            </a:r>
          </a:p>
          <a:p>
            <a:pPr marL="0" indent="0">
              <a:buNone/>
            </a:pPr>
            <a:r>
              <a:rPr lang="en-US" sz="2800" dirty="0" err="1" smtClean="0">
                <a:latin typeface="Consolas" panose="020B0609020204030204" pitchFamily="49" charset="0"/>
              </a:rPr>
              <a:t>tara.color</a:t>
            </a:r>
            <a:r>
              <a:rPr lang="en-US" sz="2800" dirty="0" smtClean="0">
                <a:latin typeface="Consolas" panose="020B0609020204030204" pitchFamily="49" charset="0"/>
              </a:rPr>
              <a:t>(‘orange’, ‘red’)</a:t>
            </a:r>
          </a:p>
          <a:p>
            <a:pPr marL="0" indent="0">
              <a:buNone/>
            </a:pPr>
            <a:r>
              <a:rPr lang="en-US" sz="2800" dirty="0" err="1" smtClean="0">
                <a:latin typeface="Consolas" panose="020B0609020204030204" pitchFamily="49" charset="0"/>
              </a:rPr>
              <a:t>tara.pensize</a:t>
            </a:r>
            <a:r>
              <a:rPr lang="en-US" sz="2800" dirty="0" smtClean="0">
                <a:latin typeface="Consolas" panose="020B0609020204030204" pitchFamily="49" charset="0"/>
              </a:rPr>
              <a:t>(5)</a:t>
            </a:r>
            <a:endParaRPr 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109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moving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# …</a:t>
            </a:r>
          </a:p>
          <a:p>
            <a:pPr marL="0" indent="0">
              <a:buNone/>
            </a:pPr>
            <a:endParaRPr lang="en-US" sz="28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nsolas" panose="020B0609020204030204" pitchFamily="49" charset="0"/>
              </a:rPr>
              <a:t>tara.forward</a:t>
            </a:r>
            <a:r>
              <a:rPr lang="en-US" sz="2800" dirty="0" smtClean="0">
                <a:latin typeface="Consolas" panose="020B0609020204030204" pitchFamily="49" charset="0"/>
              </a:rPr>
              <a:t>(100)	# Or </a:t>
            </a:r>
            <a:r>
              <a:rPr lang="en-US" sz="2800" dirty="0" err="1" smtClean="0">
                <a:latin typeface="Consolas" panose="020B0609020204030204" pitchFamily="49" charset="0"/>
              </a:rPr>
              <a:t>tara.fd</a:t>
            </a:r>
            <a:r>
              <a:rPr lang="en-US" sz="2800" dirty="0" smtClean="0">
                <a:latin typeface="Consolas" panose="020B0609020204030204" pitchFamily="49" charset="0"/>
              </a:rPr>
              <a:t>(100)</a:t>
            </a:r>
          </a:p>
          <a:p>
            <a:pPr marL="0" indent="0">
              <a:buNone/>
            </a:pPr>
            <a:r>
              <a:rPr lang="en-US" sz="2800" dirty="0" err="1" smtClean="0">
                <a:latin typeface="Consolas" panose="020B0609020204030204" pitchFamily="49" charset="0"/>
              </a:rPr>
              <a:t>tara.backward</a:t>
            </a:r>
            <a:r>
              <a:rPr lang="en-US" sz="2800" dirty="0" smtClean="0">
                <a:latin typeface="Consolas" panose="020B0609020204030204" pitchFamily="49" charset="0"/>
              </a:rPr>
              <a:t>(50)	# Or </a:t>
            </a:r>
            <a:r>
              <a:rPr lang="en-US" sz="2800" dirty="0" err="1" smtClean="0">
                <a:latin typeface="Consolas" panose="020B0609020204030204" pitchFamily="49" charset="0"/>
              </a:rPr>
              <a:t>tara.bk</a:t>
            </a:r>
            <a:r>
              <a:rPr lang="en-US" sz="2800" dirty="0" smtClean="0">
                <a:latin typeface="Consolas" panose="020B0609020204030204" pitchFamily="49" charset="0"/>
              </a:rPr>
              <a:t>(50)</a:t>
            </a:r>
          </a:p>
          <a:p>
            <a:pPr marL="0" indent="0">
              <a:buNone/>
            </a:pPr>
            <a:endParaRPr 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151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Turn, turn,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# …</a:t>
            </a:r>
          </a:p>
          <a:p>
            <a:pPr marL="0" indent="0">
              <a:buNone/>
            </a:pPr>
            <a:endParaRPr lang="en-US" sz="28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nsolas" panose="020B0609020204030204" pitchFamily="49" charset="0"/>
              </a:rPr>
              <a:t>tara.left</a:t>
            </a:r>
            <a:r>
              <a:rPr lang="en-US" sz="2800" dirty="0" smtClean="0">
                <a:latin typeface="Consolas" panose="020B0609020204030204" pitchFamily="49" charset="0"/>
              </a:rPr>
              <a:t>(90)		# Or </a:t>
            </a:r>
            <a:r>
              <a:rPr lang="en-US" sz="2800" dirty="0" err="1" smtClean="0">
                <a:latin typeface="Consolas" panose="020B0609020204030204" pitchFamily="49" charset="0"/>
              </a:rPr>
              <a:t>tara.lt</a:t>
            </a:r>
            <a:r>
              <a:rPr lang="en-US" sz="2800" dirty="0" smtClean="0">
                <a:latin typeface="Consolas" panose="020B0609020204030204" pitchFamily="49" charset="0"/>
              </a:rPr>
              <a:t>(90)</a:t>
            </a:r>
          </a:p>
          <a:p>
            <a:pPr marL="0" indent="0">
              <a:buNone/>
            </a:pPr>
            <a:r>
              <a:rPr lang="en-US" sz="2800" dirty="0" err="1" smtClean="0">
                <a:latin typeface="Consolas" panose="020B0609020204030204" pitchFamily="49" charset="0"/>
              </a:rPr>
              <a:t>tara.fd</a:t>
            </a:r>
            <a:r>
              <a:rPr lang="en-US" sz="2800" dirty="0" smtClean="0">
                <a:latin typeface="Consolas" panose="020B0609020204030204" pitchFamily="49" charset="0"/>
              </a:rPr>
              <a:t>(150)</a:t>
            </a:r>
          </a:p>
          <a:p>
            <a:pPr marL="0" indent="0">
              <a:buNone/>
            </a:pPr>
            <a:r>
              <a:rPr lang="en-US" sz="2800" dirty="0" err="1" smtClean="0">
                <a:latin typeface="Consolas" panose="020B0609020204030204" pitchFamily="49" charset="0"/>
              </a:rPr>
              <a:t>tara.right</a:t>
            </a:r>
            <a:r>
              <a:rPr lang="en-US" sz="2800" dirty="0" smtClean="0">
                <a:latin typeface="Consolas" panose="020B0609020204030204" pitchFamily="49" charset="0"/>
              </a:rPr>
              <a:t>(45)		# Or </a:t>
            </a:r>
            <a:r>
              <a:rPr lang="en-US" sz="2800" dirty="0" err="1" smtClean="0">
                <a:latin typeface="Consolas" panose="020B0609020204030204" pitchFamily="49" charset="0"/>
              </a:rPr>
              <a:t>tara.rt</a:t>
            </a:r>
            <a:r>
              <a:rPr lang="en-US" sz="2800" dirty="0" smtClean="0">
                <a:latin typeface="Consolas" panose="020B0609020204030204" pitchFamily="49" charset="0"/>
              </a:rPr>
              <a:t>(45)</a:t>
            </a:r>
          </a:p>
          <a:p>
            <a:pPr marL="0" indent="0">
              <a:buNone/>
            </a:pPr>
            <a:r>
              <a:rPr lang="en-US" sz="2800" dirty="0" err="1" smtClean="0">
                <a:latin typeface="Consolas" panose="020B0609020204030204" pitchFamily="49" charset="0"/>
              </a:rPr>
              <a:t>tara.bk</a:t>
            </a:r>
            <a:r>
              <a:rPr lang="en-US" sz="2800" dirty="0" smtClean="0">
                <a:latin typeface="Consolas" panose="020B0609020204030204" pitchFamily="49" charset="0"/>
              </a:rPr>
              <a:t>(60)</a:t>
            </a:r>
          </a:p>
          <a:p>
            <a:pPr marL="0" indent="0">
              <a:buNone/>
            </a:pPr>
            <a:endParaRPr 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317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into hiding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# …</a:t>
            </a:r>
          </a:p>
          <a:p>
            <a:pPr marL="0" indent="0">
              <a:buNone/>
            </a:pPr>
            <a:endParaRPr lang="en-US" sz="28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nsolas" panose="020B0609020204030204" pitchFamily="49" charset="0"/>
              </a:rPr>
              <a:t>tara.penup</a:t>
            </a:r>
            <a:r>
              <a:rPr lang="en-US" sz="2800" dirty="0" smtClean="0">
                <a:latin typeface="Consolas" panose="020B0609020204030204" pitchFamily="49" charset="0"/>
              </a:rPr>
              <a:t>()			# Or </a:t>
            </a:r>
            <a:r>
              <a:rPr lang="en-US" sz="2800" dirty="0" err="1" smtClean="0">
                <a:latin typeface="Consolas" panose="020B0609020204030204" pitchFamily="49" charset="0"/>
              </a:rPr>
              <a:t>tara.pu</a:t>
            </a:r>
            <a:r>
              <a:rPr lang="en-US" sz="2800" dirty="0" smtClean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800" dirty="0" err="1" smtClean="0">
                <a:latin typeface="Consolas" panose="020B0609020204030204" pitchFamily="49" charset="0"/>
              </a:rPr>
              <a:t>tara.home</a:t>
            </a:r>
            <a:r>
              <a:rPr lang="en-US" sz="2800" dirty="0" smtClean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sz="28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nsolas" panose="020B0609020204030204" pitchFamily="49" charset="0"/>
              </a:rPr>
              <a:t>tara.hideturtle</a:t>
            </a:r>
            <a:r>
              <a:rPr lang="en-US" sz="2800" dirty="0" smtClean="0">
                <a:latin typeface="Consolas" panose="020B0609020204030204" pitchFamily="49" charset="0"/>
              </a:rPr>
              <a:t>()	# Or tara.ht()</a:t>
            </a:r>
          </a:p>
          <a:p>
            <a:pPr marL="0" indent="0">
              <a:buNone/>
            </a:pPr>
            <a:r>
              <a:rPr lang="en-US" sz="2800" dirty="0" err="1" smtClean="0">
                <a:latin typeface="Consolas" panose="020B0609020204030204" pitchFamily="49" charset="0"/>
              </a:rPr>
              <a:t>kinza.mainloop</a:t>
            </a:r>
            <a:r>
              <a:rPr lang="en-US" sz="2800" dirty="0" smtClean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643624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196</TotalTime>
  <Words>473</Words>
  <Application>Microsoft Office PowerPoint</Application>
  <PresentationFormat>Custom</PresentationFormat>
  <Paragraphs>164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Ion</vt:lpstr>
      <vt:lpstr>PYTHON Turtle</vt:lpstr>
      <vt:lpstr>Your first Python program</vt:lpstr>
      <vt:lpstr>Your first Python program</vt:lpstr>
      <vt:lpstr>Your first Python program</vt:lpstr>
      <vt:lpstr>Meet the Python</vt:lpstr>
      <vt:lpstr>Meet the Turtle</vt:lpstr>
      <vt:lpstr>Let’s get moving</vt:lpstr>
      <vt:lpstr>Turn, turn, turn</vt:lpstr>
      <vt:lpstr>Go into hiding</vt:lpstr>
      <vt:lpstr>Clear the mess</vt:lpstr>
      <vt:lpstr>Boilerplate Code</vt:lpstr>
      <vt:lpstr>Thanks Pythagoras</vt:lpstr>
      <vt:lpstr>Thanks Pythagoras (2)</vt:lpstr>
      <vt:lpstr>Let’s make a square</vt:lpstr>
      <vt:lpstr>Tasks</vt:lpstr>
      <vt:lpstr>Summary of “Commands”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Adeel</dc:creator>
  <cp:lastModifiedBy>Adeel</cp:lastModifiedBy>
  <cp:revision>43</cp:revision>
  <dcterms:created xsi:type="dcterms:W3CDTF">2014-09-12T17:24:29Z</dcterms:created>
  <dcterms:modified xsi:type="dcterms:W3CDTF">2018-01-10T06:11:36Z</dcterms:modified>
</cp:coreProperties>
</file>