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8" r:id="rId3"/>
    <p:sldId id="279" r:id="rId4"/>
    <p:sldId id="280" r:id="rId5"/>
    <p:sldId id="277" r:id="rId6"/>
    <p:sldId id="271" r:id="rId7"/>
    <p:sldId id="272" r:id="rId8"/>
    <p:sldId id="273" r:id="rId9"/>
    <p:sldId id="274" r:id="rId10"/>
    <p:sldId id="275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8" r:id="rId22"/>
    <p:sldId id="267" r:id="rId23"/>
    <p:sldId id="26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C96785-AA7E-456A-BD13-A1ADCE36EC67}" type="datetimeFigureOut">
              <a:rPr lang="en-US" smtClean="0"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147497-976A-466C-B9DB-D375DB6E46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hbUvoxjxIg" TargetMode="External"/><Relationship Id="rId2" Type="http://schemas.openxmlformats.org/officeDocument/2006/relationships/hyperlink" Target="https://www.youtube.com/watch?v=xtZVVW17o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1F_OgqRuSd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Lecture 1</a:t>
            </a:r>
          </a:p>
          <a:p>
            <a:endParaRPr lang="en-US" dirty="0"/>
          </a:p>
          <a:p>
            <a:r>
              <a:rPr lang="en-US" dirty="0" smtClean="0"/>
              <a:t>Introduction and Flow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instructions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sequence in which the instructions are executed lead to the correct answer</a:t>
            </a:r>
          </a:p>
          <a:p>
            <a:endParaRPr lang="en-US" dirty="0"/>
          </a:p>
          <a:p>
            <a:r>
              <a:rPr lang="en-US" dirty="0" smtClean="0"/>
              <a:t>We need to define the flow of instruction and decide which path to take and what part to repeat</a:t>
            </a:r>
          </a:p>
          <a:p>
            <a:endParaRPr lang="en-US" dirty="0"/>
          </a:p>
          <a:p>
            <a:r>
              <a:rPr lang="en-US" dirty="0" smtClean="0"/>
              <a:t>Different inputs produce different outputs and we need to take decisions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6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Chart </a:t>
            </a:r>
            <a:r>
              <a:rPr lang="en-US" b="1" dirty="0" smtClean="0"/>
              <a:t>Defined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</a:t>
            </a:r>
            <a:r>
              <a:rPr lang="en-US" sz="2800" dirty="0"/>
              <a:t>flow chart is a graphical or symbolic representation of a process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Each </a:t>
            </a:r>
            <a:r>
              <a:rPr lang="en-US" sz="2800" dirty="0"/>
              <a:t>step in the process is represented by a different symbol and contains a short description of the process step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 The flow chart symbols are linked together with arrows showing the process flow direction.</a:t>
            </a:r>
          </a:p>
        </p:txBody>
      </p:sp>
    </p:spTree>
    <p:extLst>
      <p:ext uri="{BB962C8B-B14F-4D97-AF65-F5344CB8AC3E}">
        <p14:creationId xmlns:p14="http://schemas.microsoft.com/office/powerpoint/2010/main" val="28087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806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Basic Flowchart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Terminator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3" y="1838688"/>
            <a:ext cx="10515600" cy="956764"/>
          </a:xfrm>
        </p:spPr>
        <p:txBody>
          <a:bodyPr>
            <a:normAutofit/>
          </a:bodyPr>
          <a:lstStyle/>
          <a:p>
            <a:r>
              <a:rPr lang="en-US" sz="2800" dirty="0"/>
              <a:t>The oval is used to represent the start and end of a process. </a:t>
            </a:r>
            <a:endParaRPr lang="en-US" sz="2800" dirty="0" smtClean="0"/>
          </a:p>
        </p:txBody>
      </p:sp>
      <p:pic>
        <p:nvPicPr>
          <p:cNvPr id="1026" name="Picture 2" descr="The O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4" y="3143794"/>
            <a:ext cx="2202179" cy="12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1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7876"/>
            <a:ext cx="10515600" cy="1061266"/>
          </a:xfrm>
        </p:spPr>
        <p:txBody>
          <a:bodyPr>
            <a:normAutofit/>
          </a:bodyPr>
          <a:lstStyle/>
          <a:p>
            <a:r>
              <a:rPr lang="en-US" sz="2800" dirty="0"/>
              <a:t>A rectangular flow chart shape indicating a normal process flow </a:t>
            </a:r>
            <a:r>
              <a:rPr lang="en-US" sz="2800" dirty="0" smtClean="0"/>
              <a:t>step.</a:t>
            </a:r>
            <a:endParaRPr lang="en-US" sz="2800" dirty="0"/>
          </a:p>
        </p:txBody>
      </p:sp>
      <p:pic>
        <p:nvPicPr>
          <p:cNvPr id="2050" name="Picture 2" descr="Rect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84" y="3269751"/>
            <a:ext cx="2339430" cy="18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7065"/>
            <a:ext cx="10515600" cy="12833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Represents the directional flow.</a:t>
            </a:r>
          </a:p>
          <a:p>
            <a:r>
              <a:rPr lang="en-US" sz="2800" dirty="0" smtClean="0"/>
              <a:t>Guide </a:t>
            </a:r>
            <a:r>
              <a:rPr lang="en-US" sz="2800" dirty="0"/>
              <a:t>the viewer along their flowcharting path</a:t>
            </a:r>
          </a:p>
        </p:txBody>
      </p:sp>
      <p:pic>
        <p:nvPicPr>
          <p:cNvPr id="3074" name="Picture 2" descr="Arrow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21" y="3108960"/>
            <a:ext cx="2221865" cy="323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4003"/>
            <a:ext cx="10515600" cy="16752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diamond symbolizes that a decision needs to be made.</a:t>
            </a:r>
          </a:p>
        </p:txBody>
      </p:sp>
      <p:pic>
        <p:nvPicPr>
          <p:cNvPr id="4098" name="Picture 2" descr="Call For A Decis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07" y="2906347"/>
            <a:ext cx="8255934" cy="312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9058"/>
            <a:ext cx="10515600" cy="8914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Used to </a:t>
            </a:r>
            <a:r>
              <a:rPr lang="en-US" sz="2800" dirty="0"/>
              <a:t>indicate a jump in the process flow. 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lowchart: Connector 3"/>
          <p:cNvSpPr/>
          <p:nvPr/>
        </p:nvSpPr>
        <p:spPr>
          <a:xfrm>
            <a:off x="5381898" y="2952206"/>
            <a:ext cx="1188719" cy="113646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7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0128"/>
            <a:ext cx="10515600" cy="1283335"/>
          </a:xfrm>
        </p:spPr>
        <p:txBody>
          <a:bodyPr>
            <a:normAutofit/>
          </a:bodyPr>
          <a:lstStyle/>
          <a:p>
            <a:r>
              <a:rPr lang="en-US" sz="2800" dirty="0"/>
              <a:t>Used to indicate a document or </a:t>
            </a:r>
            <a:r>
              <a:rPr lang="en-US" sz="2800" dirty="0" smtClean="0"/>
              <a:t>report.</a:t>
            </a:r>
            <a:endParaRPr lang="en-US" sz="2800" dirty="0"/>
          </a:p>
        </p:txBody>
      </p:sp>
      <p:sp>
        <p:nvSpPr>
          <p:cNvPr id="4" name="Flowchart: Document 3"/>
          <p:cNvSpPr/>
          <p:nvPr/>
        </p:nvSpPr>
        <p:spPr>
          <a:xfrm>
            <a:off x="4180114" y="3683726"/>
            <a:ext cx="3174275" cy="1685108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9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Data, or </a:t>
            </a:r>
            <a:r>
              <a:rPr lang="en-US" b="1" dirty="0" err="1"/>
              <a:t>Input/Output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3191"/>
            <a:ext cx="10515600" cy="852261"/>
          </a:xfrm>
        </p:spPr>
        <p:txBody>
          <a:bodyPr>
            <a:normAutofit/>
          </a:bodyPr>
          <a:lstStyle/>
          <a:p>
            <a:r>
              <a:rPr lang="en-US" sz="2800" dirty="0"/>
              <a:t> A parallelogram that indicates data input or output (I/O) for a process.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795452" y="3383281"/>
            <a:ext cx="5081451" cy="1619794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or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Input/Output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90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42" y="3244834"/>
            <a:ext cx="5313243" cy="2889076"/>
          </a:xfrm>
        </p:spPr>
      </p:pic>
      <p:sp>
        <p:nvSpPr>
          <p:cNvPr id="5" name="TextBox 4"/>
          <p:cNvSpPr txBox="1"/>
          <p:nvPr/>
        </p:nvSpPr>
        <p:spPr>
          <a:xfrm>
            <a:off x="1206691" y="2103120"/>
            <a:ext cx="336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 say: “Programming is fun!”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6691" y="2875502"/>
            <a:ext cx="722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students hear: “You are going to die miserably and in perpetual pain”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46" y="470262"/>
            <a:ext cx="5327468" cy="126709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 simple flow chart showing the symbols</a:t>
            </a:r>
            <a:endParaRPr lang="en-US" sz="2400" b="1" dirty="0"/>
          </a:p>
        </p:txBody>
      </p:sp>
      <p:pic>
        <p:nvPicPr>
          <p:cNvPr id="5122" name="Picture 2" descr="Simple FlowBreeze flow char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03" y="0"/>
            <a:ext cx="5120638" cy="630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Q1. Add 10 and </a:t>
            </a:r>
            <a:r>
              <a:rPr lang="en-US" sz="4000" b="1" dirty="0" smtClean="0"/>
              <a:t>20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2534"/>
            <a:ext cx="5316583" cy="3523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Algorithm </a:t>
            </a:r>
            <a:r>
              <a:rPr lang="en-US" sz="2400" dirty="0"/>
              <a:t>(in simple English)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sum = 0 (PROCESS)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the numbers (I/O)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them and store the result in sum (PROCESS)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sum (I/O)</a:t>
            </a:r>
          </a:p>
          <a:p>
            <a:endParaRPr lang="en-US" dirty="0"/>
          </a:p>
        </p:txBody>
      </p:sp>
      <p:pic>
        <p:nvPicPr>
          <p:cNvPr id="2050" name="Picture 2" descr="https://www.dyclassroom.com/image/topic/flowchart/flowchart-ex1-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78" y="1808712"/>
            <a:ext cx="2893932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9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3088"/>
            <a:ext cx="10633166" cy="145075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Q2. </a:t>
            </a:r>
            <a:r>
              <a:rPr lang="en-US" sz="4000" b="1" dirty="0"/>
              <a:t>Draw a flowchart to log in to </a:t>
            </a:r>
            <a:r>
              <a:rPr lang="en-US" sz="4000" b="1" dirty="0" smtClean="0"/>
              <a:t>Facebook account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21056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Algorithm </a:t>
            </a:r>
            <a:r>
              <a:rPr lang="en-US" sz="2400" dirty="0"/>
              <a:t>(in simple English)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www.facebook.com in your browser.  (I/O)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Facebook </a:t>
            </a:r>
            <a:r>
              <a:rPr lang="en-US" dirty="0"/>
              <a:t>Home page loads   (PROCESS)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your Email ID and Password    (I/O)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Email ID and Password Valid (DECISION)</a:t>
            </a:r>
            <a:br>
              <a:rPr lang="en-US" dirty="0"/>
            </a:br>
            <a:r>
              <a:rPr lang="en-US" dirty="0"/>
              <a:t>if NO then</a:t>
            </a:r>
            <a:br>
              <a:rPr lang="en-US" dirty="0"/>
            </a:br>
            <a:r>
              <a:rPr lang="en-US" dirty="0"/>
              <a:t>Log in error  (PROCESS)</a:t>
            </a:r>
            <a:br>
              <a:rPr lang="en-US" dirty="0"/>
            </a:br>
            <a:r>
              <a:rPr lang="en-US" dirty="0"/>
              <a:t>go to step 3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Display </a:t>
            </a:r>
            <a:r>
              <a:rPr lang="en-US" dirty="0" err="1"/>
              <a:t>facebook</a:t>
            </a:r>
            <a:r>
              <a:rPr lang="en-US" dirty="0"/>
              <a:t> Account (I/O)</a:t>
            </a:r>
            <a:br>
              <a:rPr lang="en-US" dirty="0"/>
            </a:br>
            <a:r>
              <a:rPr lang="en-US" dirty="0"/>
              <a:t>Stop</a:t>
            </a:r>
          </a:p>
          <a:p>
            <a:endParaRPr lang="en-US" dirty="0"/>
          </a:p>
        </p:txBody>
      </p:sp>
      <p:pic>
        <p:nvPicPr>
          <p:cNvPr id="1026" name="Picture 2" descr="https://www.dyclassroom.com/image/topic/flowchart/flowchart-ex1-q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2" y="1845733"/>
            <a:ext cx="5499463" cy="437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5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09"/>
          <a:stretch/>
        </p:blipFill>
        <p:spPr>
          <a:xfrm>
            <a:off x="7240905" y="1136469"/>
            <a:ext cx="2818891" cy="5577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8" y="0"/>
            <a:ext cx="61436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2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2" y="2746339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programming is not:</a:t>
            </a:r>
          </a:p>
          <a:p>
            <a:r>
              <a:rPr lang="en-US" dirty="0" smtClean="0"/>
              <a:t>Math (sort of)</a:t>
            </a:r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Chemistry</a:t>
            </a:r>
          </a:p>
          <a:p>
            <a:endParaRPr lang="en-US" dirty="0"/>
          </a:p>
          <a:p>
            <a:r>
              <a:rPr lang="en-US" dirty="0" smtClean="0"/>
              <a:t>What programming is:</a:t>
            </a:r>
          </a:p>
          <a:p>
            <a:r>
              <a:rPr lang="en-US" dirty="0" smtClean="0"/>
              <a:t>Thinking logically</a:t>
            </a:r>
          </a:p>
          <a:p>
            <a:r>
              <a:rPr lang="en-US" dirty="0" smtClean="0"/>
              <a:t>Knowing the sequence</a:t>
            </a:r>
          </a:p>
          <a:p>
            <a:r>
              <a:rPr lang="en-US" dirty="0" smtClean="0"/>
              <a:t>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programming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Gorogoa</a:t>
            </a:r>
            <a:r>
              <a:rPr lang="en-US" dirty="0" smtClean="0"/>
              <a:t>	&lt;- See what CS and Art can accomplish</a:t>
            </a:r>
          </a:p>
          <a:p>
            <a:endParaRPr lang="en-US" dirty="0"/>
          </a:p>
          <a:p>
            <a:r>
              <a:rPr lang="en-US" dirty="0" err="1" smtClean="0">
                <a:hlinkClick r:id="rId3"/>
              </a:rPr>
              <a:t>Miegakure</a:t>
            </a:r>
            <a:r>
              <a:rPr lang="en-US" dirty="0" smtClean="0"/>
              <a:t>	&lt;- More proof</a:t>
            </a:r>
          </a:p>
          <a:p>
            <a:endParaRPr lang="en-US" dirty="0"/>
          </a:p>
          <a:p>
            <a:r>
              <a:rPr lang="en-US" dirty="0" smtClean="0"/>
              <a:t>Still not satisfied? Maybe </a:t>
            </a:r>
            <a:r>
              <a:rPr lang="en-US" dirty="0" smtClean="0">
                <a:hlinkClick r:id="rId4"/>
              </a:rPr>
              <a:t>this</a:t>
            </a:r>
            <a:r>
              <a:rPr lang="en-US" dirty="0" smtClean="0"/>
              <a:t> would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Breakup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17087"/>
              </p:ext>
            </p:extLst>
          </p:nvPr>
        </p:nvGraphicFramePr>
        <p:xfrm>
          <a:off x="758952" y="1737359"/>
          <a:ext cx="11064239" cy="2152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005">
                  <a:extLst>
                    <a:ext uri="{9D8B030D-6E8A-4147-A177-3AD203B41FA5}">
                      <a16:colId xmlns:a16="http://schemas.microsoft.com/office/drawing/2014/main" val="2752475800"/>
                    </a:ext>
                  </a:extLst>
                </a:gridCol>
                <a:gridCol w="1492966">
                  <a:extLst>
                    <a:ext uri="{9D8B030D-6E8A-4147-A177-3AD203B41FA5}">
                      <a16:colId xmlns:a16="http://schemas.microsoft.com/office/drawing/2014/main" val="592062200"/>
                    </a:ext>
                  </a:extLst>
                </a:gridCol>
                <a:gridCol w="2345190">
                  <a:extLst>
                    <a:ext uri="{9D8B030D-6E8A-4147-A177-3AD203B41FA5}">
                      <a16:colId xmlns:a16="http://schemas.microsoft.com/office/drawing/2014/main" val="3913528604"/>
                    </a:ext>
                  </a:extLst>
                </a:gridCol>
                <a:gridCol w="6004078">
                  <a:extLst>
                    <a:ext uri="{9D8B030D-6E8A-4147-A177-3AD203B41FA5}">
                      <a16:colId xmlns:a16="http://schemas.microsoft.com/office/drawing/2014/main" val="3021294388"/>
                    </a:ext>
                  </a:extLst>
                </a:gridCol>
              </a:tblGrid>
              <a:tr h="6387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Labs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30%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15 labs 2% 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Each lab will have take home exercises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531801"/>
                  </a:ext>
                </a:extLst>
              </a:tr>
              <a:tr h="34068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Quizes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36%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6 </a:t>
                      </a:r>
                      <a:r>
                        <a:rPr lang="en-US" sz="2400" u="none" strike="noStrike" dirty="0" err="1">
                          <a:effectLst/>
                          <a:latin typeface="+mn-lt"/>
                        </a:rPr>
                        <a:t>quizes</a:t>
                      </a:r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 6% each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Small 30 min </a:t>
                      </a:r>
                      <a:r>
                        <a:rPr lang="en-US" sz="2400" u="none" strike="noStrike" dirty="0" smtClean="0">
                          <a:effectLst/>
                          <a:latin typeface="+mn-lt"/>
                        </a:rPr>
                        <a:t>quizzes </a:t>
                      </a:r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to check </a:t>
                      </a:r>
                      <a:r>
                        <a:rPr lang="en-US" sz="2400" u="none" strike="noStrike" dirty="0" smtClean="0">
                          <a:effectLst/>
                          <a:latin typeface="+mn-lt"/>
                        </a:rPr>
                        <a:t>student’s </a:t>
                      </a:r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prowess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458493"/>
                  </a:ext>
                </a:extLst>
              </a:tr>
              <a:tr h="3938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Project 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  <a:latin typeface="+mn-lt"/>
                        </a:rPr>
                        <a:t>Ren'py</a:t>
                      </a:r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 Project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  <a:latin typeface="+mn-lt"/>
                        </a:rPr>
                        <a:t>Students will make their </a:t>
                      </a:r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own stories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4256359"/>
                  </a:ext>
                </a:extLst>
              </a:tr>
              <a:tr h="34334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Project 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12%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Instructor's choice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Programming intensive </a:t>
                      </a:r>
                      <a:r>
                        <a:rPr lang="en-US" sz="2400" u="none" strike="noStrike" dirty="0" smtClean="0">
                          <a:effectLst/>
                          <a:latin typeface="+mn-lt"/>
                        </a:rPr>
                        <a:t>project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8978126"/>
                  </a:ext>
                </a:extLst>
              </a:tr>
              <a:tr h="34068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Final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15%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+mn-lt"/>
                        </a:rPr>
                        <a:t>Final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Checking their overall performance in the end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0140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series of instructions that help you arrive at a solution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Square root of 4 is 2</a:t>
            </a:r>
          </a:p>
          <a:p>
            <a:endParaRPr lang="en-US" dirty="0"/>
          </a:p>
          <a:p>
            <a:r>
              <a:rPr lang="en-US" dirty="0" smtClean="0"/>
              <a:t>But how do we find it without a calculator?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Babylonion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take a number say </a:t>
            </a:r>
            <a:r>
              <a:rPr lang="en-US" dirty="0" err="1" smtClean="0"/>
              <a:t>num</a:t>
            </a:r>
            <a:r>
              <a:rPr lang="en-US" dirty="0" smtClean="0"/>
              <a:t> = 6</a:t>
            </a:r>
          </a:p>
          <a:p>
            <a:r>
              <a:rPr lang="en-US" dirty="0" smtClean="0"/>
              <a:t>And then you make a guess as to what the square root should be, say x = 3</a:t>
            </a:r>
          </a:p>
          <a:p>
            <a:endParaRPr lang="en-US" dirty="0"/>
          </a:p>
          <a:p>
            <a:r>
              <a:rPr lang="en-US" dirty="0" smtClean="0"/>
              <a:t>y =                          The value of x should be substituted by y in next step</a:t>
            </a:r>
          </a:p>
          <a:p>
            <a:endParaRPr lang="en-US" dirty="0"/>
          </a:p>
          <a:p>
            <a:r>
              <a:rPr lang="en-US" dirty="0" smtClean="0"/>
              <a:t>Doing it repeatedly yields a very close approximate result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72887" y="2772541"/>
            <a:ext cx="1044502" cy="1084873"/>
            <a:chOff x="2102071" y="3543070"/>
            <a:chExt cx="1044502" cy="1084873"/>
          </a:xfrm>
        </p:grpSpPr>
        <p:sp>
          <p:nvSpPr>
            <p:cNvPr id="4" name="TextBox 3"/>
            <p:cNvSpPr txBox="1"/>
            <p:nvPr/>
          </p:nvSpPr>
          <p:spPr>
            <a:xfrm>
              <a:off x="2102071" y="372773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+ 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06040" y="354307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2763" y="38801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29418" y="3921546"/>
              <a:ext cx="4937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44786" y="4212891"/>
              <a:ext cx="9784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50388" y="42586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594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 in a computer?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624" y="2276856"/>
            <a:ext cx="2999232" cy="374904"/>
            <a:chOff x="1563624" y="2276856"/>
            <a:chExt cx="2999232" cy="374904"/>
          </a:xfrm>
        </p:grpSpPr>
        <p:sp>
          <p:nvSpPr>
            <p:cNvPr id="5" name="Rectangle 4"/>
            <p:cNvSpPr/>
            <p:nvPr/>
          </p:nvSpPr>
          <p:spPr>
            <a:xfrm>
              <a:off x="1563624" y="2276856"/>
              <a:ext cx="374904" cy="37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38528" y="2276856"/>
              <a:ext cx="374904" cy="37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13432" y="2276856"/>
              <a:ext cx="374904" cy="37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88336" y="2276856"/>
              <a:ext cx="374904" cy="37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63240" y="2276856"/>
              <a:ext cx="374904" cy="37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38144" y="2276856"/>
              <a:ext cx="374904" cy="37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3048" y="2276856"/>
              <a:ext cx="374904" cy="37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87952" y="2276856"/>
              <a:ext cx="374904" cy="37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563624" y="3218688"/>
            <a:ext cx="14996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34739" y="3392424"/>
            <a:ext cx="1200977" cy="1179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Arithmetic</a:t>
            </a:r>
          </a:p>
          <a:p>
            <a:pPr algn="ctr"/>
            <a:r>
              <a:rPr lang="en-US" dirty="0" smtClean="0"/>
              <a:t>Logical Unit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82512" y="4461703"/>
            <a:ext cx="1380744" cy="1380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00416" y="2350008"/>
            <a:ext cx="1394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01</a:t>
            </a:r>
          </a:p>
          <a:p>
            <a:r>
              <a:rPr lang="en-US" dirty="0" smtClean="0"/>
              <a:t>Instruction 02</a:t>
            </a:r>
          </a:p>
          <a:p>
            <a:r>
              <a:rPr lang="en-US" dirty="0" smtClean="0"/>
              <a:t>Instruction 03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32904" y="1915637"/>
            <a:ext cx="1417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{</a:t>
            </a:r>
            <a:endParaRPr lang="en-US" sz="13800" dirty="0"/>
          </a:p>
        </p:txBody>
      </p:sp>
      <p:cxnSp>
        <p:nvCxnSpPr>
          <p:cNvPr id="20" name="Elbow Connector 19"/>
          <p:cNvCxnSpPr>
            <a:stCxn id="18" idx="1"/>
            <a:endCxn id="12" idx="3"/>
          </p:cNvCxnSpPr>
          <p:nvPr/>
        </p:nvCxnSpPr>
        <p:spPr>
          <a:xfrm rot="10800000">
            <a:off x="4562856" y="2464309"/>
            <a:ext cx="2670048" cy="559325"/>
          </a:xfrm>
          <a:prstGeom prst="bentConnector3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357116" y="2651760"/>
            <a:ext cx="0" cy="74066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26516" y="4572000"/>
            <a:ext cx="468828" cy="58007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71416" y="4572000"/>
            <a:ext cx="477972" cy="66751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4000500" y="2651760"/>
            <a:ext cx="0" cy="71391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" idx="2"/>
          </p:cNvCxnSpPr>
          <p:nvPr/>
        </p:nvCxnSpPr>
        <p:spPr>
          <a:xfrm flipV="1">
            <a:off x="1751076" y="2651760"/>
            <a:ext cx="0" cy="56692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</p:cNvCxnSpPr>
          <p:nvPr/>
        </p:nvCxnSpPr>
        <p:spPr>
          <a:xfrm>
            <a:off x="2875788" y="2651760"/>
            <a:ext cx="0" cy="56692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6" idx="6"/>
          </p:cNvCxnSpPr>
          <p:nvPr/>
        </p:nvCxnSpPr>
        <p:spPr>
          <a:xfrm flipV="1">
            <a:off x="7763256" y="2532888"/>
            <a:ext cx="2223579" cy="2619187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295157" y="2532888"/>
            <a:ext cx="69167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12968" y="515207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541263" y="516121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64335" y="2259568"/>
            <a:ext cx="93968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1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in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 controls which instruction to execute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ALU does all the mathematical operations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PC counts the number of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80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</TotalTime>
  <Words>518</Words>
  <Application>Microsoft Office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Programming Fundamentals</vt:lpstr>
      <vt:lpstr>Introduction</vt:lpstr>
      <vt:lpstr>Introduction continued</vt:lpstr>
      <vt:lpstr>What programming can do</vt:lpstr>
      <vt:lpstr>Course Breakup</vt:lpstr>
      <vt:lpstr>What is Computation?</vt:lpstr>
      <vt:lpstr>Babylonion Method</vt:lpstr>
      <vt:lpstr>How does it work in a computer?</vt:lpstr>
      <vt:lpstr>How does it work in a computer?</vt:lpstr>
      <vt:lpstr>Order of instructions is important</vt:lpstr>
      <vt:lpstr>Flow Chart Defined</vt:lpstr>
      <vt:lpstr>Basic Flowchart Symbols</vt:lpstr>
      <vt:lpstr>Terminator</vt:lpstr>
      <vt:lpstr>Process</vt:lpstr>
      <vt:lpstr>The Arrow</vt:lpstr>
      <vt:lpstr>Decision</vt:lpstr>
      <vt:lpstr>Connector</vt:lpstr>
      <vt:lpstr>Document</vt:lpstr>
      <vt:lpstr>Data, or Input/Output</vt:lpstr>
      <vt:lpstr>A simple flow chart showing the symbols</vt:lpstr>
      <vt:lpstr>Q1. Add 10 and 20</vt:lpstr>
      <vt:lpstr>Q2. Draw a flowchart to log in to Facebook account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Charts</dc:title>
  <dc:creator>Nadia Nasir</dc:creator>
  <cp:lastModifiedBy>Umair Azfar Khan</cp:lastModifiedBy>
  <cp:revision>26</cp:revision>
  <dcterms:created xsi:type="dcterms:W3CDTF">2017-12-13T06:14:37Z</dcterms:created>
  <dcterms:modified xsi:type="dcterms:W3CDTF">2018-01-03T05:18:41Z</dcterms:modified>
</cp:coreProperties>
</file>