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Proxima Nova"/>
      <p:regular r:id="rId25"/>
      <p:bold r:id="rId26"/>
      <p:italic r:id="rId27"/>
      <p:boldItalic r:id="rId28"/>
    </p:embeddedFont>
    <p:embeddedFont>
      <p:font typeface="Lato"/>
      <p:regular r:id="rId29"/>
      <p:bold r:id="rId30"/>
      <p:italic r:id="rId31"/>
      <p:boldItalic r:id="rId32"/>
    </p:embeddedFont>
    <p:embeddedFont>
      <p:font typeface="Lexen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E36843-B27F-4B9B-8A3B-14923A177DD4}">
  <a:tblStyle styleId="{84E36843-B27F-4B9B-8A3B-14923A177DD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33" Type="http://schemas.openxmlformats.org/officeDocument/2006/relationships/font" Target="fonts/Lexend-regular.fntdata"/><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exend-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2a8369c11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2a8369c11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1008138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1008138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01c67307a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01c67307a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01c67307a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01c67307a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285b0af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285b0af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0e05565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0e05565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285a870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285a870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01c6730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01c6730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01c6730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01c6730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01c67307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01c67307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2a8369c1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2a8369c1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fdb8a91d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fdb8a91d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2a8369c11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2a8369c11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1008138d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1008138d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epod.cid.harvard.edu/sites/default/files/2018-10/A%20Tough%20Call.pdf" TargetMode="Externa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adb.org/publications/overview-financial-inclusion-regulation-and-education/" TargetMode="External"/><Relationship Id="rId4" Type="http://schemas.openxmlformats.org/officeDocument/2006/relationships/hyperlink" Target="https://economics.ucsc.edu/research/downloads/singh_financial_inclusion.pdf" TargetMode="External"/><Relationship Id="rId5" Type="http://schemas.openxmlformats.org/officeDocument/2006/relationships/hyperlink" Target="https://rbi.org.in/Scripts/BS_PressReleaseDisplay.aspx?prid=51382" TargetMode="External"/><Relationship Id="rId6" Type="http://schemas.openxmlformats.org/officeDocument/2006/relationships/hyperlink" Target="https://www.brookings.edu/wp-content/uploads/2019/03/Accelerating-Fin-Inclusion-2019-updated-8x10-v2.0.pdf" TargetMode="External"/><Relationship Id="rId7" Type="http://schemas.openxmlformats.org/officeDocument/2006/relationships/hyperlink" Target="https://www.npci.org.in" TargetMode="External"/><Relationship Id="rId8" Type="http://schemas.openxmlformats.org/officeDocument/2006/relationships/hyperlink" Target="https://pmjdy.gov.in/BankwiseLate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214325" y="1330300"/>
            <a:ext cx="8520600" cy="195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exend"/>
                <a:ea typeface="Lexend"/>
                <a:cs typeface="Lexend"/>
                <a:sym typeface="Lexend"/>
              </a:rPr>
              <a:t>QUANTITATIVE DATA ANALYSIS </a:t>
            </a:r>
            <a:endParaRPr>
              <a:latin typeface="Lexend"/>
              <a:ea typeface="Lexend"/>
              <a:cs typeface="Lexend"/>
              <a:sym typeface="Lexend"/>
            </a:endParaRPr>
          </a:p>
          <a:p>
            <a:pPr indent="0" lvl="0" marL="0" rtl="0" algn="l">
              <a:spcBef>
                <a:spcPts val="0"/>
              </a:spcBef>
              <a:spcAft>
                <a:spcPts val="0"/>
              </a:spcAft>
              <a:buNone/>
            </a:pPr>
            <a:r>
              <a:rPr lang="en">
                <a:latin typeface="Lexend"/>
                <a:ea typeface="Lexend"/>
                <a:cs typeface="Lexend"/>
                <a:sym typeface="Lexend"/>
              </a:rPr>
              <a:t>&amp; PUBLIC POLICY</a:t>
            </a:r>
            <a:endParaRPr>
              <a:latin typeface="Lexend"/>
              <a:ea typeface="Lexend"/>
              <a:cs typeface="Lexend"/>
              <a:sym typeface="Lexend"/>
            </a:endParaRPr>
          </a:p>
          <a:p>
            <a:pPr indent="0" lvl="0" marL="0" rtl="0" algn="l">
              <a:spcBef>
                <a:spcPts val="0"/>
              </a:spcBef>
              <a:spcAft>
                <a:spcPts val="0"/>
              </a:spcAft>
              <a:buNone/>
            </a:pPr>
            <a:r>
              <a:rPr lang="en" sz="2400">
                <a:latin typeface="Lexend"/>
                <a:ea typeface="Lexend"/>
                <a:cs typeface="Lexend"/>
                <a:sym typeface="Lexend"/>
              </a:rPr>
              <a:t>Final Course Project</a:t>
            </a:r>
            <a:endParaRPr sz="2400">
              <a:latin typeface="Lexend"/>
              <a:ea typeface="Lexend"/>
              <a:cs typeface="Lexend"/>
              <a:sym typeface="Lexend"/>
            </a:endParaRPr>
          </a:p>
        </p:txBody>
      </p:sp>
      <p:sp>
        <p:nvSpPr>
          <p:cNvPr id="87" name="Google Shape;87;p13"/>
          <p:cNvSpPr txBox="1"/>
          <p:nvPr>
            <p:ph idx="1" type="body"/>
          </p:nvPr>
        </p:nvSpPr>
        <p:spPr>
          <a:xfrm>
            <a:off x="5738400" y="3438450"/>
            <a:ext cx="3093900" cy="113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PHD 2023003 Aparna Sharma</a:t>
            </a:r>
            <a:endParaRPr sz="1400"/>
          </a:p>
          <a:p>
            <a:pPr indent="0" lvl="0" marL="0" rtl="0" algn="l">
              <a:spcBef>
                <a:spcPts val="1200"/>
              </a:spcBef>
              <a:spcAft>
                <a:spcPts val="1200"/>
              </a:spcAft>
              <a:buNone/>
            </a:pPr>
            <a:r>
              <a:rPr lang="en" sz="1400"/>
              <a:t>DT 2023012 Sarwan kumar</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582450" y="489900"/>
            <a:ext cx="7979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320" u="sng">
                <a:latin typeface="Times New Roman"/>
                <a:ea typeface="Times New Roman"/>
                <a:cs typeface="Times New Roman"/>
                <a:sym typeface="Times New Roman"/>
              </a:rPr>
              <a:t>Case 3 a) AePS penetration and comparison with UPI</a:t>
            </a:r>
            <a:endParaRPr b="1" sz="2320" u="sng">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2320" u="sng">
              <a:latin typeface="Times New Roman"/>
              <a:ea typeface="Times New Roman"/>
              <a:cs typeface="Times New Roman"/>
              <a:sym typeface="Times New Roman"/>
            </a:endParaRPr>
          </a:p>
        </p:txBody>
      </p:sp>
      <p:graphicFrame>
        <p:nvGraphicFramePr>
          <p:cNvPr id="151" name="Google Shape;151;p22"/>
          <p:cNvGraphicFramePr/>
          <p:nvPr/>
        </p:nvGraphicFramePr>
        <p:xfrm>
          <a:off x="1142850" y="2161150"/>
          <a:ext cx="3000000" cy="3000000"/>
        </p:xfrm>
        <a:graphic>
          <a:graphicData uri="http://schemas.openxmlformats.org/drawingml/2006/table">
            <a:tbl>
              <a:tblPr>
                <a:noFill/>
                <a:tableStyleId>{84E36843-B27F-4B9B-8A3B-14923A177DD4}</a:tableStyleId>
              </a:tblPr>
              <a:tblGrid>
                <a:gridCol w="952500"/>
                <a:gridCol w="1495425"/>
                <a:gridCol w="952500"/>
                <a:gridCol w="952500"/>
                <a:gridCol w="952500"/>
              </a:tblGrid>
              <a:tr h="200025">
                <a:tc>
                  <a:txBody>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Month Wise</a:t>
                      </a:r>
                      <a:endParaRPr b="1" sz="1000">
                        <a:solidFill>
                          <a:srgbClr val="FFFFFF"/>
                        </a:solidFill>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27357E"/>
                    </a:solidFill>
                  </a:tcPr>
                </a:tc>
                <a:tc>
                  <a:txBody>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AePs volume</a:t>
                      </a:r>
                      <a:endParaRPr b="1" sz="1000">
                        <a:solidFill>
                          <a:srgbClr val="FFFFFF"/>
                        </a:solidFill>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27357E"/>
                    </a:solidFill>
                  </a:tcPr>
                </a:tc>
                <a:tc>
                  <a:txBody>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AePs value</a:t>
                      </a:r>
                      <a:endParaRPr b="1" sz="1000">
                        <a:solidFill>
                          <a:srgbClr val="FFFFFF"/>
                        </a:solidFill>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27357E"/>
                    </a:solidFill>
                  </a:tcPr>
                </a:tc>
                <a:tc>
                  <a:txBody>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UPI volume</a:t>
                      </a:r>
                      <a:endParaRPr b="1" sz="1000">
                        <a:solidFill>
                          <a:srgbClr val="FFFFFF"/>
                        </a:solidFill>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27357E"/>
                    </a:solidFill>
                  </a:tcPr>
                </a:tc>
                <a:tc>
                  <a:txBody>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UPI value</a:t>
                      </a:r>
                      <a:endParaRPr b="1" sz="1000">
                        <a:solidFill>
                          <a:srgbClr val="FFFFFF"/>
                        </a:solidFill>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27357E"/>
                    </a:solidFill>
                  </a:tcPr>
                </a:tc>
              </a:tr>
              <a:tr h="200025">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Sep-23</a:t>
                      </a:r>
                      <a:endParaRPr sz="1000">
                        <a:solidFill>
                          <a:srgbClr val="212529"/>
                        </a:solidFill>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207.78</a:t>
                      </a:r>
                      <a:endParaRPr sz="1000">
                        <a:solidFill>
                          <a:srgbClr val="212529"/>
                        </a:solidFill>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25542.73</a:t>
                      </a:r>
                      <a:endParaRPr sz="1000">
                        <a:solidFill>
                          <a:srgbClr val="212529"/>
                        </a:solidFill>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10,555.69</a:t>
                      </a:r>
                      <a:endParaRPr sz="1000">
                        <a:solidFill>
                          <a:srgbClr val="212529"/>
                        </a:solidFill>
                        <a:latin typeface="Proxima Nova"/>
                        <a:ea typeface="Proxima Nova"/>
                        <a:cs typeface="Proxima Nova"/>
                        <a:sym typeface="Proxima Nova"/>
                      </a:endParaRPr>
                    </a:p>
                  </a:txBody>
                  <a:tcPr marT="19050" marB="19050" marR="28575" marL="28575" anchor="ctr">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1579133.18</a:t>
                      </a:r>
                      <a:endParaRPr sz="1000">
                        <a:solidFill>
                          <a:srgbClr val="212529"/>
                        </a:solidFill>
                        <a:latin typeface="Proxima Nova"/>
                        <a:ea typeface="Proxima Nova"/>
                        <a:cs typeface="Proxima Nova"/>
                        <a:sym typeface="Proxima Nova"/>
                      </a:endParaRPr>
                    </a:p>
                  </a:txBody>
                  <a:tcPr marT="19050" marB="19050" marR="28575" marL="28575" anchor="ctr">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Aug-23</a:t>
                      </a:r>
                      <a:endParaRPr sz="1000">
                        <a:solidFill>
                          <a:srgbClr val="212529"/>
                        </a:solidFill>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217.43</a:t>
                      </a:r>
                      <a:endParaRPr sz="1000">
                        <a:solidFill>
                          <a:srgbClr val="212529"/>
                        </a:solidFill>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27084.79</a:t>
                      </a:r>
                      <a:endParaRPr sz="1000">
                        <a:solidFill>
                          <a:srgbClr val="212529"/>
                        </a:solidFill>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10,586.02</a:t>
                      </a:r>
                      <a:endParaRPr sz="1000">
                        <a:solidFill>
                          <a:srgbClr val="212529"/>
                        </a:solidFill>
                        <a:latin typeface="Proxima Nova"/>
                        <a:ea typeface="Proxima Nova"/>
                        <a:cs typeface="Proxima Nova"/>
                        <a:sym typeface="Proxima Nova"/>
                      </a:endParaRPr>
                    </a:p>
                  </a:txBody>
                  <a:tcPr marT="19050" marB="19050" marR="28575" marL="28575" anchor="ctr">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1576536.56</a:t>
                      </a:r>
                      <a:endParaRPr sz="1000">
                        <a:solidFill>
                          <a:srgbClr val="212529"/>
                        </a:solidFill>
                        <a:latin typeface="Proxima Nova"/>
                        <a:ea typeface="Proxima Nova"/>
                        <a:cs typeface="Proxima Nova"/>
                        <a:sym typeface="Proxima Nova"/>
                      </a:endParaRPr>
                    </a:p>
                  </a:txBody>
                  <a:tcPr marT="19050" marB="19050" marR="28575" marL="28575" anchor="ctr">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Jul-23</a:t>
                      </a:r>
                      <a:endParaRPr sz="1000">
                        <a:solidFill>
                          <a:srgbClr val="212529"/>
                        </a:solidFill>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229.35</a:t>
                      </a:r>
                      <a:endParaRPr sz="1000">
                        <a:solidFill>
                          <a:srgbClr val="212529"/>
                        </a:solidFill>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29014.2</a:t>
                      </a:r>
                      <a:endParaRPr sz="1000">
                        <a:solidFill>
                          <a:srgbClr val="212529"/>
                        </a:solidFill>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9,964.61</a:t>
                      </a:r>
                      <a:endParaRPr sz="1000">
                        <a:solidFill>
                          <a:srgbClr val="212529"/>
                        </a:solidFill>
                        <a:latin typeface="Proxima Nova"/>
                        <a:ea typeface="Proxima Nova"/>
                        <a:cs typeface="Proxima Nova"/>
                        <a:sym typeface="Proxima Nova"/>
                      </a:endParaRPr>
                    </a:p>
                  </a:txBody>
                  <a:tcPr marT="19050" marB="19050" marR="28575" marL="28575" anchor="ctr">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1533645.2</a:t>
                      </a:r>
                      <a:endParaRPr sz="1000">
                        <a:solidFill>
                          <a:srgbClr val="212529"/>
                        </a:solidFill>
                        <a:latin typeface="Proxima Nova"/>
                        <a:ea typeface="Proxima Nova"/>
                        <a:cs typeface="Proxima Nova"/>
                        <a:sym typeface="Proxima Nova"/>
                      </a:endParaRPr>
                    </a:p>
                  </a:txBody>
                  <a:tcPr marT="19050" marB="19050" marR="28575" marL="28575" anchor="ctr">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Jun-23</a:t>
                      </a:r>
                      <a:endParaRPr sz="1000">
                        <a:solidFill>
                          <a:srgbClr val="212529"/>
                        </a:solidFill>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199.21</a:t>
                      </a:r>
                      <a:endParaRPr sz="1000">
                        <a:solidFill>
                          <a:srgbClr val="212529"/>
                        </a:solidFill>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26038.67</a:t>
                      </a:r>
                      <a:endParaRPr sz="1000">
                        <a:solidFill>
                          <a:srgbClr val="212529"/>
                        </a:solidFill>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9,335.06</a:t>
                      </a:r>
                      <a:endParaRPr sz="1000">
                        <a:solidFill>
                          <a:srgbClr val="212529"/>
                        </a:solidFill>
                        <a:latin typeface="Proxima Nova"/>
                        <a:ea typeface="Proxima Nova"/>
                        <a:cs typeface="Proxima Nova"/>
                        <a:sym typeface="Proxima Nova"/>
                      </a:endParaRPr>
                    </a:p>
                  </a:txBody>
                  <a:tcPr marT="19050" marB="19050" marR="28575" marL="28575" anchor="ctr">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1475464.27</a:t>
                      </a:r>
                      <a:endParaRPr sz="1000">
                        <a:solidFill>
                          <a:srgbClr val="212529"/>
                        </a:solidFill>
                        <a:latin typeface="Proxima Nova"/>
                        <a:ea typeface="Proxima Nova"/>
                        <a:cs typeface="Proxima Nova"/>
                        <a:sym typeface="Proxima Nova"/>
                      </a:endParaRPr>
                    </a:p>
                  </a:txBody>
                  <a:tcPr marT="19050" marB="19050" marR="28575" marL="28575" anchor="ctr">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May-23</a:t>
                      </a:r>
                      <a:endParaRPr sz="1000">
                        <a:solidFill>
                          <a:srgbClr val="212529"/>
                        </a:solidFill>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196.64</a:t>
                      </a:r>
                      <a:endParaRPr sz="1000">
                        <a:solidFill>
                          <a:srgbClr val="212529"/>
                        </a:solidFill>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27489.85</a:t>
                      </a:r>
                      <a:endParaRPr sz="1000">
                        <a:solidFill>
                          <a:srgbClr val="212529"/>
                        </a:solidFill>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9,415.19</a:t>
                      </a:r>
                      <a:endParaRPr sz="1000">
                        <a:solidFill>
                          <a:srgbClr val="212529"/>
                        </a:solidFill>
                        <a:latin typeface="Proxima Nova"/>
                        <a:ea typeface="Proxima Nova"/>
                        <a:cs typeface="Proxima Nova"/>
                        <a:sym typeface="Proxima Nova"/>
                      </a:endParaRPr>
                    </a:p>
                  </a:txBody>
                  <a:tcPr marT="19050" marB="19050" marR="28575" marL="28575" anchor="ctr">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1489145.5</a:t>
                      </a:r>
                      <a:endParaRPr sz="1000">
                        <a:solidFill>
                          <a:srgbClr val="212529"/>
                        </a:solidFill>
                        <a:latin typeface="Proxima Nova"/>
                        <a:ea typeface="Proxima Nova"/>
                        <a:cs typeface="Proxima Nova"/>
                        <a:sym typeface="Proxima Nova"/>
                      </a:endParaRPr>
                    </a:p>
                  </a:txBody>
                  <a:tcPr marT="19050" marB="19050" marR="28575" marL="28575" anchor="ctr">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a:t>
                      </a:r>
                      <a:endParaRPr sz="1000">
                        <a:solidFill>
                          <a:srgbClr val="212529"/>
                        </a:solidFill>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a:t>
                      </a:r>
                      <a:endParaRPr sz="1000">
                        <a:solidFill>
                          <a:srgbClr val="212529"/>
                        </a:solidFill>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Apr-18</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31.06</a:t>
                      </a:r>
                      <a:endParaRPr sz="1000">
                        <a:solidFill>
                          <a:srgbClr val="212529"/>
                        </a:solidFill>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4112.42</a:t>
                      </a:r>
                      <a:endParaRPr sz="1000">
                        <a:solidFill>
                          <a:srgbClr val="212529"/>
                        </a:solidFill>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190.08</a:t>
                      </a:r>
                      <a:endParaRPr sz="1000">
                        <a:solidFill>
                          <a:srgbClr val="212529"/>
                        </a:solidFill>
                        <a:latin typeface="Proxima Nova"/>
                        <a:ea typeface="Proxima Nova"/>
                        <a:cs typeface="Proxima Nova"/>
                        <a:sym typeface="Proxima Nova"/>
                      </a:endParaRPr>
                    </a:p>
                  </a:txBody>
                  <a:tcPr marT="19050" marB="19050" marR="28575" marL="28575" anchor="ctr">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27,021.85</a:t>
                      </a:r>
                      <a:endParaRPr sz="1000">
                        <a:solidFill>
                          <a:srgbClr val="212529"/>
                        </a:solidFill>
                        <a:latin typeface="Proxima Nova"/>
                        <a:ea typeface="Proxima Nova"/>
                        <a:cs typeface="Proxima Nova"/>
                        <a:sym typeface="Proxima Nova"/>
                      </a:endParaRPr>
                    </a:p>
                  </a:txBody>
                  <a:tcPr marT="19050" marB="19050" marR="28575" marL="28575" anchor="ctr">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Mar-18</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29.39</a:t>
                      </a:r>
                      <a:endParaRPr sz="1000">
                        <a:solidFill>
                          <a:srgbClr val="212529"/>
                        </a:solidFill>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3954.87</a:t>
                      </a:r>
                      <a:endParaRPr sz="1000">
                        <a:solidFill>
                          <a:srgbClr val="212529"/>
                        </a:solidFill>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178.05</a:t>
                      </a:r>
                      <a:endParaRPr sz="1000">
                        <a:solidFill>
                          <a:srgbClr val="212529"/>
                        </a:solidFill>
                        <a:latin typeface="Proxima Nova"/>
                        <a:ea typeface="Proxima Nova"/>
                        <a:cs typeface="Proxima Nova"/>
                        <a:sym typeface="Proxima Nova"/>
                      </a:endParaRPr>
                    </a:p>
                  </a:txBody>
                  <a:tcPr marT="19050" marB="19050" marR="28575" marL="28575" anchor="ctr">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24,172.60</a:t>
                      </a:r>
                      <a:endParaRPr sz="1000">
                        <a:solidFill>
                          <a:srgbClr val="212529"/>
                        </a:solidFill>
                        <a:latin typeface="Proxima Nova"/>
                        <a:ea typeface="Proxima Nova"/>
                        <a:cs typeface="Proxima Nova"/>
                        <a:sym typeface="Proxima Nova"/>
                      </a:endParaRPr>
                    </a:p>
                  </a:txBody>
                  <a:tcPr marT="19050" marB="19050" marR="28575" marL="28575" anchor="ctr">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Feb-18</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26.48</a:t>
                      </a:r>
                      <a:endParaRPr sz="1000">
                        <a:solidFill>
                          <a:srgbClr val="212529"/>
                        </a:solidFill>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3486.1</a:t>
                      </a:r>
                      <a:endParaRPr sz="1000">
                        <a:solidFill>
                          <a:srgbClr val="212529"/>
                        </a:solidFill>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171.4</a:t>
                      </a:r>
                      <a:endParaRPr sz="1000">
                        <a:solidFill>
                          <a:srgbClr val="212529"/>
                        </a:solidFill>
                        <a:latin typeface="Proxima Nova"/>
                        <a:ea typeface="Proxima Nova"/>
                        <a:cs typeface="Proxima Nova"/>
                        <a:sym typeface="Proxima Nova"/>
                      </a:endParaRPr>
                    </a:p>
                  </a:txBody>
                  <a:tcPr marT="19050" marB="19050" marR="28575" marL="28575" anchor="ctr">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19,126.20</a:t>
                      </a:r>
                      <a:endParaRPr sz="1000">
                        <a:solidFill>
                          <a:srgbClr val="212529"/>
                        </a:solidFill>
                        <a:latin typeface="Proxima Nova"/>
                        <a:ea typeface="Proxima Nova"/>
                        <a:cs typeface="Proxima Nova"/>
                        <a:sym typeface="Proxima Nova"/>
                      </a:endParaRPr>
                    </a:p>
                  </a:txBody>
                  <a:tcPr marT="19050" marB="19050" marR="28575" marL="28575" anchor="ctr">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Jan-18</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23.92</a:t>
                      </a:r>
                      <a:endParaRPr sz="1000">
                        <a:solidFill>
                          <a:srgbClr val="212529"/>
                        </a:solidFill>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3285.1</a:t>
                      </a:r>
                      <a:endParaRPr sz="1000">
                        <a:solidFill>
                          <a:srgbClr val="212529"/>
                        </a:solidFill>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151.83</a:t>
                      </a:r>
                      <a:endParaRPr sz="1000">
                        <a:solidFill>
                          <a:srgbClr val="212529"/>
                        </a:solidFill>
                        <a:latin typeface="Proxima Nova"/>
                        <a:ea typeface="Proxima Nova"/>
                        <a:cs typeface="Proxima Nova"/>
                        <a:sym typeface="Proxima Nova"/>
                      </a:endParaRPr>
                    </a:p>
                  </a:txBody>
                  <a:tcPr marT="19050" marB="19050" marR="28575" marL="28575" anchor="ctr">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529"/>
                          </a:solidFill>
                          <a:latin typeface="Proxima Nova"/>
                          <a:ea typeface="Proxima Nova"/>
                          <a:cs typeface="Proxima Nova"/>
                          <a:sym typeface="Proxima Nova"/>
                        </a:rPr>
                        <a:t>15,571.20</a:t>
                      </a:r>
                      <a:endParaRPr sz="1000">
                        <a:solidFill>
                          <a:srgbClr val="212529"/>
                        </a:solidFill>
                        <a:latin typeface="Proxima Nova"/>
                        <a:ea typeface="Proxima Nova"/>
                        <a:cs typeface="Proxima Nova"/>
                        <a:sym typeface="Proxima Nova"/>
                      </a:endParaRPr>
                    </a:p>
                  </a:txBody>
                  <a:tcPr marT="19050" marB="19050" marR="28575" marL="28575" anchor="ctr">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bl>
          </a:graphicData>
        </a:graphic>
      </p:graphicFrame>
      <p:sp>
        <p:nvSpPr>
          <p:cNvPr id="152" name="Google Shape;152;p22"/>
          <p:cNvSpPr txBox="1"/>
          <p:nvPr>
            <p:ph idx="1" type="body"/>
          </p:nvPr>
        </p:nvSpPr>
        <p:spPr>
          <a:xfrm>
            <a:off x="407625" y="4508100"/>
            <a:ext cx="7866900" cy="635400"/>
          </a:xfrm>
          <a:prstGeom prst="rect">
            <a:avLst/>
          </a:prstGeom>
        </p:spPr>
        <p:txBody>
          <a:bodyPr anchorCtr="0" anchor="t" bIns="91425" lIns="91425" spcFirstLastPara="1" rIns="91425" wrap="square" tIns="91425">
            <a:noAutofit/>
          </a:bodyPr>
          <a:lstStyle/>
          <a:p>
            <a:pPr indent="-311150" lvl="0" marL="457200" rtl="0" algn="l">
              <a:lnSpc>
                <a:spcPct val="105000"/>
              </a:lnSpc>
              <a:spcBef>
                <a:spcPts val="0"/>
              </a:spcBef>
              <a:spcAft>
                <a:spcPts val="0"/>
              </a:spcAft>
              <a:buSzPts val="1300"/>
              <a:buFont typeface="Proxima Nova"/>
              <a:buChar char="●"/>
            </a:pPr>
            <a:r>
              <a:rPr lang="en" sz="1300">
                <a:latin typeface="Proxima Nova"/>
                <a:ea typeface="Proxima Nova"/>
                <a:cs typeface="Proxima Nova"/>
                <a:sym typeface="Proxima Nova"/>
              </a:rPr>
              <a:t>Aadhar based payments in the last 5 years have increased at a significantly slower pace (8x) than UPI transaction (90x), indicating less popularity and adoption of the offline payment model. </a:t>
            </a:r>
            <a:endParaRPr sz="1300">
              <a:latin typeface="Proxima Nova"/>
              <a:ea typeface="Proxima Nova"/>
              <a:cs typeface="Proxima Nova"/>
              <a:sym typeface="Proxima Nova"/>
            </a:endParaRPr>
          </a:p>
        </p:txBody>
      </p:sp>
      <p:sp>
        <p:nvSpPr>
          <p:cNvPr id="153" name="Google Shape;153;p22"/>
          <p:cNvSpPr txBox="1"/>
          <p:nvPr>
            <p:ph idx="1" type="body"/>
          </p:nvPr>
        </p:nvSpPr>
        <p:spPr>
          <a:xfrm>
            <a:off x="468450" y="1275425"/>
            <a:ext cx="8381700" cy="635400"/>
          </a:xfrm>
          <a:prstGeom prst="rect">
            <a:avLst/>
          </a:prstGeom>
        </p:spPr>
        <p:txBody>
          <a:bodyPr anchorCtr="0" anchor="t" bIns="91425" lIns="91425" spcFirstLastPara="1" rIns="91425" wrap="square" tIns="91425">
            <a:noAutofit/>
          </a:bodyPr>
          <a:lstStyle/>
          <a:p>
            <a:pPr indent="-311150" lvl="0" marL="457200" rtl="0" algn="l">
              <a:lnSpc>
                <a:spcPct val="105000"/>
              </a:lnSpc>
              <a:spcBef>
                <a:spcPts val="0"/>
              </a:spcBef>
              <a:spcAft>
                <a:spcPts val="0"/>
              </a:spcAft>
              <a:buSzPts val="1300"/>
              <a:buFont typeface="Proxima Nova"/>
              <a:buChar char="●"/>
            </a:pPr>
            <a:r>
              <a:rPr lang="en" sz="1300">
                <a:latin typeface="Proxima Nova"/>
                <a:ea typeface="Proxima Nova"/>
                <a:cs typeface="Proxima Nova"/>
                <a:sym typeface="Proxima Nova"/>
              </a:rPr>
              <a:t>AePS aims to empower people to carry out banking and financial services like fund transfers, cash withdrawals, mini statements, balance inquiries, etc through a business correspondent physically with only the bank name, Aadhar number and biometrics, without needing access to smartphones or OTPs</a:t>
            </a:r>
            <a:endParaRPr sz="1300">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483125" y="14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20">
                <a:latin typeface="Times New Roman"/>
                <a:ea typeface="Times New Roman"/>
                <a:cs typeface="Times New Roman"/>
                <a:sym typeface="Times New Roman"/>
              </a:rPr>
              <a:t>Case 3:An Additional Important Tangent to Look At: </a:t>
            </a:r>
            <a:endParaRPr sz="2220">
              <a:latin typeface="Times New Roman"/>
              <a:ea typeface="Times New Roman"/>
              <a:cs typeface="Times New Roman"/>
              <a:sym typeface="Times New Roman"/>
            </a:endParaRPr>
          </a:p>
        </p:txBody>
      </p:sp>
      <p:sp>
        <p:nvSpPr>
          <p:cNvPr id="159" name="Google Shape;159;p23"/>
          <p:cNvSpPr txBox="1"/>
          <p:nvPr/>
        </p:nvSpPr>
        <p:spPr>
          <a:xfrm>
            <a:off x="727650" y="2981525"/>
            <a:ext cx="7688700" cy="2096100"/>
          </a:xfrm>
          <a:prstGeom prst="rect">
            <a:avLst/>
          </a:prstGeom>
          <a:noFill/>
          <a:ln>
            <a:noFill/>
          </a:ln>
        </p:spPr>
        <p:txBody>
          <a:bodyPr anchorCtr="0" anchor="t" bIns="91425" lIns="91425" spcFirstLastPara="1" rIns="91425" wrap="square" tIns="91425">
            <a:normAutofit lnSpcReduction="10000"/>
          </a:bodyPr>
          <a:lstStyle/>
          <a:p>
            <a:pPr indent="-323850" lvl="0" marL="457200" rtl="0" algn="l">
              <a:lnSpc>
                <a:spcPct val="115000"/>
              </a:lnSpc>
              <a:spcBef>
                <a:spcPts val="0"/>
              </a:spcBef>
              <a:spcAft>
                <a:spcPts val="0"/>
              </a:spcAft>
              <a:buClr>
                <a:srgbClr val="595959"/>
              </a:buClr>
              <a:buSzPts val="1500"/>
              <a:buFont typeface="Times New Roman"/>
              <a:buChar char="●"/>
            </a:pPr>
            <a:r>
              <a:rPr lang="en" sz="1500">
                <a:solidFill>
                  <a:srgbClr val="595959"/>
                </a:solidFill>
                <a:latin typeface="Times New Roman"/>
                <a:ea typeface="Times New Roman"/>
                <a:cs typeface="Times New Roman"/>
                <a:sym typeface="Times New Roman"/>
              </a:rPr>
              <a:t>Smartphone penetration amongst the elderly (&gt;50 yrs) is very low both amongst men and women. The elderly cohort have the problem of not just access but also the technological barrier (knowledge and fear) to confidently use smartphones</a:t>
            </a:r>
            <a:endParaRPr sz="1500">
              <a:solidFill>
                <a:srgbClr val="595959"/>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595959"/>
              </a:buClr>
              <a:buSzPts val="1500"/>
              <a:buFont typeface="Times New Roman"/>
              <a:buChar char="●"/>
            </a:pPr>
            <a:r>
              <a:rPr lang="en" sz="1500">
                <a:solidFill>
                  <a:srgbClr val="595959"/>
                </a:solidFill>
                <a:latin typeface="Times New Roman"/>
                <a:ea typeface="Times New Roman"/>
                <a:cs typeface="Times New Roman"/>
                <a:sym typeface="Times New Roman"/>
              </a:rPr>
              <a:t>Increasing penetration of AePS through expansion of micro-ATMs and PoS machines would help increase access to the elderly. Coupling this with bank correspondents present locally to onboard the elderly to banking systems would help drive financial inclusion </a:t>
            </a:r>
            <a:endParaRPr sz="1500">
              <a:solidFill>
                <a:srgbClr val="595959"/>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 sz="1500">
                <a:solidFill>
                  <a:srgbClr val="595959"/>
                </a:solidFill>
                <a:latin typeface="Times New Roman"/>
                <a:ea typeface="Times New Roman"/>
                <a:cs typeface="Times New Roman"/>
                <a:sym typeface="Times New Roman"/>
              </a:rPr>
              <a:t>Source: </a:t>
            </a:r>
            <a:r>
              <a:rPr lang="en" sz="1500" u="sng">
                <a:solidFill>
                  <a:schemeClr val="hlink"/>
                </a:solidFill>
                <a:latin typeface="Times New Roman"/>
                <a:ea typeface="Times New Roman"/>
                <a:cs typeface="Times New Roman"/>
                <a:sym typeface="Times New Roman"/>
                <a:hlinkClick r:id="rId3"/>
              </a:rPr>
              <a:t>https://epod.cid.harvard.edu/sites/default/files/2018-10/A%20Tough%20Call.pdf</a:t>
            </a:r>
            <a:r>
              <a:rPr lang="en" sz="1500">
                <a:solidFill>
                  <a:srgbClr val="595959"/>
                </a:solidFill>
                <a:latin typeface="Times New Roman"/>
                <a:ea typeface="Times New Roman"/>
                <a:cs typeface="Times New Roman"/>
                <a:sym typeface="Times New Roman"/>
              </a:rPr>
              <a:t> </a:t>
            </a:r>
            <a:endParaRPr sz="1500">
              <a:solidFill>
                <a:srgbClr val="595959"/>
              </a:solidFill>
              <a:latin typeface="Times New Roman"/>
              <a:ea typeface="Times New Roman"/>
              <a:cs typeface="Times New Roman"/>
              <a:sym typeface="Times New Roman"/>
            </a:endParaRPr>
          </a:p>
        </p:txBody>
      </p:sp>
      <p:pic>
        <p:nvPicPr>
          <p:cNvPr id="160" name="Google Shape;160;p23"/>
          <p:cNvPicPr preferRelativeResize="0"/>
          <p:nvPr/>
        </p:nvPicPr>
        <p:blipFill>
          <a:blip r:embed="rId4">
            <a:alphaModFix/>
          </a:blip>
          <a:stretch>
            <a:fillRect/>
          </a:stretch>
        </p:blipFill>
        <p:spPr>
          <a:xfrm>
            <a:off x="1611300" y="715175"/>
            <a:ext cx="4139300" cy="2202325"/>
          </a:xfrm>
          <a:prstGeom prst="rect">
            <a:avLst/>
          </a:prstGeom>
          <a:noFill/>
          <a:ln cap="flat" cmpd="sng" w="9525">
            <a:solidFill>
              <a:srgbClr val="595959"/>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89400" y="469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Policy Implications &amp; Recommendations </a:t>
            </a:r>
            <a:endParaRPr/>
          </a:p>
        </p:txBody>
      </p:sp>
      <p:sp>
        <p:nvSpPr>
          <p:cNvPr id="166" name="Google Shape;166;p24"/>
          <p:cNvSpPr txBox="1"/>
          <p:nvPr>
            <p:ph idx="1" type="body"/>
          </p:nvPr>
        </p:nvSpPr>
        <p:spPr>
          <a:xfrm>
            <a:off x="245325" y="1236700"/>
            <a:ext cx="8520600" cy="4114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Bank account usage depend significantly on UPI transaction volume and also on transaction per value. </a:t>
            </a:r>
            <a:endParaRPr sz="15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This is intuitive as </a:t>
            </a:r>
            <a:r>
              <a:rPr lang="en" sz="1500">
                <a:latin typeface="Times New Roman"/>
                <a:ea typeface="Times New Roman"/>
                <a:cs typeface="Times New Roman"/>
                <a:sym typeface="Times New Roman"/>
              </a:rPr>
              <a:t>people</a:t>
            </a:r>
            <a:r>
              <a:rPr lang="en" sz="1500">
                <a:latin typeface="Times New Roman"/>
                <a:ea typeface="Times New Roman"/>
                <a:cs typeface="Times New Roman"/>
                <a:sym typeface="Times New Roman"/>
              </a:rPr>
              <a:t> care more about the money in their accounts when the value is higher</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Any transaction fee either per unit of transaction or % of  transaction amount will lower usage and negatively impact financial inclusion</a:t>
            </a:r>
            <a:endParaRPr sz="15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There should be ideally a government directive that there should be no transaction fee levied on UPI transactions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Furthermore, like the state government of Rajasthan, interventions to distribute smartphones amongst women from economically backward backgrounds will be a positive step as smartphone ownership amongst women is lower</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However, offline infrastructure such as POS machines are also important so that the people without smartphones aren’t excluded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Micro-credit access also depends on building up a credit score which can only happen with continuous bank activity that UPI has enabled and thus has the capacity to increase </a:t>
            </a:r>
            <a:r>
              <a:rPr lang="en" sz="1500">
                <a:latin typeface="Times New Roman"/>
                <a:ea typeface="Times New Roman"/>
                <a:cs typeface="Times New Roman"/>
                <a:sym typeface="Times New Roman"/>
              </a:rPr>
              <a:t>access</a:t>
            </a:r>
            <a:r>
              <a:rPr lang="en" sz="1500">
                <a:latin typeface="Times New Roman"/>
                <a:ea typeface="Times New Roman"/>
                <a:cs typeface="Times New Roman"/>
                <a:sym typeface="Times New Roman"/>
              </a:rPr>
              <a:t> to credit </a:t>
            </a:r>
            <a:endParaRPr sz="15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727650" y="629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of the Study </a:t>
            </a:r>
            <a:endParaRPr/>
          </a:p>
        </p:txBody>
      </p:sp>
      <p:sp>
        <p:nvSpPr>
          <p:cNvPr id="172" name="Google Shape;172;p25"/>
          <p:cNvSpPr txBox="1"/>
          <p:nvPr>
            <p:ph idx="1" type="body"/>
          </p:nvPr>
        </p:nvSpPr>
        <p:spPr>
          <a:xfrm>
            <a:off x="210325" y="1367275"/>
            <a:ext cx="8520600" cy="16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Educational and Social </a:t>
            </a:r>
            <a:r>
              <a:rPr lang="en"/>
              <a:t>parameters</a:t>
            </a:r>
            <a:r>
              <a:rPr lang="en"/>
              <a:t> of Financial Inclusion haven’t been looked at and </a:t>
            </a:r>
            <a:r>
              <a:rPr lang="en"/>
              <a:t>require</a:t>
            </a:r>
            <a:r>
              <a:rPr lang="en"/>
              <a:t> a qualitative </a:t>
            </a:r>
            <a:r>
              <a:rPr lang="en"/>
              <a:t>understanding</a:t>
            </a:r>
            <a:r>
              <a:rPr lang="en"/>
              <a:t> as well </a:t>
            </a:r>
            <a:endParaRPr/>
          </a:p>
          <a:p>
            <a:pPr indent="-311150" lvl="0" marL="457200" rtl="0" algn="l">
              <a:spcBef>
                <a:spcPts val="0"/>
              </a:spcBef>
              <a:spcAft>
                <a:spcPts val="0"/>
              </a:spcAft>
              <a:buSzPts val="1300"/>
              <a:buChar char="●"/>
            </a:pPr>
            <a:r>
              <a:rPr lang="en"/>
              <a:t>Internet penetration, quality and access also needs to be taken into account to better understand and </a:t>
            </a:r>
            <a:r>
              <a:rPr lang="en"/>
              <a:t>drive</a:t>
            </a:r>
            <a:r>
              <a:rPr lang="en"/>
              <a:t> FI through UPI which has not been undertaken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473025" y="530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Sources/References</a:t>
            </a:r>
            <a:endParaRPr>
              <a:latin typeface="Times New Roman"/>
              <a:ea typeface="Times New Roman"/>
              <a:cs typeface="Times New Roman"/>
              <a:sym typeface="Times New Roman"/>
            </a:endParaRPr>
          </a:p>
        </p:txBody>
      </p:sp>
      <p:sp>
        <p:nvSpPr>
          <p:cNvPr id="178" name="Google Shape;178;p26"/>
          <p:cNvSpPr txBox="1"/>
          <p:nvPr>
            <p:ph idx="1" type="body"/>
          </p:nvPr>
        </p:nvSpPr>
        <p:spPr>
          <a:xfrm>
            <a:off x="169775" y="1194325"/>
            <a:ext cx="8520600" cy="381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i) N. Yoshino. and Morgan, P. 2016. Overview of Financial Inclusion, Regulation, and Education. ADBI Working Paper 591. Tokyo: Asian Development Bank Institute. Available: </a:t>
            </a:r>
            <a:r>
              <a:rPr lang="en" sz="1600" u="sng">
                <a:solidFill>
                  <a:schemeClr val="hlink"/>
                </a:solidFill>
                <a:latin typeface="Times New Roman"/>
                <a:ea typeface="Times New Roman"/>
                <a:cs typeface="Times New Roman"/>
                <a:sym typeface="Times New Roman"/>
                <a:hlinkClick r:id="rId3"/>
              </a:rPr>
              <a:t>http://www.adb.org/publications/overview-financial-inclusion-regulation-and-education/</a:t>
            </a: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ii) N. Singh. 2017. Financial Inclusion: Concepts, Issues and Policies for India. Department of Economics University of California, Santa Cruz. Available: </a:t>
            </a:r>
            <a:r>
              <a:rPr lang="en" sz="1600" u="sng">
                <a:solidFill>
                  <a:schemeClr val="hlink"/>
                </a:solidFill>
                <a:latin typeface="Times New Roman"/>
                <a:ea typeface="Times New Roman"/>
                <a:cs typeface="Times New Roman"/>
                <a:sym typeface="Times New Roman"/>
                <a:hlinkClick r:id="rId4"/>
              </a:rPr>
              <a:t>https://economics.ucsc.edu/research/downloads/singh_financial_inclusion.pdf</a:t>
            </a: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iii) Reserve Bank of India. Financial Inclusion Index. 2021 </a:t>
            </a:r>
            <a:r>
              <a:rPr lang="en" sz="1600" u="sng">
                <a:solidFill>
                  <a:schemeClr val="hlink"/>
                </a:solidFill>
                <a:latin typeface="Times New Roman"/>
                <a:ea typeface="Times New Roman"/>
                <a:cs typeface="Times New Roman"/>
                <a:sym typeface="Times New Roman"/>
                <a:hlinkClick r:id="rId5"/>
              </a:rPr>
              <a:t>https://rbi.org.in/Scripts/BS_PressReleaseDisplay.aspx?prid=51382</a:t>
            </a: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iv) </a:t>
            </a:r>
            <a:r>
              <a:rPr lang="en">
                <a:solidFill>
                  <a:schemeClr val="dk1"/>
                </a:solidFill>
                <a:latin typeface="Times New Roman"/>
                <a:ea typeface="Times New Roman"/>
                <a:cs typeface="Times New Roman"/>
                <a:sym typeface="Times New Roman"/>
              </a:rPr>
              <a:t>Ravi, S. (2019). </a:t>
            </a:r>
            <a:r>
              <a:rPr i="1" lang="en">
                <a:solidFill>
                  <a:schemeClr val="dk1"/>
                </a:solidFill>
                <a:latin typeface="Times New Roman"/>
                <a:ea typeface="Times New Roman"/>
                <a:cs typeface="Times New Roman"/>
                <a:sym typeface="Times New Roman"/>
              </a:rPr>
              <a:t>Accelerating financial inclusion - brookings</a:t>
            </a:r>
            <a:r>
              <a:rPr lang="en">
                <a:solidFill>
                  <a:schemeClr val="dk1"/>
                </a:solidFill>
                <a:latin typeface="Times New Roman"/>
                <a:ea typeface="Times New Roman"/>
                <a:cs typeface="Times New Roman"/>
                <a:sym typeface="Times New Roman"/>
              </a:rPr>
              <a:t>. https://www.brookings.edu/. </a:t>
            </a:r>
            <a:r>
              <a:rPr lang="en" u="sng">
                <a:solidFill>
                  <a:schemeClr val="accent5"/>
                </a:solidFill>
                <a:latin typeface="Times New Roman"/>
                <a:ea typeface="Times New Roman"/>
                <a:cs typeface="Times New Roman"/>
                <a:sym typeface="Times New Roman"/>
                <a:hlinkClick r:id="rId6">
                  <a:extLst>
                    <a:ext uri="{A12FA001-AC4F-418D-AE19-62706E023703}">
                      <ahyp:hlinkClr val="tx"/>
                    </a:ext>
                  </a:extLst>
                </a:hlinkClick>
              </a:rPr>
              <a:t>https://www.brookings.edu/wp-content/uploads/2019/03/Accelerating-Fin-Inclusion-2019-updated-8x10-v2.0.pdf</a:t>
            </a:r>
            <a:r>
              <a:rPr lang="en">
                <a:solidFill>
                  <a:schemeClr val="dk1"/>
                </a:solidFill>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1200"/>
              </a:spcBef>
              <a:spcAft>
                <a:spcPts val="1200"/>
              </a:spcAft>
              <a:buNone/>
            </a:pPr>
            <a:r>
              <a:rPr lang="en" sz="1600">
                <a:latin typeface="Times New Roman"/>
                <a:ea typeface="Times New Roman"/>
                <a:cs typeface="Times New Roman"/>
                <a:sym typeface="Times New Roman"/>
              </a:rPr>
              <a:t>v) Dataset  Source: </a:t>
            </a:r>
            <a:r>
              <a:rPr lang="en" sz="1600" u="sng">
                <a:solidFill>
                  <a:schemeClr val="hlink"/>
                </a:solidFill>
                <a:latin typeface="Times New Roman"/>
                <a:ea typeface="Times New Roman"/>
                <a:cs typeface="Times New Roman"/>
                <a:sym typeface="Times New Roman"/>
                <a:hlinkClick r:id="rId7"/>
              </a:rPr>
              <a:t>https://www.npci.org.in</a:t>
            </a:r>
            <a:r>
              <a:rPr lang="en" sz="1600">
                <a:latin typeface="Times New Roman"/>
                <a:ea typeface="Times New Roman"/>
                <a:cs typeface="Times New Roman"/>
                <a:sym typeface="Times New Roman"/>
              </a:rPr>
              <a:t> &amp; </a:t>
            </a:r>
            <a:r>
              <a:rPr lang="en" sz="1600" u="sng">
                <a:solidFill>
                  <a:schemeClr val="hlink"/>
                </a:solidFill>
                <a:latin typeface="Times New Roman"/>
                <a:ea typeface="Times New Roman"/>
                <a:cs typeface="Times New Roman"/>
                <a:sym typeface="Times New Roman"/>
                <a:hlinkClick r:id="rId8"/>
              </a:rPr>
              <a:t>https://pmjdy.gov.in/BankwiseLatest</a:t>
            </a: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72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 between UPI &amp; Financial Inclusion in India </a:t>
            </a:r>
            <a:endParaRPr/>
          </a:p>
        </p:txBody>
      </p:sp>
      <p:sp>
        <p:nvSpPr>
          <p:cNvPr id="93" name="Google Shape;93;p14"/>
          <p:cNvSpPr txBox="1"/>
          <p:nvPr>
            <p:ph idx="1" type="body"/>
          </p:nvPr>
        </p:nvSpPr>
        <p:spPr>
          <a:xfrm>
            <a:off x="454425" y="1166450"/>
            <a:ext cx="8520600" cy="41598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Our primary objective was to examine if UPI increases financial inclusion</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How do we understand financial inclusion? And what parameters did we employ to examine financial </a:t>
            </a:r>
            <a:r>
              <a:rPr lang="en" sz="1900">
                <a:latin typeface="Times New Roman"/>
                <a:ea typeface="Times New Roman"/>
                <a:cs typeface="Times New Roman"/>
                <a:sym typeface="Times New Roman"/>
              </a:rPr>
              <a:t>inclusion</a:t>
            </a:r>
            <a:r>
              <a:rPr lang="en"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Primary parameters of FI Index include - i) Access ii) Usage iii) Quality (RBI, 2021) </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Additionally, </a:t>
            </a:r>
            <a:r>
              <a:rPr lang="en" sz="1900">
                <a:latin typeface="Times New Roman"/>
                <a:ea typeface="Times New Roman"/>
                <a:cs typeface="Times New Roman"/>
                <a:sym typeface="Times New Roman"/>
              </a:rPr>
              <a:t>there</a:t>
            </a:r>
            <a:r>
              <a:rPr lang="en" sz="1900">
                <a:latin typeface="Times New Roman"/>
                <a:ea typeface="Times New Roman"/>
                <a:cs typeface="Times New Roman"/>
                <a:sym typeface="Times New Roman"/>
              </a:rPr>
              <a:t> are social, infrastructural and educational components to Financial Inclusion (Yoshino &amp; Morgan, 2016, Singh N, 2017) </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Char char="●"/>
            </a:pPr>
            <a:r>
              <a:rPr lang="en" sz="1900">
                <a:latin typeface="Times New Roman"/>
                <a:ea typeface="Times New Roman"/>
                <a:cs typeface="Times New Roman"/>
                <a:sym typeface="Times New Roman"/>
              </a:rPr>
              <a:t>We looked at </a:t>
            </a:r>
            <a:r>
              <a:rPr b="1" lang="en" sz="1900" u="sng">
                <a:latin typeface="Times New Roman"/>
                <a:ea typeface="Times New Roman"/>
                <a:cs typeface="Times New Roman"/>
                <a:sym typeface="Times New Roman"/>
              </a:rPr>
              <a:t>THREE </a:t>
            </a:r>
            <a:r>
              <a:rPr lang="en" sz="1900">
                <a:latin typeface="Times New Roman"/>
                <a:ea typeface="Times New Roman"/>
                <a:cs typeface="Times New Roman"/>
                <a:sym typeface="Times New Roman"/>
              </a:rPr>
              <a:t>distinct</a:t>
            </a:r>
            <a:r>
              <a:rPr lang="en" sz="1900">
                <a:latin typeface="Times New Roman"/>
                <a:ea typeface="Times New Roman"/>
                <a:cs typeface="Times New Roman"/>
                <a:sym typeface="Times New Roman"/>
              </a:rPr>
              <a:t> datasets i) Jan Dhan Savings Accounts (monthly data points on number of accounts and account deposits between June 2017-September 2023); then we looked at ii) Micro Credit Activity from rural &amp; semi-urban areas and finally we looked at AePS </a:t>
            </a:r>
            <a:r>
              <a:rPr lang="en" sz="1900">
                <a:latin typeface="Times New Roman"/>
                <a:ea typeface="Times New Roman"/>
                <a:cs typeface="Times New Roman"/>
                <a:sym typeface="Times New Roman"/>
              </a:rPr>
              <a:t>datasets from 2015-2023 </a:t>
            </a:r>
            <a:endParaRPr sz="19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210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our independent and response variables? </a:t>
            </a:r>
            <a:endParaRPr/>
          </a:p>
        </p:txBody>
      </p:sp>
      <p:sp>
        <p:nvSpPr>
          <p:cNvPr id="99" name="Google Shape;99;p15"/>
          <p:cNvSpPr txBox="1"/>
          <p:nvPr>
            <p:ph idx="1" type="body"/>
          </p:nvPr>
        </p:nvSpPr>
        <p:spPr>
          <a:xfrm>
            <a:off x="210300" y="874150"/>
            <a:ext cx="8520600" cy="42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CASE I</a:t>
            </a:r>
            <a:endParaRPr b="1"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UPI Volume &amp; Value - Independent Variable </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Jan Dhan Savings Accounts (No. of Accounts &amp; Deposit per A/C)- Response Variable </a:t>
            </a:r>
            <a:endParaRPr b="1" sz="1600">
              <a:latin typeface="Times New Roman"/>
              <a:ea typeface="Times New Roman"/>
              <a:cs typeface="Times New Roman"/>
              <a:sym typeface="Times New Roman"/>
            </a:endParaRPr>
          </a:p>
          <a:p>
            <a:pPr indent="0" lvl="0" marL="0" rtl="0" algn="l">
              <a:spcBef>
                <a:spcPts val="1200"/>
              </a:spcBef>
              <a:spcAft>
                <a:spcPts val="0"/>
              </a:spcAft>
              <a:buNone/>
            </a:pPr>
            <a:r>
              <a:rPr b="1" lang="en" sz="1600">
                <a:latin typeface="Times New Roman"/>
                <a:ea typeface="Times New Roman"/>
                <a:cs typeface="Times New Roman"/>
                <a:sym typeface="Times New Roman"/>
              </a:rPr>
              <a:t>Case II</a:t>
            </a:r>
            <a:endParaRPr b="1" sz="1600">
              <a:latin typeface="Times New Roman"/>
              <a:ea typeface="Times New Roman"/>
              <a:cs typeface="Times New Roman"/>
              <a:sym typeface="Times New Roman"/>
            </a:endParaRPr>
          </a:p>
          <a:p>
            <a:pPr indent="0" lvl="0" marL="0" rtl="0" algn="l">
              <a:spcBef>
                <a:spcPts val="1200"/>
              </a:spcBef>
              <a:spcAft>
                <a:spcPts val="0"/>
              </a:spcAft>
              <a:buNone/>
            </a:pPr>
            <a:r>
              <a:rPr b="1" lang="en" sz="1600">
                <a:latin typeface="Times New Roman"/>
                <a:ea typeface="Times New Roman"/>
                <a:cs typeface="Times New Roman"/>
                <a:sym typeface="Times New Roman"/>
              </a:rPr>
              <a:t>UPI Volume &amp; Value - Independent Variable </a:t>
            </a:r>
            <a:endParaRPr b="1"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Microcredit Activity (Rural &amp; Semi Urban Credit Accounts &amp; Credit Value Received) - Response Variable </a:t>
            </a:r>
            <a:endParaRPr sz="1600">
              <a:latin typeface="Times New Roman"/>
              <a:ea typeface="Times New Roman"/>
              <a:cs typeface="Times New Roman"/>
              <a:sym typeface="Times New Roman"/>
            </a:endParaRPr>
          </a:p>
          <a:p>
            <a:pPr indent="0" lvl="0" marL="0" rtl="0" algn="l">
              <a:spcBef>
                <a:spcPts val="1200"/>
              </a:spcBef>
              <a:spcAft>
                <a:spcPts val="0"/>
              </a:spcAft>
              <a:buNone/>
            </a:pPr>
            <a:r>
              <a:rPr b="1" lang="en" sz="1600">
                <a:latin typeface="Times New Roman"/>
                <a:ea typeface="Times New Roman"/>
                <a:cs typeface="Times New Roman"/>
                <a:sym typeface="Times New Roman"/>
              </a:rPr>
              <a:t>Case III</a:t>
            </a:r>
            <a:endParaRPr b="1"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AePS Volume Data - Independent Variable </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Jan Dhan Total Account VOlume - Response Variable </a:t>
            </a:r>
            <a:endParaRPr sz="1600">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96300" y="527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statistical </a:t>
            </a:r>
            <a:r>
              <a:rPr lang="en"/>
              <a:t>models</a:t>
            </a:r>
            <a:r>
              <a:rPr lang="en"/>
              <a:t> did we use? </a:t>
            </a:r>
            <a:endParaRPr/>
          </a:p>
        </p:txBody>
      </p:sp>
      <p:sp>
        <p:nvSpPr>
          <p:cNvPr id="105" name="Google Shape;105;p16"/>
          <p:cNvSpPr txBox="1"/>
          <p:nvPr>
            <p:ph idx="1" type="body"/>
          </p:nvPr>
        </p:nvSpPr>
        <p:spPr>
          <a:xfrm>
            <a:off x="362400" y="1264000"/>
            <a:ext cx="8832300" cy="3780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CASE I :</a:t>
            </a:r>
            <a:endParaRPr/>
          </a:p>
          <a:p>
            <a:pPr indent="0" lvl="0" marL="0" rtl="0" algn="l">
              <a:spcBef>
                <a:spcPts val="1200"/>
              </a:spcBef>
              <a:spcAft>
                <a:spcPts val="0"/>
              </a:spcAft>
              <a:buNone/>
            </a:pPr>
            <a:r>
              <a:rPr lang="en"/>
              <a:t>We employed a linear regression model and regressed accounts active and deposit per account with UPI value and UPI volume.</a:t>
            </a:r>
            <a:endParaRPr/>
          </a:p>
          <a:p>
            <a:pPr indent="0" lvl="0" marL="0" rtl="0" algn="l">
              <a:spcBef>
                <a:spcPts val="1200"/>
              </a:spcBef>
              <a:spcAft>
                <a:spcPts val="0"/>
              </a:spcAft>
              <a:buNone/>
            </a:pPr>
            <a:r>
              <a:rPr lang="en"/>
              <a:t>UPI value and volume were highly correlated with VIF of </a:t>
            </a:r>
            <a:r>
              <a:rPr lang="en">
                <a:latin typeface="Proxima Nova"/>
                <a:ea typeface="Proxima Nova"/>
                <a:cs typeface="Proxima Nova"/>
                <a:sym typeface="Proxima Nova"/>
              </a:rPr>
              <a:t>of 124 (R</a:t>
            </a:r>
            <a:r>
              <a:rPr baseline="30000" lang="en">
                <a:latin typeface="Proxima Nova"/>
                <a:ea typeface="Proxima Nova"/>
                <a:cs typeface="Proxima Nova"/>
                <a:sym typeface="Proxima Nova"/>
              </a:rPr>
              <a:t>2</a:t>
            </a:r>
            <a:r>
              <a:rPr lang="en">
                <a:latin typeface="Proxima Nova"/>
                <a:ea typeface="Proxima Nova"/>
                <a:cs typeface="Proxima Nova"/>
                <a:sym typeface="Proxima Nova"/>
              </a:rPr>
              <a:t> = 99%)</a:t>
            </a:r>
            <a:endParaRPr>
              <a:latin typeface="Proxima Nova"/>
              <a:ea typeface="Proxima Nova"/>
              <a:cs typeface="Proxima Nova"/>
              <a:sym typeface="Proxima Nova"/>
            </a:endParaRPr>
          </a:p>
          <a:p>
            <a:pPr indent="0" lvl="0" marL="0" rtl="0" algn="l">
              <a:spcBef>
                <a:spcPts val="1200"/>
              </a:spcBef>
              <a:spcAft>
                <a:spcPts val="0"/>
              </a:spcAft>
              <a:buNone/>
            </a:pPr>
            <a:r>
              <a:rPr lang="en">
                <a:latin typeface="Proxima Nova"/>
                <a:ea typeface="Proxima Nova"/>
                <a:cs typeface="Proxima Nova"/>
                <a:sym typeface="Proxima Nova"/>
              </a:rPr>
              <a:t>VIF Test for checking the </a:t>
            </a:r>
            <a:r>
              <a:rPr lang="en">
                <a:latin typeface="Proxima Nova"/>
                <a:ea typeface="Proxima Nova"/>
                <a:cs typeface="Proxima Nova"/>
                <a:sym typeface="Proxima Nova"/>
              </a:rPr>
              <a:t>multicollinearity</a:t>
            </a:r>
            <a:r>
              <a:rPr lang="en">
                <a:latin typeface="Proxima Nova"/>
                <a:ea typeface="Proxima Nova"/>
                <a:cs typeface="Proxima Nova"/>
                <a:sym typeface="Proxima Nova"/>
              </a:rPr>
              <a:t> between UPI Value &amp; UPI Value per Transaction.</a:t>
            </a:r>
            <a:endParaRPr>
              <a:latin typeface="Proxima Nova"/>
              <a:ea typeface="Proxima Nova"/>
              <a:cs typeface="Proxima Nova"/>
              <a:sym typeface="Proxima Nova"/>
            </a:endParaRPr>
          </a:p>
          <a:p>
            <a:pPr indent="0" lvl="0" marL="0" rtl="0" algn="l">
              <a:lnSpc>
                <a:spcPct val="120000"/>
              </a:lnSpc>
              <a:spcBef>
                <a:spcPts val="1200"/>
              </a:spcBef>
              <a:spcAft>
                <a:spcPts val="0"/>
              </a:spcAft>
              <a:buNone/>
            </a:pPr>
            <a:r>
              <a:rPr lang="en" sz="1250">
                <a:solidFill>
                  <a:srgbClr val="F8F8F8"/>
                </a:solidFill>
                <a:highlight>
                  <a:srgbClr val="141414"/>
                </a:highlight>
                <a:latin typeface="Courier New"/>
                <a:ea typeface="Courier New"/>
                <a:cs typeface="Courier New"/>
                <a:sym typeface="Courier New"/>
              </a:rPr>
              <a:t>UPIVolume UPIValuepertransaction </a:t>
            </a:r>
            <a:endParaRPr sz="1250">
              <a:solidFill>
                <a:srgbClr val="F8F8F8"/>
              </a:solidFill>
              <a:highlight>
                <a:srgbClr val="141414"/>
              </a:highlight>
              <a:latin typeface="Courier New"/>
              <a:ea typeface="Courier New"/>
              <a:cs typeface="Courier New"/>
              <a:sym typeface="Courier New"/>
            </a:endParaRPr>
          </a:p>
          <a:p>
            <a:pPr indent="0" lvl="0" marL="0" rtl="0" algn="l">
              <a:lnSpc>
                <a:spcPct val="120000"/>
              </a:lnSpc>
              <a:spcBef>
                <a:spcPts val="0"/>
              </a:spcBef>
              <a:spcAft>
                <a:spcPts val="0"/>
              </a:spcAft>
              <a:buNone/>
            </a:pPr>
            <a:r>
              <a:rPr lang="en" sz="1250">
                <a:solidFill>
                  <a:srgbClr val="F8F8F8"/>
                </a:solidFill>
                <a:highlight>
                  <a:srgbClr val="141414"/>
                </a:highlight>
                <a:latin typeface="Courier New"/>
                <a:ea typeface="Courier New"/>
                <a:cs typeface="Courier New"/>
                <a:sym typeface="Courier New"/>
              </a:rPr>
              <a:t>1.052535               1.052535</a:t>
            </a:r>
            <a:endParaRPr sz="1250">
              <a:solidFill>
                <a:srgbClr val="F8F8F8"/>
              </a:solidFill>
              <a:highlight>
                <a:srgbClr val="141414"/>
              </a:highlight>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1200"/>
              </a:spcBef>
              <a:spcAft>
                <a:spcPts val="0"/>
              </a:spcAft>
              <a:buNone/>
            </a:pPr>
            <a:r>
              <a:rPr lang="en"/>
              <a:t>Replaced UPI value overall with UPI value per transaction to </a:t>
            </a:r>
            <a:r>
              <a:rPr lang="en"/>
              <a:t>remove multicollinearity. UPI value per transaction was significant for active accounts and not for deposit per account</a:t>
            </a:r>
            <a:endParaRPr/>
          </a:p>
          <a:p>
            <a:pPr indent="0" lvl="0" marL="0" rtl="0" algn="l">
              <a:spcBef>
                <a:spcPts val="1200"/>
              </a:spcBef>
              <a:spcAft>
                <a:spcPts val="0"/>
              </a:spcAft>
              <a:buNone/>
            </a:pPr>
            <a:r>
              <a:rPr lang="en"/>
              <a:t>Case II </a:t>
            </a:r>
            <a:endParaRPr/>
          </a:p>
          <a:p>
            <a:pPr indent="0" lvl="0" marL="0" rtl="0" algn="l">
              <a:spcBef>
                <a:spcPts val="1200"/>
              </a:spcBef>
              <a:spcAft>
                <a:spcPts val="0"/>
              </a:spcAft>
              <a:buNone/>
            </a:pPr>
            <a:r>
              <a:rPr lang="en"/>
              <a:t>We employed a linear regression model and regressed credit accounts and credit received with UPI volume and UPI value per transaction. </a:t>
            </a:r>
            <a:endParaRPr/>
          </a:p>
          <a:p>
            <a:pPr indent="0" lvl="0" marL="0" rtl="0" algn="l">
              <a:spcBef>
                <a:spcPts val="1200"/>
              </a:spcBef>
              <a:spcAft>
                <a:spcPts val="1200"/>
              </a:spcAft>
              <a:buNone/>
            </a:pPr>
            <a:r>
              <a:rPr lang="en"/>
              <a:t>UPI value per transaction proved to be insignificant. Only UPI volume proved to be significant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93000" y="567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300" u="sng">
                <a:latin typeface="Times New Roman"/>
                <a:ea typeface="Times New Roman"/>
                <a:cs typeface="Times New Roman"/>
                <a:sym typeface="Times New Roman"/>
              </a:rPr>
              <a:t>Results for Case 1 - </a:t>
            </a:r>
            <a:r>
              <a:rPr b="1" lang="en" sz="2300" u="sng">
                <a:latin typeface="Times New Roman"/>
                <a:ea typeface="Times New Roman"/>
                <a:cs typeface="Times New Roman"/>
                <a:sym typeface="Times New Roman"/>
              </a:rPr>
              <a:t>Jan Dhan Active Accounts vs UPI analysis </a:t>
            </a:r>
            <a:r>
              <a:rPr b="1" lang="en" sz="2300" u="sng"/>
              <a:t> </a:t>
            </a:r>
            <a:endParaRPr b="1" sz="2300" u="sng"/>
          </a:p>
        </p:txBody>
      </p:sp>
      <p:sp>
        <p:nvSpPr>
          <p:cNvPr id="111" name="Google Shape;111;p17"/>
          <p:cNvSpPr txBox="1"/>
          <p:nvPr>
            <p:ph idx="1" type="body"/>
          </p:nvPr>
        </p:nvSpPr>
        <p:spPr>
          <a:xfrm>
            <a:off x="493000" y="1283475"/>
            <a:ext cx="8300100" cy="3502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430">
                <a:latin typeface="Proxima Nova"/>
                <a:ea typeface="Proxima Nova"/>
                <a:cs typeface="Proxima Nova"/>
                <a:sym typeface="Proxima Nova"/>
              </a:rPr>
              <a:t>Total accounts active (y) = 255 (int) + 0.51 * UPI volume + 0.018 * UPI value per transaction (R</a:t>
            </a:r>
            <a:r>
              <a:rPr baseline="30000" lang="en" sz="1430">
                <a:latin typeface="Proxima Nova"/>
                <a:ea typeface="Proxima Nova"/>
                <a:cs typeface="Proxima Nova"/>
                <a:sym typeface="Proxima Nova"/>
              </a:rPr>
              <a:t>2</a:t>
            </a:r>
            <a:r>
              <a:rPr lang="en" sz="1430">
                <a:latin typeface="Proxima Nova"/>
                <a:ea typeface="Proxima Nova"/>
                <a:cs typeface="Proxima Nova"/>
                <a:sym typeface="Proxima Nova"/>
              </a:rPr>
              <a:t> = 89%)</a:t>
            </a:r>
            <a:endParaRPr sz="1430">
              <a:latin typeface="Proxima Nova"/>
              <a:ea typeface="Proxima Nova"/>
              <a:cs typeface="Proxima Nova"/>
              <a:sym typeface="Proxima Nova"/>
            </a:endParaRPr>
          </a:p>
          <a:p>
            <a:pPr indent="0" lvl="0" marL="0" rtl="0" algn="l">
              <a:lnSpc>
                <a:spcPct val="95000"/>
              </a:lnSpc>
              <a:spcBef>
                <a:spcPts val="1200"/>
              </a:spcBef>
              <a:spcAft>
                <a:spcPts val="0"/>
              </a:spcAft>
              <a:buNone/>
            </a:pPr>
            <a:r>
              <a:t/>
            </a:r>
            <a:endParaRPr sz="1430">
              <a:latin typeface="Proxima Nova"/>
              <a:ea typeface="Proxima Nova"/>
              <a:cs typeface="Proxima Nova"/>
              <a:sym typeface="Proxima Nova"/>
            </a:endParaRPr>
          </a:p>
          <a:p>
            <a:pPr indent="0" lvl="0" marL="0" rtl="0" algn="l">
              <a:lnSpc>
                <a:spcPct val="95000"/>
              </a:lnSpc>
              <a:spcBef>
                <a:spcPts val="1200"/>
              </a:spcBef>
              <a:spcAft>
                <a:spcPts val="0"/>
              </a:spcAft>
              <a:buNone/>
            </a:pPr>
            <a:r>
              <a:t/>
            </a:r>
            <a:endParaRPr sz="1430">
              <a:latin typeface="Proxima Nova"/>
              <a:ea typeface="Proxima Nova"/>
              <a:cs typeface="Proxima Nova"/>
              <a:sym typeface="Proxima Nova"/>
            </a:endParaRPr>
          </a:p>
          <a:p>
            <a:pPr indent="0" lvl="0" marL="0" rtl="0" algn="l">
              <a:lnSpc>
                <a:spcPct val="95000"/>
              </a:lnSpc>
              <a:spcBef>
                <a:spcPts val="1200"/>
              </a:spcBef>
              <a:spcAft>
                <a:spcPts val="0"/>
              </a:spcAft>
              <a:buNone/>
            </a:pPr>
            <a:r>
              <a:t/>
            </a:r>
            <a:endParaRPr sz="1430">
              <a:latin typeface="Proxima Nova"/>
              <a:ea typeface="Proxima Nova"/>
              <a:cs typeface="Proxima Nova"/>
              <a:sym typeface="Proxima Nova"/>
            </a:endParaRPr>
          </a:p>
          <a:p>
            <a:pPr indent="0" lvl="0" marL="0" rtl="0" algn="l">
              <a:lnSpc>
                <a:spcPct val="95000"/>
              </a:lnSpc>
              <a:spcBef>
                <a:spcPts val="1200"/>
              </a:spcBef>
              <a:spcAft>
                <a:spcPts val="0"/>
              </a:spcAft>
              <a:buNone/>
            </a:pPr>
            <a:r>
              <a:t/>
            </a:r>
            <a:endParaRPr sz="1430">
              <a:latin typeface="Proxima Nova"/>
              <a:ea typeface="Proxima Nova"/>
              <a:cs typeface="Proxima Nova"/>
              <a:sym typeface="Proxima Nova"/>
            </a:endParaRPr>
          </a:p>
          <a:p>
            <a:pPr indent="0" lvl="0" marL="0" rtl="0" algn="l">
              <a:lnSpc>
                <a:spcPct val="95000"/>
              </a:lnSpc>
              <a:spcBef>
                <a:spcPts val="1200"/>
              </a:spcBef>
              <a:spcAft>
                <a:spcPts val="1200"/>
              </a:spcAft>
              <a:buNone/>
            </a:pPr>
            <a:r>
              <a:t/>
            </a:r>
            <a:endParaRPr sz="1430">
              <a:latin typeface="Proxima Nova"/>
              <a:ea typeface="Proxima Nova"/>
              <a:cs typeface="Proxima Nova"/>
              <a:sym typeface="Proxima Nova"/>
            </a:endParaRPr>
          </a:p>
        </p:txBody>
      </p:sp>
      <p:graphicFrame>
        <p:nvGraphicFramePr>
          <p:cNvPr id="112" name="Google Shape;112;p17"/>
          <p:cNvGraphicFramePr/>
          <p:nvPr/>
        </p:nvGraphicFramePr>
        <p:xfrm>
          <a:off x="161075" y="1947125"/>
          <a:ext cx="3000000" cy="3000000"/>
        </p:xfrm>
        <a:graphic>
          <a:graphicData uri="http://schemas.openxmlformats.org/drawingml/2006/table">
            <a:tbl>
              <a:tblPr>
                <a:noFill/>
                <a:tableStyleId>{84E36843-B27F-4B9B-8A3B-14923A177DD4}</a:tableStyleId>
              </a:tblPr>
              <a:tblGrid>
                <a:gridCol w="1456275"/>
                <a:gridCol w="799725"/>
                <a:gridCol w="971975"/>
                <a:gridCol w="738350"/>
                <a:gridCol w="749625"/>
              </a:tblGrid>
              <a:tr h="30307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Variable</a:t>
                      </a:r>
                      <a:endParaRPr b="1"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Estimate</a:t>
                      </a:r>
                      <a:endParaRPr b="1"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Std. Error</a:t>
                      </a:r>
                      <a:endParaRPr b="1"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t-value</a:t>
                      </a:r>
                      <a:endParaRPr b="1"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b="1" lang="en" sz="1000">
                          <a:solidFill>
                            <a:schemeClr val="dk1"/>
                          </a:solidFill>
                          <a:latin typeface="Proxima Nova"/>
                          <a:ea typeface="Proxima Nova"/>
                          <a:cs typeface="Proxima Nova"/>
                          <a:sym typeface="Proxima Nova"/>
                        </a:rPr>
                        <a:t>P value</a:t>
                      </a:r>
                      <a:endParaRPr b="1"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303075">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Intercept</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255</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1.19E+01</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30.268</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&lt;2e-16</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303075">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UPI Volume</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5.13E-01</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9.65E-04</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19.142</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&lt;2e-16</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303075">
                <a:tc>
                  <a:txBody>
                    <a:bodyPr/>
                    <a:lstStyle/>
                    <a:p>
                      <a:pPr indent="0" lvl="0" marL="0" marR="0" rtl="0" algn="ctr">
                        <a:lnSpc>
                          <a:spcPct val="115000"/>
                        </a:lnSpc>
                        <a:spcBef>
                          <a:spcPts val="0"/>
                        </a:spcBef>
                        <a:spcAft>
                          <a:spcPts val="0"/>
                        </a:spcAft>
                        <a:buNone/>
                      </a:pPr>
                      <a:r>
                        <a:rPr lang="en" sz="1000">
                          <a:latin typeface="Proxima Nova"/>
                          <a:ea typeface="Proxima Nova"/>
                          <a:cs typeface="Proxima Nova"/>
                          <a:sym typeface="Proxima Nova"/>
                        </a:rPr>
                        <a:t>UPI Value per transaction</a:t>
                      </a:r>
                      <a:endParaRPr sz="1000">
                        <a:latin typeface="Proxima Nova"/>
                        <a:ea typeface="Proxima Nova"/>
                        <a:cs typeface="Proxima Nova"/>
                        <a:sym typeface="Proxima Nova"/>
                      </a:endParaRPr>
                    </a:p>
                  </a:txBody>
                  <a:tcPr marT="19050" marB="19050" marR="91425" marL="9142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1.80E-02</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5.84E-03</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2.425</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0.0176</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bl>
          </a:graphicData>
        </a:graphic>
      </p:graphicFrame>
      <p:pic>
        <p:nvPicPr>
          <p:cNvPr id="113" name="Google Shape;113;p17"/>
          <p:cNvPicPr preferRelativeResize="0"/>
          <p:nvPr/>
        </p:nvPicPr>
        <p:blipFill>
          <a:blip r:embed="rId3">
            <a:alphaModFix/>
          </a:blip>
          <a:stretch>
            <a:fillRect/>
          </a:stretch>
        </p:blipFill>
        <p:spPr>
          <a:xfrm>
            <a:off x="4972300" y="1801275"/>
            <a:ext cx="4125175" cy="3118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472725" y="557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300" u="sng">
                <a:latin typeface="Times New Roman"/>
                <a:ea typeface="Times New Roman"/>
                <a:cs typeface="Times New Roman"/>
                <a:sym typeface="Times New Roman"/>
              </a:rPr>
              <a:t>Results for Case 1 - Jan Dhan Active Accounts vs UPI analysis </a:t>
            </a:r>
            <a:r>
              <a:rPr b="1" lang="en" sz="2300" u="sng"/>
              <a:t> </a:t>
            </a:r>
            <a:endParaRPr b="1" sz="2300" u="sng"/>
          </a:p>
        </p:txBody>
      </p:sp>
      <p:sp>
        <p:nvSpPr>
          <p:cNvPr id="119" name="Google Shape;119;p18"/>
          <p:cNvSpPr txBox="1"/>
          <p:nvPr>
            <p:ph idx="1" type="body"/>
          </p:nvPr>
        </p:nvSpPr>
        <p:spPr>
          <a:xfrm>
            <a:off x="472725" y="1313900"/>
            <a:ext cx="8300100" cy="3502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430">
                <a:latin typeface="Proxima Nova"/>
                <a:ea typeface="Proxima Nova"/>
                <a:cs typeface="Proxima Nova"/>
                <a:sym typeface="Proxima Nova"/>
              </a:rPr>
              <a:t>Deposit per account (y) = 2649 (int) + 0.16 * UPI volume (R</a:t>
            </a:r>
            <a:r>
              <a:rPr baseline="30000" lang="en" sz="1430">
                <a:latin typeface="Proxima Nova"/>
                <a:ea typeface="Proxima Nova"/>
                <a:cs typeface="Proxima Nova"/>
                <a:sym typeface="Proxima Nova"/>
              </a:rPr>
              <a:t>2</a:t>
            </a:r>
            <a:r>
              <a:rPr lang="en" sz="1430">
                <a:latin typeface="Proxima Nova"/>
                <a:ea typeface="Proxima Nova"/>
                <a:cs typeface="Proxima Nova"/>
                <a:sym typeface="Proxima Nova"/>
              </a:rPr>
              <a:t> = 82%)</a:t>
            </a:r>
            <a:endParaRPr sz="1430">
              <a:latin typeface="Proxima Nova"/>
              <a:ea typeface="Proxima Nova"/>
              <a:cs typeface="Proxima Nova"/>
              <a:sym typeface="Proxima Nova"/>
            </a:endParaRPr>
          </a:p>
          <a:p>
            <a:pPr indent="0" lvl="0" marL="0" rtl="0" algn="l">
              <a:lnSpc>
                <a:spcPct val="95000"/>
              </a:lnSpc>
              <a:spcBef>
                <a:spcPts val="1200"/>
              </a:spcBef>
              <a:spcAft>
                <a:spcPts val="1200"/>
              </a:spcAft>
              <a:buNone/>
            </a:pPr>
            <a:r>
              <a:t/>
            </a:r>
            <a:endParaRPr sz="1430">
              <a:latin typeface="Proxima Nova"/>
              <a:ea typeface="Proxima Nova"/>
              <a:cs typeface="Proxima Nova"/>
              <a:sym typeface="Proxima Nova"/>
            </a:endParaRPr>
          </a:p>
        </p:txBody>
      </p:sp>
      <p:graphicFrame>
        <p:nvGraphicFramePr>
          <p:cNvPr id="120" name="Google Shape;120;p18"/>
          <p:cNvGraphicFramePr/>
          <p:nvPr/>
        </p:nvGraphicFramePr>
        <p:xfrm>
          <a:off x="327975" y="1753400"/>
          <a:ext cx="3000000" cy="3000000"/>
        </p:xfrm>
        <a:graphic>
          <a:graphicData uri="http://schemas.openxmlformats.org/drawingml/2006/table">
            <a:tbl>
              <a:tblPr>
                <a:noFill/>
                <a:tableStyleId>{84E36843-B27F-4B9B-8A3B-14923A177DD4}</a:tableStyleId>
              </a:tblPr>
              <a:tblGrid>
                <a:gridCol w="871125"/>
                <a:gridCol w="871125"/>
                <a:gridCol w="871125"/>
                <a:gridCol w="871125"/>
                <a:gridCol w="871125"/>
              </a:tblGrid>
              <a:tr h="363950">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Variable</a:t>
                      </a:r>
                      <a:endParaRPr b="1"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Estimate</a:t>
                      </a:r>
                      <a:endParaRPr b="1"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Std. Error</a:t>
                      </a:r>
                      <a:endParaRPr b="1"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t-value</a:t>
                      </a:r>
                      <a:endParaRPr b="1"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b="1" lang="en" sz="1000">
                          <a:solidFill>
                            <a:schemeClr val="dk1"/>
                          </a:solidFill>
                          <a:latin typeface="Proxima Nova"/>
                          <a:ea typeface="Proxima Nova"/>
                          <a:cs typeface="Proxima Nova"/>
                          <a:sym typeface="Proxima Nova"/>
                        </a:rPr>
                        <a:t>P value</a:t>
                      </a:r>
                      <a:endParaRPr b="1"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567575">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Intercept</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2649</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3.42E+00</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24.14</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&lt; 2e-16 ***</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585250">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UPI Volume</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1.55E-01</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8.21E-03</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18.39</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1.24e-07 ***</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bl>
          </a:graphicData>
        </a:graphic>
      </p:graphicFrame>
      <p:pic>
        <p:nvPicPr>
          <p:cNvPr id="121" name="Google Shape;121;p18"/>
          <p:cNvPicPr preferRelativeResize="0"/>
          <p:nvPr/>
        </p:nvPicPr>
        <p:blipFill>
          <a:blip r:embed="rId3">
            <a:alphaModFix/>
          </a:blip>
          <a:stretch>
            <a:fillRect/>
          </a:stretch>
        </p:blipFill>
        <p:spPr>
          <a:xfrm>
            <a:off x="4811425" y="1753400"/>
            <a:ext cx="4237076" cy="304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545250" y="588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300" u="sng">
                <a:latin typeface="Times New Roman"/>
                <a:ea typeface="Times New Roman"/>
                <a:cs typeface="Times New Roman"/>
                <a:sym typeface="Times New Roman"/>
              </a:rPr>
              <a:t>Result for Case 2 - </a:t>
            </a:r>
            <a:r>
              <a:rPr b="1" lang="en" sz="2300" u="sng">
                <a:latin typeface="Times New Roman"/>
                <a:ea typeface="Times New Roman"/>
                <a:cs typeface="Times New Roman"/>
                <a:sym typeface="Times New Roman"/>
              </a:rPr>
              <a:t>Micro credit</a:t>
            </a:r>
            <a:r>
              <a:rPr b="1" lang="en" sz="2300" u="sng">
                <a:latin typeface="Times New Roman"/>
                <a:ea typeface="Times New Roman"/>
                <a:cs typeface="Times New Roman"/>
                <a:sym typeface="Times New Roman"/>
              </a:rPr>
              <a:t> activity vs UPI volume analysis </a:t>
            </a:r>
            <a:r>
              <a:rPr b="1" lang="en" sz="2300" u="sng"/>
              <a:t> </a:t>
            </a:r>
            <a:endParaRPr b="1" sz="2300" u="sng"/>
          </a:p>
        </p:txBody>
      </p:sp>
      <p:sp>
        <p:nvSpPr>
          <p:cNvPr id="127" name="Google Shape;127;p19"/>
          <p:cNvSpPr txBox="1"/>
          <p:nvPr>
            <p:ph idx="1" type="body"/>
          </p:nvPr>
        </p:nvSpPr>
        <p:spPr>
          <a:xfrm>
            <a:off x="239550" y="1344300"/>
            <a:ext cx="8300100" cy="3502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430">
                <a:latin typeface="Proxima Nova"/>
                <a:ea typeface="Proxima Nova"/>
                <a:cs typeface="Proxima Nova"/>
                <a:sym typeface="Proxima Nova"/>
              </a:rPr>
              <a:t>Total accounts active (y) = 76.4 (int) + 0.0021 * UPI volume (R</a:t>
            </a:r>
            <a:r>
              <a:rPr baseline="30000" lang="en" sz="1430">
                <a:latin typeface="Proxima Nova"/>
                <a:ea typeface="Proxima Nova"/>
                <a:cs typeface="Proxima Nova"/>
                <a:sym typeface="Proxima Nova"/>
              </a:rPr>
              <a:t>2</a:t>
            </a:r>
            <a:r>
              <a:rPr lang="en" sz="1430">
                <a:latin typeface="Proxima Nova"/>
                <a:ea typeface="Proxima Nova"/>
                <a:cs typeface="Proxima Nova"/>
                <a:sym typeface="Proxima Nova"/>
              </a:rPr>
              <a:t> = 67%)</a:t>
            </a:r>
            <a:endParaRPr sz="1430">
              <a:latin typeface="Proxima Nova"/>
              <a:ea typeface="Proxima Nova"/>
              <a:cs typeface="Proxima Nova"/>
              <a:sym typeface="Proxima Nova"/>
            </a:endParaRPr>
          </a:p>
          <a:p>
            <a:pPr indent="0" lvl="0" marL="0" rtl="0" algn="l">
              <a:lnSpc>
                <a:spcPct val="95000"/>
              </a:lnSpc>
              <a:spcBef>
                <a:spcPts val="1200"/>
              </a:spcBef>
              <a:spcAft>
                <a:spcPts val="0"/>
              </a:spcAft>
              <a:buNone/>
            </a:pPr>
            <a:r>
              <a:t/>
            </a:r>
            <a:endParaRPr sz="1430">
              <a:latin typeface="Proxima Nova"/>
              <a:ea typeface="Proxima Nova"/>
              <a:cs typeface="Proxima Nova"/>
              <a:sym typeface="Proxima Nova"/>
            </a:endParaRPr>
          </a:p>
          <a:p>
            <a:pPr indent="0" lvl="0" marL="0" rtl="0" algn="l">
              <a:lnSpc>
                <a:spcPct val="95000"/>
              </a:lnSpc>
              <a:spcBef>
                <a:spcPts val="1200"/>
              </a:spcBef>
              <a:spcAft>
                <a:spcPts val="0"/>
              </a:spcAft>
              <a:buNone/>
            </a:pPr>
            <a:r>
              <a:t/>
            </a:r>
            <a:endParaRPr sz="1430">
              <a:latin typeface="Proxima Nova"/>
              <a:ea typeface="Proxima Nova"/>
              <a:cs typeface="Proxima Nova"/>
              <a:sym typeface="Proxima Nova"/>
            </a:endParaRPr>
          </a:p>
          <a:p>
            <a:pPr indent="0" lvl="0" marL="0" rtl="0" algn="l">
              <a:lnSpc>
                <a:spcPct val="95000"/>
              </a:lnSpc>
              <a:spcBef>
                <a:spcPts val="1200"/>
              </a:spcBef>
              <a:spcAft>
                <a:spcPts val="0"/>
              </a:spcAft>
              <a:buNone/>
            </a:pPr>
            <a:r>
              <a:t/>
            </a:r>
            <a:endParaRPr sz="1430">
              <a:latin typeface="Proxima Nova"/>
              <a:ea typeface="Proxima Nova"/>
              <a:cs typeface="Proxima Nova"/>
              <a:sym typeface="Proxima Nova"/>
            </a:endParaRPr>
          </a:p>
          <a:p>
            <a:pPr indent="0" lvl="0" marL="0" rtl="0" algn="l">
              <a:lnSpc>
                <a:spcPct val="95000"/>
              </a:lnSpc>
              <a:spcBef>
                <a:spcPts val="1200"/>
              </a:spcBef>
              <a:spcAft>
                <a:spcPts val="0"/>
              </a:spcAft>
              <a:buNone/>
            </a:pPr>
            <a:r>
              <a:t/>
            </a:r>
            <a:endParaRPr sz="1430">
              <a:latin typeface="Proxima Nova"/>
              <a:ea typeface="Proxima Nova"/>
              <a:cs typeface="Proxima Nova"/>
              <a:sym typeface="Proxima Nova"/>
            </a:endParaRPr>
          </a:p>
          <a:p>
            <a:pPr indent="0" lvl="0" marL="0" rtl="0" algn="l">
              <a:lnSpc>
                <a:spcPct val="95000"/>
              </a:lnSpc>
              <a:spcBef>
                <a:spcPts val="1200"/>
              </a:spcBef>
              <a:spcAft>
                <a:spcPts val="1200"/>
              </a:spcAft>
              <a:buNone/>
            </a:pPr>
            <a:r>
              <a:t/>
            </a:r>
            <a:endParaRPr sz="1430">
              <a:latin typeface="Proxima Nova"/>
              <a:ea typeface="Proxima Nova"/>
              <a:cs typeface="Proxima Nova"/>
              <a:sym typeface="Proxima Nova"/>
            </a:endParaRPr>
          </a:p>
        </p:txBody>
      </p:sp>
      <p:graphicFrame>
        <p:nvGraphicFramePr>
          <p:cNvPr id="128" name="Google Shape;128;p19"/>
          <p:cNvGraphicFramePr/>
          <p:nvPr/>
        </p:nvGraphicFramePr>
        <p:xfrm>
          <a:off x="139725" y="1837550"/>
          <a:ext cx="3000000" cy="3000000"/>
        </p:xfrm>
        <a:graphic>
          <a:graphicData uri="http://schemas.openxmlformats.org/drawingml/2006/table">
            <a:tbl>
              <a:tblPr>
                <a:noFill/>
                <a:tableStyleId>{84E36843-B27F-4B9B-8A3B-14923A177DD4}</a:tableStyleId>
              </a:tblPr>
              <a:tblGrid>
                <a:gridCol w="948825"/>
                <a:gridCol w="1055025"/>
                <a:gridCol w="1001925"/>
                <a:gridCol w="1001925"/>
                <a:gridCol w="424575"/>
              </a:tblGrid>
              <a:tr h="536550">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Variable</a:t>
                      </a:r>
                      <a:endParaRPr b="1"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Estimate</a:t>
                      </a:r>
                      <a:endParaRPr b="1"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Std. Error</a:t>
                      </a:r>
                      <a:endParaRPr b="1"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t-value</a:t>
                      </a:r>
                      <a:endParaRPr b="1"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P value</a:t>
                      </a:r>
                      <a:endParaRPr b="1"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295100">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Intercept</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76.4</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2.17E+02</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25.053</a:t>
                      </a:r>
                      <a:endParaRPr sz="1000"/>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&lt;2e-16</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295100">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UPI Volume</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2.10E-03</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8.08E-03</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16.11</a:t>
                      </a:r>
                      <a:endParaRPr sz="1000"/>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0.012</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bl>
          </a:graphicData>
        </a:graphic>
      </p:graphicFrame>
      <p:pic>
        <p:nvPicPr>
          <p:cNvPr id="129" name="Google Shape;129;p19"/>
          <p:cNvPicPr preferRelativeResize="0"/>
          <p:nvPr/>
        </p:nvPicPr>
        <p:blipFill>
          <a:blip r:embed="rId3">
            <a:alphaModFix/>
          </a:blip>
          <a:stretch>
            <a:fillRect/>
          </a:stretch>
        </p:blipFill>
        <p:spPr>
          <a:xfrm>
            <a:off x="4646400" y="1662250"/>
            <a:ext cx="4432275" cy="3329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531975" y="618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300" u="sng">
                <a:latin typeface="Times New Roman"/>
                <a:ea typeface="Times New Roman"/>
                <a:cs typeface="Times New Roman"/>
                <a:sym typeface="Times New Roman"/>
              </a:rPr>
              <a:t>Result for Case 2 - Micro credit activity vs UPI volume analysis </a:t>
            </a:r>
            <a:r>
              <a:rPr b="1" lang="en" sz="2300" u="sng"/>
              <a:t> </a:t>
            </a:r>
            <a:endParaRPr b="1" sz="2300" u="sng"/>
          </a:p>
        </p:txBody>
      </p:sp>
      <p:sp>
        <p:nvSpPr>
          <p:cNvPr id="135" name="Google Shape;135;p20"/>
          <p:cNvSpPr txBox="1"/>
          <p:nvPr>
            <p:ph idx="1" type="body"/>
          </p:nvPr>
        </p:nvSpPr>
        <p:spPr>
          <a:xfrm>
            <a:off x="226275" y="909825"/>
            <a:ext cx="8300100" cy="3502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t/>
            </a:r>
            <a:endParaRPr sz="1430">
              <a:latin typeface="Proxima Nova"/>
              <a:ea typeface="Proxima Nova"/>
              <a:cs typeface="Proxima Nova"/>
              <a:sym typeface="Proxima Nova"/>
            </a:endParaRPr>
          </a:p>
          <a:p>
            <a:pPr indent="0" lvl="0" marL="0" rtl="0" algn="l">
              <a:lnSpc>
                <a:spcPct val="95000"/>
              </a:lnSpc>
              <a:spcBef>
                <a:spcPts val="1200"/>
              </a:spcBef>
              <a:spcAft>
                <a:spcPts val="0"/>
              </a:spcAft>
              <a:buClr>
                <a:schemeClr val="dk1"/>
              </a:buClr>
              <a:buSzPts val="1100"/>
              <a:buFont typeface="Arial"/>
              <a:buNone/>
            </a:pPr>
            <a:r>
              <a:rPr lang="en" sz="1430">
                <a:latin typeface="Proxima Nova"/>
                <a:ea typeface="Proxima Nova"/>
                <a:cs typeface="Proxima Nova"/>
                <a:sym typeface="Proxima Nova"/>
              </a:rPr>
              <a:t>Total Credit received (y) = 425133 (int) + 10.63 * UPI volume (R</a:t>
            </a:r>
            <a:r>
              <a:rPr baseline="30000" lang="en" sz="1430">
                <a:latin typeface="Proxima Nova"/>
                <a:ea typeface="Proxima Nova"/>
                <a:cs typeface="Proxima Nova"/>
                <a:sym typeface="Proxima Nova"/>
              </a:rPr>
              <a:t>2</a:t>
            </a:r>
            <a:r>
              <a:rPr lang="en" sz="1430">
                <a:latin typeface="Proxima Nova"/>
                <a:ea typeface="Proxima Nova"/>
                <a:cs typeface="Proxima Nova"/>
                <a:sym typeface="Proxima Nova"/>
              </a:rPr>
              <a:t> = 82%)</a:t>
            </a:r>
            <a:endParaRPr sz="1430">
              <a:latin typeface="Proxima Nova"/>
              <a:ea typeface="Proxima Nova"/>
              <a:cs typeface="Proxima Nova"/>
              <a:sym typeface="Proxima Nova"/>
            </a:endParaRPr>
          </a:p>
          <a:p>
            <a:pPr indent="0" lvl="0" marL="0" rtl="0" algn="l">
              <a:lnSpc>
                <a:spcPct val="95000"/>
              </a:lnSpc>
              <a:spcBef>
                <a:spcPts val="1200"/>
              </a:spcBef>
              <a:spcAft>
                <a:spcPts val="1200"/>
              </a:spcAft>
              <a:buNone/>
            </a:pPr>
            <a:r>
              <a:t/>
            </a:r>
            <a:endParaRPr sz="1430">
              <a:latin typeface="Proxima Nova"/>
              <a:ea typeface="Proxima Nova"/>
              <a:cs typeface="Proxima Nova"/>
              <a:sym typeface="Proxima Nova"/>
            </a:endParaRPr>
          </a:p>
        </p:txBody>
      </p:sp>
      <p:graphicFrame>
        <p:nvGraphicFramePr>
          <p:cNvPr id="136" name="Google Shape;136;p20"/>
          <p:cNvGraphicFramePr/>
          <p:nvPr/>
        </p:nvGraphicFramePr>
        <p:xfrm>
          <a:off x="276150" y="1800675"/>
          <a:ext cx="3000000" cy="3000000"/>
        </p:xfrm>
        <a:graphic>
          <a:graphicData uri="http://schemas.openxmlformats.org/drawingml/2006/table">
            <a:tbl>
              <a:tblPr>
                <a:noFill/>
                <a:tableStyleId>{84E36843-B27F-4B9B-8A3B-14923A177DD4}</a:tableStyleId>
              </a:tblPr>
              <a:tblGrid>
                <a:gridCol w="952500"/>
                <a:gridCol w="952500"/>
                <a:gridCol w="952500"/>
                <a:gridCol w="952500"/>
                <a:gridCol w="952500"/>
              </a:tblGrid>
              <a:tr h="30957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Variable</a:t>
                      </a:r>
                      <a:endParaRPr b="1"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Estimate</a:t>
                      </a:r>
                      <a:endParaRPr b="1"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Std. Error</a:t>
                      </a:r>
                      <a:endParaRPr b="1"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t-value</a:t>
                      </a:r>
                      <a:endParaRPr b="1"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b="1" lang="en" sz="1000">
                          <a:solidFill>
                            <a:schemeClr val="dk1"/>
                          </a:solidFill>
                          <a:latin typeface="Proxima Nova"/>
                          <a:ea typeface="Proxima Nova"/>
                          <a:cs typeface="Proxima Nova"/>
                          <a:sym typeface="Proxima Nova"/>
                        </a:rPr>
                        <a:t>P value</a:t>
                      </a:r>
                      <a:endParaRPr b="1"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309575">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Intercept</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425133.4876</a:t>
                      </a:r>
                      <a:endParaRPr sz="1000">
                        <a:latin typeface="Times New Roman"/>
                        <a:ea typeface="Times New Roman"/>
                        <a:cs typeface="Times New Roman"/>
                        <a:sym typeface="Times New Roman"/>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      </a:t>
                      </a:r>
                      <a:r>
                        <a:rPr lang="en" sz="1000">
                          <a:latin typeface="Times New Roman"/>
                          <a:ea typeface="Times New Roman"/>
                          <a:cs typeface="Times New Roman"/>
                          <a:sym typeface="Times New Roman"/>
                        </a:rPr>
                        <a:t>26270</a:t>
                      </a:r>
                      <a:endParaRPr sz="1000">
                        <a:latin typeface="Times New Roman"/>
                        <a:ea typeface="Times New Roman"/>
                        <a:cs typeface="Times New Roman"/>
                        <a:sym typeface="Times New Roman"/>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10.959</a:t>
                      </a:r>
                      <a:endParaRPr sz="1000"/>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4.90E-11</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309575">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UPI Volume</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Times New Roman"/>
                          <a:ea typeface="Times New Roman"/>
                          <a:cs typeface="Times New Roman"/>
                          <a:sym typeface="Times New Roman"/>
                        </a:rPr>
                        <a:t>10.63</a:t>
                      </a:r>
                      <a:endParaRPr sz="1000">
                        <a:latin typeface="Times New Roman"/>
                        <a:ea typeface="Times New Roman"/>
                        <a:cs typeface="Times New Roman"/>
                        <a:sym typeface="Times New Roman"/>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      </a:t>
                      </a:r>
                      <a:r>
                        <a:rPr lang="en" sz="1000">
                          <a:latin typeface="Times New Roman"/>
                          <a:ea typeface="Times New Roman"/>
                          <a:cs typeface="Times New Roman"/>
                          <a:sym typeface="Times New Roman"/>
                        </a:rPr>
                        <a:t>0.9789</a:t>
                      </a:r>
                      <a:endParaRPr sz="1000">
                        <a:latin typeface="Times New Roman"/>
                        <a:ea typeface="Times New Roman"/>
                        <a:cs typeface="Times New Roman"/>
                        <a:sym typeface="Times New Roman"/>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6.829</a:t>
                      </a:r>
                      <a:endParaRPr sz="1000"/>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3.71E-07</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bl>
          </a:graphicData>
        </a:graphic>
      </p:graphicFrame>
      <p:pic>
        <p:nvPicPr>
          <p:cNvPr id="137" name="Google Shape;137;p20"/>
          <p:cNvPicPr preferRelativeResize="0"/>
          <p:nvPr/>
        </p:nvPicPr>
        <p:blipFill>
          <a:blip r:embed="rId3">
            <a:alphaModFix/>
          </a:blip>
          <a:stretch>
            <a:fillRect/>
          </a:stretch>
        </p:blipFill>
        <p:spPr>
          <a:xfrm>
            <a:off x="5158250" y="1800675"/>
            <a:ext cx="3985750" cy="3149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524175" y="5273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u="sng">
                <a:latin typeface="Times New Roman"/>
                <a:ea typeface="Times New Roman"/>
                <a:cs typeface="Times New Roman"/>
                <a:sym typeface="Times New Roman"/>
              </a:rPr>
              <a:t>Case 3: Jan Dhan vs AePS transaction volume analysis </a:t>
            </a:r>
            <a:r>
              <a:rPr b="1" lang="en" sz="2300" u="sng"/>
              <a:t> </a:t>
            </a:r>
            <a:endParaRPr b="1" sz="2300" u="sng"/>
          </a:p>
        </p:txBody>
      </p:sp>
      <p:sp>
        <p:nvSpPr>
          <p:cNvPr id="143" name="Google Shape;143;p21"/>
          <p:cNvSpPr txBox="1"/>
          <p:nvPr>
            <p:ph idx="1" type="body"/>
          </p:nvPr>
        </p:nvSpPr>
        <p:spPr>
          <a:xfrm>
            <a:off x="49200" y="1291575"/>
            <a:ext cx="8300100" cy="2925300"/>
          </a:xfrm>
          <a:prstGeom prst="rect">
            <a:avLst/>
          </a:prstGeom>
        </p:spPr>
        <p:txBody>
          <a:bodyPr anchorCtr="0" anchor="t" bIns="91425" lIns="91425" spcFirstLastPara="1" rIns="91425" wrap="square" tIns="91425">
            <a:noAutofit/>
          </a:bodyPr>
          <a:lstStyle/>
          <a:p>
            <a:pPr indent="-311150" lvl="0" marL="457200" rtl="0" algn="l">
              <a:lnSpc>
                <a:spcPct val="105000"/>
              </a:lnSpc>
              <a:spcBef>
                <a:spcPts val="0"/>
              </a:spcBef>
              <a:spcAft>
                <a:spcPts val="0"/>
              </a:spcAft>
              <a:buSzPts val="1300"/>
              <a:buFont typeface="Proxima Nova"/>
              <a:buChar char="●"/>
            </a:pPr>
            <a:r>
              <a:rPr lang="en" sz="1300">
                <a:latin typeface="Proxima Nova"/>
                <a:ea typeface="Proxima Nova"/>
                <a:cs typeface="Proxima Nova"/>
                <a:sym typeface="Proxima Nova"/>
              </a:rPr>
              <a:t>We undertook an additional analysis of AePS data with Jan Dhan to examine what relationship exists between the two and how important it is for an offline medium to exist for financial inclusion </a:t>
            </a:r>
            <a:endParaRPr sz="1430">
              <a:latin typeface="Proxima Nova"/>
              <a:ea typeface="Proxima Nova"/>
              <a:cs typeface="Proxima Nova"/>
              <a:sym typeface="Proxima Nova"/>
            </a:endParaRPr>
          </a:p>
          <a:p>
            <a:pPr indent="0" lvl="0" marL="0" rtl="0" algn="l">
              <a:lnSpc>
                <a:spcPct val="95000"/>
              </a:lnSpc>
              <a:spcBef>
                <a:spcPts val="1200"/>
              </a:spcBef>
              <a:spcAft>
                <a:spcPts val="0"/>
              </a:spcAft>
              <a:buNone/>
            </a:pPr>
            <a:r>
              <a:rPr lang="en" sz="1430">
                <a:latin typeface="Proxima Nova"/>
                <a:ea typeface="Proxima Nova"/>
                <a:cs typeface="Proxima Nova"/>
                <a:sym typeface="Proxima Nova"/>
              </a:rPr>
              <a:t>Total accounts active (y) = 266 (int) + 0.48 * AePS volume (R</a:t>
            </a:r>
            <a:r>
              <a:rPr baseline="30000" lang="en" sz="1430">
                <a:latin typeface="Proxima Nova"/>
                <a:ea typeface="Proxima Nova"/>
                <a:cs typeface="Proxima Nova"/>
                <a:sym typeface="Proxima Nova"/>
              </a:rPr>
              <a:t>2</a:t>
            </a:r>
            <a:r>
              <a:rPr lang="en" sz="1430">
                <a:latin typeface="Proxima Nova"/>
                <a:ea typeface="Proxima Nova"/>
                <a:cs typeface="Proxima Nova"/>
                <a:sym typeface="Proxima Nova"/>
              </a:rPr>
              <a:t> = 91%)</a:t>
            </a:r>
            <a:endParaRPr sz="1430">
              <a:latin typeface="Proxima Nova"/>
              <a:ea typeface="Proxima Nova"/>
              <a:cs typeface="Proxima Nova"/>
              <a:sym typeface="Proxima Nova"/>
            </a:endParaRPr>
          </a:p>
          <a:p>
            <a:pPr indent="0" lvl="0" marL="0" rtl="0" algn="l">
              <a:lnSpc>
                <a:spcPct val="95000"/>
              </a:lnSpc>
              <a:spcBef>
                <a:spcPts val="1200"/>
              </a:spcBef>
              <a:spcAft>
                <a:spcPts val="0"/>
              </a:spcAft>
              <a:buNone/>
            </a:pPr>
            <a:r>
              <a:t/>
            </a:r>
            <a:endParaRPr sz="1430">
              <a:latin typeface="Proxima Nova"/>
              <a:ea typeface="Proxima Nova"/>
              <a:cs typeface="Proxima Nova"/>
              <a:sym typeface="Proxima Nova"/>
            </a:endParaRPr>
          </a:p>
          <a:p>
            <a:pPr indent="0" lvl="0" marL="0" rtl="0" algn="l">
              <a:lnSpc>
                <a:spcPct val="105000"/>
              </a:lnSpc>
              <a:spcBef>
                <a:spcPts val="1200"/>
              </a:spcBef>
              <a:spcAft>
                <a:spcPts val="0"/>
              </a:spcAft>
              <a:buNone/>
            </a:pPr>
            <a:r>
              <a:t/>
            </a:r>
            <a:endParaRPr sz="1300">
              <a:latin typeface="Proxima Nova"/>
              <a:ea typeface="Proxima Nova"/>
              <a:cs typeface="Proxima Nova"/>
              <a:sym typeface="Proxima Nova"/>
            </a:endParaRPr>
          </a:p>
          <a:p>
            <a:pPr indent="-311150" lvl="0" marL="457200" rtl="0" algn="l">
              <a:lnSpc>
                <a:spcPct val="105000"/>
              </a:lnSpc>
              <a:spcBef>
                <a:spcPts val="1200"/>
              </a:spcBef>
              <a:spcAft>
                <a:spcPts val="0"/>
              </a:spcAft>
              <a:buSzPts val="1300"/>
              <a:buFont typeface="Proxima Nova"/>
              <a:buChar char="●"/>
            </a:pPr>
            <a:r>
              <a:rPr lang="en" sz="1300">
                <a:latin typeface="Proxima Nova"/>
                <a:ea typeface="Proxima Nova"/>
                <a:cs typeface="Proxima Nova"/>
                <a:sym typeface="Proxima Nova"/>
              </a:rPr>
              <a:t>AePS is positively correlated with increased Jan Dhan </a:t>
            </a:r>
            <a:endParaRPr sz="1300">
              <a:latin typeface="Proxima Nova"/>
              <a:ea typeface="Proxima Nova"/>
              <a:cs typeface="Proxima Nova"/>
              <a:sym typeface="Proxima Nova"/>
            </a:endParaRPr>
          </a:p>
          <a:p>
            <a:pPr indent="0" lvl="0" marL="457200" rtl="0" algn="l">
              <a:lnSpc>
                <a:spcPct val="105000"/>
              </a:lnSpc>
              <a:spcBef>
                <a:spcPts val="1200"/>
              </a:spcBef>
              <a:spcAft>
                <a:spcPts val="0"/>
              </a:spcAft>
              <a:buNone/>
            </a:pPr>
            <a:r>
              <a:rPr lang="en" sz="1300">
                <a:latin typeface="Proxima Nova"/>
                <a:ea typeface="Proxima Nova"/>
                <a:cs typeface="Proxima Nova"/>
                <a:sym typeface="Proxima Nova"/>
              </a:rPr>
              <a:t>activity indicating that offline transactions also have the </a:t>
            </a:r>
            <a:endParaRPr sz="1300">
              <a:latin typeface="Proxima Nova"/>
              <a:ea typeface="Proxima Nova"/>
              <a:cs typeface="Proxima Nova"/>
              <a:sym typeface="Proxima Nova"/>
            </a:endParaRPr>
          </a:p>
          <a:p>
            <a:pPr indent="0" lvl="0" marL="457200" rtl="0" algn="l">
              <a:lnSpc>
                <a:spcPct val="105000"/>
              </a:lnSpc>
              <a:spcBef>
                <a:spcPts val="1200"/>
              </a:spcBef>
              <a:spcAft>
                <a:spcPts val="0"/>
              </a:spcAft>
              <a:buNone/>
            </a:pPr>
            <a:r>
              <a:rPr lang="en" sz="1300">
                <a:latin typeface="Proxima Nova"/>
                <a:ea typeface="Proxima Nova"/>
                <a:cs typeface="Proxima Nova"/>
                <a:sym typeface="Proxima Nova"/>
              </a:rPr>
              <a:t>power to drive financial inclusion</a:t>
            </a:r>
            <a:endParaRPr sz="1300">
              <a:latin typeface="Proxima Nova"/>
              <a:ea typeface="Proxima Nova"/>
              <a:cs typeface="Proxima Nova"/>
              <a:sym typeface="Proxima Nova"/>
            </a:endParaRPr>
          </a:p>
          <a:p>
            <a:pPr indent="-311150" lvl="0" marL="457200" rtl="0" algn="l">
              <a:lnSpc>
                <a:spcPct val="105000"/>
              </a:lnSpc>
              <a:spcBef>
                <a:spcPts val="1200"/>
              </a:spcBef>
              <a:spcAft>
                <a:spcPts val="0"/>
              </a:spcAft>
              <a:buSzPts val="1300"/>
              <a:buFont typeface="Proxima Nova"/>
              <a:buChar char="●"/>
            </a:pPr>
            <a:r>
              <a:rPr lang="en" sz="1300">
                <a:latin typeface="Proxima Nova"/>
                <a:ea typeface="Proxima Nova"/>
                <a:cs typeface="Proxima Nova"/>
                <a:sym typeface="Proxima Nova"/>
              </a:rPr>
              <a:t>The coefficient of impact of AePS volume (0.48) is significantly</a:t>
            </a:r>
            <a:endParaRPr sz="1300">
              <a:latin typeface="Proxima Nova"/>
              <a:ea typeface="Proxima Nova"/>
              <a:cs typeface="Proxima Nova"/>
              <a:sym typeface="Proxima Nova"/>
            </a:endParaRPr>
          </a:p>
          <a:p>
            <a:pPr indent="0" lvl="0" marL="457200" rtl="0" algn="l">
              <a:lnSpc>
                <a:spcPct val="105000"/>
              </a:lnSpc>
              <a:spcBef>
                <a:spcPts val="1200"/>
              </a:spcBef>
              <a:spcAft>
                <a:spcPts val="0"/>
              </a:spcAft>
              <a:buNone/>
            </a:pPr>
            <a:r>
              <a:rPr lang="en" sz="1300">
                <a:latin typeface="Proxima Nova"/>
                <a:ea typeface="Proxima Nova"/>
                <a:cs typeface="Proxima Nova"/>
                <a:sym typeface="Proxima Nova"/>
              </a:rPr>
              <a:t> lower than UPI volume (0.51), indicating that offline transactions </a:t>
            </a:r>
            <a:endParaRPr sz="1300">
              <a:latin typeface="Proxima Nova"/>
              <a:ea typeface="Proxima Nova"/>
              <a:cs typeface="Proxima Nova"/>
              <a:sym typeface="Proxima Nova"/>
            </a:endParaRPr>
          </a:p>
          <a:p>
            <a:pPr indent="0" lvl="0" marL="457200" rtl="0" algn="l">
              <a:lnSpc>
                <a:spcPct val="105000"/>
              </a:lnSpc>
              <a:spcBef>
                <a:spcPts val="1200"/>
              </a:spcBef>
              <a:spcAft>
                <a:spcPts val="0"/>
              </a:spcAft>
              <a:buNone/>
            </a:pPr>
            <a:r>
              <a:rPr lang="en" sz="1300">
                <a:latin typeface="Proxima Nova"/>
                <a:ea typeface="Proxima Nova"/>
                <a:cs typeface="Proxima Nova"/>
                <a:sym typeface="Proxima Nova"/>
              </a:rPr>
              <a:t>are not driving as much inclusion as online transactions</a:t>
            </a:r>
            <a:endParaRPr sz="1430">
              <a:latin typeface="Proxima Nova"/>
              <a:ea typeface="Proxima Nova"/>
              <a:cs typeface="Proxima Nova"/>
              <a:sym typeface="Proxima Nova"/>
            </a:endParaRPr>
          </a:p>
          <a:p>
            <a:pPr indent="0" lvl="0" marL="0" rtl="0" algn="l">
              <a:lnSpc>
                <a:spcPct val="95000"/>
              </a:lnSpc>
              <a:spcBef>
                <a:spcPts val="1200"/>
              </a:spcBef>
              <a:spcAft>
                <a:spcPts val="1200"/>
              </a:spcAft>
              <a:buNone/>
            </a:pPr>
            <a:r>
              <a:t/>
            </a:r>
            <a:endParaRPr sz="1430">
              <a:latin typeface="Proxima Nova"/>
              <a:ea typeface="Proxima Nova"/>
              <a:cs typeface="Proxima Nova"/>
              <a:sym typeface="Proxima Nova"/>
            </a:endParaRPr>
          </a:p>
        </p:txBody>
      </p:sp>
      <p:graphicFrame>
        <p:nvGraphicFramePr>
          <p:cNvPr id="144" name="Google Shape;144;p21"/>
          <p:cNvGraphicFramePr/>
          <p:nvPr/>
        </p:nvGraphicFramePr>
        <p:xfrm>
          <a:off x="483625" y="2257425"/>
          <a:ext cx="3000000" cy="3000000"/>
        </p:xfrm>
        <a:graphic>
          <a:graphicData uri="http://schemas.openxmlformats.org/drawingml/2006/table">
            <a:tbl>
              <a:tblPr>
                <a:noFill/>
                <a:tableStyleId>{84E36843-B27F-4B9B-8A3B-14923A177DD4}</a:tableStyleId>
              </a:tblPr>
              <a:tblGrid>
                <a:gridCol w="914425"/>
                <a:gridCol w="914425"/>
                <a:gridCol w="914425"/>
                <a:gridCol w="914425"/>
                <a:gridCol w="914425"/>
              </a:tblGrid>
              <a:tr h="246050">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Variable</a:t>
                      </a:r>
                      <a:endParaRPr b="1"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Estimate</a:t>
                      </a:r>
                      <a:endParaRPr b="1"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Std. Error</a:t>
                      </a:r>
                      <a:endParaRPr b="1"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t-value</a:t>
                      </a:r>
                      <a:endParaRPr b="1"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P value</a:t>
                      </a:r>
                      <a:endParaRPr b="1"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246050">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(Intercept)</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266</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4.99073</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53.32</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&lt;2e-16</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r h="246050">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Aeps Volume</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0.48</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0.01692</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28.17</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&lt;2e-16</a:t>
                      </a:r>
                      <a:endParaRPr sz="1000">
                        <a:latin typeface="Proxima Nova"/>
                        <a:ea typeface="Proxima Nova"/>
                        <a:cs typeface="Proxima Nova"/>
                        <a:sym typeface="Proxima Nova"/>
                      </a:endParaRPr>
                    </a:p>
                  </a:txBody>
                  <a:tcPr marT="19050" marB="19050" marR="28575" marL="28575" anchor="b">
                    <a:lnL cap="flat" cmpd="sng" w="5300">
                      <a:solidFill>
                        <a:srgbClr val="000000"/>
                      </a:solidFill>
                      <a:prstDash val="solid"/>
                      <a:round/>
                      <a:headEnd len="sm" w="sm" type="none"/>
                      <a:tailEnd len="sm" w="sm" type="none"/>
                    </a:lnL>
                    <a:lnR cap="flat" cmpd="sng" w="5300">
                      <a:solidFill>
                        <a:srgbClr val="000000"/>
                      </a:solidFill>
                      <a:prstDash val="solid"/>
                      <a:round/>
                      <a:headEnd len="sm" w="sm" type="none"/>
                      <a:tailEnd len="sm" w="sm" type="none"/>
                    </a:lnR>
                    <a:lnT cap="flat" cmpd="sng" w="5300">
                      <a:solidFill>
                        <a:srgbClr val="000000"/>
                      </a:solidFill>
                      <a:prstDash val="solid"/>
                      <a:round/>
                      <a:headEnd len="sm" w="sm" type="none"/>
                      <a:tailEnd len="sm" w="sm" type="none"/>
                    </a:lnT>
                    <a:lnB cap="flat" cmpd="sng" w="5300">
                      <a:solidFill>
                        <a:srgbClr val="000000"/>
                      </a:solidFill>
                      <a:prstDash val="solid"/>
                      <a:round/>
                      <a:headEnd len="sm" w="sm" type="none"/>
                      <a:tailEnd len="sm" w="sm" type="none"/>
                    </a:lnB>
                  </a:tcPr>
                </a:tc>
              </a:tr>
            </a:tbl>
          </a:graphicData>
        </a:graphic>
      </p:graphicFrame>
      <p:pic>
        <p:nvPicPr>
          <p:cNvPr id="145" name="Google Shape;145;p21"/>
          <p:cNvPicPr preferRelativeResize="0"/>
          <p:nvPr/>
        </p:nvPicPr>
        <p:blipFill>
          <a:blip r:embed="rId3">
            <a:alphaModFix/>
          </a:blip>
          <a:stretch>
            <a:fillRect/>
          </a:stretch>
        </p:blipFill>
        <p:spPr>
          <a:xfrm>
            <a:off x="5537075" y="1888700"/>
            <a:ext cx="3541150" cy="3041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