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77" r:id="rId2"/>
    <p:sldId id="261" r:id="rId3"/>
    <p:sldId id="262" r:id="rId4"/>
    <p:sldId id="259" r:id="rId5"/>
    <p:sldId id="289" r:id="rId6"/>
    <p:sldId id="290" r:id="rId7"/>
    <p:sldId id="296" r:id="rId8"/>
    <p:sldId id="291" r:id="rId9"/>
    <p:sldId id="292" r:id="rId10"/>
    <p:sldId id="297" r:id="rId11"/>
    <p:sldId id="298" r:id="rId12"/>
    <p:sldId id="294" r:id="rId13"/>
    <p:sldId id="295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288" r:id="rId2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42" autoAdjust="0"/>
  </p:normalViewPr>
  <p:slideViewPr>
    <p:cSldViewPr>
      <p:cViewPr varScale="1">
        <p:scale>
          <a:sx n="142" d="100"/>
          <a:sy n="142" d="100"/>
        </p:scale>
        <p:origin x="714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8FA1F-A084-4157-B1AE-767A041CB061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806906-3D90-4961-B549-0741798EA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604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06906-3D90-4961-B549-0741798EAC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59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A65A-C2FA-4F84-971E-A8CC8D91B642}" type="datetime1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731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1CAA-6FF7-419C-B1F7-E105202419B2}" type="datetime1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500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97901-9799-4AEF-8F84-A2CC850189C8}" type="datetime1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78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E85E2-93AA-45AD-BB56-B5EAAB70CE47}" type="datetime1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8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EC3AF-2758-4FE8-B476-0C11E489250E}" type="datetime1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76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A0EE-5B4F-4601-B986-7D0208724796}" type="datetime1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127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E9FDF-B55E-4E29-9B59-BDF5523B3345}" type="datetime1">
              <a:rPr lang="en-US" smtClean="0"/>
              <a:t>2/22/2024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9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B0A8E-46AB-4EFE-9C68-CE1DF3B37926}" type="datetime1">
              <a:rPr lang="en-US" smtClean="0"/>
              <a:t>2/22/2024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35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817F-D042-4467-B54A-87730B3DF183}" type="datetime1">
              <a:rPr lang="en-US" smtClean="0"/>
              <a:t>2/22/2024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288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179A2-7129-4389-A55F-A8A6A90CEDC9}" type="datetime1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73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F156D-E817-4006-BA72-7117B06BD22C}" type="datetime1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85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D611F-AC01-42DD-8B59-8A1A94BFA732}" type="datetime1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36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07/s00521-021-06102-7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5291" y="2527785"/>
            <a:ext cx="7065818" cy="1466741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DeepPulmoMultiNetWeb: Web-Based Deep Multinet Approach for Pneumonia Detection in Chest X-rays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43200" y="1504950"/>
            <a:ext cx="3795326" cy="781307"/>
            <a:chOff x="2743200" y="1361879"/>
            <a:chExt cx="3795326" cy="781307"/>
          </a:xfrm>
        </p:grpSpPr>
        <p:sp>
          <p:nvSpPr>
            <p:cNvPr id="3" name="Rounded Rectangle 2"/>
            <p:cNvSpPr/>
            <p:nvPr/>
          </p:nvSpPr>
          <p:spPr>
            <a:xfrm>
              <a:off x="2743200" y="1361879"/>
              <a:ext cx="3795326" cy="752671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itle 1"/>
            <p:cNvSpPr txBox="1">
              <a:spLocks/>
            </p:cNvSpPr>
            <p:nvPr/>
          </p:nvSpPr>
          <p:spPr>
            <a:xfrm>
              <a:off x="2835259" y="1390515"/>
              <a:ext cx="3625882" cy="75267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70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4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Pneumonia Detection</a:t>
              </a:r>
            </a:p>
          </p:txBody>
        </p:sp>
      </p:grpSp>
      <p:sp>
        <p:nvSpPr>
          <p:cNvPr id="4" name="Snip Diagonal Corner Rectangle 3"/>
          <p:cNvSpPr/>
          <p:nvPr/>
        </p:nvSpPr>
        <p:spPr>
          <a:xfrm>
            <a:off x="533400" y="514350"/>
            <a:ext cx="8077200" cy="4156364"/>
          </a:xfrm>
          <a:prstGeom prst="snip2DiagRect">
            <a:avLst/>
          </a:prstGeom>
          <a:noFill/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46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>
            <a:off x="152400" y="133350"/>
            <a:ext cx="8839200" cy="4876800"/>
          </a:xfrm>
          <a:prstGeom prst="snip2DiagRect">
            <a:avLst>
              <a:gd name="adj1" fmla="val 0"/>
              <a:gd name="adj2" fmla="val 5224"/>
            </a:avLst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C1C9A0-A430-4BB2-8ACA-254154FECF5D}"/>
              </a:ext>
            </a:extLst>
          </p:cNvPr>
          <p:cNvSpPr txBox="1"/>
          <p:nvPr/>
        </p:nvSpPr>
        <p:spPr>
          <a:xfrm>
            <a:off x="3771900" y="28575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Augmentation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8C98066-2CFF-40EB-8539-617F8F0A8D96}"/>
              </a:ext>
            </a:extLst>
          </p:cNvPr>
          <p:cNvSpPr txBox="1"/>
          <p:nvPr/>
        </p:nvSpPr>
        <p:spPr>
          <a:xfrm>
            <a:off x="228600" y="807482"/>
            <a:ext cx="381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applied augmentation in our training set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5221CA0-850B-4B08-A994-166B7B280F5D}"/>
              </a:ext>
            </a:extLst>
          </p:cNvPr>
          <p:cNvSpPr/>
          <p:nvPr/>
        </p:nvSpPr>
        <p:spPr>
          <a:xfrm>
            <a:off x="2057400" y="1329214"/>
            <a:ext cx="1371600" cy="584775"/>
          </a:xfrm>
          <a:prstGeom prst="rect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  <a:effectLst>
            <a:innerShdw blurRad="114300">
              <a:srgbClr val="00B050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4684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9C4900F-02C7-41E0-8BA5-718E5E4CCEBA}"/>
              </a:ext>
            </a:extLst>
          </p:cNvPr>
          <p:cNvSpPr/>
          <p:nvPr/>
        </p:nvSpPr>
        <p:spPr>
          <a:xfrm>
            <a:off x="5562600" y="1329214"/>
            <a:ext cx="1371600" cy="584775"/>
          </a:xfrm>
          <a:prstGeom prst="rect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  <a:effectLst>
            <a:innerShdw blurRad="114300">
              <a:srgbClr val="00B050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32788</a:t>
            </a:r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632F068B-E5B3-4429-8E3C-61FF81C3A9AD}"/>
              </a:ext>
            </a:extLst>
          </p:cNvPr>
          <p:cNvSpPr/>
          <p:nvPr/>
        </p:nvSpPr>
        <p:spPr>
          <a:xfrm>
            <a:off x="3524250" y="1378894"/>
            <a:ext cx="1943100" cy="452213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augmentation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3A9CEDB-5DEE-4097-86C6-5357473A245E}"/>
              </a:ext>
            </a:extLst>
          </p:cNvPr>
          <p:cNvSpPr txBox="1"/>
          <p:nvPr/>
        </p:nvSpPr>
        <p:spPr>
          <a:xfrm>
            <a:off x="304800" y="2127797"/>
            <a:ext cx="6019800" cy="2578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augmentation was done according these seven factor: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2866390" algn="ctr"/>
              </a:tabLs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rotation_range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=90,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2866390" algn="ctr"/>
              </a:tabLs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width_shift_range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=0.2,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2866390" algn="ctr"/>
              </a:tabLs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height_shift_range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=0.2,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2866390" algn="ctr"/>
              </a:tabLs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shear_range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=0.2,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2866390" algn="ctr"/>
              </a:tabLs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zoom_range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=0.2,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2866390" algn="ctr"/>
              </a:tabLs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horizontal_flip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=True,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2866390" algn="ctr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fill_mode='nearest'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159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34471"/>
            <a:ext cx="1817669" cy="45940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  <a:effectLst>
            <a:innerShdw blurRad="3302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Applied Models</a:t>
            </a:r>
          </a:p>
        </p:txBody>
      </p:sp>
      <p:sp>
        <p:nvSpPr>
          <p:cNvPr id="6" name="Snip Diagonal Corner Rectangle 5"/>
          <p:cNvSpPr/>
          <p:nvPr/>
        </p:nvSpPr>
        <p:spPr>
          <a:xfrm>
            <a:off x="152400" y="133350"/>
            <a:ext cx="8839200" cy="4876800"/>
          </a:xfrm>
          <a:prstGeom prst="snip2DiagRect">
            <a:avLst>
              <a:gd name="adj1" fmla="val 0"/>
              <a:gd name="adj2" fmla="val 5224"/>
            </a:avLst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6AEC38FF-64A5-486D-93F6-94C0FAED5D12}"/>
              </a:ext>
            </a:extLst>
          </p:cNvPr>
          <p:cNvSpPr/>
          <p:nvPr/>
        </p:nvSpPr>
        <p:spPr>
          <a:xfrm>
            <a:off x="2939266" y="930929"/>
            <a:ext cx="2057400" cy="372032"/>
          </a:xfrm>
          <a:prstGeom prst="rect">
            <a:avLst/>
          </a:prstGeom>
          <a:ln w="12700">
            <a:solidFill>
              <a:srgbClr val="7030A0"/>
            </a:solidFill>
          </a:ln>
          <a:effectLst>
            <a:innerShdw blurRad="152400">
              <a:srgbClr val="7030A0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MobileNet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CA7B80D-F6F1-46A9-AB30-09766781265D}"/>
              </a:ext>
            </a:extLst>
          </p:cNvPr>
          <p:cNvSpPr/>
          <p:nvPr/>
        </p:nvSpPr>
        <p:spPr>
          <a:xfrm>
            <a:off x="4158466" y="1415864"/>
            <a:ext cx="2057400" cy="372032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  <a:effectLst>
            <a:innerShdw blurRad="152400">
              <a:srgbClr val="7030A0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VGG16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C1EED49-8B4A-45AF-B4A4-AA4B682DF928}"/>
              </a:ext>
            </a:extLst>
          </p:cNvPr>
          <p:cNvSpPr/>
          <p:nvPr/>
        </p:nvSpPr>
        <p:spPr>
          <a:xfrm>
            <a:off x="2939266" y="1900799"/>
            <a:ext cx="2057400" cy="372032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  <a:effectLst>
            <a:innerShdw blurRad="152400">
              <a:srgbClr val="7030A0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VGG19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3B85643-FA76-4171-9A94-C3B3C6DE4E3E}"/>
              </a:ext>
            </a:extLst>
          </p:cNvPr>
          <p:cNvSpPr/>
          <p:nvPr/>
        </p:nvSpPr>
        <p:spPr>
          <a:xfrm>
            <a:off x="4158466" y="2385734"/>
            <a:ext cx="2057400" cy="372032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  <a:effectLst>
            <a:innerShdw blurRad="152400">
              <a:srgbClr val="7030A0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Xception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64A4372-85F3-42A8-B2C3-2A5A1C774119}"/>
              </a:ext>
            </a:extLst>
          </p:cNvPr>
          <p:cNvSpPr/>
          <p:nvPr/>
        </p:nvSpPr>
        <p:spPr>
          <a:xfrm>
            <a:off x="2928135" y="2870669"/>
            <a:ext cx="2057400" cy="372032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  <a:effectLst>
            <a:innerShdw blurRad="152400">
              <a:srgbClr val="7030A0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DenseNet201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8DB6462-3A0A-48E8-9A10-DE05EBA1B5A6}"/>
              </a:ext>
            </a:extLst>
          </p:cNvPr>
          <p:cNvSpPr/>
          <p:nvPr/>
        </p:nvSpPr>
        <p:spPr>
          <a:xfrm>
            <a:off x="4158466" y="3355604"/>
            <a:ext cx="2057400" cy="372032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  <a:effectLst>
            <a:innerShdw blurRad="152400">
              <a:srgbClr val="7030A0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RestNet50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6B63C62-309A-4663-A9F0-27FBC0FC0FE8}"/>
              </a:ext>
            </a:extLst>
          </p:cNvPr>
          <p:cNvSpPr/>
          <p:nvPr/>
        </p:nvSpPr>
        <p:spPr>
          <a:xfrm>
            <a:off x="2928135" y="3840540"/>
            <a:ext cx="2057400" cy="372032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  <a:effectLst>
            <a:innerShdw blurRad="152400">
              <a:srgbClr val="7030A0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NasNetMobile</a:t>
            </a:r>
          </a:p>
        </p:txBody>
      </p:sp>
    </p:spTree>
    <p:extLst>
      <p:ext uri="{BB962C8B-B14F-4D97-AF65-F5344CB8AC3E}">
        <p14:creationId xmlns:p14="http://schemas.microsoft.com/office/powerpoint/2010/main" val="8368232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34471"/>
            <a:ext cx="1817669" cy="45940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  <a:effectLst>
            <a:innerShdw blurRad="3302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Multinet</a:t>
            </a:r>
          </a:p>
        </p:txBody>
      </p:sp>
      <p:sp>
        <p:nvSpPr>
          <p:cNvPr id="6" name="Snip Diagonal Corner Rectangle 5"/>
          <p:cNvSpPr/>
          <p:nvPr/>
        </p:nvSpPr>
        <p:spPr>
          <a:xfrm>
            <a:off x="152400" y="133350"/>
            <a:ext cx="8839200" cy="4876800"/>
          </a:xfrm>
          <a:prstGeom prst="snip2Diag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83465B0-DBA7-4428-9836-A3FD0861AC76}"/>
              </a:ext>
            </a:extLst>
          </p:cNvPr>
          <p:cNvSpPr/>
          <p:nvPr/>
        </p:nvSpPr>
        <p:spPr>
          <a:xfrm>
            <a:off x="914400" y="1594560"/>
            <a:ext cx="2514058" cy="1674232"/>
          </a:xfrm>
          <a:custGeom>
            <a:avLst/>
            <a:gdLst>
              <a:gd name="connsiteX0" fmla="*/ 837116 w 2514058"/>
              <a:gd name="connsiteY0" fmla="*/ 0 h 1674232"/>
              <a:gd name="connsiteX1" fmla="*/ 1608447 w 2514058"/>
              <a:gd name="connsiteY1" fmla="*/ 511273 h 1674232"/>
              <a:gd name="connsiteX2" fmla="*/ 1644547 w 2514058"/>
              <a:gd name="connsiteY2" fmla="*/ 627566 h 1674232"/>
              <a:gd name="connsiteX3" fmla="*/ 2094958 w 2514058"/>
              <a:gd name="connsiteY3" fmla="*/ 627566 h 1674232"/>
              <a:gd name="connsiteX4" fmla="*/ 2094958 w 2514058"/>
              <a:gd name="connsiteY4" fmla="*/ 418016 h 1674232"/>
              <a:gd name="connsiteX5" fmla="*/ 2514058 w 2514058"/>
              <a:gd name="connsiteY5" fmla="*/ 837116 h 1674232"/>
              <a:gd name="connsiteX6" fmla="*/ 2094958 w 2514058"/>
              <a:gd name="connsiteY6" fmla="*/ 1256216 h 1674232"/>
              <a:gd name="connsiteX7" fmla="*/ 2094958 w 2514058"/>
              <a:gd name="connsiteY7" fmla="*/ 1046666 h 1674232"/>
              <a:gd name="connsiteX8" fmla="*/ 1644547 w 2514058"/>
              <a:gd name="connsiteY8" fmla="*/ 1046666 h 1674232"/>
              <a:gd name="connsiteX9" fmla="*/ 1608447 w 2514058"/>
              <a:gd name="connsiteY9" fmla="*/ 1162959 h 1674232"/>
              <a:gd name="connsiteX10" fmla="*/ 837116 w 2514058"/>
              <a:gd name="connsiteY10" fmla="*/ 1674232 h 1674232"/>
              <a:gd name="connsiteX11" fmla="*/ 0 w 2514058"/>
              <a:gd name="connsiteY11" fmla="*/ 837116 h 1674232"/>
              <a:gd name="connsiteX12" fmla="*/ 837116 w 2514058"/>
              <a:gd name="connsiteY12" fmla="*/ 0 h 167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14058" h="1674232">
                <a:moveTo>
                  <a:pt x="837116" y="0"/>
                </a:moveTo>
                <a:cubicBezTo>
                  <a:pt x="1183861" y="0"/>
                  <a:pt x="1481366" y="210819"/>
                  <a:pt x="1608447" y="511273"/>
                </a:cubicBezTo>
                <a:lnTo>
                  <a:pt x="1644547" y="627566"/>
                </a:lnTo>
                <a:lnTo>
                  <a:pt x="2094958" y="627566"/>
                </a:lnTo>
                <a:lnTo>
                  <a:pt x="2094958" y="418016"/>
                </a:lnTo>
                <a:lnTo>
                  <a:pt x="2514058" y="837116"/>
                </a:lnTo>
                <a:lnTo>
                  <a:pt x="2094958" y="1256216"/>
                </a:lnTo>
                <a:lnTo>
                  <a:pt x="2094958" y="1046666"/>
                </a:lnTo>
                <a:lnTo>
                  <a:pt x="1644547" y="1046666"/>
                </a:lnTo>
                <a:lnTo>
                  <a:pt x="1608447" y="1162959"/>
                </a:lnTo>
                <a:cubicBezTo>
                  <a:pt x="1481366" y="1463413"/>
                  <a:pt x="1183861" y="1674232"/>
                  <a:pt x="837116" y="1674232"/>
                </a:cubicBezTo>
                <a:cubicBezTo>
                  <a:pt x="374790" y="1674232"/>
                  <a:pt x="0" y="1299442"/>
                  <a:pt x="0" y="837116"/>
                </a:cubicBezTo>
                <a:cubicBezTo>
                  <a:pt x="0" y="374790"/>
                  <a:pt x="374790" y="0"/>
                  <a:pt x="837116" y="0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rgbClr val="7030A0"/>
            </a:solidFill>
          </a:ln>
          <a:effectLst>
            <a:innerShdw blurRad="508000">
              <a:srgbClr val="7030A0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74320" tIns="0" rIns="0" bIns="0" rtlCol="0" anchor="ctr"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DenseNet201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Accuracy: </a:t>
            </a: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96%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09B509-46EF-44BD-9D3B-1FD4035EE4B2}"/>
              </a:ext>
            </a:extLst>
          </p:cNvPr>
          <p:cNvSpPr/>
          <p:nvPr/>
        </p:nvSpPr>
        <p:spPr>
          <a:xfrm>
            <a:off x="3506284" y="2050676"/>
            <a:ext cx="1981200" cy="762000"/>
          </a:xfrm>
          <a:prstGeom prst="rect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  <a:effectLst>
            <a:innerShdw blurRad="508000">
              <a:srgbClr val="00B050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457200" rIns="0" bIns="45720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DeepPulmoMultiNet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Accuracy: </a:t>
            </a: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98%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09AEA01-1C8A-4688-A923-168DF5062C25}"/>
              </a:ext>
            </a:extLst>
          </p:cNvPr>
          <p:cNvSpPr/>
          <p:nvPr/>
        </p:nvSpPr>
        <p:spPr>
          <a:xfrm flipH="1">
            <a:off x="5565310" y="1594560"/>
            <a:ext cx="2514058" cy="1674232"/>
          </a:xfrm>
          <a:custGeom>
            <a:avLst/>
            <a:gdLst>
              <a:gd name="connsiteX0" fmla="*/ 837116 w 2514058"/>
              <a:gd name="connsiteY0" fmla="*/ 0 h 1674232"/>
              <a:gd name="connsiteX1" fmla="*/ 0 w 2514058"/>
              <a:gd name="connsiteY1" fmla="*/ 837116 h 1674232"/>
              <a:gd name="connsiteX2" fmla="*/ 837116 w 2514058"/>
              <a:gd name="connsiteY2" fmla="*/ 1674232 h 1674232"/>
              <a:gd name="connsiteX3" fmla="*/ 1608447 w 2514058"/>
              <a:gd name="connsiteY3" fmla="*/ 1162959 h 1674232"/>
              <a:gd name="connsiteX4" fmla="*/ 1644547 w 2514058"/>
              <a:gd name="connsiteY4" fmla="*/ 1046666 h 1674232"/>
              <a:gd name="connsiteX5" fmla="*/ 2094958 w 2514058"/>
              <a:gd name="connsiteY5" fmla="*/ 1046666 h 1674232"/>
              <a:gd name="connsiteX6" fmla="*/ 2094958 w 2514058"/>
              <a:gd name="connsiteY6" fmla="*/ 1256216 h 1674232"/>
              <a:gd name="connsiteX7" fmla="*/ 2514058 w 2514058"/>
              <a:gd name="connsiteY7" fmla="*/ 837116 h 1674232"/>
              <a:gd name="connsiteX8" fmla="*/ 2094958 w 2514058"/>
              <a:gd name="connsiteY8" fmla="*/ 418016 h 1674232"/>
              <a:gd name="connsiteX9" fmla="*/ 2094958 w 2514058"/>
              <a:gd name="connsiteY9" fmla="*/ 627566 h 1674232"/>
              <a:gd name="connsiteX10" fmla="*/ 1644547 w 2514058"/>
              <a:gd name="connsiteY10" fmla="*/ 627566 h 1674232"/>
              <a:gd name="connsiteX11" fmla="*/ 1608447 w 2514058"/>
              <a:gd name="connsiteY11" fmla="*/ 511273 h 1674232"/>
              <a:gd name="connsiteX12" fmla="*/ 837116 w 2514058"/>
              <a:gd name="connsiteY12" fmla="*/ 0 h 167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14058" h="1674232">
                <a:moveTo>
                  <a:pt x="837116" y="0"/>
                </a:moveTo>
                <a:cubicBezTo>
                  <a:pt x="374790" y="0"/>
                  <a:pt x="0" y="374790"/>
                  <a:pt x="0" y="837116"/>
                </a:cubicBezTo>
                <a:cubicBezTo>
                  <a:pt x="0" y="1299442"/>
                  <a:pt x="374790" y="1674232"/>
                  <a:pt x="837116" y="1674232"/>
                </a:cubicBezTo>
                <a:cubicBezTo>
                  <a:pt x="1183861" y="1674232"/>
                  <a:pt x="1481366" y="1463413"/>
                  <a:pt x="1608447" y="1162959"/>
                </a:cubicBezTo>
                <a:lnTo>
                  <a:pt x="1644547" y="1046666"/>
                </a:lnTo>
                <a:lnTo>
                  <a:pt x="2094958" y="1046666"/>
                </a:lnTo>
                <a:lnTo>
                  <a:pt x="2094958" y="1256216"/>
                </a:lnTo>
                <a:lnTo>
                  <a:pt x="2514058" y="837116"/>
                </a:lnTo>
                <a:lnTo>
                  <a:pt x="2094958" y="418016"/>
                </a:lnTo>
                <a:lnTo>
                  <a:pt x="2094958" y="627566"/>
                </a:lnTo>
                <a:lnTo>
                  <a:pt x="1644547" y="627566"/>
                </a:lnTo>
                <a:lnTo>
                  <a:pt x="1608447" y="511273"/>
                </a:lnTo>
                <a:cubicBezTo>
                  <a:pt x="1481366" y="210819"/>
                  <a:pt x="1183861" y="0"/>
                  <a:pt x="837116" y="0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rgbClr val="7030A0"/>
            </a:solidFill>
          </a:ln>
          <a:effectLst>
            <a:innerShdw blurRad="508000">
              <a:srgbClr val="7030A0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0" tIns="0" rIns="0" bIns="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Xception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Accuracy: </a:t>
            </a: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96%</a:t>
            </a:r>
          </a:p>
        </p:txBody>
      </p:sp>
    </p:spTree>
    <p:extLst>
      <p:ext uri="{BB962C8B-B14F-4D97-AF65-F5344CB8AC3E}">
        <p14:creationId xmlns:p14="http://schemas.microsoft.com/office/powerpoint/2010/main" val="4195202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34471"/>
            <a:ext cx="1817669" cy="45940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  <a:effectLst>
            <a:innerShdw blurRad="3302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Analysis</a:t>
            </a:r>
          </a:p>
        </p:txBody>
      </p:sp>
      <p:sp>
        <p:nvSpPr>
          <p:cNvPr id="6" name="Snip Diagonal Corner Rectangle 5"/>
          <p:cNvSpPr/>
          <p:nvPr/>
        </p:nvSpPr>
        <p:spPr>
          <a:xfrm>
            <a:off x="152400" y="133350"/>
            <a:ext cx="8839200" cy="4876800"/>
          </a:xfrm>
          <a:prstGeom prst="snip2Diag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Chart 4">
            <a:extLst>
              <a:ext uri="{FF2B5EF4-FFF2-40B4-BE49-F238E27FC236}">
                <a16:creationId xmlns:a16="http://schemas.microsoft.com/office/drawing/2014/main" id="{374772B5-5047-455F-8B74-099FF69D04DA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037" y="1428750"/>
            <a:ext cx="5495925" cy="3248025"/>
          </a:xfrm>
          <a:prstGeom prst="rect">
            <a:avLst/>
          </a:prstGeom>
          <a:noFill/>
          <a:ln>
            <a:noFill/>
          </a:ln>
          <a:effectLst>
            <a:outerShdw blurRad="63500" sx="101000" sy="101000" algn="ctr" rotWithShape="0">
              <a:prstClr val="black">
                <a:alpha val="5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27C782B-E3D8-4073-85F1-20CAEF52F00D}"/>
              </a:ext>
            </a:extLst>
          </p:cNvPr>
          <p:cNvSpPr txBox="1"/>
          <p:nvPr/>
        </p:nvSpPr>
        <p:spPr>
          <a:xfrm>
            <a:off x="231120" y="633344"/>
            <a:ext cx="8684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comparison bar chart is showing the accuracy between all the models and the Multinet model that we have developed.</a:t>
            </a:r>
          </a:p>
        </p:txBody>
      </p:sp>
    </p:spTree>
    <p:extLst>
      <p:ext uri="{BB962C8B-B14F-4D97-AF65-F5344CB8AC3E}">
        <p14:creationId xmlns:p14="http://schemas.microsoft.com/office/powerpoint/2010/main" val="2370648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>
            <a:off x="152400" y="133350"/>
            <a:ext cx="8839200" cy="4876800"/>
          </a:xfrm>
          <a:prstGeom prst="snip2DiagRect">
            <a:avLst>
              <a:gd name="adj1" fmla="val 0"/>
              <a:gd name="adj2" fmla="val 8119"/>
            </a:avLst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1">
            <a:extLst>
              <a:ext uri="{FF2B5EF4-FFF2-40B4-BE49-F238E27FC236}">
                <a16:creationId xmlns:a16="http://schemas.microsoft.com/office/drawing/2014/main" id="{E164EB25-E22C-4A02-A199-A0DCFAF3F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511" y="1428750"/>
            <a:ext cx="7262978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4828E26-CEBC-4418-8437-1214DBD1111D}"/>
              </a:ext>
            </a:extLst>
          </p:cNvPr>
          <p:cNvSpPr txBox="1"/>
          <p:nvPr/>
        </p:nvSpPr>
        <p:spPr>
          <a:xfrm>
            <a:off x="2266080" y="742950"/>
            <a:ext cx="4611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graph of epoch vs accuracy &amp; epoch vs loss</a:t>
            </a:r>
          </a:p>
        </p:txBody>
      </p:sp>
    </p:spTree>
    <p:extLst>
      <p:ext uri="{BB962C8B-B14F-4D97-AF65-F5344CB8AC3E}">
        <p14:creationId xmlns:p14="http://schemas.microsoft.com/office/powerpoint/2010/main" val="3977624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>
            <a:off x="152400" y="133350"/>
            <a:ext cx="8839200" cy="4876800"/>
          </a:xfrm>
          <a:prstGeom prst="snip2DiagRect">
            <a:avLst>
              <a:gd name="adj1" fmla="val 0"/>
              <a:gd name="adj2" fmla="val 8119"/>
            </a:avLst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828E26-CEBC-4418-8437-1214DBD1111D}"/>
              </a:ext>
            </a:extLst>
          </p:cNvPr>
          <p:cNvSpPr txBox="1"/>
          <p:nvPr/>
        </p:nvSpPr>
        <p:spPr>
          <a:xfrm>
            <a:off x="2938660" y="742950"/>
            <a:ext cx="3266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confusion matrix of Multinet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48E447A-DAEF-4940-9EA2-B4125B09C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237934"/>
            <a:ext cx="4114800" cy="3646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4561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>
            <a:off x="152400" y="133350"/>
            <a:ext cx="8839200" cy="4876800"/>
          </a:xfrm>
          <a:prstGeom prst="snip2DiagRect">
            <a:avLst>
              <a:gd name="adj1" fmla="val 0"/>
              <a:gd name="adj2" fmla="val 8119"/>
            </a:avLst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828E26-CEBC-4418-8437-1214DBD1111D}"/>
              </a:ext>
            </a:extLst>
          </p:cNvPr>
          <p:cNvSpPr txBox="1"/>
          <p:nvPr/>
        </p:nvSpPr>
        <p:spPr>
          <a:xfrm>
            <a:off x="2938660" y="514350"/>
            <a:ext cx="3266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ROC curve of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Multinet</a:t>
            </a:r>
          </a:p>
        </p:txBody>
      </p:sp>
      <p:pic>
        <p:nvPicPr>
          <p:cNvPr id="4098" name="Picture 3">
            <a:extLst>
              <a:ext uri="{FF2B5EF4-FFF2-40B4-BE49-F238E27FC236}">
                <a16:creationId xmlns:a16="http://schemas.microsoft.com/office/drawing/2014/main" id="{055D2057-E767-44A8-94D9-37EA3E510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75" y="1047750"/>
            <a:ext cx="4667250" cy="388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6303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2BC5FA6-2BFB-4C8F-8DAD-29E79BC366DB}"/>
              </a:ext>
            </a:extLst>
          </p:cNvPr>
          <p:cNvSpPr/>
          <p:nvPr/>
        </p:nvSpPr>
        <p:spPr>
          <a:xfrm>
            <a:off x="152400" y="134471"/>
            <a:ext cx="1817669" cy="45940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  <a:effectLst>
            <a:innerShdw blurRad="3302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</a:p>
        </p:txBody>
      </p:sp>
      <p:sp>
        <p:nvSpPr>
          <p:cNvPr id="6" name="Snip Diagonal Corner Rectangle 5"/>
          <p:cNvSpPr/>
          <p:nvPr/>
        </p:nvSpPr>
        <p:spPr>
          <a:xfrm>
            <a:off x="152400" y="133350"/>
            <a:ext cx="8839200" cy="4876800"/>
          </a:xfrm>
          <a:prstGeom prst="snip2DiagRect">
            <a:avLst>
              <a:gd name="adj1" fmla="val 0"/>
              <a:gd name="adj2" fmla="val 8119"/>
            </a:avLst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828E26-CEBC-4418-8437-1214DBD1111D}"/>
              </a:ext>
            </a:extLst>
          </p:cNvPr>
          <p:cNvSpPr txBox="1"/>
          <p:nvPr/>
        </p:nvSpPr>
        <p:spPr>
          <a:xfrm>
            <a:off x="2802830" y="514350"/>
            <a:ext cx="3538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comparison with related works.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26B4D6F-886C-4026-822B-9A8D5F8D2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047750"/>
            <a:ext cx="6858000" cy="331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362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84F37CE-514F-4ACB-A289-581658207590}"/>
              </a:ext>
            </a:extLst>
          </p:cNvPr>
          <p:cNvSpPr/>
          <p:nvPr/>
        </p:nvSpPr>
        <p:spPr>
          <a:xfrm>
            <a:off x="152400" y="134471"/>
            <a:ext cx="1817669" cy="45940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  <a:effectLst>
            <a:innerShdw blurRad="3302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Interface</a:t>
            </a:r>
          </a:p>
        </p:txBody>
      </p:sp>
      <p:sp>
        <p:nvSpPr>
          <p:cNvPr id="6" name="Snip Diagonal Corner Rectangle 5"/>
          <p:cNvSpPr/>
          <p:nvPr/>
        </p:nvSpPr>
        <p:spPr>
          <a:xfrm>
            <a:off x="152400" y="133350"/>
            <a:ext cx="8839200" cy="4876800"/>
          </a:xfrm>
          <a:prstGeom prst="snip2DiagRect">
            <a:avLst>
              <a:gd name="adj1" fmla="val 0"/>
              <a:gd name="adj2" fmla="val 8119"/>
            </a:avLst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1FBAFF-76D4-4FB2-95CB-85BA77348D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683938"/>
            <a:ext cx="7899576" cy="423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034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>
            <a:off x="152400" y="133350"/>
            <a:ext cx="8839200" cy="4876800"/>
          </a:xfrm>
          <a:prstGeom prst="snip2DiagRect">
            <a:avLst>
              <a:gd name="adj1" fmla="val 0"/>
              <a:gd name="adj2" fmla="val 8119"/>
            </a:avLst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293CB3-A03A-48E1-85C5-899A80570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31018"/>
            <a:ext cx="7620000" cy="408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733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361950"/>
            <a:ext cx="8077199" cy="4343400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181600" y="676817"/>
            <a:ext cx="2438400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  <a:endParaRPr lang="en-US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52892" y="1475548"/>
            <a:ext cx="2336103" cy="31487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Md. Emran Hossain (17)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852892" y="1993429"/>
            <a:ext cx="2336103" cy="31487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Ashikul Islam (30)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852892" y="2515647"/>
            <a:ext cx="2336103" cy="31487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Mashruba Zaman(33)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852892" y="3010753"/>
            <a:ext cx="2336103" cy="31487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Sarwar Alam (42)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852892" y="3522872"/>
            <a:ext cx="2336103" cy="31487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Ashik Ahmed (51)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5257800" y="1231973"/>
            <a:ext cx="293119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838200" y="971550"/>
            <a:ext cx="3505200" cy="3200400"/>
            <a:chOff x="1066800" y="1042671"/>
            <a:chExt cx="3505200" cy="3200400"/>
          </a:xfrm>
        </p:grpSpPr>
        <p:sp>
          <p:nvSpPr>
            <p:cNvPr id="17" name="TextBox 16"/>
            <p:cNvSpPr txBox="1"/>
            <p:nvPr/>
          </p:nvSpPr>
          <p:spPr>
            <a:xfrm>
              <a:off x="2518347" y="1271271"/>
              <a:ext cx="2053653" cy="498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000" b="1" dirty="0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Supervised By</a:t>
              </a:r>
              <a:endParaRPr lang="en-US" sz="16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2362200" y="1841402"/>
              <a:ext cx="2133600" cy="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134040" y="2419350"/>
              <a:ext cx="3361760" cy="182372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Md. </a:t>
              </a:r>
              <a:r>
                <a:rPr lang="en-US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Tahzib</a:t>
              </a:r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-Ul-Islam</a:t>
              </a:r>
              <a:b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Assistant professor</a:t>
              </a:r>
              <a:b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Department Of CSE</a:t>
              </a:r>
              <a:b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Dhaka International University 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1066800" y="1042671"/>
              <a:ext cx="1536994" cy="1455719"/>
            </a:xfrm>
            <a:prstGeom prst="ellipse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ounded Rectangle 21"/>
          <p:cNvSpPr/>
          <p:nvPr/>
        </p:nvSpPr>
        <p:spPr>
          <a:xfrm>
            <a:off x="5416277" y="4045839"/>
            <a:ext cx="2770987" cy="50711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D-58, Dept. of CSE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A9487EF-5197-499C-8E69-CF687BCB5F5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842" y="1419872"/>
            <a:ext cx="369806" cy="462258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79886FA-E203-49DB-9930-BB4CAADC17A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181" y="1917324"/>
            <a:ext cx="362711" cy="466344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67DE310-6C87-4B3D-8179-D4ED5B0B1C7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81" r="26305" b="48419"/>
          <a:stretch/>
        </p:blipFill>
        <p:spPr>
          <a:xfrm>
            <a:off x="5485010" y="2418862"/>
            <a:ext cx="361638" cy="466344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A18E477-97D1-41BF-BCC3-D2510376CBC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61" t="30247" r="31548" b="24420"/>
          <a:stretch/>
        </p:blipFill>
        <p:spPr>
          <a:xfrm>
            <a:off x="5443704" y="2920401"/>
            <a:ext cx="412786" cy="466344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0DE4700-470F-4F7D-8238-068C2C69548F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09" t="1016" r="20138" b="56757"/>
          <a:stretch/>
        </p:blipFill>
        <p:spPr>
          <a:xfrm>
            <a:off x="5470007" y="3421940"/>
            <a:ext cx="383476" cy="466344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341350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>
            <a:off x="152400" y="133350"/>
            <a:ext cx="8839200" cy="4876800"/>
          </a:xfrm>
          <a:prstGeom prst="snip2DiagRect">
            <a:avLst>
              <a:gd name="adj1" fmla="val 0"/>
              <a:gd name="adj2" fmla="val 8119"/>
            </a:avLst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8E78E0-F606-49F6-8048-4CFCDAB5A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64832"/>
            <a:ext cx="7467600" cy="401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6345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>
            <a:off x="152400" y="133350"/>
            <a:ext cx="8839200" cy="4876800"/>
          </a:xfrm>
          <a:prstGeom prst="snip2DiagRect">
            <a:avLst>
              <a:gd name="adj1" fmla="val 0"/>
              <a:gd name="adj2" fmla="val 8119"/>
            </a:avLst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C5B217-97A3-4FB8-96CF-EAB4B0DB9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58" y="514350"/>
            <a:ext cx="7673284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2502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>
            <a:off x="152400" y="133350"/>
            <a:ext cx="8839200" cy="4876800"/>
          </a:xfrm>
          <a:prstGeom prst="snip2DiagRect">
            <a:avLst>
              <a:gd name="adj1" fmla="val 0"/>
              <a:gd name="adj2" fmla="val 8119"/>
            </a:avLst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B8EB72-1F91-40E6-903E-ECB718FDEBE5}"/>
              </a:ext>
            </a:extLst>
          </p:cNvPr>
          <p:cNvSpPr txBox="1"/>
          <p:nvPr/>
        </p:nvSpPr>
        <p:spPr>
          <a:xfrm>
            <a:off x="304800" y="738800"/>
            <a:ext cx="8382000" cy="4519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Mabrouk, A., Díaz Redondo, R.P.,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Dahou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A., Abd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Elaziz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M. and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Kayed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M., 2022. Pneumonia detection on chest X-ray images using ensemble of deep convolutional neural networks. </a:t>
            </a:r>
            <a:r>
              <a:rPr lang="en-US" sz="1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Applied Sciences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12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(13), p.6448.</a:t>
            </a:r>
            <a:endParaRPr lang="en-US" sz="14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Jain, R.,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Nagrath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P.,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Kataria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G., Kaushik, V.S. and Hemanth, D.J., 2020. Pneumonia detection in chest X-ray images using convolutional neural networks and transfer learning. </a:t>
            </a:r>
            <a:r>
              <a:rPr lang="en-US" sz="1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Measurement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165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p.108046.</a:t>
            </a:r>
            <a:endParaRPr lang="en-US" sz="14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Chouhan, V., Singh, S.K.,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Khamparia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A., Gupta, D., Tiwari, P., Moreira, C.,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Damaševičius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R. and De Albuquerque, V.H.C., 2020. A novel transfer learning based approach for pneumonia detection in chest X-ray images. </a:t>
            </a:r>
            <a:r>
              <a:rPr lang="en-US" sz="1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Applied Sciences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10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(2), p.559.</a:t>
            </a:r>
            <a:endParaRPr lang="en-US" sz="14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D.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Varshni</a:t>
            </a:r>
            <a:r>
              <a:rPr lang="en-US" sz="1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, K. Thakral, L. Agarwal, R.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Nijhawan</a:t>
            </a:r>
            <a:r>
              <a:rPr lang="en-US" sz="1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and A. Mittal, "Pneumonia Detection Using CNN based Feature Extraction," 2019 IEEE International Conference on Electrical, Computer and Communication Technologies (ICECCT), Coimbatore, India, 2019, pp. 1-7,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doi</a:t>
            </a:r>
            <a:r>
              <a:rPr lang="en-US" sz="1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: 10.1109/ICECCT.2019.8869364.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Yi, R., Tang, L., Tian, Y. </a:t>
            </a:r>
            <a:r>
              <a:rPr lang="en-US" sz="1400" i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et al.</a:t>
            </a:r>
            <a:r>
              <a:rPr lang="en-US" sz="1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Identification and classification of pneumonia disease using a deep learning-based intelligent computational framework. </a:t>
            </a:r>
            <a:r>
              <a:rPr lang="en-US" sz="1400" i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Neural </a:t>
            </a:r>
            <a:r>
              <a:rPr lang="en-US" sz="1400" i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Comput</a:t>
            </a:r>
            <a:r>
              <a:rPr lang="en-US" sz="1400" i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&amp; </a:t>
            </a:r>
            <a:r>
              <a:rPr lang="en-US" sz="1400" i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Applic</a:t>
            </a:r>
            <a:r>
              <a:rPr lang="en-US" sz="1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35</a:t>
            </a:r>
            <a:r>
              <a:rPr lang="en-US" sz="1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, 14473–14486 (2023). </a:t>
            </a:r>
            <a:r>
              <a:rPr lang="en-US" sz="1400" u="sng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https://doi.org/10.1007/s00521-021-06102-7</a:t>
            </a:r>
            <a:endParaRPr lang="en-US" sz="14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Rachna Jain,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Preeti</a:t>
            </a:r>
            <a:r>
              <a:rPr lang="en-US" sz="1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Nagrath</a:t>
            </a:r>
            <a:r>
              <a:rPr lang="en-US" sz="1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, Gaurav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Kataria</a:t>
            </a:r>
            <a:r>
              <a:rPr lang="en-US" sz="1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, V.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Sirish</a:t>
            </a:r>
            <a:r>
              <a:rPr lang="en-US" sz="1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Kaushik, D. Jude Hemanth, Pneumonia detection in chest X-ray images using convolutional neural networks and transfer learning,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Nalluri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S. and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Sasikala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R., 2024. Pneumonia screening on chest X-rays with optimized ensemble model. </a:t>
            </a:r>
            <a:r>
              <a:rPr lang="en-US" sz="1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Expert Systems with Applications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242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p.122705.</a:t>
            </a:r>
            <a:endParaRPr lang="en-US" sz="14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endParaRPr 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8F093C-E099-4964-A39E-A22F9ACEED9C}"/>
              </a:ext>
            </a:extLst>
          </p:cNvPr>
          <p:cNvSpPr txBox="1"/>
          <p:nvPr/>
        </p:nvSpPr>
        <p:spPr>
          <a:xfrm>
            <a:off x="3695700" y="265053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942427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756631" y="2110085"/>
            <a:ext cx="36307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73543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762000" y="2190750"/>
            <a:ext cx="2743200" cy="61508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  <a:effectLst>
            <a:innerShdw blurRad="3302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7" name="Freeform 6"/>
          <p:cNvSpPr/>
          <p:nvPr/>
        </p:nvSpPr>
        <p:spPr>
          <a:xfrm>
            <a:off x="4038600" y="514350"/>
            <a:ext cx="4572000" cy="4128247"/>
          </a:xfrm>
          <a:custGeom>
            <a:avLst/>
            <a:gdLst>
              <a:gd name="connsiteX0" fmla="*/ 3156857 w 3875315"/>
              <a:gd name="connsiteY0" fmla="*/ 0 h 4114800"/>
              <a:gd name="connsiteX1" fmla="*/ 3875315 w 3875315"/>
              <a:gd name="connsiteY1" fmla="*/ 707571 h 4114800"/>
              <a:gd name="connsiteX2" fmla="*/ 3875315 w 3875315"/>
              <a:gd name="connsiteY2" fmla="*/ 4114800 h 4114800"/>
              <a:gd name="connsiteX3" fmla="*/ 0 w 3875315"/>
              <a:gd name="connsiteY3" fmla="*/ 4114800 h 4114800"/>
              <a:gd name="connsiteX4" fmla="*/ 0 w 3875315"/>
              <a:gd name="connsiteY4" fmla="*/ 10886 h 4114800"/>
              <a:gd name="connsiteX5" fmla="*/ 3200400 w 3875315"/>
              <a:gd name="connsiteY5" fmla="*/ 10886 h 4114800"/>
              <a:gd name="connsiteX0" fmla="*/ 3253740 w 3875315"/>
              <a:gd name="connsiteY0" fmla="*/ 0 h 4128247"/>
              <a:gd name="connsiteX1" fmla="*/ 3875315 w 3875315"/>
              <a:gd name="connsiteY1" fmla="*/ 721018 h 4128247"/>
              <a:gd name="connsiteX2" fmla="*/ 3875315 w 3875315"/>
              <a:gd name="connsiteY2" fmla="*/ 4128247 h 4128247"/>
              <a:gd name="connsiteX3" fmla="*/ 0 w 3875315"/>
              <a:gd name="connsiteY3" fmla="*/ 4128247 h 4128247"/>
              <a:gd name="connsiteX4" fmla="*/ 0 w 3875315"/>
              <a:gd name="connsiteY4" fmla="*/ 24333 h 4128247"/>
              <a:gd name="connsiteX5" fmla="*/ 3200400 w 3875315"/>
              <a:gd name="connsiteY5" fmla="*/ 24333 h 4128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75315" h="4128247">
                <a:moveTo>
                  <a:pt x="3253740" y="0"/>
                </a:moveTo>
                <a:lnTo>
                  <a:pt x="3875315" y="721018"/>
                </a:lnTo>
                <a:lnTo>
                  <a:pt x="3875315" y="4128247"/>
                </a:lnTo>
                <a:lnTo>
                  <a:pt x="0" y="4128247"/>
                </a:lnTo>
                <a:lnTo>
                  <a:pt x="0" y="24333"/>
                </a:lnTo>
                <a:lnTo>
                  <a:pt x="3200400" y="24333"/>
                </a:ln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nip Diagonal Corner Rectangle 5"/>
          <p:cNvSpPr/>
          <p:nvPr/>
        </p:nvSpPr>
        <p:spPr>
          <a:xfrm>
            <a:off x="533400" y="514350"/>
            <a:ext cx="8077200" cy="4156364"/>
          </a:xfrm>
          <a:prstGeom prst="snip2Diag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5174" y="933718"/>
            <a:ext cx="2838853" cy="3289511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Contribution of our work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Resource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Models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Multinet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Analysis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Interface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535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34471"/>
            <a:ext cx="1817669" cy="45940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  <a:effectLst>
            <a:innerShdw blurRad="3302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6" name="Snip Diagonal Corner Rectangle 5"/>
          <p:cNvSpPr/>
          <p:nvPr/>
        </p:nvSpPr>
        <p:spPr>
          <a:xfrm>
            <a:off x="152400" y="133350"/>
            <a:ext cx="8839200" cy="4876800"/>
          </a:xfrm>
          <a:prstGeom prst="snip2Diag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27AA9A-6DA0-4317-81A7-2EA79C0527D6}"/>
              </a:ext>
            </a:extLst>
          </p:cNvPr>
          <p:cNvSpPr txBox="1"/>
          <p:nvPr/>
        </p:nvSpPr>
        <p:spPr>
          <a:xfrm>
            <a:off x="266700" y="1657350"/>
            <a:ext cx="83058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Chest X-rays are widely used for diagnosis, but their interpretation depends on expertise and can be subjective, leading to delays and misdiagnoses.</a:t>
            </a:r>
          </a:p>
          <a:p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has shown promise in medical image analysis tasks, including pneumonia detection.</a:t>
            </a:r>
          </a:p>
          <a:p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automated, objective and accurate deep learning models can: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diagnostic accuracy and speed.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reliance on specialist expertise.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Potentially increase access to accurate diagnosis in resource-limited settings.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17BB1E-D202-412E-8CFE-65DA33F04905}"/>
              </a:ext>
            </a:extLst>
          </p:cNvPr>
          <p:cNvSpPr txBox="1"/>
          <p:nvPr/>
        </p:nvSpPr>
        <p:spPr>
          <a:xfrm>
            <a:off x="266700" y="837263"/>
            <a:ext cx="8610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Pneumonia is a leading cause of death worldwide, especially among the children under 5. It affects million yearly, with a significant burden in developing countries.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847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34471"/>
            <a:ext cx="1817669" cy="45940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  <a:effectLst>
            <a:innerShdw blurRad="3302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Contribution</a:t>
            </a:r>
          </a:p>
        </p:txBody>
      </p:sp>
      <p:sp>
        <p:nvSpPr>
          <p:cNvPr id="6" name="Snip Diagonal Corner Rectangle 5"/>
          <p:cNvSpPr/>
          <p:nvPr/>
        </p:nvSpPr>
        <p:spPr>
          <a:xfrm>
            <a:off x="152400" y="133350"/>
            <a:ext cx="8839200" cy="4876800"/>
          </a:xfrm>
          <a:prstGeom prst="snip2DiagRect">
            <a:avLst>
              <a:gd name="adj1" fmla="val 0"/>
              <a:gd name="adj2" fmla="val 5775"/>
            </a:avLst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6AE1FF-AF51-4DF4-9A16-39377C2CDC6C}"/>
              </a:ext>
            </a:extLst>
          </p:cNvPr>
          <p:cNvSpPr txBox="1"/>
          <p:nvPr/>
        </p:nvSpPr>
        <p:spPr>
          <a:xfrm>
            <a:off x="228600" y="593875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deep learning project holds immense potential to revolutionize the field of medical diagnostics, particularly in the realm of pneumonia detection from chest X-rays.</a:t>
            </a:r>
          </a:p>
          <a:p>
            <a:pPr algn="just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primary beneficiaries of this project include: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E3577AE-10A2-42BB-B8F5-01EB6D86DFDC}"/>
              </a:ext>
            </a:extLst>
          </p:cNvPr>
          <p:cNvSpPr/>
          <p:nvPr/>
        </p:nvSpPr>
        <p:spPr>
          <a:xfrm>
            <a:off x="3486728" y="1940445"/>
            <a:ext cx="1043941" cy="1065647"/>
          </a:xfrm>
          <a:custGeom>
            <a:avLst/>
            <a:gdLst>
              <a:gd name="connsiteX0" fmla="*/ 1043941 w 1043941"/>
              <a:gd name="connsiteY0" fmla="*/ 0 h 1065647"/>
              <a:gd name="connsiteX1" fmla="*/ 1043941 w 1043941"/>
              <a:gd name="connsiteY1" fmla="*/ 1065647 h 1065647"/>
              <a:gd name="connsiteX2" fmla="*/ 0 w 1043941"/>
              <a:gd name="connsiteY2" fmla="*/ 1065647 h 1065647"/>
              <a:gd name="connsiteX3" fmla="*/ 0 w 1043941"/>
              <a:gd name="connsiteY3" fmla="*/ 1065646 h 1065647"/>
              <a:gd name="connsiteX4" fmla="*/ 957726 w 1043941"/>
              <a:gd name="connsiteY4" fmla="*/ 4354 h 1065647"/>
              <a:gd name="connsiteX5" fmla="*/ 1043941 w 1043941"/>
              <a:gd name="connsiteY5" fmla="*/ 0 h 1065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3941" h="1065647">
                <a:moveTo>
                  <a:pt x="1043941" y="0"/>
                </a:moveTo>
                <a:lnTo>
                  <a:pt x="1043941" y="1065647"/>
                </a:lnTo>
                <a:lnTo>
                  <a:pt x="0" y="1065647"/>
                </a:lnTo>
                <a:lnTo>
                  <a:pt x="0" y="1065646"/>
                </a:lnTo>
                <a:cubicBezTo>
                  <a:pt x="0" y="513293"/>
                  <a:pt x="419786" y="58985"/>
                  <a:pt x="957726" y="4354"/>
                </a:cubicBezTo>
                <a:lnTo>
                  <a:pt x="1043941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rgbClr val="FF0000"/>
            </a:solidFill>
          </a:ln>
          <a:effectLst>
            <a:innerShdw blurRad="406400">
              <a:srgbClr val="FF0000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EF9BCD0-8438-418B-AF3C-968CA3E9B292}"/>
              </a:ext>
            </a:extLst>
          </p:cNvPr>
          <p:cNvSpPr/>
          <p:nvPr/>
        </p:nvSpPr>
        <p:spPr>
          <a:xfrm>
            <a:off x="4576387" y="1940445"/>
            <a:ext cx="1043940" cy="1065647"/>
          </a:xfrm>
          <a:custGeom>
            <a:avLst/>
            <a:gdLst>
              <a:gd name="connsiteX0" fmla="*/ 0 w 1043940"/>
              <a:gd name="connsiteY0" fmla="*/ 0 h 1065647"/>
              <a:gd name="connsiteX1" fmla="*/ 86214 w 1043940"/>
              <a:gd name="connsiteY1" fmla="*/ 4354 h 1065647"/>
              <a:gd name="connsiteX2" fmla="*/ 1043940 w 1043940"/>
              <a:gd name="connsiteY2" fmla="*/ 1065646 h 1065647"/>
              <a:gd name="connsiteX3" fmla="*/ 1043940 w 1043940"/>
              <a:gd name="connsiteY3" fmla="*/ 1065647 h 1065647"/>
              <a:gd name="connsiteX4" fmla="*/ 0 w 1043940"/>
              <a:gd name="connsiteY4" fmla="*/ 1065647 h 1065647"/>
              <a:gd name="connsiteX5" fmla="*/ 0 w 1043940"/>
              <a:gd name="connsiteY5" fmla="*/ 0 h 1065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3940" h="1065647">
                <a:moveTo>
                  <a:pt x="0" y="0"/>
                </a:moveTo>
                <a:lnTo>
                  <a:pt x="86214" y="4354"/>
                </a:lnTo>
                <a:cubicBezTo>
                  <a:pt x="624154" y="58985"/>
                  <a:pt x="1043940" y="513293"/>
                  <a:pt x="1043940" y="1065646"/>
                </a:cubicBezTo>
                <a:lnTo>
                  <a:pt x="1043940" y="1065647"/>
                </a:lnTo>
                <a:lnTo>
                  <a:pt x="0" y="106564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rgbClr val="00B050"/>
            </a:solidFill>
          </a:ln>
          <a:effectLst>
            <a:innerShdw blurRad="406400">
              <a:srgbClr val="00B050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019CB6C-FB2B-4B08-992A-7ACFDF498400}"/>
              </a:ext>
            </a:extLst>
          </p:cNvPr>
          <p:cNvSpPr/>
          <p:nvPr/>
        </p:nvSpPr>
        <p:spPr>
          <a:xfrm>
            <a:off x="3489036" y="3051810"/>
            <a:ext cx="1041632" cy="1019926"/>
          </a:xfrm>
          <a:custGeom>
            <a:avLst/>
            <a:gdLst>
              <a:gd name="connsiteX0" fmla="*/ 0 w 1041632"/>
              <a:gd name="connsiteY0" fmla="*/ 0 h 1019926"/>
              <a:gd name="connsiteX1" fmla="*/ 1041632 w 1041632"/>
              <a:gd name="connsiteY1" fmla="*/ 0 h 1019926"/>
              <a:gd name="connsiteX2" fmla="*/ 1041632 w 1041632"/>
              <a:gd name="connsiteY2" fmla="*/ 1019926 h 1019926"/>
              <a:gd name="connsiteX3" fmla="*/ 955417 w 1041632"/>
              <a:gd name="connsiteY3" fmla="*/ 1015572 h 1019926"/>
              <a:gd name="connsiteX4" fmla="*/ 3199 w 1041632"/>
              <a:gd name="connsiteY4" fmla="*/ 63354 h 1019926"/>
              <a:gd name="connsiteX5" fmla="*/ 0 w 1041632"/>
              <a:gd name="connsiteY5" fmla="*/ 0 h 1019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1632" h="1019926">
                <a:moveTo>
                  <a:pt x="0" y="0"/>
                </a:moveTo>
                <a:lnTo>
                  <a:pt x="1041632" y="0"/>
                </a:lnTo>
                <a:lnTo>
                  <a:pt x="1041632" y="1019926"/>
                </a:lnTo>
                <a:lnTo>
                  <a:pt x="955417" y="1015572"/>
                </a:lnTo>
                <a:cubicBezTo>
                  <a:pt x="453340" y="964584"/>
                  <a:pt x="54188" y="565432"/>
                  <a:pt x="3199" y="6335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rgbClr val="7030A0"/>
            </a:solidFill>
          </a:ln>
          <a:effectLst>
            <a:innerShdw blurRad="406400">
              <a:srgbClr val="7030A0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4F6254B1-642C-491D-B467-9A097BBDA803}"/>
              </a:ext>
            </a:extLst>
          </p:cNvPr>
          <p:cNvSpPr/>
          <p:nvPr/>
        </p:nvSpPr>
        <p:spPr>
          <a:xfrm>
            <a:off x="4576388" y="3051810"/>
            <a:ext cx="1041631" cy="1019926"/>
          </a:xfrm>
          <a:custGeom>
            <a:avLst/>
            <a:gdLst>
              <a:gd name="connsiteX0" fmla="*/ 0 w 1041631"/>
              <a:gd name="connsiteY0" fmla="*/ 0 h 1019926"/>
              <a:gd name="connsiteX1" fmla="*/ 1041631 w 1041631"/>
              <a:gd name="connsiteY1" fmla="*/ 0 h 1019926"/>
              <a:gd name="connsiteX2" fmla="*/ 1038432 w 1041631"/>
              <a:gd name="connsiteY2" fmla="*/ 63354 h 1019926"/>
              <a:gd name="connsiteX3" fmla="*/ 86214 w 1041631"/>
              <a:gd name="connsiteY3" fmla="*/ 1015572 h 1019926"/>
              <a:gd name="connsiteX4" fmla="*/ 0 w 1041631"/>
              <a:gd name="connsiteY4" fmla="*/ 1019926 h 1019926"/>
              <a:gd name="connsiteX5" fmla="*/ 0 w 1041631"/>
              <a:gd name="connsiteY5" fmla="*/ 0 h 1019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1631" h="1019926">
                <a:moveTo>
                  <a:pt x="0" y="0"/>
                </a:moveTo>
                <a:lnTo>
                  <a:pt x="1041631" y="0"/>
                </a:lnTo>
                <a:lnTo>
                  <a:pt x="1038432" y="63354"/>
                </a:lnTo>
                <a:cubicBezTo>
                  <a:pt x="987444" y="565432"/>
                  <a:pt x="588292" y="964584"/>
                  <a:pt x="86214" y="1015572"/>
                </a:cubicBezTo>
                <a:lnTo>
                  <a:pt x="0" y="101992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chemeClr val="accent1"/>
            </a:solidFill>
          </a:ln>
          <a:effectLst>
            <a:innerShdw blurRad="4064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7" name="Graphic 36" descr="Stethoscope with solid fill">
            <a:extLst>
              <a:ext uri="{FF2B5EF4-FFF2-40B4-BE49-F238E27FC236}">
                <a16:creationId xmlns:a16="http://schemas.microsoft.com/office/drawing/2014/main" id="{B90BCBFF-AF76-4611-B195-6DE1787C3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5844" y="2246782"/>
            <a:ext cx="629768" cy="629768"/>
          </a:xfrm>
          <a:prstGeom prst="rect">
            <a:avLst/>
          </a:prstGeom>
        </p:spPr>
      </p:pic>
      <p:pic>
        <p:nvPicPr>
          <p:cNvPr id="39" name="Graphic 38" descr="Medical with solid fill">
            <a:extLst>
              <a:ext uri="{FF2B5EF4-FFF2-40B4-BE49-F238E27FC236}">
                <a16:creationId xmlns:a16="http://schemas.microsoft.com/office/drawing/2014/main" id="{BAF88959-866D-40BD-B271-411E2A35E4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5844" y="3159831"/>
            <a:ext cx="630936" cy="630936"/>
          </a:xfrm>
          <a:prstGeom prst="rect">
            <a:avLst/>
          </a:prstGeom>
        </p:spPr>
      </p:pic>
      <p:pic>
        <p:nvPicPr>
          <p:cNvPr id="41" name="Graphic 40" descr="Needle with solid fill">
            <a:extLst>
              <a:ext uri="{FF2B5EF4-FFF2-40B4-BE49-F238E27FC236}">
                <a16:creationId xmlns:a16="http://schemas.microsoft.com/office/drawing/2014/main" id="{FFBEBDF9-13F3-43BD-AEF3-A0F327DACA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67728" y="3159831"/>
            <a:ext cx="630936" cy="630936"/>
          </a:xfrm>
          <a:prstGeom prst="rect">
            <a:avLst/>
          </a:prstGeom>
        </p:spPr>
      </p:pic>
      <p:pic>
        <p:nvPicPr>
          <p:cNvPr id="43" name="Graphic 42" descr="Group of women with solid fill">
            <a:extLst>
              <a:ext uri="{FF2B5EF4-FFF2-40B4-BE49-F238E27FC236}">
                <a16:creationId xmlns:a16="http://schemas.microsoft.com/office/drawing/2014/main" id="{42A403FC-B21C-4BF0-88C4-C19BAA2E64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57688" y="2245614"/>
            <a:ext cx="630936" cy="630936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44194D81-8E1D-48C2-920E-444E17D5C326}"/>
              </a:ext>
            </a:extLst>
          </p:cNvPr>
          <p:cNvSpPr/>
          <p:nvPr/>
        </p:nvSpPr>
        <p:spPr>
          <a:xfrm>
            <a:off x="5945298" y="1884276"/>
            <a:ext cx="2743200" cy="338554"/>
          </a:xfrm>
          <a:prstGeom prst="rect">
            <a:avLst/>
          </a:prstGeom>
          <a:noFill/>
          <a:ln w="12700">
            <a:solidFill>
              <a:srgbClr val="00B050"/>
            </a:solidFill>
          </a:ln>
          <a:effectLst>
            <a:glow rad="38100">
              <a:srgbClr val="00B05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Early Detection and Treatment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034A1D0-FE9B-44C8-A3B0-9AD69372C23D}"/>
              </a:ext>
            </a:extLst>
          </p:cNvPr>
          <p:cNvSpPr/>
          <p:nvPr/>
        </p:nvSpPr>
        <p:spPr>
          <a:xfrm>
            <a:off x="5962073" y="3902459"/>
            <a:ext cx="2743200" cy="338554"/>
          </a:xfrm>
          <a:prstGeom prst="rect">
            <a:avLst/>
          </a:prstGeom>
          <a:noFill/>
          <a:ln w="12700">
            <a:solidFill>
              <a:srgbClr val="0070C0"/>
            </a:solidFill>
          </a:ln>
          <a:effectLst>
            <a:glow rad="38100">
              <a:srgbClr val="0070C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Healthcare Providers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A38985C-312C-4BEE-993F-2FB5740300E9}"/>
              </a:ext>
            </a:extLst>
          </p:cNvPr>
          <p:cNvSpPr/>
          <p:nvPr/>
        </p:nvSpPr>
        <p:spPr>
          <a:xfrm>
            <a:off x="477982" y="3902459"/>
            <a:ext cx="2743200" cy="338554"/>
          </a:xfrm>
          <a:prstGeom prst="rect">
            <a:avLst/>
          </a:prstGeom>
          <a:noFill/>
          <a:ln w="12700">
            <a:solidFill>
              <a:srgbClr val="7030A0"/>
            </a:solidFill>
          </a:ln>
          <a:effectLst>
            <a:glow rad="38100">
              <a:srgbClr val="7030A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Better Resource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1DF97D1-3CA4-4BE2-B90B-7CABD79E1E06}"/>
              </a:ext>
            </a:extLst>
          </p:cNvPr>
          <p:cNvSpPr/>
          <p:nvPr/>
        </p:nvSpPr>
        <p:spPr>
          <a:xfrm>
            <a:off x="438728" y="1878683"/>
            <a:ext cx="2743200" cy="338554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ffectLst>
            <a:glow rad="381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Patient Benefits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26F67D82-3C1A-4E3D-8E71-7E82F5483987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5325612" y="2053553"/>
            <a:ext cx="619686" cy="192061"/>
          </a:xfrm>
          <a:prstGeom prst="bentConnector3">
            <a:avLst/>
          </a:prstGeom>
          <a:ln w="12700"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571A6ADF-CCC9-4EE8-81E3-0E276B812A13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5325612" y="3790767"/>
            <a:ext cx="636461" cy="280969"/>
          </a:xfrm>
          <a:prstGeom prst="bentConnector3">
            <a:avLst/>
          </a:prstGeom>
          <a:ln w="12700">
            <a:solidFill>
              <a:srgbClr val="0070C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C561EE7C-1416-4C54-B500-178F7A95E519}"/>
              </a:ext>
            </a:extLst>
          </p:cNvPr>
          <p:cNvCxnSpPr>
            <a:cxnSpLocks/>
            <a:endCxn id="47" idx="3"/>
          </p:cNvCxnSpPr>
          <p:nvPr/>
        </p:nvCxnSpPr>
        <p:spPr>
          <a:xfrm rot="10800000" flipV="1">
            <a:off x="3221182" y="3813550"/>
            <a:ext cx="614542" cy="258185"/>
          </a:xfrm>
          <a:prstGeom prst="bentConnector3">
            <a:avLst/>
          </a:prstGeom>
          <a:ln w="12700">
            <a:solidFill>
              <a:srgbClr val="7030A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7D3AD5B6-D864-4566-BCF5-1E5C4152EF6D}"/>
              </a:ext>
            </a:extLst>
          </p:cNvPr>
          <p:cNvCxnSpPr>
            <a:cxnSpLocks/>
            <a:endCxn id="48" idx="3"/>
          </p:cNvCxnSpPr>
          <p:nvPr/>
        </p:nvCxnSpPr>
        <p:spPr>
          <a:xfrm rot="10800000">
            <a:off x="3181928" y="2047960"/>
            <a:ext cx="511098" cy="276792"/>
          </a:xfrm>
          <a:prstGeom prst="bentConnector3">
            <a:avLst/>
          </a:prstGeom>
          <a:ln w="1270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476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34471"/>
            <a:ext cx="1817669" cy="45940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  <a:effectLst>
            <a:innerShdw blurRad="3302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Resource</a:t>
            </a:r>
          </a:p>
        </p:txBody>
      </p:sp>
      <p:sp>
        <p:nvSpPr>
          <p:cNvPr id="6" name="Snip Diagonal Corner Rectangle 5"/>
          <p:cNvSpPr/>
          <p:nvPr/>
        </p:nvSpPr>
        <p:spPr>
          <a:xfrm>
            <a:off x="152400" y="133350"/>
            <a:ext cx="8839200" cy="4876800"/>
          </a:xfrm>
          <a:prstGeom prst="snip2DiagRect">
            <a:avLst>
              <a:gd name="adj1" fmla="val 0"/>
              <a:gd name="adj2" fmla="val 10049"/>
            </a:avLst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8ADE26-14AB-4255-84CE-F2CE580F05E5}"/>
              </a:ext>
            </a:extLst>
          </p:cNvPr>
          <p:cNvSpPr txBox="1"/>
          <p:nvPr/>
        </p:nvSpPr>
        <p:spPr>
          <a:xfrm>
            <a:off x="228600" y="608443"/>
            <a:ext cx="861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system we developed, we fed chest x-ray images to train the models and evaluated the accuracy using some chest x-ray images. These images are collected from Kaggle.</a:t>
            </a:r>
          </a:p>
        </p:txBody>
      </p:sp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992A8D5F-3CDF-4E8E-BCF4-E0ABF3B5EEDF}"/>
              </a:ext>
            </a:extLst>
          </p:cNvPr>
          <p:cNvSpPr/>
          <p:nvPr/>
        </p:nvSpPr>
        <p:spPr>
          <a:xfrm>
            <a:off x="3886200" y="2323546"/>
            <a:ext cx="1371600" cy="584775"/>
          </a:xfrm>
          <a:prstGeom prst="rect">
            <a:avLst/>
          </a:prstGeom>
          <a:ln w="12700">
            <a:solidFill>
              <a:srgbClr val="0070C0"/>
            </a:solidFill>
          </a:ln>
          <a:effectLst>
            <a:innerShdw blurRad="114300">
              <a:srgbClr val="0070C0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Images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5856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6F6F3E-A97F-400D-896D-F44505711FA2}"/>
              </a:ext>
            </a:extLst>
          </p:cNvPr>
          <p:cNvSpPr/>
          <p:nvPr/>
        </p:nvSpPr>
        <p:spPr>
          <a:xfrm>
            <a:off x="5867400" y="2727285"/>
            <a:ext cx="1371600" cy="584775"/>
          </a:xfrm>
          <a:prstGeom prst="rect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  <a:effectLst>
            <a:innerShdw blurRad="114300">
              <a:srgbClr val="00B050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1172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5CD4C6-A03F-47C4-B66B-CDCE9FF4F227}"/>
              </a:ext>
            </a:extLst>
          </p:cNvPr>
          <p:cNvSpPr/>
          <p:nvPr/>
        </p:nvSpPr>
        <p:spPr>
          <a:xfrm>
            <a:off x="5867400" y="1831441"/>
            <a:ext cx="1371600" cy="584775"/>
          </a:xfrm>
          <a:prstGeom prst="rect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  <a:effectLst>
            <a:innerShdw blurRad="114300">
              <a:srgbClr val="00B050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4684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E04B606-0CF5-4FB4-AF1F-C84882EA2058}"/>
              </a:ext>
            </a:extLst>
          </p:cNvPr>
          <p:cNvSpPr/>
          <p:nvPr/>
        </p:nvSpPr>
        <p:spPr>
          <a:xfrm>
            <a:off x="1905000" y="2727285"/>
            <a:ext cx="1371600" cy="584775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  <a:effectLst>
            <a:innerShdw blurRad="114300">
              <a:srgbClr val="7030A0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Pneumonia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4273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5C602FB-220C-40CA-8525-741DB6028BC9}"/>
              </a:ext>
            </a:extLst>
          </p:cNvPr>
          <p:cNvSpPr/>
          <p:nvPr/>
        </p:nvSpPr>
        <p:spPr>
          <a:xfrm>
            <a:off x="1905000" y="1831440"/>
            <a:ext cx="1371600" cy="584775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  <a:effectLst>
            <a:innerShdw blurRad="114300">
              <a:srgbClr val="7030A0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1583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975EB25-C503-4CCF-B1DB-A8EA4E14780A}"/>
              </a:ext>
            </a:extLst>
          </p:cNvPr>
          <p:cNvCxnSpPr>
            <a:stCxn id="2" idx="1"/>
            <a:endCxn id="26" idx="3"/>
          </p:cNvCxnSpPr>
          <p:nvPr/>
        </p:nvCxnSpPr>
        <p:spPr>
          <a:xfrm rot="10800000">
            <a:off x="3276600" y="2123828"/>
            <a:ext cx="609600" cy="492106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90200846-080E-4AE1-9420-0F5C0A60420C}"/>
              </a:ext>
            </a:extLst>
          </p:cNvPr>
          <p:cNvCxnSpPr>
            <a:stCxn id="2" idx="1"/>
            <a:endCxn id="25" idx="3"/>
          </p:cNvCxnSpPr>
          <p:nvPr/>
        </p:nvCxnSpPr>
        <p:spPr>
          <a:xfrm rot="10800000" flipV="1">
            <a:off x="3276600" y="2615933"/>
            <a:ext cx="609600" cy="403739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40649219-5DD9-4982-8093-B063BE9606E2}"/>
              </a:ext>
            </a:extLst>
          </p:cNvPr>
          <p:cNvCxnSpPr>
            <a:stCxn id="2" idx="3"/>
            <a:endCxn id="21" idx="1"/>
          </p:cNvCxnSpPr>
          <p:nvPr/>
        </p:nvCxnSpPr>
        <p:spPr>
          <a:xfrm flipV="1">
            <a:off x="5257800" y="2123829"/>
            <a:ext cx="609600" cy="492105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8997524F-F94D-4C96-96BE-ADB578613416}"/>
              </a:ext>
            </a:extLst>
          </p:cNvPr>
          <p:cNvCxnSpPr>
            <a:stCxn id="2" idx="3"/>
            <a:endCxn id="15" idx="1"/>
          </p:cNvCxnSpPr>
          <p:nvPr/>
        </p:nvCxnSpPr>
        <p:spPr>
          <a:xfrm>
            <a:off x="5257800" y="2615934"/>
            <a:ext cx="609600" cy="403739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882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2EC2933-0CE2-4555-AE2F-DC7FE753E0DA}"/>
              </a:ext>
            </a:extLst>
          </p:cNvPr>
          <p:cNvSpPr/>
          <p:nvPr/>
        </p:nvSpPr>
        <p:spPr>
          <a:xfrm>
            <a:off x="152400" y="127747"/>
            <a:ext cx="1817669" cy="45940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  <a:effectLst>
            <a:innerShdw blurRad="3302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</p:txBody>
      </p:sp>
      <p:pic>
        <p:nvPicPr>
          <p:cNvPr id="1026" name="Picture 1">
            <a:extLst>
              <a:ext uri="{FF2B5EF4-FFF2-40B4-BE49-F238E27FC236}">
                <a16:creationId xmlns:a16="http://schemas.microsoft.com/office/drawing/2014/main" id="{28F6184E-2F10-4CEF-9DDF-DDFB7D1B9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782" y="361950"/>
            <a:ext cx="4642436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nip Diagonal Corner Rectangle 5">
            <a:extLst>
              <a:ext uri="{FF2B5EF4-FFF2-40B4-BE49-F238E27FC236}">
                <a16:creationId xmlns:a16="http://schemas.microsoft.com/office/drawing/2014/main" id="{AA6003B8-17A0-4CBF-B98F-E080AF111176}"/>
              </a:ext>
            </a:extLst>
          </p:cNvPr>
          <p:cNvSpPr/>
          <p:nvPr/>
        </p:nvSpPr>
        <p:spPr>
          <a:xfrm>
            <a:off x="152400" y="133350"/>
            <a:ext cx="8839200" cy="4876800"/>
          </a:xfrm>
          <a:prstGeom prst="snip2DiagRect">
            <a:avLst>
              <a:gd name="adj1" fmla="val 0"/>
              <a:gd name="adj2" fmla="val 10049"/>
            </a:avLst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397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34471"/>
            <a:ext cx="1817669" cy="45940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  <a:effectLst>
            <a:innerShdw blurRad="3302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</a:p>
        </p:txBody>
      </p:sp>
      <p:sp>
        <p:nvSpPr>
          <p:cNvPr id="6" name="Snip Diagonal Corner Rectangle 5"/>
          <p:cNvSpPr/>
          <p:nvPr/>
        </p:nvSpPr>
        <p:spPr>
          <a:xfrm>
            <a:off x="152400" y="133350"/>
            <a:ext cx="8839200" cy="4876800"/>
          </a:xfrm>
          <a:prstGeom prst="snip2Diag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958FDC-EA72-4D2B-9917-32F6B4161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35058"/>
            <a:ext cx="8534400" cy="327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866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34471"/>
            <a:ext cx="1817669" cy="45940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  <a:effectLst>
            <a:innerShdw blurRad="3302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</a:p>
        </p:txBody>
      </p:sp>
      <p:sp>
        <p:nvSpPr>
          <p:cNvPr id="6" name="Snip Diagonal Corner Rectangle 5"/>
          <p:cNvSpPr/>
          <p:nvPr/>
        </p:nvSpPr>
        <p:spPr>
          <a:xfrm>
            <a:off x="152400" y="133350"/>
            <a:ext cx="8839200" cy="4876800"/>
          </a:xfrm>
          <a:prstGeom prst="snip2DiagRect">
            <a:avLst>
              <a:gd name="adj1" fmla="val 0"/>
              <a:gd name="adj2" fmla="val 5224"/>
            </a:avLst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4009122-F7BE-422E-94EE-6FF7E3DBD75C}"/>
              </a:ext>
            </a:extLst>
          </p:cNvPr>
          <p:cNvGrpSpPr/>
          <p:nvPr/>
        </p:nvGrpSpPr>
        <p:grpSpPr>
          <a:xfrm>
            <a:off x="434303" y="2100243"/>
            <a:ext cx="6858000" cy="1066800"/>
            <a:chOff x="434303" y="2118454"/>
            <a:chExt cx="6858000" cy="10668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3BA9BFE-8104-47EE-B4E3-D8DAA7DF62C5}"/>
                </a:ext>
              </a:extLst>
            </p:cNvPr>
            <p:cNvSpPr/>
            <p:nvPr/>
          </p:nvSpPr>
          <p:spPr>
            <a:xfrm>
              <a:off x="1429535" y="2468078"/>
              <a:ext cx="5862768" cy="36755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B050"/>
              </a:solidFill>
            </a:ln>
            <a:effectLst>
              <a:innerShdw blurRad="190500">
                <a:srgbClr val="00B050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Create label for the images; 0 for normal &amp; 1 pneumonia.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4AA064C-48F5-43AA-B124-F58004CED312}"/>
                </a:ext>
              </a:extLst>
            </p:cNvPr>
            <p:cNvSpPr/>
            <p:nvPr/>
          </p:nvSpPr>
          <p:spPr>
            <a:xfrm>
              <a:off x="434303" y="2118454"/>
              <a:ext cx="1066800" cy="1066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</a:ln>
            <a:effectLst>
              <a:innerShdw blurRad="228600">
                <a:srgbClr val="0070C0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Labeling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40663CB-0BC6-415D-BD53-8A87439354EC}"/>
              </a:ext>
            </a:extLst>
          </p:cNvPr>
          <p:cNvGrpSpPr/>
          <p:nvPr/>
        </p:nvGrpSpPr>
        <p:grpSpPr>
          <a:xfrm>
            <a:off x="434303" y="955563"/>
            <a:ext cx="6858000" cy="1066800"/>
            <a:chOff x="434303" y="975454"/>
            <a:chExt cx="6858000" cy="10668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75AC49D-E0EF-43A3-8E71-84A7E0CB8511}"/>
                </a:ext>
              </a:extLst>
            </p:cNvPr>
            <p:cNvSpPr/>
            <p:nvPr/>
          </p:nvSpPr>
          <p:spPr>
            <a:xfrm>
              <a:off x="1429535" y="1325078"/>
              <a:ext cx="5862768" cy="36755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B050"/>
              </a:solidFill>
            </a:ln>
            <a:effectLst>
              <a:innerShdw blurRad="190500">
                <a:srgbClr val="00B050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Resize all the images into same dimension; 224 × 224.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B0A534-CEAD-4325-BBF2-5BAE36F5CA87}"/>
                </a:ext>
              </a:extLst>
            </p:cNvPr>
            <p:cNvSpPr/>
            <p:nvPr/>
          </p:nvSpPr>
          <p:spPr>
            <a:xfrm>
              <a:off x="434303" y="975454"/>
              <a:ext cx="1066800" cy="1066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</a:ln>
            <a:effectLst>
              <a:innerShdw blurRad="228600">
                <a:srgbClr val="0070C0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Resize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C087A3-79AF-4956-A67D-7B831C8A5EB7}"/>
              </a:ext>
            </a:extLst>
          </p:cNvPr>
          <p:cNvGrpSpPr/>
          <p:nvPr/>
        </p:nvGrpSpPr>
        <p:grpSpPr>
          <a:xfrm>
            <a:off x="434303" y="3244923"/>
            <a:ext cx="6858000" cy="1066800"/>
            <a:chOff x="434303" y="3261454"/>
            <a:chExt cx="6858000" cy="10668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205C372-C8F2-4232-A0E4-29619006F47A}"/>
                </a:ext>
              </a:extLst>
            </p:cNvPr>
            <p:cNvSpPr/>
            <p:nvPr/>
          </p:nvSpPr>
          <p:spPr>
            <a:xfrm>
              <a:off x="1429535" y="3611078"/>
              <a:ext cx="5862768" cy="36755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B050"/>
              </a:solidFill>
            </a:ln>
            <a:effectLst>
              <a:innerShdw blurRad="190500">
                <a:srgbClr val="00B050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Shuffle the training datasets to acquire better learning performance.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C2B8A08-CF8E-40C9-820C-DE0D4CE0F10B}"/>
                </a:ext>
              </a:extLst>
            </p:cNvPr>
            <p:cNvSpPr/>
            <p:nvPr/>
          </p:nvSpPr>
          <p:spPr>
            <a:xfrm>
              <a:off x="434303" y="3261454"/>
              <a:ext cx="1066800" cy="1066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</a:ln>
            <a:effectLst>
              <a:innerShdw blurRad="228600">
                <a:srgbClr val="0070C0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Shuffling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FE38DDB-9A33-414A-96DF-C8AEA9642FD8}"/>
              </a:ext>
            </a:extLst>
          </p:cNvPr>
          <p:cNvGrpSpPr/>
          <p:nvPr/>
        </p:nvGrpSpPr>
        <p:grpSpPr>
          <a:xfrm>
            <a:off x="1828800" y="1527903"/>
            <a:ext cx="6858000" cy="1066800"/>
            <a:chOff x="1828800" y="1527904"/>
            <a:chExt cx="6858000" cy="10668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C32D2E8-E638-4DEE-88AA-FF7E491F1A7C}"/>
                </a:ext>
              </a:extLst>
            </p:cNvPr>
            <p:cNvSpPr/>
            <p:nvPr/>
          </p:nvSpPr>
          <p:spPr>
            <a:xfrm flipH="1">
              <a:off x="1828800" y="1877528"/>
              <a:ext cx="5862768" cy="36755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B050"/>
              </a:solidFill>
            </a:ln>
            <a:effectLst>
              <a:innerShdw blurRad="190500">
                <a:srgbClr val="00B050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Convert the 1 channel greyscale images into 3 channel RGB format.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B7FE58E-CDE2-4ECB-8E0E-543241913DCE}"/>
                </a:ext>
              </a:extLst>
            </p:cNvPr>
            <p:cNvSpPr/>
            <p:nvPr/>
          </p:nvSpPr>
          <p:spPr>
            <a:xfrm flipH="1">
              <a:off x="7620000" y="1527904"/>
              <a:ext cx="1066800" cy="1066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</a:ln>
            <a:effectLst>
              <a:innerShdw blurRad="228600">
                <a:srgbClr val="0070C0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Greyscale to RGB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82D14A3-0F3B-4097-86AE-3BDE281F62A4}"/>
              </a:ext>
            </a:extLst>
          </p:cNvPr>
          <p:cNvGrpSpPr/>
          <p:nvPr/>
        </p:nvGrpSpPr>
        <p:grpSpPr>
          <a:xfrm>
            <a:off x="1828800" y="2672583"/>
            <a:ext cx="6858000" cy="1066800"/>
            <a:chOff x="1828800" y="2672585"/>
            <a:chExt cx="6858000" cy="10668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FB2810A-19B7-4EAA-8EF8-DD2926B72A0B}"/>
                </a:ext>
              </a:extLst>
            </p:cNvPr>
            <p:cNvSpPr/>
            <p:nvPr/>
          </p:nvSpPr>
          <p:spPr>
            <a:xfrm flipH="1">
              <a:off x="1828800" y="3022209"/>
              <a:ext cx="5862768" cy="36755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B050"/>
              </a:solidFill>
            </a:ln>
            <a:effectLst>
              <a:innerShdw blurRad="190500">
                <a:srgbClr val="00B050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Merging the data variables with their corresponding label variables.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F21876C-C217-48B3-AB8E-87029DDC257B}"/>
                </a:ext>
              </a:extLst>
            </p:cNvPr>
            <p:cNvSpPr/>
            <p:nvPr/>
          </p:nvSpPr>
          <p:spPr>
            <a:xfrm flipH="1">
              <a:off x="7620000" y="2672585"/>
              <a:ext cx="1066800" cy="1066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</a:ln>
            <a:effectLst>
              <a:innerShdw blurRad="228600">
                <a:srgbClr val="0070C0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Merging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A3E91E1-EE2B-4307-9F90-5528355FEC4D}"/>
              </a:ext>
            </a:extLst>
          </p:cNvPr>
          <p:cNvGrpSpPr/>
          <p:nvPr/>
        </p:nvGrpSpPr>
        <p:grpSpPr>
          <a:xfrm>
            <a:off x="1828800" y="3817266"/>
            <a:ext cx="6934200" cy="1066800"/>
            <a:chOff x="1828800" y="3817266"/>
            <a:chExt cx="6934200" cy="10668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07C6EF2-53A3-4D28-BD8A-A449FD5D1E0A}"/>
                </a:ext>
              </a:extLst>
            </p:cNvPr>
            <p:cNvSpPr/>
            <p:nvPr/>
          </p:nvSpPr>
          <p:spPr>
            <a:xfrm flipH="1">
              <a:off x="1828800" y="4166890"/>
              <a:ext cx="5862768" cy="36755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B050"/>
              </a:solidFill>
            </a:ln>
            <a:effectLst>
              <a:innerShdw blurRad="190500">
                <a:srgbClr val="00B050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Categorize into 2 channel output for binary classification.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20A3360-5486-41DE-A180-F51955D97AFE}"/>
                </a:ext>
              </a:extLst>
            </p:cNvPr>
            <p:cNvSpPr/>
            <p:nvPr/>
          </p:nvSpPr>
          <p:spPr>
            <a:xfrm flipH="1">
              <a:off x="7620000" y="3817266"/>
              <a:ext cx="1143000" cy="1066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</a:ln>
            <a:effectLst>
              <a:innerShdw blurRad="228600">
                <a:srgbClr val="0070C0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Categorize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436D930-07C7-4DEC-A038-E3658632A9C2}"/>
              </a:ext>
            </a:extLst>
          </p:cNvPr>
          <p:cNvGrpSpPr/>
          <p:nvPr/>
        </p:nvGrpSpPr>
        <p:grpSpPr>
          <a:xfrm flipH="1">
            <a:off x="1828800" y="383223"/>
            <a:ext cx="6858000" cy="1066800"/>
            <a:chOff x="685800" y="1049412"/>
            <a:chExt cx="6858000" cy="1066800"/>
          </a:xfrm>
        </p:grpSpPr>
        <p:sp useBgFill="1">
          <p:nvSpPr>
            <p:cNvPr id="25" name="Rectangle 24">
              <a:extLst>
                <a:ext uri="{FF2B5EF4-FFF2-40B4-BE49-F238E27FC236}">
                  <a16:creationId xmlns:a16="http://schemas.microsoft.com/office/drawing/2014/main" id="{EFD3D74B-C9EB-4B0F-9FA5-D97D8B466B11}"/>
                </a:ext>
              </a:extLst>
            </p:cNvPr>
            <p:cNvSpPr/>
            <p:nvPr/>
          </p:nvSpPr>
          <p:spPr>
            <a:xfrm>
              <a:off x="1681032" y="1399036"/>
              <a:ext cx="5862768" cy="367552"/>
            </a:xfrm>
            <a:prstGeom prst="rect">
              <a:avLst/>
            </a:prstGeom>
            <a:ln w="6350">
              <a:solidFill>
                <a:srgbClr val="00B050"/>
              </a:solidFill>
            </a:ln>
            <a:effectLst>
              <a:innerShdw blurRad="190500">
                <a:srgbClr val="00B050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Convert the jpeg file to array format using the NumPy library.</a:t>
              </a:r>
            </a:p>
          </p:txBody>
        </p:sp>
        <p:sp useBgFill="1">
          <p:nvSpPr>
            <p:cNvPr id="26" name="Oval 25">
              <a:extLst>
                <a:ext uri="{FF2B5EF4-FFF2-40B4-BE49-F238E27FC236}">
                  <a16:creationId xmlns:a16="http://schemas.microsoft.com/office/drawing/2014/main" id="{52C03D01-AEB3-4D86-B132-7ABC73AA8AC7}"/>
                </a:ext>
              </a:extLst>
            </p:cNvPr>
            <p:cNvSpPr/>
            <p:nvPr/>
          </p:nvSpPr>
          <p:spPr>
            <a:xfrm>
              <a:off x="685800" y="1049412"/>
              <a:ext cx="1066800" cy="1066800"/>
            </a:xfrm>
            <a:prstGeom prst="ellipse">
              <a:avLst/>
            </a:prstGeom>
            <a:ln w="12700">
              <a:solidFill>
                <a:srgbClr val="0070C0"/>
              </a:solidFill>
            </a:ln>
            <a:effectLst>
              <a:innerShdw blurRad="228600">
                <a:srgbClr val="0070C0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Convert to array</a:t>
              </a:r>
            </a:p>
          </p:txBody>
        </p:sp>
      </p:grpSp>
      <p:sp useBgFill="1">
        <p:nvSpPr>
          <p:cNvPr id="3" name="Oval 2">
            <a:extLst>
              <a:ext uri="{FF2B5EF4-FFF2-40B4-BE49-F238E27FC236}">
                <a16:creationId xmlns:a16="http://schemas.microsoft.com/office/drawing/2014/main" id="{AD0870A4-3D33-4869-8D31-747445634E2C}"/>
              </a:ext>
            </a:extLst>
          </p:cNvPr>
          <p:cNvSpPr/>
          <p:nvPr/>
        </p:nvSpPr>
        <p:spPr>
          <a:xfrm>
            <a:off x="8305800" y="305340"/>
            <a:ext cx="381000" cy="381000"/>
          </a:xfrm>
          <a:prstGeom prst="ellipse">
            <a:avLst/>
          </a:prstGeom>
          <a:ln w="3175">
            <a:solidFill>
              <a:srgbClr val="FF0000"/>
            </a:solidFill>
          </a:ln>
          <a:effectLst>
            <a:innerShdw blurRad="127000">
              <a:srgbClr val="FF0000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 useBgFill="1">
        <p:nvSpPr>
          <p:cNvPr id="27" name="Oval 26">
            <a:extLst>
              <a:ext uri="{FF2B5EF4-FFF2-40B4-BE49-F238E27FC236}">
                <a16:creationId xmlns:a16="http://schemas.microsoft.com/office/drawing/2014/main" id="{08EE5E13-0F76-4CE9-9DE4-FD95CEAC8AF7}"/>
              </a:ext>
            </a:extLst>
          </p:cNvPr>
          <p:cNvSpPr/>
          <p:nvPr/>
        </p:nvSpPr>
        <p:spPr>
          <a:xfrm>
            <a:off x="243803" y="956684"/>
            <a:ext cx="381000" cy="381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  <a:effectLst>
            <a:innerShdw blurRad="127000">
              <a:srgbClr val="FF0000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</a:p>
        </p:txBody>
      </p:sp>
      <p:sp useBgFill="1">
        <p:nvSpPr>
          <p:cNvPr id="28" name="Oval 27">
            <a:extLst>
              <a:ext uri="{FF2B5EF4-FFF2-40B4-BE49-F238E27FC236}">
                <a16:creationId xmlns:a16="http://schemas.microsoft.com/office/drawing/2014/main" id="{2F40F45F-EF7E-4219-AB23-AD08D54EDB83}"/>
              </a:ext>
            </a:extLst>
          </p:cNvPr>
          <p:cNvSpPr/>
          <p:nvPr/>
        </p:nvSpPr>
        <p:spPr>
          <a:xfrm>
            <a:off x="8417374" y="1461207"/>
            <a:ext cx="381000" cy="381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  <a:effectLst>
            <a:innerShdw blurRad="127000">
              <a:srgbClr val="FF0000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</a:p>
        </p:txBody>
      </p:sp>
      <p:sp useBgFill="1">
        <p:nvSpPr>
          <p:cNvPr id="29" name="Oval 28">
            <a:extLst>
              <a:ext uri="{FF2B5EF4-FFF2-40B4-BE49-F238E27FC236}">
                <a16:creationId xmlns:a16="http://schemas.microsoft.com/office/drawing/2014/main" id="{98EBF849-1F12-46D0-9ECC-BFC477902ADC}"/>
              </a:ext>
            </a:extLst>
          </p:cNvPr>
          <p:cNvSpPr/>
          <p:nvPr/>
        </p:nvSpPr>
        <p:spPr>
          <a:xfrm>
            <a:off x="243803" y="2104438"/>
            <a:ext cx="381000" cy="381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  <a:effectLst>
            <a:innerShdw blurRad="127000">
              <a:srgbClr val="FF0000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</a:p>
        </p:txBody>
      </p:sp>
      <p:sp useBgFill="1">
        <p:nvSpPr>
          <p:cNvPr id="30" name="Oval 29">
            <a:extLst>
              <a:ext uri="{FF2B5EF4-FFF2-40B4-BE49-F238E27FC236}">
                <a16:creationId xmlns:a16="http://schemas.microsoft.com/office/drawing/2014/main" id="{4733EA76-6E36-4E58-86D1-F7FA918EF0CA}"/>
              </a:ext>
            </a:extLst>
          </p:cNvPr>
          <p:cNvSpPr/>
          <p:nvPr/>
        </p:nvSpPr>
        <p:spPr>
          <a:xfrm>
            <a:off x="266700" y="3167043"/>
            <a:ext cx="381000" cy="381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  <a:effectLst>
            <a:innerShdw blurRad="127000">
              <a:srgbClr val="FF0000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</a:t>
            </a:r>
          </a:p>
        </p:txBody>
      </p:sp>
      <p:sp useBgFill="1">
        <p:nvSpPr>
          <p:cNvPr id="31" name="Oval 30">
            <a:extLst>
              <a:ext uri="{FF2B5EF4-FFF2-40B4-BE49-F238E27FC236}">
                <a16:creationId xmlns:a16="http://schemas.microsoft.com/office/drawing/2014/main" id="{D8570D07-F47D-4542-B15D-28A02DBFEF0A}"/>
              </a:ext>
            </a:extLst>
          </p:cNvPr>
          <p:cNvSpPr/>
          <p:nvPr/>
        </p:nvSpPr>
        <p:spPr>
          <a:xfrm>
            <a:off x="8417374" y="3735304"/>
            <a:ext cx="381000" cy="381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  <a:effectLst>
            <a:innerShdw blurRad="127000">
              <a:srgbClr val="FF0000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VII</a:t>
            </a:r>
          </a:p>
        </p:txBody>
      </p:sp>
      <p:sp useBgFill="1">
        <p:nvSpPr>
          <p:cNvPr id="32" name="Oval 31">
            <a:extLst>
              <a:ext uri="{FF2B5EF4-FFF2-40B4-BE49-F238E27FC236}">
                <a16:creationId xmlns:a16="http://schemas.microsoft.com/office/drawing/2014/main" id="{85754B75-B3D7-46F1-9D8B-11D01DE30BF9}"/>
              </a:ext>
            </a:extLst>
          </p:cNvPr>
          <p:cNvSpPr/>
          <p:nvPr/>
        </p:nvSpPr>
        <p:spPr>
          <a:xfrm>
            <a:off x="8410650" y="2714428"/>
            <a:ext cx="381000" cy="381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  <a:effectLst>
            <a:innerShdw blurRad="127000">
              <a:srgbClr val="FF0000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881587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2293</TotalTime>
  <Words>866</Words>
  <Application>Microsoft Office PowerPoint</Application>
  <PresentationFormat>On-screen Show (16:9)</PresentationFormat>
  <Paragraphs>122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Times New Roman</vt:lpstr>
      <vt:lpstr>Office Theme</vt:lpstr>
      <vt:lpstr>DeepPulmoMultiNetWeb: Web-Based Deep Multinet Approach for Pneumonia Detection in Chest X-rays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Aryan</dc:creator>
  <cp:lastModifiedBy>Ashikul Islam</cp:lastModifiedBy>
  <cp:revision>138</cp:revision>
  <dcterms:created xsi:type="dcterms:W3CDTF">2006-08-16T00:00:00Z</dcterms:created>
  <dcterms:modified xsi:type="dcterms:W3CDTF">2024-02-22T04:28:01Z</dcterms:modified>
</cp:coreProperties>
</file>