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2" r:id="rId5"/>
    <p:sldId id="264" r:id="rId6"/>
    <p:sldId id="265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237A-4CCB-4188-BCE9-635F6CA0B808}" type="datetimeFigureOut">
              <a:rPr lang="es-MX" smtClean="0"/>
              <a:t>12/09/2020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9655-75A8-4EA7-9412-5D0E7A77DC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747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237A-4CCB-4188-BCE9-635F6CA0B808}" type="datetimeFigureOut">
              <a:rPr lang="es-MX" smtClean="0"/>
              <a:t>12/09/2020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9655-75A8-4EA7-9412-5D0E7A77DC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591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237A-4CCB-4188-BCE9-635F6CA0B808}" type="datetimeFigureOut">
              <a:rPr lang="es-MX" smtClean="0"/>
              <a:t>12/09/2020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9655-75A8-4EA7-9412-5D0E7A77DC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773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237A-4CCB-4188-BCE9-635F6CA0B808}" type="datetimeFigureOut">
              <a:rPr lang="es-MX" smtClean="0"/>
              <a:t>12/09/2020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9655-75A8-4EA7-9412-5D0E7A77DC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909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237A-4CCB-4188-BCE9-635F6CA0B808}" type="datetimeFigureOut">
              <a:rPr lang="es-MX" smtClean="0"/>
              <a:t>12/09/2020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9655-75A8-4EA7-9412-5D0E7A77DC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867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237A-4CCB-4188-BCE9-635F6CA0B808}" type="datetimeFigureOut">
              <a:rPr lang="es-MX" smtClean="0"/>
              <a:t>12/09/2020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9655-75A8-4EA7-9412-5D0E7A77DC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44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237A-4CCB-4188-BCE9-635F6CA0B808}" type="datetimeFigureOut">
              <a:rPr lang="es-MX" smtClean="0"/>
              <a:t>12/09/2020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9655-75A8-4EA7-9412-5D0E7A77DC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301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237A-4CCB-4188-BCE9-635F6CA0B808}" type="datetimeFigureOut">
              <a:rPr lang="es-MX" smtClean="0"/>
              <a:t>12/09/2020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9655-75A8-4EA7-9412-5D0E7A77DC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74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237A-4CCB-4188-BCE9-635F6CA0B808}" type="datetimeFigureOut">
              <a:rPr lang="es-MX" smtClean="0"/>
              <a:t>12/09/2020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9655-75A8-4EA7-9412-5D0E7A77DC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39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237A-4CCB-4188-BCE9-635F6CA0B808}" type="datetimeFigureOut">
              <a:rPr lang="es-MX" smtClean="0"/>
              <a:t>12/09/2020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9655-75A8-4EA7-9412-5D0E7A77DC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386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237A-4CCB-4188-BCE9-635F6CA0B808}" type="datetimeFigureOut">
              <a:rPr lang="es-MX" smtClean="0"/>
              <a:t>12/09/2020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9655-75A8-4EA7-9412-5D0E7A77DC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308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F237A-4CCB-4188-BCE9-635F6CA0B808}" type="datetimeFigureOut">
              <a:rPr lang="es-MX" smtClean="0"/>
              <a:t>12/09/2020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29655-75A8-4EA7-9412-5D0E7A77DC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1619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>
            <a:alpha val="6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8D66D8F5-36C1-419D-8E72-A86E6E8797D3}"/>
                  </a:ext>
                </a:extLst>
              </p:cNvPr>
              <p:cNvSpPr/>
              <p:nvPr/>
            </p:nvSpPr>
            <p:spPr>
              <a:xfrm>
                <a:off x="733425" y="628650"/>
                <a:ext cx="10725150" cy="56007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MX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MX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MX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MX" sz="240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algn="ctr"/>
                <a:endParaRPr lang="es-MX" sz="2400" dirty="0">
                  <a:solidFill>
                    <a:schemeClr val="bg1"/>
                  </a:solidFill>
                </a:endParaRPr>
              </a:p>
              <a:p>
                <a:pPr algn="ctr"/>
                <a:endParaRPr lang="es-MX" sz="2400" dirty="0">
                  <a:solidFill>
                    <a:schemeClr val="bg1"/>
                  </a:solidFill>
                </a:endParaRPr>
              </a:p>
              <a:p>
                <a:r>
                  <a:rPr lang="es-MX" sz="2400" dirty="0">
                    <a:solidFill>
                      <a:schemeClr val="bg1"/>
                    </a:solidFill>
                  </a:rPr>
                  <a:t>		Supuestos:</a:t>
                </a:r>
              </a:p>
              <a:p>
                <a:r>
                  <a:rPr lang="es-MX" sz="2400" dirty="0">
                    <a:solidFill>
                      <a:schemeClr val="bg1"/>
                    </a:solidFill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s-MX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sz="2400" dirty="0">
                    <a:solidFill>
                      <a:schemeClr val="bg1"/>
                    </a:solidFill>
                  </a:rPr>
                  <a:t> no normal</a:t>
                </a:r>
              </a:p>
              <a:p>
                <a:r>
                  <a:rPr lang="es-MX" sz="2400" dirty="0">
                    <a:solidFill>
                      <a:schemeClr val="bg1"/>
                    </a:solidFill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MX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sz="2400" dirty="0">
                    <a:solidFill>
                      <a:schemeClr val="bg1"/>
                    </a:solidFill>
                  </a:rPr>
                  <a:t> no constante</a:t>
                </a:r>
              </a:p>
              <a:p>
                <a:r>
                  <a:rPr lang="es-MX" sz="2400" dirty="0">
                    <a:solidFill>
                      <a:schemeClr val="bg1"/>
                    </a:solidFill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s-MX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sz="2400" dirty="0">
                    <a:solidFill>
                      <a:schemeClr val="bg1"/>
                    </a:solidFill>
                  </a:rPr>
                  <a:t> no esta correlacionado</a:t>
                </a:r>
              </a:p>
              <a:p>
                <a:endParaRPr lang="es-MX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8D66D8F5-36C1-419D-8E72-A86E6E879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5" y="628650"/>
                <a:ext cx="10725150" cy="5600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4B4E926F-C3B3-4B38-A8AE-453DDE844ABE}"/>
              </a:ext>
            </a:extLst>
          </p:cNvPr>
          <p:cNvSpPr txBox="1"/>
          <p:nvPr/>
        </p:nvSpPr>
        <p:spPr>
          <a:xfrm>
            <a:off x="1457325" y="990600"/>
            <a:ext cx="9496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chemeClr val="accent3"/>
                </a:solidFill>
                <a:latin typeface="+mj-lt"/>
              </a:rPr>
              <a:t>Análisis de Regresión Lineal Simple</a:t>
            </a:r>
          </a:p>
        </p:txBody>
      </p:sp>
    </p:spTree>
    <p:extLst>
      <p:ext uri="{BB962C8B-B14F-4D97-AF65-F5344CB8AC3E}">
        <p14:creationId xmlns:p14="http://schemas.microsoft.com/office/powerpoint/2010/main" val="56488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D66D8F5-36C1-419D-8E72-A86E6E8797D3}"/>
              </a:ext>
            </a:extLst>
          </p:cNvPr>
          <p:cNvSpPr/>
          <p:nvPr/>
        </p:nvSpPr>
        <p:spPr>
          <a:xfrm>
            <a:off x="733425" y="628650"/>
            <a:ext cx="10725150" cy="56007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400" dirty="0">
              <a:solidFill>
                <a:schemeClr val="bg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C809085-B6DB-427B-AB54-70AF5F27B810}"/>
              </a:ext>
            </a:extLst>
          </p:cNvPr>
          <p:cNvSpPr txBox="1">
            <a:spLocks/>
          </p:cNvSpPr>
          <p:nvPr/>
        </p:nvSpPr>
        <p:spPr>
          <a:xfrm>
            <a:off x="2062162" y="1152525"/>
            <a:ext cx="8067675" cy="6334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accent3"/>
                </a:solidFill>
                <a:ea typeface="+mn-ea"/>
                <a:cs typeface="+mn-cs"/>
              </a:rPr>
              <a:t>Análisis de Regresión No Lineal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2">
                <a:extLst>
                  <a:ext uri="{FF2B5EF4-FFF2-40B4-BE49-F238E27FC236}">
                    <a16:creationId xmlns:a16="http://schemas.microsoft.com/office/drawing/2014/main" id="{A83E37E1-34AE-43F8-8331-E0E676A74A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7751" y="2390184"/>
                <a:ext cx="10056495" cy="33152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s-MX" dirty="0">
                    <a:solidFill>
                      <a:schemeClr val="bg1"/>
                    </a:solidFill>
                  </a:rPr>
                  <a:t>Los modelos de regresión no lineales tiene la forma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MX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MX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s-MX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MX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MX" dirty="0">
                  <a:solidFill>
                    <a:schemeClr val="bg1"/>
                  </a:solidFill>
                </a:endParaRPr>
              </a:p>
              <a:p>
                <a:pPr algn="just"/>
                <a:endParaRPr lang="es-MX" dirty="0">
                  <a:solidFill>
                    <a:schemeClr val="bg1"/>
                  </a:solidFill>
                </a:endParaRPr>
              </a:p>
              <a:p>
                <a:pPr algn="just"/>
                <a:r>
                  <a:rPr lang="es-MX" dirty="0">
                    <a:solidFill>
                      <a:schemeClr val="bg1"/>
                    </a:solidFill>
                  </a:rPr>
                  <a:t>donde</a:t>
                </a:r>
              </a:p>
              <a:p>
                <a:pPr algn="just"/>
                <a:r>
                  <a:rPr lang="es-MX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s-MX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MX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MX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MX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s-MX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dirty="0">
                    <a:solidFill>
                      <a:schemeClr val="bg1"/>
                    </a:solidFill>
                  </a:rPr>
                  <a:t> es </a:t>
                </a:r>
                <a:r>
                  <a:rPr lang="es-ES" dirty="0">
                    <a:solidFill>
                      <a:schemeClr val="bg1"/>
                    </a:solidFill>
                  </a:rPr>
                  <a:t>la función de respuesta no lineal</a:t>
                </a:r>
              </a:p>
              <a:p>
                <a:pPr algn="just"/>
                <a:r>
                  <a:rPr lang="es-MX" dirty="0">
                    <a:solidFill>
                      <a:schemeClr val="bg1"/>
                    </a:solidFill>
                  </a:rPr>
                  <a:t>	</a:t>
                </a:r>
                <a:r>
                  <a:rPr lang="es-MX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dirty="0">
                    <a:solidFill>
                      <a:schemeClr val="bg1"/>
                    </a:solidFill>
                  </a:rPr>
                  <a:t> el término de error. </a:t>
                </a:r>
                <a:r>
                  <a:rPr lang="es-ES" dirty="0">
                    <a:solidFill>
                      <a:schemeClr val="bg1"/>
                    </a:solidFill>
                  </a:rPr>
                  <a:t>Los términos de error generalmente se suponen 	que tienen expectativa cero, 	varianza constante, y que no están 	correlacionados, al igual que para los modelos de regresión lineal.</a:t>
                </a:r>
                <a:endParaRPr lang="es-MX" dirty="0">
                  <a:solidFill>
                    <a:schemeClr val="bg1"/>
                  </a:solidFill>
                </a:endParaRPr>
              </a:p>
              <a:p>
                <a:endParaRPr lang="es-MX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Marcador de contenido 2">
                <a:extLst>
                  <a:ext uri="{FF2B5EF4-FFF2-40B4-BE49-F238E27FC236}">
                    <a16:creationId xmlns:a16="http://schemas.microsoft.com/office/drawing/2014/main" id="{A83E37E1-34AE-43F8-8331-E0E676A74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51" y="2390184"/>
                <a:ext cx="10056495" cy="3315291"/>
              </a:xfrm>
              <a:prstGeom prst="rect">
                <a:avLst/>
              </a:prstGeom>
              <a:blipFill>
                <a:blip r:embed="rId2"/>
                <a:stretch>
                  <a:fillRect l="-909" t="-2574" r="-970" b="-165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47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D66D8F5-36C1-419D-8E72-A86E6E8797D3}"/>
              </a:ext>
            </a:extLst>
          </p:cNvPr>
          <p:cNvSpPr/>
          <p:nvPr/>
        </p:nvSpPr>
        <p:spPr>
          <a:xfrm>
            <a:off x="733425" y="628650"/>
            <a:ext cx="10725150" cy="56007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400" dirty="0">
              <a:solidFill>
                <a:schemeClr val="bg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B4E926F-C3B3-4B38-A8AE-453DDE844ABE}"/>
              </a:ext>
            </a:extLst>
          </p:cNvPr>
          <p:cNvSpPr txBox="1"/>
          <p:nvPr/>
        </p:nvSpPr>
        <p:spPr>
          <a:xfrm>
            <a:off x="1457325" y="990600"/>
            <a:ext cx="9496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chemeClr val="accent3"/>
                </a:solidFill>
                <a:latin typeface="+mj-lt"/>
              </a:rPr>
              <a:t>Modelo de Regresión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372C263D-DEDB-4305-8997-6251A6F7D7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018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MX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s-MX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s-MX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s-MX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s-MX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MX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s-MX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s-MX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MX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s-MX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MX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  <a:p>
                <a:endParaRPr lang="es-MX" dirty="0"/>
              </a:p>
              <a:p>
                <a:pPr algn="l"/>
                <a:r>
                  <a:rPr lang="es-ES" dirty="0">
                    <a:solidFill>
                      <a:schemeClr val="bg1"/>
                    </a:solidFill>
                  </a:rPr>
                  <a:t>donde </a:t>
                </a:r>
              </a:p>
              <a:p>
                <a:pPr algn="l"/>
                <a:r>
                  <a:rPr lang="es-ES" dirty="0">
                    <a:solidFill>
                      <a:schemeClr val="bg1"/>
                    </a:solidFill>
                  </a:rPr>
                  <a:t>	Los términos de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son normales independientes con varianza 	constante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MX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MX" dirty="0">
                  <a:solidFill>
                    <a:schemeClr val="bg1"/>
                  </a:solidFill>
                </a:endParaRPr>
              </a:p>
              <a:p>
                <a:pPr algn="l"/>
                <a:r>
                  <a:rPr lang="es-MX" dirty="0">
                    <a:solidFill>
                      <a:schemeClr val="bg1"/>
                    </a:solidFill>
                  </a:rPr>
                  <a:t>	El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s-MX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s-MX" dirty="0">
                    <a:solidFill>
                      <a:schemeClr val="bg1"/>
                    </a:solidFill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</a:rPr>
                  <a:t>representa el valor de crecimiento máximo.</a:t>
                </a:r>
              </a:p>
              <a:p>
                <a:pPr algn="l"/>
                <a:endParaRPr lang="es-MX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372C263D-DEDB-4305-8997-6251A6F7D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018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98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D66D8F5-36C1-419D-8E72-A86E6E8797D3}"/>
              </a:ext>
            </a:extLst>
          </p:cNvPr>
          <p:cNvSpPr/>
          <p:nvPr/>
        </p:nvSpPr>
        <p:spPr>
          <a:xfrm>
            <a:off x="733425" y="628650"/>
            <a:ext cx="10725150" cy="56007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400" dirty="0">
              <a:solidFill>
                <a:schemeClr val="bg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C809085-B6DB-427B-AB54-70AF5F27B810}"/>
              </a:ext>
            </a:extLst>
          </p:cNvPr>
          <p:cNvSpPr txBox="1">
            <a:spLocks/>
          </p:cNvSpPr>
          <p:nvPr/>
        </p:nvSpPr>
        <p:spPr>
          <a:xfrm>
            <a:off x="2062162" y="1152525"/>
            <a:ext cx="8067675" cy="6334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accent3"/>
                </a:solidFill>
              </a:rPr>
              <a:t>Modelo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2">
                <a:extLst>
                  <a:ext uri="{FF2B5EF4-FFF2-40B4-BE49-F238E27FC236}">
                    <a16:creationId xmlns:a16="http://schemas.microsoft.com/office/drawing/2014/main" id="{A83E37E1-34AE-43F8-8331-E0E676A74A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17319" y="2309813"/>
                <a:ext cx="9357360" cy="34168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MX" sz="2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MX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; </m:t>
                          </m:r>
                          <m:r>
                            <a:rPr lang="es-MX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s-MX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s-MX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s-MX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s-MX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s-MX" sz="2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s-MX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s-MX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s-MX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MX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es-MX" sz="2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s-MX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s-MX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s-MX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MX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MX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s-MX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s-MX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MX" sz="2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MX" sz="2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2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s-MX" sz="2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MX" sz="2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p>
                                          <m:r>
                                            <a:rPr lang="es-MX" sz="2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s-MX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s-MX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s-MX" sz="2200" dirty="0">
                  <a:solidFill>
                    <a:schemeClr val="bg1"/>
                  </a:solidFill>
                </a:endParaRPr>
              </a:p>
              <a:p>
                <a:pPr algn="l"/>
                <a:endParaRPr lang="es-MX" sz="2200" dirty="0">
                  <a:solidFill>
                    <a:schemeClr val="bg1"/>
                  </a:solidFill>
                </a:endParaRPr>
              </a:p>
              <a:p>
                <a:pPr algn="l"/>
                <a:r>
                  <a:rPr lang="es-MX" sz="2200" dirty="0">
                    <a:solidFill>
                      <a:schemeClr val="bg1"/>
                    </a:solidFill>
                  </a:rPr>
                  <a:t>donde</a:t>
                </a:r>
              </a:p>
              <a:p>
                <a:pPr lvl="1" algn="l"/>
                <a14:m>
                  <m:oMath xmlns:m="http://schemas.openxmlformats.org/officeDocument/2006/math">
                    <m:r>
                      <a:rPr lang="es-MX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MX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200" dirty="0">
                    <a:solidFill>
                      <a:schemeClr val="bg1"/>
                    </a:solidFill>
                  </a:rPr>
                  <a:t>controla la tasa de mortalidad máxima en cada ubicación</a:t>
                </a:r>
              </a:p>
              <a:p>
                <a:pPr lvl="1" algn="l"/>
                <a14:m>
                  <m:oMath xmlns:m="http://schemas.openxmlformats.org/officeDocument/2006/math">
                    <m:r>
                      <a:rPr lang="es-MX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ES" sz="2200" dirty="0">
                    <a:solidFill>
                      <a:schemeClr val="bg1"/>
                    </a:solidFill>
                  </a:rPr>
                  <a:t> es el tiempo desde que la tasa de mortalidad superó 1e-15</a:t>
                </a:r>
              </a:p>
              <a:p>
                <a:pPr lvl="1" algn="l"/>
                <a14:m>
                  <m:oMath xmlns:m="http://schemas.openxmlformats.org/officeDocument/2006/math">
                    <m:r>
                      <a:rPr lang="es-MX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s-MX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200" dirty="0">
                    <a:solidFill>
                      <a:schemeClr val="bg1"/>
                    </a:solidFill>
                  </a:rPr>
                  <a:t>es un punto de inflexión específico de la ubicación (tiempo en el que la tasa de aumento de la tasa de mortalidad es máxima)</a:t>
                </a:r>
              </a:p>
              <a:p>
                <a:pPr lvl="1" algn="l"/>
                <a14:m>
                  <m:oMath xmlns:m="http://schemas.openxmlformats.org/officeDocument/2006/math">
                    <m:r>
                      <a:rPr lang="es-MX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MX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200" dirty="0">
                    <a:solidFill>
                      <a:schemeClr val="bg1"/>
                    </a:solidFill>
                  </a:rPr>
                  <a:t>es un parámetro de crecimiento específico de la ubicación</a:t>
                </a:r>
                <a:r>
                  <a:rPr lang="es-MX" sz="2200" dirty="0">
                    <a:solidFill>
                      <a:schemeClr val="bg1"/>
                    </a:solidFill>
                  </a:rPr>
                  <a:t>	</a:t>
                </a:r>
              </a:p>
              <a:p>
                <a:endParaRPr lang="es-MX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Marcador de contenido 2">
                <a:extLst>
                  <a:ext uri="{FF2B5EF4-FFF2-40B4-BE49-F238E27FC236}">
                    <a16:creationId xmlns:a16="http://schemas.microsoft.com/office/drawing/2014/main" id="{A83E37E1-34AE-43F8-8331-E0E676A74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19" y="2309813"/>
                <a:ext cx="9357360" cy="3416891"/>
              </a:xfrm>
              <a:prstGeom prst="rect">
                <a:avLst/>
              </a:prstGeom>
              <a:blipFill>
                <a:blip r:embed="rId2"/>
                <a:stretch>
                  <a:fillRect l="-651" t="-179" b="-285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64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15196-FD7C-44FE-B97A-2324DCB6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635394-1CCF-466A-9A66-D97AE7ED3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606F24-EE37-4232-A22E-50E937E7F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3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FFEF7-C68D-4B43-8C53-4C25F017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D223D2-C0AB-4600-9D5A-3FF8053F6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D02F2D-B99D-4372-8947-A1F23C824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22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D66D8F5-36C1-419D-8E72-A86E6E8797D3}"/>
              </a:ext>
            </a:extLst>
          </p:cNvPr>
          <p:cNvSpPr/>
          <p:nvPr/>
        </p:nvSpPr>
        <p:spPr>
          <a:xfrm>
            <a:off x="733425" y="628650"/>
            <a:ext cx="10725150" cy="56007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400" dirty="0">
              <a:solidFill>
                <a:schemeClr val="bg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C809085-B6DB-427B-AB54-70AF5F27B810}"/>
              </a:ext>
            </a:extLst>
          </p:cNvPr>
          <p:cNvSpPr txBox="1">
            <a:spLocks/>
          </p:cNvSpPr>
          <p:nvPr/>
        </p:nvSpPr>
        <p:spPr>
          <a:xfrm>
            <a:off x="2062162" y="1152525"/>
            <a:ext cx="8067675" cy="6334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accent3"/>
                </a:solidFill>
              </a:rPr>
              <a:t>Modelo </a:t>
            </a:r>
            <a:r>
              <a:rPr lang="es-MX" sz="2800" dirty="0" err="1">
                <a:solidFill>
                  <a:schemeClr val="accent3"/>
                </a:solidFill>
              </a:rPr>
              <a:t>Gompertz</a:t>
            </a:r>
            <a:endParaRPr lang="es-MX" sz="28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2">
                <a:extLst>
                  <a:ext uri="{FF2B5EF4-FFF2-40B4-BE49-F238E27FC236}">
                    <a16:creationId xmlns:a16="http://schemas.microsoft.com/office/drawing/2014/main" id="{A83E37E1-34AE-43F8-8331-E0E676A74A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5719" y="2721971"/>
                <a:ext cx="9560559" cy="29835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MX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MX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; </m:t>
                          </m:r>
                          <m:r>
                            <a:rPr lang="es-MX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s-MX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MX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s-MX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MX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MX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MX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MX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s-MX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es-MX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s-MX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𝑘𝑡</m:t>
                          </m:r>
                        </m:sup>
                      </m:sSup>
                      <m:r>
                        <a:rPr lang="es-MX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>
                  <a:solidFill>
                    <a:schemeClr val="bg1"/>
                  </a:solidFill>
                </a:endParaRPr>
              </a:p>
              <a:p>
                <a:pPr algn="l"/>
                <a:endParaRPr lang="es-MX" dirty="0">
                  <a:solidFill>
                    <a:schemeClr val="bg1"/>
                  </a:solidFill>
                </a:endParaRPr>
              </a:p>
              <a:p>
                <a:pPr algn="l"/>
                <a:r>
                  <a:rPr lang="es-MX" dirty="0">
                    <a:solidFill>
                      <a:schemeClr val="bg1"/>
                    </a:solidFill>
                  </a:rPr>
                  <a:t>donde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s-MX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s-MX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MX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2400" dirty="0">
                    <a:solidFill>
                      <a:schemeClr val="bg1"/>
                    </a:solidFill>
                  </a:rPr>
                  <a:t>es el número acumulado de casos conﬁrmados</a:t>
                </a:r>
              </a:p>
              <a:p>
                <a:pPr lvl="1" algn="just"/>
                <a:r>
                  <a:rPr lang="el-GR" sz="2400" dirty="0">
                    <a:solidFill>
                      <a:schemeClr val="bg1"/>
                    </a:solidFill>
                  </a:rPr>
                  <a:t>α </a:t>
                </a:r>
                <a:r>
                  <a:rPr lang="es-MX" sz="2400" dirty="0">
                    <a:solidFill>
                      <a:schemeClr val="bg1"/>
                    </a:solidFill>
                  </a:rPr>
                  <a:t>corresponde al número total de casos al </a:t>
                </a:r>
                <a:r>
                  <a:rPr lang="es-MX" sz="2400" dirty="0" err="1">
                    <a:solidFill>
                      <a:schemeClr val="bg1"/>
                    </a:solidFill>
                  </a:rPr>
                  <a:t>ﬁnal</a:t>
                </a:r>
                <a:r>
                  <a:rPr lang="es-MX" sz="2400" dirty="0">
                    <a:solidFill>
                      <a:schemeClr val="bg1"/>
                    </a:solidFill>
                  </a:rPr>
                  <a:t> de la epidemia.</a:t>
                </a:r>
              </a:p>
            </p:txBody>
          </p:sp>
        </mc:Choice>
        <mc:Fallback xmlns="">
          <p:sp>
            <p:nvSpPr>
              <p:cNvPr id="6" name="Marcador de contenido 2">
                <a:extLst>
                  <a:ext uri="{FF2B5EF4-FFF2-40B4-BE49-F238E27FC236}">
                    <a16:creationId xmlns:a16="http://schemas.microsoft.com/office/drawing/2014/main" id="{A83E37E1-34AE-43F8-8331-E0E676A74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719" y="2721971"/>
                <a:ext cx="9560559" cy="2983504"/>
              </a:xfrm>
              <a:prstGeom prst="rect">
                <a:avLst/>
              </a:prstGeom>
              <a:blipFill>
                <a:blip r:embed="rId2"/>
                <a:stretch>
                  <a:fillRect l="-1020" t="-20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274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D66D8F5-36C1-419D-8E72-A86E6E8797D3}"/>
              </a:ext>
            </a:extLst>
          </p:cNvPr>
          <p:cNvSpPr/>
          <p:nvPr/>
        </p:nvSpPr>
        <p:spPr>
          <a:xfrm>
            <a:off x="733425" y="628650"/>
            <a:ext cx="10725150" cy="56007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400" dirty="0">
              <a:solidFill>
                <a:schemeClr val="bg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C809085-B6DB-427B-AB54-70AF5F27B810}"/>
              </a:ext>
            </a:extLst>
          </p:cNvPr>
          <p:cNvSpPr txBox="1">
            <a:spLocks/>
          </p:cNvSpPr>
          <p:nvPr/>
        </p:nvSpPr>
        <p:spPr>
          <a:xfrm>
            <a:off x="2062162" y="1152525"/>
            <a:ext cx="8067675" cy="6334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accent3"/>
                </a:solidFill>
              </a:rPr>
              <a:t>Estimación de </a:t>
            </a:r>
            <a:r>
              <a:rPr lang="es-MX" sz="2800" dirty="0" err="1">
                <a:solidFill>
                  <a:schemeClr val="accent3"/>
                </a:solidFill>
              </a:rPr>
              <a:t>parametros</a:t>
            </a:r>
            <a:endParaRPr lang="es-MX" sz="28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2">
                <a:extLst>
                  <a:ext uri="{FF2B5EF4-FFF2-40B4-BE49-F238E27FC236}">
                    <a16:creationId xmlns:a16="http://schemas.microsoft.com/office/drawing/2014/main" id="{A83E37E1-34AE-43F8-8331-E0E676A74A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5719" y="2721971"/>
                <a:ext cx="9560559" cy="29835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s-MX" b="0" dirty="0">
                    <a:solidFill>
                      <a:schemeClr val="bg1"/>
                    </a:solidFill>
                  </a:rPr>
                  <a:t>Para un modelo lineal simple, realizamos la estimación a través de </a:t>
                </a:r>
                <a:r>
                  <a:rPr lang="es-MX" b="0" dirty="0" err="1">
                    <a:solidFill>
                      <a:schemeClr val="bg1"/>
                    </a:solidFill>
                  </a:rPr>
                  <a:t>Maxima</a:t>
                </a:r>
                <a:r>
                  <a:rPr lang="es-MX" b="0" dirty="0">
                    <a:solidFill>
                      <a:schemeClr val="bg1"/>
                    </a:solidFill>
                  </a:rPr>
                  <a:t> Verosimilitud. </a:t>
                </a:r>
                <a14:m>
                  <m:oMath xmlns:m="http://schemas.openxmlformats.org/officeDocument/2006/math">
                    <m:r>
                      <a:rPr lang="es-MX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s-MX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MX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es-MX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s-MX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s-MX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MX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MX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MX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es-MX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⁡(−</m:t>
                    </m:r>
                    <m:r>
                      <a:rPr lang="es-MX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s-MX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MX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MX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𝑘𝑡</m:t>
                        </m:r>
                      </m:sup>
                    </m:sSup>
                    <m:r>
                      <a:rPr lang="es-MX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>
                  <a:solidFill>
                    <a:schemeClr val="bg1"/>
                  </a:solidFill>
                </a:endParaRPr>
              </a:p>
              <a:p>
                <a:pPr algn="l"/>
                <a:endParaRPr lang="es-MX" dirty="0">
                  <a:solidFill>
                    <a:schemeClr val="bg1"/>
                  </a:solidFill>
                </a:endParaRPr>
              </a:p>
              <a:p>
                <a:pPr algn="l"/>
                <a:r>
                  <a:rPr lang="es-MX" dirty="0">
                    <a:solidFill>
                      <a:schemeClr val="bg1"/>
                    </a:solidFill>
                  </a:rPr>
                  <a:t>donde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s-MX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s-MX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MX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2400" dirty="0">
                    <a:solidFill>
                      <a:schemeClr val="bg1"/>
                    </a:solidFill>
                  </a:rPr>
                  <a:t>es el número acumulado de casos conﬁrmados</a:t>
                </a:r>
              </a:p>
              <a:p>
                <a:pPr lvl="1" algn="just"/>
                <a:r>
                  <a:rPr lang="el-GR" sz="2400" dirty="0">
                    <a:solidFill>
                      <a:schemeClr val="bg1"/>
                    </a:solidFill>
                  </a:rPr>
                  <a:t>α </a:t>
                </a:r>
                <a:r>
                  <a:rPr lang="es-MX" sz="2400" dirty="0">
                    <a:solidFill>
                      <a:schemeClr val="bg1"/>
                    </a:solidFill>
                  </a:rPr>
                  <a:t>corresponde al número total de casos al </a:t>
                </a:r>
                <a:r>
                  <a:rPr lang="es-MX" sz="2400" dirty="0" err="1">
                    <a:solidFill>
                      <a:schemeClr val="bg1"/>
                    </a:solidFill>
                  </a:rPr>
                  <a:t>ﬁnal</a:t>
                </a:r>
                <a:r>
                  <a:rPr lang="es-MX" sz="2400" dirty="0">
                    <a:solidFill>
                      <a:schemeClr val="bg1"/>
                    </a:solidFill>
                  </a:rPr>
                  <a:t> de la epidemia.</a:t>
                </a:r>
              </a:p>
            </p:txBody>
          </p:sp>
        </mc:Choice>
        <mc:Fallback xmlns="">
          <p:sp>
            <p:nvSpPr>
              <p:cNvPr id="6" name="Marcador de contenido 2">
                <a:extLst>
                  <a:ext uri="{FF2B5EF4-FFF2-40B4-BE49-F238E27FC236}">
                    <a16:creationId xmlns:a16="http://schemas.microsoft.com/office/drawing/2014/main" id="{A83E37E1-34AE-43F8-8331-E0E676A74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719" y="2721971"/>
                <a:ext cx="9560559" cy="2983504"/>
              </a:xfrm>
              <a:prstGeom prst="rect">
                <a:avLst/>
              </a:prstGeom>
              <a:blipFill>
                <a:blip r:embed="rId2"/>
                <a:stretch>
                  <a:fillRect l="-1020" t="-286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775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ojo naranja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2139</TotalTime>
  <Words>300</Words>
  <Application>Microsoft Office PowerPoint</Application>
  <PresentationFormat>Panorámica</PresentationFormat>
  <Paragraphs>41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sarai gomez ibarra</dc:creator>
  <cp:lastModifiedBy>sarai gomez ibarra</cp:lastModifiedBy>
  <cp:revision>26</cp:revision>
  <dcterms:created xsi:type="dcterms:W3CDTF">2020-07-06T21:18:51Z</dcterms:created>
  <dcterms:modified xsi:type="dcterms:W3CDTF">2020-09-13T00:04:14Z</dcterms:modified>
</cp:coreProperties>
</file>