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8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3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9B62-B8F9-45BF-930B-858381C18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736" b="6461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0B1AAD-BBD1-488A-8EA1-9085F7FDB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8000">
                <a:solidFill>
                  <a:schemeClr val="bg1"/>
                </a:solidFill>
              </a:rPr>
              <a:t>ALGORITMO DE VOGEL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2E226-EBC9-4F2C-94B2-D787875EF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s-MX" sz="3200">
                <a:solidFill>
                  <a:schemeClr val="bg1"/>
                </a:solidFill>
              </a:rPr>
              <a:t>Sarai Elisabet Gómez Ibarrra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61AD9-C0BE-4894-B3F8-3510A72F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Autofit/>
          </a:bodyPr>
          <a:lstStyle/>
          <a:p>
            <a:r>
              <a:rPr lang="es-MX" sz="4400" dirty="0">
                <a:solidFill>
                  <a:schemeClr val="bg1"/>
                </a:solidFill>
              </a:rPr>
              <a:t>Problema de transporte</a:t>
            </a:r>
          </a:p>
        </p:txBody>
      </p:sp>
      <p:pic>
        <p:nvPicPr>
          <p:cNvPr id="1026" name="Picture 2" descr="Edificio DE LA Fábrica Chimenea Dibujo Vectores en stock - FreeImages.com">
            <a:extLst>
              <a:ext uri="{FF2B5EF4-FFF2-40B4-BE49-F238E27FC236}">
                <a16:creationId xmlns:a16="http://schemas.microsoft.com/office/drawing/2014/main" id="{F79CB6EA-738D-40BA-89B0-51A6C018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27992"/>
            <a:ext cx="1533893" cy="10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dificio DE LA Fábrica Chimenea Dibujo Vectores en stock - FreeImages.com">
            <a:extLst>
              <a:ext uri="{FF2B5EF4-FFF2-40B4-BE49-F238E27FC236}">
                <a16:creationId xmlns:a16="http://schemas.microsoft.com/office/drawing/2014/main" id="{44443FE4-0FF0-4D5F-AE2D-739709CB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2917702"/>
            <a:ext cx="1533893" cy="10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dificio DE LA Fábrica Chimenea Dibujo Vectores en stock - FreeImages.com">
            <a:extLst>
              <a:ext uri="{FF2B5EF4-FFF2-40B4-BE49-F238E27FC236}">
                <a16:creationId xmlns:a16="http://schemas.microsoft.com/office/drawing/2014/main" id="{C1094A6A-2D6D-42B4-9929-5684DC52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1" y="5107413"/>
            <a:ext cx="1533893" cy="10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 on categories">
            <a:extLst>
              <a:ext uri="{FF2B5EF4-FFF2-40B4-BE49-F238E27FC236}">
                <a16:creationId xmlns:a16="http://schemas.microsoft.com/office/drawing/2014/main" id="{B3E7BCAF-82FC-47BC-B254-9C13A47EA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52362" r="64271" b="9824"/>
          <a:stretch/>
        </p:blipFill>
        <p:spPr bwMode="auto">
          <a:xfrm>
            <a:off x="10374216" y="481697"/>
            <a:ext cx="976538" cy="102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in on categories">
            <a:extLst>
              <a:ext uri="{FF2B5EF4-FFF2-40B4-BE49-F238E27FC236}">
                <a16:creationId xmlns:a16="http://schemas.microsoft.com/office/drawing/2014/main" id="{C85E9270-B2AD-4026-9339-D7C0D194D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11857" r="62950" b="50329"/>
          <a:stretch/>
        </p:blipFill>
        <p:spPr bwMode="auto">
          <a:xfrm>
            <a:off x="10374216" y="2105141"/>
            <a:ext cx="976538" cy="102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in on categories">
            <a:extLst>
              <a:ext uri="{FF2B5EF4-FFF2-40B4-BE49-F238E27FC236}">
                <a16:creationId xmlns:a16="http://schemas.microsoft.com/office/drawing/2014/main" id="{46354679-3363-46CE-99DD-3770613E7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t="53419" r="10027" b="8767"/>
          <a:stretch/>
        </p:blipFill>
        <p:spPr bwMode="auto">
          <a:xfrm>
            <a:off x="10374216" y="3730262"/>
            <a:ext cx="976538" cy="102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in on categories">
            <a:extLst>
              <a:ext uri="{FF2B5EF4-FFF2-40B4-BE49-F238E27FC236}">
                <a16:creationId xmlns:a16="http://schemas.microsoft.com/office/drawing/2014/main" id="{26FA123A-3F8A-4C6D-8328-A221DDC37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8" t="11153" r="9499" b="51033"/>
          <a:stretch/>
        </p:blipFill>
        <p:spPr bwMode="auto">
          <a:xfrm>
            <a:off x="10359151" y="5353706"/>
            <a:ext cx="976538" cy="102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DC91BA1-826E-4386-9DBF-8525E6570F77}"/>
              </a:ext>
            </a:extLst>
          </p:cNvPr>
          <p:cNvSpPr/>
          <p:nvPr/>
        </p:nvSpPr>
        <p:spPr>
          <a:xfrm>
            <a:off x="5921406" y="1532613"/>
            <a:ext cx="692458" cy="35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7BAFCAF-AD19-4C5E-9508-42990650B52F}"/>
              </a:ext>
            </a:extLst>
          </p:cNvPr>
          <p:cNvSpPr/>
          <p:nvPr/>
        </p:nvSpPr>
        <p:spPr>
          <a:xfrm>
            <a:off x="5921406" y="3730262"/>
            <a:ext cx="692458" cy="35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A27F876-CFA5-4CB2-BC0C-666C63DCC919}"/>
              </a:ext>
            </a:extLst>
          </p:cNvPr>
          <p:cNvSpPr/>
          <p:nvPr/>
        </p:nvSpPr>
        <p:spPr>
          <a:xfrm>
            <a:off x="5921406" y="5887215"/>
            <a:ext cx="692458" cy="35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C08122A-6827-4A66-BF2F-625530D1374A}"/>
              </a:ext>
            </a:extLst>
          </p:cNvPr>
          <p:cNvSpPr/>
          <p:nvPr/>
        </p:nvSpPr>
        <p:spPr>
          <a:xfrm>
            <a:off x="10027987" y="322631"/>
            <a:ext cx="692458" cy="3511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F936DBE-376B-493B-B84E-58B3070E7EC3}"/>
              </a:ext>
            </a:extLst>
          </p:cNvPr>
          <p:cNvSpPr/>
          <p:nvPr/>
        </p:nvSpPr>
        <p:spPr>
          <a:xfrm>
            <a:off x="10027987" y="1929571"/>
            <a:ext cx="692458" cy="3511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7A687E1-8B96-42CC-83BC-2C03039F4389}"/>
              </a:ext>
            </a:extLst>
          </p:cNvPr>
          <p:cNvSpPr/>
          <p:nvPr/>
        </p:nvSpPr>
        <p:spPr>
          <a:xfrm>
            <a:off x="10027987" y="3521937"/>
            <a:ext cx="692458" cy="3511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CC6F3FD-4789-43EB-A058-62F738A720DF}"/>
              </a:ext>
            </a:extLst>
          </p:cNvPr>
          <p:cNvSpPr/>
          <p:nvPr/>
        </p:nvSpPr>
        <p:spPr>
          <a:xfrm>
            <a:off x="10027987" y="5154213"/>
            <a:ext cx="692458" cy="35113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038702-392A-4D1D-82C4-1048680CC448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7629893" y="992996"/>
            <a:ext cx="2744323" cy="24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30A7902-85EE-44D3-BC7B-FF96F6C4EDE4}"/>
              </a:ext>
            </a:extLst>
          </p:cNvPr>
          <p:cNvCxnSpPr>
            <a:stCxn id="1026" idx="3"/>
            <a:endCxn id="11" idx="1"/>
          </p:cNvCxnSpPr>
          <p:nvPr/>
        </p:nvCxnSpPr>
        <p:spPr>
          <a:xfrm>
            <a:off x="7629893" y="1239290"/>
            <a:ext cx="2744323" cy="1377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478A506-E7B8-46EC-870C-1353A8309836}"/>
              </a:ext>
            </a:extLst>
          </p:cNvPr>
          <p:cNvCxnSpPr>
            <a:cxnSpLocks/>
            <a:stCxn id="1026" idx="3"/>
            <a:endCxn id="12" idx="1"/>
          </p:cNvCxnSpPr>
          <p:nvPr/>
        </p:nvCxnSpPr>
        <p:spPr>
          <a:xfrm>
            <a:off x="7629893" y="1239290"/>
            <a:ext cx="2744323" cy="3002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D55B9F-F2F3-406F-B5D0-270A4E8BF8FB}"/>
              </a:ext>
            </a:extLst>
          </p:cNvPr>
          <p:cNvCxnSpPr>
            <a:stCxn id="1026" idx="3"/>
            <a:endCxn id="13" idx="1"/>
          </p:cNvCxnSpPr>
          <p:nvPr/>
        </p:nvCxnSpPr>
        <p:spPr>
          <a:xfrm>
            <a:off x="7629893" y="1239290"/>
            <a:ext cx="2729258" cy="462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ADED518-25CE-4898-8AFB-E3260F5D1FDD}"/>
              </a:ext>
            </a:extLst>
          </p:cNvPr>
          <p:cNvCxnSpPr>
            <a:stCxn id="7" idx="3"/>
            <a:endCxn id="1028" idx="1"/>
          </p:cNvCxnSpPr>
          <p:nvPr/>
        </p:nvCxnSpPr>
        <p:spPr>
          <a:xfrm flipV="1">
            <a:off x="7628369" y="992996"/>
            <a:ext cx="2745847" cy="24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75938F9-47D6-4463-934D-48263D3F1B2C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7628369" y="2616440"/>
            <a:ext cx="2745847" cy="812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B340A04A-29FB-4955-B7B8-3A96C723C47E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628369" y="3429000"/>
            <a:ext cx="2745847" cy="812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7" name="Conector recto de flecha 1026">
            <a:extLst>
              <a:ext uri="{FF2B5EF4-FFF2-40B4-BE49-F238E27FC236}">
                <a16:creationId xmlns:a16="http://schemas.microsoft.com/office/drawing/2014/main" id="{0F517D7B-1EC6-47F9-AE90-E00E9013DBC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7628369" y="3429000"/>
            <a:ext cx="2730782" cy="2436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0" name="Conector recto de flecha 1029">
            <a:extLst>
              <a:ext uri="{FF2B5EF4-FFF2-40B4-BE49-F238E27FC236}">
                <a16:creationId xmlns:a16="http://schemas.microsoft.com/office/drawing/2014/main" id="{F886E30D-46E0-4364-87E7-7056544DDDF5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7725844" y="5618711"/>
            <a:ext cx="2633307" cy="24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2" name="Conector recto de flecha 1031">
            <a:extLst>
              <a:ext uri="{FF2B5EF4-FFF2-40B4-BE49-F238E27FC236}">
                <a16:creationId xmlns:a16="http://schemas.microsoft.com/office/drawing/2014/main" id="{80CBAB45-543F-4D02-8B16-2D26DDE99AA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725844" y="4241561"/>
            <a:ext cx="2648372" cy="1377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4" name="Conector recto de flecha 1033">
            <a:extLst>
              <a:ext uri="{FF2B5EF4-FFF2-40B4-BE49-F238E27FC236}">
                <a16:creationId xmlns:a16="http://schemas.microsoft.com/office/drawing/2014/main" id="{2CA326AA-D694-4624-8EA2-1296F2C54CE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25844" y="2616440"/>
            <a:ext cx="2648372" cy="3002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7" name="Conector recto de flecha 1036">
            <a:extLst>
              <a:ext uri="{FF2B5EF4-FFF2-40B4-BE49-F238E27FC236}">
                <a16:creationId xmlns:a16="http://schemas.microsoft.com/office/drawing/2014/main" id="{63303CA4-278B-4865-B433-A9323FCB1FC5}"/>
              </a:ext>
            </a:extLst>
          </p:cNvPr>
          <p:cNvCxnSpPr>
            <a:cxnSpLocks/>
            <a:stCxn id="9" idx="3"/>
            <a:endCxn id="1028" idx="1"/>
          </p:cNvCxnSpPr>
          <p:nvPr/>
        </p:nvCxnSpPr>
        <p:spPr>
          <a:xfrm flipV="1">
            <a:off x="7725844" y="992996"/>
            <a:ext cx="2648372" cy="462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1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A41BBB-61DE-4C1C-80F3-51D154BF9FF7}"/>
              </a:ext>
            </a:extLst>
          </p:cNvPr>
          <p:cNvSpPr txBox="1"/>
          <p:nvPr/>
        </p:nvSpPr>
        <p:spPr>
          <a:xfrm>
            <a:off x="949614" y="1247638"/>
            <a:ext cx="4023360" cy="1589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MX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Vogel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D967EDDB-3D9B-4440-B8A2-E6C6F5B27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08044"/>
              </p:ext>
            </p:extLst>
          </p:nvPr>
        </p:nvGraphicFramePr>
        <p:xfrm>
          <a:off x="5867154" y="929995"/>
          <a:ext cx="535126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466">
                  <a:extLst>
                    <a:ext uri="{9D8B030D-6E8A-4147-A177-3AD203B41FA5}">
                      <a16:colId xmlns:a16="http://schemas.microsoft.com/office/drawing/2014/main" val="126624917"/>
                    </a:ext>
                  </a:extLst>
                </a:gridCol>
                <a:gridCol w="764466">
                  <a:extLst>
                    <a:ext uri="{9D8B030D-6E8A-4147-A177-3AD203B41FA5}">
                      <a16:colId xmlns:a16="http://schemas.microsoft.com/office/drawing/2014/main" val="3611275624"/>
                    </a:ext>
                  </a:extLst>
                </a:gridCol>
                <a:gridCol w="764466">
                  <a:extLst>
                    <a:ext uri="{9D8B030D-6E8A-4147-A177-3AD203B41FA5}">
                      <a16:colId xmlns:a16="http://schemas.microsoft.com/office/drawing/2014/main" val="1347488368"/>
                    </a:ext>
                  </a:extLst>
                </a:gridCol>
                <a:gridCol w="764466">
                  <a:extLst>
                    <a:ext uri="{9D8B030D-6E8A-4147-A177-3AD203B41FA5}">
                      <a16:colId xmlns:a16="http://schemas.microsoft.com/office/drawing/2014/main" val="2102790338"/>
                    </a:ext>
                  </a:extLst>
                </a:gridCol>
                <a:gridCol w="764466">
                  <a:extLst>
                    <a:ext uri="{9D8B030D-6E8A-4147-A177-3AD203B41FA5}">
                      <a16:colId xmlns:a16="http://schemas.microsoft.com/office/drawing/2014/main" val="2479827337"/>
                    </a:ext>
                  </a:extLst>
                </a:gridCol>
                <a:gridCol w="764466">
                  <a:extLst>
                    <a:ext uri="{9D8B030D-6E8A-4147-A177-3AD203B41FA5}">
                      <a16:colId xmlns:a16="http://schemas.microsoft.com/office/drawing/2014/main" val="3360719300"/>
                    </a:ext>
                  </a:extLst>
                </a:gridCol>
                <a:gridCol w="764466">
                  <a:extLst>
                    <a:ext uri="{9D8B030D-6E8A-4147-A177-3AD203B41FA5}">
                      <a16:colId xmlns:a16="http://schemas.microsoft.com/office/drawing/2014/main" val="283488452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s-MX" sz="18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CLIENTES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RECURSOS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55604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r>
                        <a:rPr lang="es-MX" dirty="0"/>
                        <a:t>RECURSOS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96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PLANTAS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3505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8075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2506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DEMANDA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/>
                        <a:t>15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986319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BA72C7C-3485-4767-BB7B-0B584551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99644"/>
              </p:ext>
            </p:extLst>
          </p:nvPr>
        </p:nvGraphicFramePr>
        <p:xfrm>
          <a:off x="981560" y="3945147"/>
          <a:ext cx="3019423" cy="214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864">
                  <a:extLst>
                    <a:ext uri="{9D8B030D-6E8A-4147-A177-3AD203B41FA5}">
                      <a16:colId xmlns:a16="http://schemas.microsoft.com/office/drawing/2014/main" val="2440627913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1265984582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1579198482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3260447900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2802139934"/>
                    </a:ext>
                  </a:extLst>
                </a:gridCol>
                <a:gridCol w="348188">
                  <a:extLst>
                    <a:ext uri="{9D8B030D-6E8A-4147-A177-3AD203B41FA5}">
                      <a16:colId xmlns:a16="http://schemas.microsoft.com/office/drawing/2014/main" val="2810572030"/>
                    </a:ext>
                  </a:extLst>
                </a:gridCol>
                <a:gridCol w="348188">
                  <a:extLst>
                    <a:ext uri="{9D8B030D-6E8A-4147-A177-3AD203B41FA5}">
                      <a16:colId xmlns:a16="http://schemas.microsoft.com/office/drawing/2014/main" val="896451926"/>
                    </a:ext>
                  </a:extLst>
                </a:gridCol>
                <a:gridCol w="348188">
                  <a:extLst>
                    <a:ext uri="{9D8B030D-6E8A-4147-A177-3AD203B41FA5}">
                      <a16:colId xmlns:a16="http://schemas.microsoft.com/office/drawing/2014/main" val="1731942118"/>
                    </a:ext>
                  </a:extLst>
                </a:gridCol>
                <a:gridCol w="315539">
                  <a:extLst>
                    <a:ext uri="{9D8B030D-6E8A-4147-A177-3AD203B41FA5}">
                      <a16:colId xmlns:a16="http://schemas.microsoft.com/office/drawing/2014/main" val="1053378167"/>
                    </a:ext>
                  </a:extLst>
                </a:gridCol>
              </a:tblGrid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9087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84997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3479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62914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77633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56174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50968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3A670B2-F41C-4C86-B3DE-BC3F849712B0}"/>
              </a:ext>
            </a:extLst>
          </p:cNvPr>
          <p:cNvSpPr txBox="1"/>
          <p:nvPr/>
        </p:nvSpPr>
        <p:spPr>
          <a:xfrm>
            <a:off x="5397624" y="452761"/>
            <a:ext cx="476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Datos del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B36AB8-F67A-4425-9EE4-7145A4C1A5C2}"/>
              </a:ext>
            </a:extLst>
          </p:cNvPr>
          <p:cNvSpPr txBox="1"/>
          <p:nvPr/>
        </p:nvSpPr>
        <p:spPr>
          <a:xfrm>
            <a:off x="4189274" y="3440929"/>
            <a:ext cx="33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1. Calcular las penalizaciones horizontales y verticales</a:t>
            </a:r>
          </a:p>
        </p:txBody>
      </p:sp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F5803EB0-8D16-4A10-84D5-43841144F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0784"/>
              </p:ext>
            </p:extLst>
          </p:nvPr>
        </p:nvGraphicFramePr>
        <p:xfrm>
          <a:off x="4246290" y="3934634"/>
          <a:ext cx="3938922" cy="244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46">
                  <a:extLst>
                    <a:ext uri="{9D8B030D-6E8A-4147-A177-3AD203B41FA5}">
                      <a16:colId xmlns:a16="http://schemas.microsoft.com/office/drawing/2014/main" val="2440627913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1265984582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1579198482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3260447900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2802139934"/>
                    </a:ext>
                  </a:extLst>
                </a:gridCol>
                <a:gridCol w="349008">
                  <a:extLst>
                    <a:ext uri="{9D8B030D-6E8A-4147-A177-3AD203B41FA5}">
                      <a16:colId xmlns:a16="http://schemas.microsoft.com/office/drawing/2014/main" val="2810572030"/>
                    </a:ext>
                  </a:extLst>
                </a:gridCol>
                <a:gridCol w="349008">
                  <a:extLst>
                    <a:ext uri="{9D8B030D-6E8A-4147-A177-3AD203B41FA5}">
                      <a16:colId xmlns:a16="http://schemas.microsoft.com/office/drawing/2014/main" val="896451926"/>
                    </a:ext>
                  </a:extLst>
                </a:gridCol>
                <a:gridCol w="344436">
                  <a:extLst>
                    <a:ext uri="{9D8B030D-6E8A-4147-A177-3AD203B41FA5}">
                      <a16:colId xmlns:a16="http://schemas.microsoft.com/office/drawing/2014/main" val="1731942118"/>
                    </a:ext>
                  </a:extLst>
                </a:gridCol>
                <a:gridCol w="428645">
                  <a:extLst>
                    <a:ext uri="{9D8B030D-6E8A-4147-A177-3AD203B41FA5}">
                      <a16:colId xmlns:a16="http://schemas.microsoft.com/office/drawing/2014/main" val="1053378167"/>
                    </a:ext>
                  </a:extLst>
                </a:gridCol>
                <a:gridCol w="804595">
                  <a:extLst>
                    <a:ext uri="{9D8B030D-6E8A-4147-A177-3AD203B41FA5}">
                      <a16:colId xmlns:a16="http://schemas.microsoft.com/office/drawing/2014/main" val="1397837692"/>
                    </a:ext>
                  </a:extLst>
                </a:gridCol>
              </a:tblGrid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10-2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9087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84997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9-7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3479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62914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14-4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77633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56174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509689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136888"/>
                  </a:ext>
                </a:extLst>
              </a:tr>
            </a:tbl>
          </a:graphicData>
        </a:graphic>
      </p:graphicFrame>
      <p:sp>
        <p:nvSpPr>
          <p:cNvPr id="11" name="Elipse 10">
            <a:extLst>
              <a:ext uri="{FF2B5EF4-FFF2-40B4-BE49-F238E27FC236}">
                <a16:creationId xmlns:a16="http://schemas.microsoft.com/office/drawing/2014/main" id="{19485DBE-DB35-45DF-90CA-CD4B7F75FCA0}"/>
              </a:ext>
            </a:extLst>
          </p:cNvPr>
          <p:cNvSpPr/>
          <p:nvPr/>
        </p:nvSpPr>
        <p:spPr>
          <a:xfrm>
            <a:off x="5184560" y="3861787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DC18DD-D9AB-415E-8D9B-DB7DEED2370F}"/>
              </a:ext>
            </a:extLst>
          </p:cNvPr>
          <p:cNvSpPr/>
          <p:nvPr/>
        </p:nvSpPr>
        <p:spPr>
          <a:xfrm>
            <a:off x="4520213" y="3872142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270D699-7BB5-4BA9-8FB2-F4189A47DE2D}"/>
              </a:ext>
            </a:extLst>
          </p:cNvPr>
          <p:cNvSpPr/>
          <p:nvPr/>
        </p:nvSpPr>
        <p:spPr>
          <a:xfrm>
            <a:off x="4520213" y="5080793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FFF718-A4EE-4CB1-A4B0-5F1CC8F1C7B5}"/>
              </a:ext>
            </a:extLst>
          </p:cNvPr>
          <p:cNvSpPr/>
          <p:nvPr/>
        </p:nvSpPr>
        <p:spPr>
          <a:xfrm>
            <a:off x="5179780" y="4470550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67FC14-A197-4CEB-BC1E-9BD309250A0E}"/>
              </a:ext>
            </a:extLst>
          </p:cNvPr>
          <p:cNvSpPr/>
          <p:nvPr/>
        </p:nvSpPr>
        <p:spPr>
          <a:xfrm>
            <a:off x="5849398" y="4470549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B2B0D00-A103-4C62-9976-F65A8CB1506B}"/>
              </a:ext>
            </a:extLst>
          </p:cNvPr>
          <p:cNvSpPr/>
          <p:nvPr/>
        </p:nvSpPr>
        <p:spPr>
          <a:xfrm>
            <a:off x="5171243" y="5099919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5">
            <a:extLst>
              <a:ext uri="{FF2B5EF4-FFF2-40B4-BE49-F238E27FC236}">
                <a16:creationId xmlns:a16="http://schemas.microsoft.com/office/drawing/2014/main" id="{DF465928-03A9-4AD8-98FB-304B0F3D2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70897"/>
              </p:ext>
            </p:extLst>
          </p:nvPr>
        </p:nvGraphicFramePr>
        <p:xfrm>
          <a:off x="8225727" y="3904661"/>
          <a:ext cx="3938922" cy="244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46">
                  <a:extLst>
                    <a:ext uri="{9D8B030D-6E8A-4147-A177-3AD203B41FA5}">
                      <a16:colId xmlns:a16="http://schemas.microsoft.com/office/drawing/2014/main" val="2440627913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1265984582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1579198482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3260447900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2802139934"/>
                    </a:ext>
                  </a:extLst>
                </a:gridCol>
                <a:gridCol w="349008">
                  <a:extLst>
                    <a:ext uri="{9D8B030D-6E8A-4147-A177-3AD203B41FA5}">
                      <a16:colId xmlns:a16="http://schemas.microsoft.com/office/drawing/2014/main" val="2810572030"/>
                    </a:ext>
                  </a:extLst>
                </a:gridCol>
                <a:gridCol w="349008">
                  <a:extLst>
                    <a:ext uri="{9D8B030D-6E8A-4147-A177-3AD203B41FA5}">
                      <a16:colId xmlns:a16="http://schemas.microsoft.com/office/drawing/2014/main" val="896451926"/>
                    </a:ext>
                  </a:extLst>
                </a:gridCol>
                <a:gridCol w="344436">
                  <a:extLst>
                    <a:ext uri="{9D8B030D-6E8A-4147-A177-3AD203B41FA5}">
                      <a16:colId xmlns:a16="http://schemas.microsoft.com/office/drawing/2014/main" val="1731942118"/>
                    </a:ext>
                  </a:extLst>
                </a:gridCol>
                <a:gridCol w="428645">
                  <a:extLst>
                    <a:ext uri="{9D8B030D-6E8A-4147-A177-3AD203B41FA5}">
                      <a16:colId xmlns:a16="http://schemas.microsoft.com/office/drawing/2014/main" val="1053378167"/>
                    </a:ext>
                  </a:extLst>
                </a:gridCol>
                <a:gridCol w="804595">
                  <a:extLst>
                    <a:ext uri="{9D8B030D-6E8A-4147-A177-3AD203B41FA5}">
                      <a16:colId xmlns:a16="http://schemas.microsoft.com/office/drawing/2014/main" val="1397837692"/>
                    </a:ext>
                  </a:extLst>
                </a:gridCol>
              </a:tblGrid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10-2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9087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84997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9-7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3479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62914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14-4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77633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56174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509689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10-4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7-2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16-9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18-11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136888"/>
                  </a:ext>
                </a:extLst>
              </a:tr>
            </a:tbl>
          </a:graphicData>
        </a:graphic>
      </p:graphicFrame>
      <p:sp>
        <p:nvSpPr>
          <p:cNvPr id="23" name="Elipse 22">
            <a:extLst>
              <a:ext uri="{FF2B5EF4-FFF2-40B4-BE49-F238E27FC236}">
                <a16:creationId xmlns:a16="http://schemas.microsoft.com/office/drawing/2014/main" id="{DAFEFBD0-0FBC-421F-961D-16403E5F3B55}"/>
              </a:ext>
            </a:extLst>
          </p:cNvPr>
          <p:cNvSpPr/>
          <p:nvPr/>
        </p:nvSpPr>
        <p:spPr>
          <a:xfrm>
            <a:off x="9163997" y="3831814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08A22F4-A111-491C-AA01-ADFE8CBF038B}"/>
              </a:ext>
            </a:extLst>
          </p:cNvPr>
          <p:cNvSpPr/>
          <p:nvPr/>
        </p:nvSpPr>
        <p:spPr>
          <a:xfrm>
            <a:off x="8499650" y="3842169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0F12BC0-F30D-4EA9-9539-C2E74E7CFB4C}"/>
              </a:ext>
            </a:extLst>
          </p:cNvPr>
          <p:cNvSpPr/>
          <p:nvPr/>
        </p:nvSpPr>
        <p:spPr>
          <a:xfrm>
            <a:off x="8499650" y="5050820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7A74774-FE53-415E-83EE-F555224CAE5B}"/>
              </a:ext>
            </a:extLst>
          </p:cNvPr>
          <p:cNvSpPr/>
          <p:nvPr/>
        </p:nvSpPr>
        <p:spPr>
          <a:xfrm>
            <a:off x="9159217" y="4440577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4C0D69C-8081-434A-A9A6-8A89671E1BF5}"/>
              </a:ext>
            </a:extLst>
          </p:cNvPr>
          <p:cNvSpPr/>
          <p:nvPr/>
        </p:nvSpPr>
        <p:spPr>
          <a:xfrm>
            <a:off x="9828835" y="4440576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45A4D67-6B16-4FFF-902B-67631D6BF84A}"/>
              </a:ext>
            </a:extLst>
          </p:cNvPr>
          <p:cNvSpPr/>
          <p:nvPr/>
        </p:nvSpPr>
        <p:spPr>
          <a:xfrm>
            <a:off x="9816911" y="5050820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44C7434-93BF-4220-A993-0C0A32E75845}"/>
              </a:ext>
            </a:extLst>
          </p:cNvPr>
          <p:cNvSpPr/>
          <p:nvPr/>
        </p:nvSpPr>
        <p:spPr>
          <a:xfrm>
            <a:off x="10519728" y="5061177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AC5E101-6925-4F22-88C0-676EB8D196A3}"/>
              </a:ext>
            </a:extLst>
          </p:cNvPr>
          <p:cNvSpPr/>
          <p:nvPr/>
        </p:nvSpPr>
        <p:spPr>
          <a:xfrm>
            <a:off x="10521205" y="3837538"/>
            <a:ext cx="452761" cy="44388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6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D55CF47E-0AFA-4F4C-865B-417331511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25599"/>
              </p:ext>
            </p:extLst>
          </p:nvPr>
        </p:nvGraphicFramePr>
        <p:xfrm>
          <a:off x="1677879" y="1196972"/>
          <a:ext cx="3899538" cy="2448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2">
                  <a:extLst>
                    <a:ext uri="{9D8B030D-6E8A-4147-A177-3AD203B41FA5}">
                      <a16:colId xmlns:a16="http://schemas.microsoft.com/office/drawing/2014/main" val="2440627913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1265984582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1579198482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3260447900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2802139934"/>
                    </a:ext>
                  </a:extLst>
                </a:gridCol>
                <a:gridCol w="349008">
                  <a:extLst>
                    <a:ext uri="{9D8B030D-6E8A-4147-A177-3AD203B41FA5}">
                      <a16:colId xmlns:a16="http://schemas.microsoft.com/office/drawing/2014/main" val="2810572030"/>
                    </a:ext>
                  </a:extLst>
                </a:gridCol>
                <a:gridCol w="349008">
                  <a:extLst>
                    <a:ext uri="{9D8B030D-6E8A-4147-A177-3AD203B41FA5}">
                      <a16:colId xmlns:a16="http://schemas.microsoft.com/office/drawing/2014/main" val="896451926"/>
                    </a:ext>
                  </a:extLst>
                </a:gridCol>
                <a:gridCol w="344436">
                  <a:extLst>
                    <a:ext uri="{9D8B030D-6E8A-4147-A177-3AD203B41FA5}">
                      <a16:colId xmlns:a16="http://schemas.microsoft.com/office/drawing/2014/main" val="1731942118"/>
                    </a:ext>
                  </a:extLst>
                </a:gridCol>
                <a:gridCol w="428645">
                  <a:extLst>
                    <a:ext uri="{9D8B030D-6E8A-4147-A177-3AD203B41FA5}">
                      <a16:colId xmlns:a16="http://schemas.microsoft.com/office/drawing/2014/main" val="1053378167"/>
                    </a:ext>
                  </a:extLst>
                </a:gridCol>
                <a:gridCol w="804595">
                  <a:extLst>
                    <a:ext uri="{9D8B030D-6E8A-4147-A177-3AD203B41FA5}">
                      <a16:colId xmlns:a16="http://schemas.microsoft.com/office/drawing/2014/main" val="1397837692"/>
                    </a:ext>
                  </a:extLst>
                </a:gridCol>
              </a:tblGrid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10-2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9087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84997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9-7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3479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62914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14-4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77633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56174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509689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10-4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7-2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16-9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18-11 = </a:t>
                      </a:r>
                      <a:r>
                        <a:rPr lang="es-MX" sz="9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136888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0C0831D-6906-410B-ADB2-544310D150BD}"/>
              </a:ext>
            </a:extLst>
          </p:cNvPr>
          <p:cNvSpPr txBox="1"/>
          <p:nvPr/>
        </p:nvSpPr>
        <p:spPr>
          <a:xfrm>
            <a:off x="1400112" y="211150"/>
            <a:ext cx="413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2. I</a:t>
            </a:r>
            <a:r>
              <a:rPr lang="es-ES" b="1" dirty="0" err="1"/>
              <a:t>dentificar</a:t>
            </a:r>
            <a:r>
              <a:rPr lang="es-ES" b="1" dirty="0"/>
              <a:t> la fila o columna con la mayor penalización y asignar todo lo posible a la variable que tenga el mínimo costo unitario de la fila o columna seleccionada</a:t>
            </a:r>
            <a:endParaRPr lang="es-MX" b="1" dirty="0"/>
          </a:p>
        </p:txBody>
      </p:sp>
      <p:sp>
        <p:nvSpPr>
          <p:cNvPr id="12" name="Explosión: 8 puntos 11">
            <a:extLst>
              <a:ext uri="{FF2B5EF4-FFF2-40B4-BE49-F238E27FC236}">
                <a16:creationId xmlns:a16="http://schemas.microsoft.com/office/drawing/2014/main" id="{4CF71BC8-E758-477D-9B21-8FD705F107EA}"/>
              </a:ext>
            </a:extLst>
          </p:cNvPr>
          <p:cNvSpPr/>
          <p:nvPr/>
        </p:nvSpPr>
        <p:spPr>
          <a:xfrm>
            <a:off x="4673123" y="2289866"/>
            <a:ext cx="1052101" cy="994874"/>
          </a:xfrm>
          <a:prstGeom prst="irregularSeal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xplosión: 8 puntos 12">
            <a:extLst>
              <a:ext uri="{FF2B5EF4-FFF2-40B4-BE49-F238E27FC236}">
                <a16:creationId xmlns:a16="http://schemas.microsoft.com/office/drawing/2014/main" id="{FF87C56B-F997-4948-8D45-5315CE93BC9A}"/>
              </a:ext>
            </a:extLst>
          </p:cNvPr>
          <p:cNvSpPr/>
          <p:nvPr/>
        </p:nvSpPr>
        <p:spPr>
          <a:xfrm>
            <a:off x="1914136" y="2289866"/>
            <a:ext cx="456201" cy="611654"/>
          </a:xfrm>
          <a:prstGeom prst="irregularSeal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DA68FE3-076C-4867-BFA8-A85D095E61DB}"/>
              </a:ext>
            </a:extLst>
          </p:cNvPr>
          <p:cNvCxnSpPr>
            <a:cxnSpLocks/>
          </p:cNvCxnSpPr>
          <p:nvPr/>
        </p:nvCxnSpPr>
        <p:spPr>
          <a:xfrm flipH="1">
            <a:off x="1855434" y="3144941"/>
            <a:ext cx="103092" cy="95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95881FA-5B1E-4204-8FC2-CC1CF53E450B}"/>
              </a:ext>
            </a:extLst>
          </p:cNvPr>
          <p:cNvSpPr txBox="1"/>
          <p:nvPr/>
        </p:nvSpPr>
        <p:spPr>
          <a:xfrm>
            <a:off x="6639417" y="890285"/>
            <a:ext cx="5004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</a:t>
            </a:r>
            <a:r>
              <a:rPr lang="es-ES" b="1" dirty="0"/>
              <a:t>3.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Si queda sin tachar exactamente una fila o columna con cero oferta o demanda, detenerse.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Si queda sin tachar una fila (columna) con oferta (demanda) positiva, determinar las variables básicas en la fila (columna) con el Método del Costo Mínimo. Detenerse.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Si todas las filas y columnas que no se tacharon tienen cero oferta y demanda (restante), determinar las variables básicas cero por el Método del Costo Mínimo. Detenerse.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En cualquier otro caso, seguir en el Paso 1.</a:t>
            </a:r>
          </a:p>
          <a:p>
            <a:endParaRPr lang="es-MX" b="1" dirty="0"/>
          </a:p>
        </p:txBody>
      </p:sp>
      <p:graphicFrame>
        <p:nvGraphicFramePr>
          <p:cNvPr id="20" name="Tabla 5">
            <a:extLst>
              <a:ext uri="{FF2B5EF4-FFF2-40B4-BE49-F238E27FC236}">
                <a16:creationId xmlns:a16="http://schemas.microsoft.com/office/drawing/2014/main" id="{381C06C0-04B9-4F25-8FD9-11D32BE8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7659"/>
              </p:ext>
            </p:extLst>
          </p:nvPr>
        </p:nvGraphicFramePr>
        <p:xfrm>
          <a:off x="3014939" y="4238111"/>
          <a:ext cx="3019423" cy="214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864">
                  <a:extLst>
                    <a:ext uri="{9D8B030D-6E8A-4147-A177-3AD203B41FA5}">
                      <a16:colId xmlns:a16="http://schemas.microsoft.com/office/drawing/2014/main" val="2440627913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1265984582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1579198482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3260447900"/>
                    </a:ext>
                  </a:extLst>
                </a:gridCol>
                <a:gridCol w="331864">
                  <a:extLst>
                    <a:ext uri="{9D8B030D-6E8A-4147-A177-3AD203B41FA5}">
                      <a16:colId xmlns:a16="http://schemas.microsoft.com/office/drawing/2014/main" val="2802139934"/>
                    </a:ext>
                  </a:extLst>
                </a:gridCol>
                <a:gridCol w="348188">
                  <a:extLst>
                    <a:ext uri="{9D8B030D-6E8A-4147-A177-3AD203B41FA5}">
                      <a16:colId xmlns:a16="http://schemas.microsoft.com/office/drawing/2014/main" val="2810572030"/>
                    </a:ext>
                  </a:extLst>
                </a:gridCol>
                <a:gridCol w="348188">
                  <a:extLst>
                    <a:ext uri="{9D8B030D-6E8A-4147-A177-3AD203B41FA5}">
                      <a16:colId xmlns:a16="http://schemas.microsoft.com/office/drawing/2014/main" val="896451926"/>
                    </a:ext>
                  </a:extLst>
                </a:gridCol>
                <a:gridCol w="348188">
                  <a:extLst>
                    <a:ext uri="{9D8B030D-6E8A-4147-A177-3AD203B41FA5}">
                      <a16:colId xmlns:a16="http://schemas.microsoft.com/office/drawing/2014/main" val="1731942118"/>
                    </a:ext>
                  </a:extLst>
                </a:gridCol>
                <a:gridCol w="315539">
                  <a:extLst>
                    <a:ext uri="{9D8B030D-6E8A-4147-A177-3AD203B41FA5}">
                      <a16:colId xmlns:a16="http://schemas.microsoft.com/office/drawing/2014/main" val="1053378167"/>
                    </a:ext>
                  </a:extLst>
                </a:gridCol>
              </a:tblGrid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9087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84997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347948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62914"/>
                  </a:ext>
                </a:extLst>
              </a:tr>
              <a:tr h="306106"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77633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56174"/>
                  </a:ext>
                </a:extLst>
              </a:tr>
              <a:tr h="306106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5096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3B16343-393C-4D39-B40B-E3F0E1EE4672}"/>
                  </a:ext>
                </a:extLst>
              </p:cNvPr>
              <p:cNvSpPr txBox="1"/>
              <p:nvPr/>
            </p:nvSpPr>
            <p:spPr>
              <a:xfrm>
                <a:off x="6756640" y="4813704"/>
                <a:ext cx="4770280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+18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=475</m:t>
                    </m:r>
                  </m:oMath>
                </a14:m>
                <a:r>
                  <a:rPr lang="es-MX" dirty="0"/>
                  <a:t> </a:t>
                </a: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3B16343-393C-4D39-B40B-E3F0E1EE4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40" y="4813704"/>
                <a:ext cx="4770280" cy="576312"/>
              </a:xfrm>
              <a:prstGeom prst="rect">
                <a:avLst/>
              </a:prstGeom>
              <a:blipFill>
                <a:blip r:embed="rId2"/>
                <a:stretch>
                  <a:fillRect l="-766" t="-1064" b="-42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6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370716D-4184-49DF-9207-66F15AD4D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4" b="6120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146B7BB-C1C9-4DD6-85BD-DF86FA8B86AB}"/>
              </a:ext>
            </a:extLst>
          </p:cNvPr>
          <p:cNvSpPr/>
          <p:nvPr/>
        </p:nvSpPr>
        <p:spPr>
          <a:xfrm>
            <a:off x="2135035" y="-1"/>
            <a:ext cx="791888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88532B-6B33-4C71-9A40-64613993E587}"/>
              </a:ext>
            </a:extLst>
          </p:cNvPr>
          <p:cNvCxnSpPr/>
          <p:nvPr/>
        </p:nvCxnSpPr>
        <p:spPr>
          <a:xfrm>
            <a:off x="2447950" y="363985"/>
            <a:ext cx="7293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4747D17-FDDB-497F-940B-41D868210388}"/>
              </a:ext>
            </a:extLst>
          </p:cNvPr>
          <p:cNvCxnSpPr/>
          <p:nvPr/>
        </p:nvCxnSpPr>
        <p:spPr>
          <a:xfrm>
            <a:off x="2447950" y="729449"/>
            <a:ext cx="7293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6F4D26A-FA6F-4996-AF23-1D0458DC9F0B}"/>
                  </a:ext>
                </a:extLst>
              </p:cNvPr>
              <p:cNvSpPr txBox="1"/>
              <p:nvPr/>
            </p:nvSpPr>
            <p:spPr>
              <a:xfrm>
                <a:off x="2444902" y="363984"/>
                <a:ext cx="7293050" cy="646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 Algoritmo de Vogel</a:t>
                </a:r>
              </a:p>
              <a:p>
                <a:endParaRPr lang="es-MX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MX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Input:</a:t>
                </a:r>
                <a:r>
                  <a:rPr lang="es-MX" sz="1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I,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𝑠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𝑑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1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𝑐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𝑖𝑗</m:t>
                        </m:r>
                      </m:sub>
                    </m:sSub>
                  </m:oMath>
                </a14:m>
                <a:endParaRPr lang="es-ES" sz="1400" b="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MX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Angsana New" panose="02020603050405020304" pitchFamily="18" charset="-34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1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</m:sSub>
                  </m:oMath>
                </a14:m>
                <a:endParaRPr lang="es-ES" b="0" dirty="0"/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Subcódigo 1 ( Alta de variables auxiliares)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While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d_tol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&lt;&gt; 0 )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Subcodigo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2 (Aplicado a costos para i; UP)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!Calculo de las penalizaciones horizontales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for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i in I)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pen_j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:= c(i, min(2)) – c(i, min(1))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Subcodigo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2 (Aplicado a costos para j, UP)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!Calculo de las penalizaciones verticales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for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j in J)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pen_j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:= c(min(2), j) – c(min(1), j)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Subcodigo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2 (Aplicado para las penalizaciones, DOWN)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!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Asignacion</a:t>
                </a:r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if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pen(1) es elemento de las filas 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 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Subcodigo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2 (Aplicado a costos para i=pen(1), j; UP)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Continuación… 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6F4D26A-FA6F-4996-AF23-1D0458DC9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902" y="363984"/>
                <a:ext cx="7293050" cy="6463308"/>
              </a:xfrm>
              <a:prstGeom prst="rect">
                <a:avLst/>
              </a:prstGeom>
              <a:blipFill>
                <a:blip r:embed="rId3"/>
                <a:stretch>
                  <a:fillRect l="-669" t="-566" b="-5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EE5070A-0FEC-4D85-B96A-89146DD095C9}"/>
              </a:ext>
            </a:extLst>
          </p:cNvPr>
          <p:cNvCxnSpPr/>
          <p:nvPr/>
        </p:nvCxnSpPr>
        <p:spPr>
          <a:xfrm>
            <a:off x="6347534" y="2752078"/>
            <a:ext cx="213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64C271-6F65-4D2D-B77F-88218B7D88F0}"/>
              </a:ext>
            </a:extLst>
          </p:cNvPr>
          <p:cNvSpPr txBox="1"/>
          <p:nvPr/>
        </p:nvSpPr>
        <p:spPr>
          <a:xfrm>
            <a:off x="8487052" y="256741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Código de ordenamiento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06A51E2-BC4C-4F23-BEA5-EC9F3F2B4313}"/>
              </a:ext>
            </a:extLst>
          </p:cNvPr>
          <p:cNvSpPr txBox="1"/>
          <p:nvPr/>
        </p:nvSpPr>
        <p:spPr>
          <a:xfrm>
            <a:off x="6130844" y="2350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n*m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FDFEED-7B9B-4B14-B83C-5D6701AB139F}"/>
              </a:ext>
            </a:extLst>
          </p:cNvPr>
          <p:cNvSpPr txBox="1"/>
          <p:nvPr/>
        </p:nvSpPr>
        <p:spPr>
          <a:xfrm>
            <a:off x="3992760" y="22559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n+m</a:t>
            </a:r>
            <a:endParaRPr lang="es-MX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6770012-A474-43B9-85C4-7BFC1788A9A0}"/>
              </a:ext>
            </a:extLst>
          </p:cNvPr>
          <p:cNvSpPr txBox="1"/>
          <p:nvPr/>
        </p:nvSpPr>
        <p:spPr>
          <a:xfrm>
            <a:off x="4136313" y="31051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F1D68D8-8940-4451-8911-A6007C21F144}"/>
              </a:ext>
            </a:extLst>
          </p:cNvPr>
          <p:cNvSpPr txBox="1"/>
          <p:nvPr/>
        </p:nvSpPr>
        <p:spPr>
          <a:xfrm>
            <a:off x="4280048" y="41893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0E96C5F-15BB-4975-AAC7-F810E179023A}"/>
              </a:ext>
            </a:extLst>
          </p:cNvPr>
          <p:cNvSpPr txBox="1"/>
          <p:nvPr/>
        </p:nvSpPr>
        <p:spPr>
          <a:xfrm>
            <a:off x="7135607" y="5019529"/>
            <a:ext cx="122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m+n</a:t>
            </a:r>
            <a:endParaRPr lang="es-MX" dirty="0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9FD23B5-5842-47D2-8004-5ABEDBB9049B}"/>
              </a:ext>
            </a:extLst>
          </p:cNvPr>
          <p:cNvCxnSpPr/>
          <p:nvPr/>
        </p:nvCxnSpPr>
        <p:spPr>
          <a:xfrm>
            <a:off x="2618913" y="2625314"/>
            <a:ext cx="0" cy="381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C580B52F-689C-4C22-AEA1-9A913326080F}"/>
              </a:ext>
            </a:extLst>
          </p:cNvPr>
          <p:cNvCxnSpPr/>
          <p:nvPr/>
        </p:nvCxnSpPr>
        <p:spPr>
          <a:xfrm>
            <a:off x="3524435" y="3474514"/>
            <a:ext cx="0" cy="209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51A01A7-301F-41C6-9C8D-2B7977FEE16F}"/>
              </a:ext>
            </a:extLst>
          </p:cNvPr>
          <p:cNvCxnSpPr/>
          <p:nvPr/>
        </p:nvCxnSpPr>
        <p:spPr>
          <a:xfrm>
            <a:off x="3480047" y="4558717"/>
            <a:ext cx="0" cy="27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83028DBF-AB53-4FC7-9499-0E835B824347}"/>
              </a:ext>
            </a:extLst>
          </p:cNvPr>
          <p:cNvCxnSpPr/>
          <p:nvPr/>
        </p:nvCxnSpPr>
        <p:spPr>
          <a:xfrm>
            <a:off x="3524435" y="6214369"/>
            <a:ext cx="0" cy="221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FBEBE55-40BF-46EF-9E9A-DA0A9B7024BB}"/>
              </a:ext>
            </a:extLst>
          </p:cNvPr>
          <p:cNvSpPr txBox="1"/>
          <p:nvPr/>
        </p:nvSpPr>
        <p:spPr>
          <a:xfrm>
            <a:off x="6221207" y="3701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n*m</a:t>
            </a:r>
          </a:p>
        </p:txBody>
      </p:sp>
    </p:spTree>
    <p:extLst>
      <p:ext uri="{BB962C8B-B14F-4D97-AF65-F5344CB8AC3E}">
        <p14:creationId xmlns:p14="http://schemas.microsoft.com/office/powerpoint/2010/main" val="238143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370716D-4184-49DF-9207-66F15AD4D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4" b="6120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146B7BB-C1C9-4DD6-85BD-DF86FA8B86AB}"/>
              </a:ext>
            </a:extLst>
          </p:cNvPr>
          <p:cNvSpPr/>
          <p:nvPr/>
        </p:nvSpPr>
        <p:spPr>
          <a:xfrm>
            <a:off x="2135035" y="-1"/>
            <a:ext cx="7918881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4747D17-FDDB-497F-940B-41D868210388}"/>
              </a:ext>
            </a:extLst>
          </p:cNvPr>
          <p:cNvCxnSpPr/>
          <p:nvPr/>
        </p:nvCxnSpPr>
        <p:spPr>
          <a:xfrm>
            <a:off x="2449475" y="5071874"/>
            <a:ext cx="7293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6F4D26A-FA6F-4996-AF23-1D0458DC9F0B}"/>
                  </a:ext>
                </a:extLst>
              </p:cNvPr>
              <p:cNvSpPr txBox="1"/>
              <p:nvPr/>
            </p:nvSpPr>
            <p:spPr>
              <a:xfrm>
                <a:off x="2291492" y="181914"/>
                <a:ext cx="7605966" cy="594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Continuación…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if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la demanda del cliente es mayor a la capacidad restante de la planta pen(1) y son &lt;&gt; 0)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	x := la capacidad restante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	!actualización de 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d_tol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demandas satisfechas y capacidad restante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f_obj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+= x * c (con los subíndices asignados)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elif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la demanda del cliente es menor a la capacidad restante de la planta pen(1)  y son &lt;&gt; 0)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 	x:= la demanda restante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	!actualización de 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d_tol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, demandas satisfechas y capacidad restante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f_obj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+= x * c (con los subíndices asignados)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elif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la demanda del cliente esta satisfecha o ya no tiene capacidad la planta 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	Nos movemos a la siguiente casilla de menor costo para pen(1) fijo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</a:t>
                </a:r>
                <a:r>
                  <a:rPr lang="es-ES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if</a:t>
                </a:r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 pen(1) es elemento de las columnas )</a:t>
                </a:r>
              </a:p>
              <a:p>
                <a:r>
                  <a:rPr lang="es-ES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		Se repiten las condiciones de arriba</a:t>
                </a: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pPr algn="ctr"/>
                <a:r>
                  <a:rPr lang="es-ES" dirty="0">
                    <a:ea typeface="Cambria Math" panose="02040503050406030204" pitchFamily="18" charset="0"/>
                    <a:cs typeface="Angsana New" panose="02020603050405020304" pitchFamily="18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𝒪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𝑔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ngsana New" panose="02020603050405020304" pitchFamily="18" charset="-34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ngsana New" panose="02020603050405020304" pitchFamily="18" charset="-34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ngsana New" panose="02020603050405020304" pitchFamily="18" charset="-34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ngsana New" panose="02020603050405020304" pitchFamily="18" charset="-34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 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𝑐𝑜𝑛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ngsana New" panose="02020603050405020304" pitchFamily="18" charset="-34"/>
                          </a:rPr>
                          <m:t>𝑚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=(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)(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𝑛𝑚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)</m:t>
                    </m:r>
                  </m:oMath>
                </a14:m>
                <a:endParaRPr lang="es-ES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6F4D26A-FA6F-4996-AF23-1D0458DC9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92" y="181914"/>
                <a:ext cx="7605966" cy="5944961"/>
              </a:xfrm>
              <a:prstGeom prst="rect">
                <a:avLst/>
              </a:prstGeom>
              <a:blipFill>
                <a:blip r:embed="rId3"/>
                <a:stretch>
                  <a:fillRect l="-721" t="-615" r="-3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377799F-2F13-4418-8254-45C78AF162C3}"/>
              </a:ext>
            </a:extLst>
          </p:cNvPr>
          <p:cNvCxnSpPr/>
          <p:nvPr/>
        </p:nvCxnSpPr>
        <p:spPr>
          <a:xfrm>
            <a:off x="4296792" y="1074198"/>
            <a:ext cx="0" cy="816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D099076-2D4F-42BF-94FB-98F1340870CA}"/>
              </a:ext>
            </a:extLst>
          </p:cNvPr>
          <p:cNvCxnSpPr/>
          <p:nvPr/>
        </p:nvCxnSpPr>
        <p:spPr>
          <a:xfrm>
            <a:off x="4296792" y="2459115"/>
            <a:ext cx="0" cy="76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8B97B6F-1647-40AA-9D6D-9677C47AAD7E}"/>
              </a:ext>
            </a:extLst>
          </p:cNvPr>
          <p:cNvCxnSpPr/>
          <p:nvPr/>
        </p:nvCxnSpPr>
        <p:spPr>
          <a:xfrm>
            <a:off x="4296792" y="3817398"/>
            <a:ext cx="0" cy="266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07FCEAA-EA09-482D-BED9-27D2DACA7E7B}"/>
              </a:ext>
            </a:extLst>
          </p:cNvPr>
          <p:cNvCxnSpPr/>
          <p:nvPr/>
        </p:nvCxnSpPr>
        <p:spPr>
          <a:xfrm>
            <a:off x="3417903" y="4687410"/>
            <a:ext cx="0" cy="221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DB8BE27-E06D-4AAF-B082-AA984C5E4445}"/>
              </a:ext>
            </a:extLst>
          </p:cNvPr>
          <p:cNvCxnSpPr>
            <a:cxnSpLocks/>
          </p:cNvCxnSpPr>
          <p:nvPr/>
        </p:nvCxnSpPr>
        <p:spPr>
          <a:xfrm>
            <a:off x="2556769" y="639192"/>
            <a:ext cx="0" cy="4367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850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768</Words>
  <Application>Microsoft Office PowerPoint</Application>
  <PresentationFormat>Panorámica</PresentationFormat>
  <Paragraphs>220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Angsana New</vt:lpstr>
      <vt:lpstr>Arial</vt:lpstr>
      <vt:lpstr>Cambria Math</vt:lpstr>
      <vt:lpstr>Modern Love</vt:lpstr>
      <vt:lpstr>The Hand</vt:lpstr>
      <vt:lpstr>SketchyVTI</vt:lpstr>
      <vt:lpstr>ALGORITMO DE VOGEL</vt:lpstr>
      <vt:lpstr>Problema de transporte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VOGEL</dc:title>
  <dc:creator>sarai gomez ibarra</dc:creator>
  <cp:lastModifiedBy>sarai gomez ibarra</cp:lastModifiedBy>
  <cp:revision>1</cp:revision>
  <dcterms:created xsi:type="dcterms:W3CDTF">2021-08-09T15:22:05Z</dcterms:created>
  <dcterms:modified xsi:type="dcterms:W3CDTF">2021-08-09T20:31:58Z</dcterms:modified>
</cp:coreProperties>
</file>