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8" r:id="rId2"/>
  </p:sldIdLst>
  <p:sldSz cx="7772400" cy="10058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oogle Sans" panose="020B0604020202020204" charset="0"/>
      <p:regular r:id="rId8"/>
      <p:bold r:id="rId9"/>
      <p:italic r:id="rId10"/>
      <p:boldItalic r:id="rId11"/>
    </p:embeddedFont>
    <p:embeddedFont>
      <p:font typeface="Google Sans SemiBold" panose="020B060402020202020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PT Sans Narrow" panose="020B0506020203020204" pitchFamily="3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Work Sans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2208" y="4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font" Target="fonts/font23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32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font" Target="fonts/font25.fntdata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31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font" Target="fonts/font24.fntdata"/><Relationship Id="rId30" Type="http://schemas.openxmlformats.org/officeDocument/2006/relationships/presProps" Target="presProps.xml"/><Relationship Id="rId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0;p8">
            <a:extLst>
              <a:ext uri="{FF2B5EF4-FFF2-40B4-BE49-F238E27FC236}">
                <a16:creationId xmlns:a16="http://schemas.microsoft.com/office/drawing/2014/main" id="{E971A836-962B-7210-8E7B-A01E2751A39F}"/>
              </a:ext>
            </a:extLst>
          </p:cNvPr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Google Sans"/>
                <a:ea typeface="Google Sans"/>
                <a:cs typeface="Google Sans"/>
                <a:sym typeface="Google Sans"/>
              </a:rPr>
              <a:t>Salifort Motors</a:t>
            </a:r>
            <a:endParaRPr sz="25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" name="Google Shape;191;p8">
            <a:extLst>
              <a:ext uri="{FF2B5EF4-FFF2-40B4-BE49-F238E27FC236}">
                <a16:creationId xmlns:a16="http://schemas.microsoft.com/office/drawing/2014/main" id="{8DFF9A3C-D512-1940-C9DA-81AA48C970F4}"/>
              </a:ext>
            </a:extLst>
          </p:cNvPr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latin typeface="PT Sans Narrow"/>
                <a:ea typeface="PT Sans Narrow"/>
                <a:cs typeface="PT Sans Narrow"/>
                <a:sym typeface="PT Sans Narrow"/>
              </a:rPr>
              <a:t>Employee Retention Project </a:t>
            </a:r>
            <a:endParaRPr sz="1200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" name="Google Shape;189;p8">
            <a:extLst>
              <a:ext uri="{FF2B5EF4-FFF2-40B4-BE49-F238E27FC236}">
                <a16:creationId xmlns:a16="http://schemas.microsoft.com/office/drawing/2014/main" id="{EB21FDB2-3EE5-97EA-B1FD-F1D3BCE2241D}"/>
              </a:ext>
            </a:extLst>
          </p:cNvPr>
          <p:cNvSpPr txBox="1"/>
          <p:nvPr/>
        </p:nvSpPr>
        <p:spPr>
          <a:xfrm>
            <a:off x="180785" y="1193132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Salifort Motors seeks to improve employee retention and answer the following question: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oogle Sans"/>
                <a:ea typeface="Google Sans"/>
                <a:cs typeface="Google Sans"/>
                <a:sym typeface="Google Sans"/>
              </a:rPr>
              <a:t>What’s likely to make the employee leave the company?</a:t>
            </a: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" name="Google Shape;196;p8">
            <a:extLst>
              <a:ext uri="{FF2B5EF4-FFF2-40B4-BE49-F238E27FC236}">
                <a16:creationId xmlns:a16="http://schemas.microsoft.com/office/drawing/2014/main" id="{2017DFC2-E961-F4EF-39C7-73FE2D0C2F2A}"/>
              </a:ext>
            </a:extLst>
          </p:cNvPr>
          <p:cNvSpPr txBox="1"/>
          <p:nvPr/>
        </p:nvSpPr>
        <p:spPr>
          <a:xfrm>
            <a:off x="180785" y="3086675"/>
            <a:ext cx="2883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Since the variable we are seeking to predict is categorical, the team could build either a logistic regression or a tree-based machine learning model.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The random forest model slightly outperforms the decision tree model.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" name="Google Shape;197;p8">
            <a:extLst>
              <a:ext uri="{FF2B5EF4-FFF2-40B4-BE49-F238E27FC236}">
                <a16:creationId xmlns:a16="http://schemas.microsoft.com/office/drawing/2014/main" id="{5AEA8332-40A7-4BB4-79F5-7ACD346CCB44}"/>
              </a:ext>
            </a:extLst>
          </p:cNvPr>
          <p:cNvSpPr txBox="1"/>
          <p:nvPr/>
        </p:nvSpPr>
        <p:spPr>
          <a:xfrm>
            <a:off x="180785" y="5727276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This model helps predict whether an employee will leave and identify which factors are most influential. These insights can help HR make decisions to improve employee retention.</a:t>
            </a: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" name="Google Shape;198;p8">
            <a:extLst>
              <a:ext uri="{FF2B5EF4-FFF2-40B4-BE49-F238E27FC236}">
                <a16:creationId xmlns:a16="http://schemas.microsoft.com/office/drawing/2014/main" id="{CC6A3582-BEDE-149B-CA56-DEBE47A7DBD3}"/>
              </a:ext>
            </a:extLst>
          </p:cNvPr>
          <p:cNvSpPr txBox="1"/>
          <p:nvPr/>
        </p:nvSpPr>
        <p:spPr>
          <a:xfrm>
            <a:off x="32075" y="7721377"/>
            <a:ext cx="7058100" cy="211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050" dirty="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Cap the number of projects that employees can work on.</a:t>
            </a:r>
            <a:endParaRPr sz="1050" dirty="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050" dirty="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Consider promoting employees who have been with the company for at least four years, or conduct further investigation about why four-year tenured employees are so dissatisfied.</a:t>
            </a:r>
            <a:endParaRPr sz="1050" dirty="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050" dirty="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Either reward employees for working longer hours, or don't require them to do so.</a:t>
            </a:r>
            <a:endParaRPr sz="1050" dirty="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050" dirty="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If employees aren't familiar with the company's overtime pay policies, inform them about this. If the expectations around workload and time off aren't explicit, make them clear.</a:t>
            </a:r>
            <a:endParaRPr sz="1050" dirty="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050" dirty="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Hold company-wide and within-team discussions to understand and address the company work culture, across the board and in specific contexts.</a:t>
            </a:r>
            <a:endParaRPr sz="1050" dirty="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050" dirty="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High evaluation scores should not be reserved for employees who work 200+ hours per month. Consider a proportionate scale for rewarding employees who contribute more/put in more effort.</a:t>
            </a:r>
            <a:endParaRPr sz="105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9" name="Google Shape;193;p8">
            <a:extLst>
              <a:ext uri="{FF2B5EF4-FFF2-40B4-BE49-F238E27FC236}">
                <a16:creationId xmlns:a16="http://schemas.microsoft.com/office/drawing/2014/main" id="{79D5878F-8D45-1AFB-2144-BCEA3CA92F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35" r="2244"/>
          <a:stretch/>
        </p:blipFill>
        <p:spPr>
          <a:xfrm>
            <a:off x="3080084" y="995300"/>
            <a:ext cx="4491540" cy="255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92;p8">
            <a:extLst>
              <a:ext uri="{FF2B5EF4-FFF2-40B4-BE49-F238E27FC236}">
                <a16:creationId xmlns:a16="http://schemas.microsoft.com/office/drawing/2014/main" id="{1DE1DED6-00A4-C23A-54C0-5220B150F0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997" b="1987"/>
          <a:stretch/>
        </p:blipFill>
        <p:spPr>
          <a:xfrm>
            <a:off x="3080084" y="4262467"/>
            <a:ext cx="4237915" cy="238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94;p8">
            <a:extLst>
              <a:ext uri="{FF2B5EF4-FFF2-40B4-BE49-F238E27FC236}">
                <a16:creationId xmlns:a16="http://schemas.microsoft.com/office/drawing/2014/main" id="{4D8B6ECA-E93A-DA97-11F3-FAFFBD1772B1}"/>
              </a:ext>
            </a:extLst>
          </p:cNvPr>
          <p:cNvSpPr txBox="1"/>
          <p:nvPr/>
        </p:nvSpPr>
        <p:spPr>
          <a:xfrm>
            <a:off x="3225497" y="3509005"/>
            <a:ext cx="4314000" cy="69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 b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Barplot above shows the most relevant variables: </a:t>
            </a:r>
            <a:r>
              <a:rPr lang="en" sz="1000" b="1" i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‘last_evaluation’, ‘number_project’,  ‘tenure’ </a:t>
            </a:r>
            <a:r>
              <a:rPr lang="en" sz="1000" b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‘overworked’.</a:t>
            </a:r>
            <a:endParaRPr sz="1000" b="1" i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195;p8">
            <a:extLst>
              <a:ext uri="{FF2B5EF4-FFF2-40B4-BE49-F238E27FC236}">
                <a16:creationId xmlns:a16="http://schemas.microsoft.com/office/drawing/2014/main" id="{1DE8CE04-63ED-BC21-16A7-9B053E3DE313}"/>
              </a:ext>
            </a:extLst>
          </p:cNvPr>
          <p:cNvSpPr txBox="1"/>
          <p:nvPr/>
        </p:nvSpPr>
        <p:spPr>
          <a:xfrm>
            <a:off x="3152749" y="6713734"/>
            <a:ext cx="4060500" cy="78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Google Sans"/>
                <a:ea typeface="Google Sans"/>
                <a:cs typeface="Google Sans"/>
                <a:sym typeface="Google Sans"/>
              </a:rPr>
              <a:t>In the random forest model above, </a:t>
            </a:r>
            <a:r>
              <a:rPr lang="en" sz="1000" b="1" i="1" dirty="0">
                <a:latin typeface="Google Sans"/>
                <a:ea typeface="Google Sans"/>
                <a:cs typeface="Google Sans"/>
                <a:sym typeface="Google Sans"/>
              </a:rPr>
              <a:t>`last_evaluation`, `tenure`, `number_project`, `overworked`, `salary_low`, </a:t>
            </a:r>
            <a:r>
              <a:rPr lang="en" sz="1000" b="1" dirty="0"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 dirty="0">
                <a:latin typeface="Google Sans"/>
                <a:ea typeface="Google Sans"/>
                <a:cs typeface="Google Sans"/>
                <a:sym typeface="Google Sans"/>
              </a:rPr>
              <a:t> `work_accident` </a:t>
            </a:r>
            <a:r>
              <a:rPr lang="en" sz="1000" b="1" dirty="0">
                <a:latin typeface="Google Sans"/>
                <a:ea typeface="Google Sans"/>
                <a:cs typeface="Google Sans"/>
                <a:sym typeface="Google Sans"/>
              </a:rPr>
              <a:t>have the highest importance. These variables are most helpful in predicting the outcome variable,</a:t>
            </a:r>
            <a:r>
              <a:rPr lang="en" sz="1000" b="1" i="1" dirty="0">
                <a:latin typeface="Google Sans"/>
                <a:ea typeface="Google Sans"/>
                <a:cs typeface="Google Sans"/>
                <a:sym typeface="Google Sans"/>
              </a:rPr>
              <a:t> `left`.</a:t>
            </a:r>
            <a:endParaRPr sz="1000" b="1" i="1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313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Roboto</vt:lpstr>
      <vt:lpstr>Google Sans</vt:lpstr>
      <vt:lpstr>Work Sans</vt:lpstr>
      <vt:lpstr>PT Sans Narrow</vt:lpstr>
      <vt:lpstr>Arial</vt:lpstr>
      <vt:lpstr>Lato</vt:lpstr>
      <vt:lpstr>Google Sans SemiBold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Ridwan Ahmed</cp:lastModifiedBy>
  <cp:revision>3</cp:revision>
  <dcterms:modified xsi:type="dcterms:W3CDTF">2023-05-31T16:34:34Z</dcterms:modified>
</cp:coreProperties>
</file>