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4" r:id="rId6"/>
    <p:sldId id="266" r:id="rId7"/>
    <p:sldId id="273" r:id="rId8"/>
    <p:sldId id="271" r:id="rId9"/>
    <p:sldId id="274" r:id="rId10"/>
    <p:sldId id="275" r:id="rId11"/>
    <p:sldId id="276"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147"/>
    <a:srgbClr val="F2B72E"/>
    <a:srgbClr val="000D26"/>
    <a:srgbClr val="001848"/>
    <a:srgbClr val="EACB66"/>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03EC3-7507-4D66-AC9E-7B0ADBFDE966}" v="367" dt="2023-04-21T17:51:32.495"/>
    <p1510:client id="{BBC8118B-1C47-D213-BE0C-0777A126D344}" v="163" dt="2023-04-23T05:35:00.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5165" autoAdjust="0"/>
  </p:normalViewPr>
  <p:slideViewPr>
    <p:cSldViewPr snapToGrid="0">
      <p:cViewPr varScale="1">
        <p:scale>
          <a:sx n="80" d="100"/>
          <a:sy n="80" d="100"/>
        </p:scale>
        <p:origin x="76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092412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1115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0331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 id="2147483669" r:id="rId16"/>
    <p:sldLayoutId id="2147483670" r:id="rId17"/>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51355" y="5050703"/>
            <a:ext cx="11340482" cy="1320531"/>
          </a:xfrm>
        </p:spPr>
        <p:txBody>
          <a:bodyPr/>
          <a:lstStyle/>
          <a:p>
            <a:pPr algn="r"/>
            <a:r>
              <a:rPr lang="en-US" sz="5400" dirty="0">
                <a:solidFill>
                  <a:schemeClr val="accent5">
                    <a:lumMod val="50000"/>
                  </a:schemeClr>
                </a:solidFill>
              </a:rPr>
              <a:t>Slips of everyday action</a:t>
            </a:r>
          </a:p>
        </p:txBody>
      </p:sp>
      <p:sp>
        <p:nvSpPr>
          <p:cNvPr id="8" name="Speech Bubble: Rectangle with Corners Rounded 7">
            <a:extLst>
              <a:ext uri="{FF2B5EF4-FFF2-40B4-BE49-F238E27FC236}">
                <a16:creationId xmlns:a16="http://schemas.microsoft.com/office/drawing/2014/main" id="{C7708024-627F-99D5-71DB-F45E7E70942A}"/>
              </a:ext>
            </a:extLst>
          </p:cNvPr>
          <p:cNvSpPr/>
          <p:nvPr/>
        </p:nvSpPr>
        <p:spPr>
          <a:xfrm>
            <a:off x="8124956" y="2670262"/>
            <a:ext cx="3465534" cy="222336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dirty="0">
                <a:solidFill>
                  <a:schemeClr val="bg2">
                    <a:lumMod val="25000"/>
                  </a:schemeClr>
                </a:solidFill>
              </a:rPr>
              <a:t>JISHA, SARZILA SAHRIN</a:t>
            </a:r>
          </a:p>
          <a:p>
            <a:pPr algn="just">
              <a:lnSpc>
                <a:spcPct val="125000"/>
              </a:lnSpc>
            </a:pPr>
            <a:r>
              <a:rPr lang="en-US" dirty="0">
                <a:solidFill>
                  <a:schemeClr val="bg2">
                    <a:lumMod val="25000"/>
                  </a:schemeClr>
                </a:solidFill>
              </a:rPr>
              <a:t>20-42526-1</a:t>
            </a:r>
          </a:p>
          <a:p>
            <a:pPr algn="just">
              <a:lnSpc>
                <a:spcPct val="125000"/>
              </a:lnSpc>
            </a:pPr>
            <a:r>
              <a:rPr lang="en-US" dirty="0">
                <a:solidFill>
                  <a:schemeClr val="bg2">
                    <a:lumMod val="25000"/>
                  </a:schemeClr>
                </a:solidFill>
              </a:rPr>
              <a:t>HCI, SECTION: [B]</a:t>
            </a:r>
          </a:p>
          <a:p>
            <a:pPr algn="just">
              <a:lnSpc>
                <a:spcPct val="125000"/>
              </a:lnSpc>
            </a:pPr>
            <a:r>
              <a:rPr lang="en-US" dirty="0">
                <a:solidFill>
                  <a:schemeClr val="bg2">
                    <a:lumMod val="25000"/>
                  </a:schemeClr>
                </a:solidFill>
              </a:rPr>
              <a:t>DEPT. OF CSE</a:t>
            </a:r>
          </a:p>
          <a:p>
            <a:pPr algn="just">
              <a:lnSpc>
                <a:spcPct val="125000"/>
              </a:lnSpc>
            </a:pPr>
            <a:r>
              <a:rPr lang="en-US" dirty="0">
                <a:solidFill>
                  <a:schemeClr val="bg2">
                    <a:lumMod val="25000"/>
                  </a:schemeClr>
                </a:solidFill>
              </a:rPr>
              <a:t>AMERICAN INTERNATION </a:t>
            </a:r>
          </a:p>
          <a:p>
            <a:pPr algn="just">
              <a:lnSpc>
                <a:spcPct val="125000"/>
              </a:lnSpc>
            </a:pPr>
            <a:r>
              <a:rPr lang="en-US" dirty="0">
                <a:solidFill>
                  <a:schemeClr val="bg2">
                    <a:lumMod val="25000"/>
                  </a:schemeClr>
                </a:solidFill>
              </a:rPr>
              <a:t>UNIVERSITY – BANGLADESH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2" descr="A picture containing background pattern&#10;&#10;Description automatically generated">
            <a:extLst>
              <a:ext uri="{FF2B5EF4-FFF2-40B4-BE49-F238E27FC236}">
                <a16:creationId xmlns:a16="http://schemas.microsoft.com/office/drawing/2014/main" id="{68BB136D-BDBF-2458-BBD5-484DFDC1C6A5}"/>
              </a:ext>
            </a:extLst>
          </p:cNvPr>
          <p:cNvPicPr>
            <a:picLocks noChangeAspect="1"/>
          </p:cNvPicPr>
          <p:nvPr/>
        </p:nvPicPr>
        <p:blipFill>
          <a:blip r:embed="rId2"/>
          <a:stretch>
            <a:fillRect/>
          </a:stretch>
        </p:blipFill>
        <p:spPr>
          <a:xfrm>
            <a:off x="3972838" y="1797"/>
            <a:ext cx="8233775" cy="6854406"/>
          </a:xfrm>
          <a:prstGeom prst="rect">
            <a:avLst/>
          </a:prstGeom>
        </p:spPr>
      </p:pic>
      <p:sp>
        <p:nvSpPr>
          <p:cNvPr id="23" name="TextBox 22">
            <a:extLst>
              <a:ext uri="{FF2B5EF4-FFF2-40B4-BE49-F238E27FC236}">
                <a16:creationId xmlns:a16="http://schemas.microsoft.com/office/drawing/2014/main" id="{AEAF0C2B-4C38-4449-365D-65148A55C71C}"/>
              </a:ext>
            </a:extLst>
          </p:cNvPr>
          <p:cNvSpPr txBox="1"/>
          <p:nvPr/>
        </p:nvSpPr>
        <p:spPr>
          <a:xfrm>
            <a:off x="10568183" y="1530523"/>
            <a:ext cx="794619" cy="369332"/>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tx1">
                    <a:lumMod val="95000"/>
                    <a:lumOff val="5000"/>
                  </a:schemeClr>
                </a:solidFill>
                <a:ea typeface="+mn-lt"/>
                <a:cs typeface="+mn-lt"/>
              </a:rPr>
              <a:t>Salt</a:t>
            </a:r>
            <a:endParaRPr lang="en-US" dirty="0">
              <a:solidFill>
                <a:schemeClr val="tx1">
                  <a:lumMod val="95000"/>
                  <a:lumOff val="5000"/>
                </a:schemeClr>
              </a:solidFill>
            </a:endParaRPr>
          </a:p>
        </p:txBody>
      </p:sp>
      <p:sp>
        <p:nvSpPr>
          <p:cNvPr id="25" name="Title 24">
            <a:extLst>
              <a:ext uri="{FF2B5EF4-FFF2-40B4-BE49-F238E27FC236}">
                <a16:creationId xmlns:a16="http://schemas.microsoft.com/office/drawing/2014/main" id="{D841D0EB-7138-F859-72E5-DB91E54B8AE0}"/>
              </a:ext>
            </a:extLst>
          </p:cNvPr>
          <p:cNvSpPr>
            <a:spLocks noGrp="1"/>
          </p:cNvSpPr>
          <p:nvPr>
            <p:ph type="title"/>
          </p:nvPr>
        </p:nvSpPr>
        <p:spPr>
          <a:xfrm>
            <a:off x="720769" y="1111384"/>
            <a:ext cx="9256757" cy="4958108"/>
          </a:xfrm>
        </p:spPr>
        <p:txBody>
          <a:bodyPr>
            <a:normAutofit/>
          </a:bodyPr>
          <a:lstStyle/>
          <a:p>
            <a:pPr algn="ctr">
              <a:lnSpc>
                <a:spcPct val="114999"/>
              </a:lnSpc>
              <a:spcBef>
                <a:spcPts val="0"/>
              </a:spcBef>
            </a:pPr>
            <a:r>
              <a:rPr lang="en-US" sz="9500" b="1" cap="none">
                <a:solidFill>
                  <a:srgbClr val="E6C147"/>
                </a:solidFill>
                <a:latin typeface="Comic Sans MS"/>
              </a:rPr>
              <a:t>THANK </a:t>
            </a:r>
            <a:br>
              <a:rPr lang="en-US" sz="9500" b="1" cap="none">
                <a:solidFill>
                  <a:srgbClr val="E6C147"/>
                </a:solidFill>
                <a:latin typeface="Comic Sans MS"/>
              </a:rPr>
            </a:br>
            <a:r>
              <a:rPr lang="en-US" sz="9500" b="1" cap="none">
                <a:solidFill>
                  <a:srgbClr val="E6C147"/>
                </a:solidFill>
                <a:latin typeface="Comic Sans MS"/>
              </a:rPr>
              <a:t>YOU</a:t>
            </a:r>
            <a:endParaRPr lang="en-US" sz="9500">
              <a:solidFill>
                <a:srgbClr val="E6C147"/>
              </a:solidFill>
            </a:endParaRPr>
          </a:p>
        </p:txBody>
      </p:sp>
    </p:spTree>
    <p:extLst>
      <p:ext uri="{BB962C8B-B14F-4D97-AF65-F5344CB8AC3E}">
        <p14:creationId xmlns:p14="http://schemas.microsoft.com/office/powerpoint/2010/main" val="228585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2</a:t>
            </a:fld>
            <a:endParaRPr lang="en-US" dirty="0"/>
          </a:p>
        </p:txBody>
      </p:sp>
      <p:sp>
        <p:nvSpPr>
          <p:cNvPr id="44" name="Title 43">
            <a:extLst>
              <a:ext uri="{FF2B5EF4-FFF2-40B4-BE49-F238E27FC236}">
                <a16:creationId xmlns:a16="http://schemas.microsoft.com/office/drawing/2014/main" id="{1BCD6254-2008-6205-ACB9-7CE3916B159A}"/>
              </a:ext>
            </a:extLst>
          </p:cNvPr>
          <p:cNvSpPr>
            <a:spLocks noGrp="1"/>
          </p:cNvSpPr>
          <p:nvPr>
            <p:ph type="title"/>
          </p:nvPr>
        </p:nvSpPr>
        <p:spPr>
          <a:xfrm>
            <a:off x="1885156" y="464204"/>
            <a:ext cx="8421688" cy="937213"/>
          </a:xfrm>
        </p:spPr>
        <p:txBody>
          <a:bodyPr>
            <a:normAutofit/>
          </a:bodyPr>
          <a:lstStyle/>
          <a:p>
            <a:r>
              <a:rPr lang="en-US" sz="5600" b="1" cap="none" dirty="0">
                <a:solidFill>
                  <a:srgbClr val="001848"/>
                </a:solidFill>
              </a:rPr>
              <a:t>What are Slips ?</a:t>
            </a:r>
          </a:p>
        </p:txBody>
      </p:sp>
      <p:sp>
        <p:nvSpPr>
          <p:cNvPr id="2" name="TextBox 1">
            <a:extLst>
              <a:ext uri="{FF2B5EF4-FFF2-40B4-BE49-F238E27FC236}">
                <a16:creationId xmlns:a16="http://schemas.microsoft.com/office/drawing/2014/main" id="{7F798473-13C8-7150-A21F-95CBBF1C317A}"/>
              </a:ext>
            </a:extLst>
          </p:cNvPr>
          <p:cNvSpPr txBox="1"/>
          <p:nvPr/>
        </p:nvSpPr>
        <p:spPr>
          <a:xfrm>
            <a:off x="253130" y="1649260"/>
            <a:ext cx="11680520" cy="4967770"/>
          </a:xfrm>
          <a:prstGeom prst="rect">
            <a:avLst/>
          </a:prstGeom>
          <a:solidFill>
            <a:srgbClr val="EACB6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80000"/>
              </a:lnSpc>
              <a:buFont typeface="Wingdings" panose="05000000000000000000" pitchFamily="2" charset="2"/>
              <a:buChar char="ü"/>
            </a:pPr>
            <a:endParaRPr lang="en-US" sz="500" dirty="0"/>
          </a:p>
          <a:p>
            <a:pPr marL="742950" lvl="1" indent="-285750">
              <a:lnSpc>
                <a:spcPct val="138000"/>
              </a:lnSpc>
              <a:buFont typeface="Wingdings" panose="05000000000000000000" pitchFamily="2" charset="2"/>
              <a:buChar char="ü"/>
            </a:pPr>
            <a:r>
              <a:rPr lang="en-US" sz="2000" dirty="0"/>
              <a:t>Slips are human errors, that happened in our daily life actions.</a:t>
            </a:r>
          </a:p>
          <a:p>
            <a:pPr marL="742950" lvl="1" indent="-285750">
              <a:lnSpc>
                <a:spcPct val="138000"/>
              </a:lnSpc>
              <a:buFont typeface="Wingdings" panose="05000000000000000000" pitchFamily="2" charset="2"/>
              <a:buChar char="ü"/>
            </a:pPr>
            <a:r>
              <a:rPr lang="en-US" sz="2000" dirty="0"/>
              <a:t>Slips result from automatic human behavior.</a:t>
            </a:r>
          </a:p>
          <a:p>
            <a:pPr marL="742950" lvl="1" indent="-285750">
              <a:lnSpc>
                <a:spcPct val="138000"/>
              </a:lnSpc>
              <a:buFont typeface="Wingdings" panose="05000000000000000000" pitchFamily="2" charset="2"/>
              <a:buChar char="ü"/>
            </a:pPr>
            <a:r>
              <a:rPr lang="en-US" sz="2000" dirty="0"/>
              <a:t>Slips are cognitive errors.</a:t>
            </a:r>
          </a:p>
          <a:p>
            <a:pPr marL="742950" lvl="1" indent="-285750">
              <a:lnSpc>
                <a:spcPct val="138000"/>
              </a:lnSpc>
              <a:buFont typeface="Wingdings" panose="05000000000000000000" pitchFamily="2" charset="2"/>
              <a:buChar char="ü"/>
            </a:pPr>
            <a:r>
              <a:rPr lang="en-US" sz="2000" dirty="0"/>
              <a:t>Slips are always small things.</a:t>
            </a:r>
          </a:p>
          <a:p>
            <a:pPr marL="742950" lvl="1" indent="-285750">
              <a:lnSpc>
                <a:spcPct val="138000"/>
              </a:lnSpc>
              <a:buFont typeface="Wingdings" panose="05000000000000000000" pitchFamily="2" charset="2"/>
              <a:buChar char="ü"/>
            </a:pPr>
            <a:r>
              <a:rPr lang="en-US" sz="2000" dirty="0"/>
              <a:t>Slips are misplaced actions.</a:t>
            </a:r>
          </a:p>
          <a:p>
            <a:pPr marL="742950" lvl="1" indent="-285750">
              <a:lnSpc>
                <a:spcPct val="138000"/>
              </a:lnSpc>
              <a:buFont typeface="Wingdings" panose="05000000000000000000" pitchFamily="2" charset="2"/>
              <a:buChar char="ü"/>
            </a:pPr>
            <a:r>
              <a:rPr lang="en-US" sz="2000" dirty="0"/>
              <a:t>Slips are the wrong thing moved.</a:t>
            </a:r>
          </a:p>
          <a:p>
            <a:pPr marL="742950" lvl="1" indent="-285750">
              <a:lnSpc>
                <a:spcPct val="138000"/>
              </a:lnSpc>
              <a:buFont typeface="Wingdings" panose="05000000000000000000" pitchFamily="2" charset="2"/>
              <a:buChar char="ü"/>
            </a:pPr>
            <a:r>
              <a:rPr lang="en-US" sz="2000" dirty="0"/>
              <a:t>Slips are like a desired action undone. </a:t>
            </a:r>
          </a:p>
          <a:p>
            <a:pPr marL="742950" lvl="1" indent="-285750">
              <a:lnSpc>
                <a:spcPct val="138000"/>
              </a:lnSpc>
              <a:buFont typeface="Wingdings" panose="05000000000000000000" pitchFamily="2" charset="2"/>
              <a:buChar char="ü"/>
            </a:pPr>
            <a:r>
              <a:rPr lang="en-US" sz="2000" dirty="0"/>
              <a:t>Slips are relatively easy to discover by simple observation and monitoring.</a:t>
            </a:r>
          </a:p>
          <a:p>
            <a:pPr marL="742950" lvl="1" indent="-285750">
              <a:lnSpc>
                <a:spcPct val="138000"/>
              </a:lnSpc>
              <a:buFont typeface="Wingdings" panose="05000000000000000000" pitchFamily="2" charset="2"/>
              <a:buChar char="ü"/>
            </a:pPr>
            <a:r>
              <a:rPr lang="en-US" sz="2000" dirty="0"/>
              <a:t>Slips have no human control.</a:t>
            </a:r>
          </a:p>
          <a:p>
            <a:pPr marL="742950" lvl="1" indent="-285750">
              <a:lnSpc>
                <a:spcPct val="138000"/>
              </a:lnSpc>
              <a:buFont typeface="Wingdings" panose="05000000000000000000" pitchFamily="2" charset="2"/>
              <a:buChar char="ü"/>
            </a:pPr>
            <a:r>
              <a:rPr lang="en-US" sz="2000" dirty="0"/>
              <a:t>Slips can be connected with both short-term memory and long-term memory, depending on the type of slip and the nature of the action being performed.</a:t>
            </a:r>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05136F3-43EC-4463-BA8D-4EDCF2495FEC}"/>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1" name="Title 43">
            <a:extLst>
              <a:ext uri="{FF2B5EF4-FFF2-40B4-BE49-F238E27FC236}">
                <a16:creationId xmlns:a16="http://schemas.microsoft.com/office/drawing/2014/main" id="{C51C4A71-5203-4C12-B1EA-41FC2C6A6B63}"/>
              </a:ext>
            </a:extLst>
          </p:cNvPr>
          <p:cNvSpPr>
            <a:spLocks noGrp="1"/>
          </p:cNvSpPr>
          <p:nvPr>
            <p:ph type="title"/>
          </p:nvPr>
        </p:nvSpPr>
        <p:spPr>
          <a:xfrm>
            <a:off x="291006" y="838200"/>
            <a:ext cx="11645254" cy="1228725"/>
          </a:xfrm>
        </p:spPr>
        <p:txBody>
          <a:bodyPr>
            <a:normAutofit/>
          </a:bodyPr>
          <a:lstStyle/>
          <a:p>
            <a:r>
              <a:rPr lang="en-US" sz="5600" b="1" cap="none" dirty="0">
                <a:solidFill>
                  <a:srgbClr val="001848"/>
                </a:solidFill>
              </a:rPr>
              <a:t>Type of Slips ?</a:t>
            </a:r>
          </a:p>
        </p:txBody>
      </p:sp>
      <p:sp>
        <p:nvSpPr>
          <p:cNvPr id="14" name="TextBox 13">
            <a:extLst>
              <a:ext uri="{FF2B5EF4-FFF2-40B4-BE49-F238E27FC236}">
                <a16:creationId xmlns:a16="http://schemas.microsoft.com/office/drawing/2014/main" id="{7A2ECB9C-9D71-40FE-9DD5-6DBF88E2C174}"/>
              </a:ext>
            </a:extLst>
          </p:cNvPr>
          <p:cNvSpPr txBox="1"/>
          <p:nvPr/>
        </p:nvSpPr>
        <p:spPr>
          <a:xfrm>
            <a:off x="255740" y="2872153"/>
            <a:ext cx="11680520" cy="2902333"/>
          </a:xfrm>
          <a:prstGeom prst="rect">
            <a:avLst/>
          </a:prstGeom>
          <a:solidFill>
            <a:srgbClr val="E6C147">
              <a:alpha val="83000"/>
            </a:srgbClr>
          </a:solidFill>
        </p:spPr>
        <p:txBody>
          <a:bodyPr rot="0" spcFirstLastPara="0" vertOverflow="overflow" horzOverflow="overflow" vert="horz" wrap="square" lIns="91440" tIns="45720" rIns="91440" bIns="45720" numCol="2" spcCol="0" rtlCol="0" fromWordArt="0" anchor="t" anchorCtr="0" forceAA="0" compatLnSpc="1">
            <a:prstTxWarp prst="textNoShape">
              <a:avLst/>
            </a:prstTxWarp>
            <a:spAutoFit/>
          </a:bodyPr>
          <a:lstStyle/>
          <a:p>
            <a:pPr marL="800100" lvl="1" indent="-342900">
              <a:lnSpc>
                <a:spcPct val="220000"/>
              </a:lnSpc>
              <a:buFont typeface="+mj-lt"/>
              <a:buAutoNum type="arabicParenR"/>
            </a:pPr>
            <a:r>
              <a:rPr lang="en-US" sz="2500" dirty="0"/>
              <a:t>Capture Errors</a:t>
            </a:r>
          </a:p>
          <a:p>
            <a:pPr marL="800100" lvl="1" indent="-342900">
              <a:lnSpc>
                <a:spcPct val="220000"/>
              </a:lnSpc>
              <a:buFont typeface="+mj-lt"/>
              <a:buAutoNum type="arabicParenR"/>
            </a:pPr>
            <a:r>
              <a:rPr lang="en-US" sz="2500" dirty="0"/>
              <a:t>Description Errors</a:t>
            </a:r>
          </a:p>
          <a:p>
            <a:pPr marL="800100" lvl="1" indent="-342900">
              <a:lnSpc>
                <a:spcPct val="220000"/>
              </a:lnSpc>
              <a:buFont typeface="+mj-lt"/>
              <a:buAutoNum type="arabicParenR"/>
            </a:pPr>
            <a:r>
              <a:rPr lang="en-US" sz="2500" dirty="0"/>
              <a:t>Data-driven Errors</a:t>
            </a:r>
          </a:p>
          <a:p>
            <a:pPr marL="800100" lvl="1" indent="-342900">
              <a:lnSpc>
                <a:spcPct val="220000"/>
              </a:lnSpc>
              <a:buFont typeface="+mj-lt"/>
              <a:buAutoNum type="arabicParenR"/>
            </a:pPr>
            <a:r>
              <a:rPr lang="en-US" sz="2500" dirty="0"/>
              <a:t>Associative Activation Errors</a:t>
            </a:r>
          </a:p>
          <a:p>
            <a:pPr marL="800100" lvl="1" indent="-342900">
              <a:lnSpc>
                <a:spcPct val="220000"/>
              </a:lnSpc>
              <a:buFont typeface="+mj-lt"/>
              <a:buAutoNum type="arabicParenR"/>
            </a:pPr>
            <a:r>
              <a:rPr lang="en-US" sz="2500" dirty="0"/>
              <a:t>Loss-of-activation Errors</a:t>
            </a:r>
          </a:p>
          <a:p>
            <a:pPr marL="800100" lvl="1" indent="-342900">
              <a:lnSpc>
                <a:spcPct val="220000"/>
              </a:lnSpc>
              <a:buFont typeface="+mj-lt"/>
              <a:buAutoNum type="arabicParenR"/>
            </a:pPr>
            <a:r>
              <a:rPr lang="en-US" sz="2500" dirty="0"/>
              <a:t>Mode Errors</a:t>
            </a:r>
          </a:p>
          <a:p>
            <a:pPr marL="800100" lvl="1" indent="-342900">
              <a:lnSpc>
                <a:spcPct val="220000"/>
              </a:lnSpc>
              <a:buFont typeface="+mj-lt"/>
              <a:buAutoNum type="arabicParenR"/>
            </a:pPr>
            <a:endParaRPr lang="en-US" sz="500" dirty="0"/>
          </a:p>
        </p:txBody>
      </p:sp>
    </p:spTree>
    <p:extLst>
      <p:ext uri="{BB962C8B-B14F-4D97-AF65-F5344CB8AC3E}">
        <p14:creationId xmlns:p14="http://schemas.microsoft.com/office/powerpoint/2010/main" val="145828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CB66"/>
        </a:soli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8391EA3-629F-4D21-A843-47D435B02674}"/>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8" name="TextBox 17">
            <a:extLst>
              <a:ext uri="{FF2B5EF4-FFF2-40B4-BE49-F238E27FC236}">
                <a16:creationId xmlns:a16="http://schemas.microsoft.com/office/drawing/2014/main" id="{CFE82D59-E694-42FE-A250-10C35D937BEA}"/>
              </a:ext>
            </a:extLst>
          </p:cNvPr>
          <p:cNvSpPr txBox="1"/>
          <p:nvPr/>
        </p:nvSpPr>
        <p:spPr>
          <a:xfrm>
            <a:off x="337930" y="288235"/>
            <a:ext cx="11519453" cy="61225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
        <p:nvSpPr>
          <p:cNvPr id="19" name="Title 10">
            <a:extLst>
              <a:ext uri="{FF2B5EF4-FFF2-40B4-BE49-F238E27FC236}">
                <a16:creationId xmlns:a16="http://schemas.microsoft.com/office/drawing/2014/main" id="{884D97E6-E753-4013-9829-D1ADC5C0B83A}"/>
              </a:ext>
            </a:extLst>
          </p:cNvPr>
          <p:cNvSpPr>
            <a:spLocks noGrp="1"/>
          </p:cNvSpPr>
          <p:nvPr>
            <p:ph type="title"/>
          </p:nvPr>
        </p:nvSpPr>
        <p:spPr>
          <a:xfrm>
            <a:off x="838200" y="2766218"/>
            <a:ext cx="10515600" cy="1325563"/>
          </a:xfrm>
        </p:spPr>
        <p:txBody>
          <a:bodyPr>
            <a:noAutofit/>
          </a:bodyPr>
          <a:lstStyle/>
          <a:p>
            <a:r>
              <a:rPr lang="en-US" sz="3000" dirty="0"/>
              <a:t>5 (five) Slips occurred OR I experienced in MY LIFE</a:t>
            </a:r>
          </a:p>
        </p:txBody>
      </p:sp>
    </p:spTree>
    <p:extLst>
      <p:ext uri="{BB962C8B-B14F-4D97-AF65-F5344CB8AC3E}">
        <p14:creationId xmlns:p14="http://schemas.microsoft.com/office/powerpoint/2010/main" val="124780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80E4005-DD9E-7594-FC22-5205EF98434A}"/>
              </a:ext>
            </a:extLst>
          </p:cNvPr>
          <p:cNvSpPr>
            <a:spLocks noGrp="1"/>
          </p:cNvSpPr>
          <p:nvPr>
            <p:ph type="title"/>
          </p:nvPr>
        </p:nvSpPr>
        <p:spPr>
          <a:xfrm>
            <a:off x="134096" y="381000"/>
            <a:ext cx="10311539" cy="1325564"/>
          </a:xfrm>
        </p:spPr>
        <p:txBody>
          <a:bodyPr vert="horz" lIns="91440" tIns="45720" rIns="91440" bIns="45720" rtlCol="0" anchor="ctr">
            <a:noAutofit/>
          </a:bodyPr>
          <a:lstStyle/>
          <a:p>
            <a:pPr algn="ctr"/>
            <a:r>
              <a:rPr lang="en-US" b="0" cap="none" dirty="0">
                <a:solidFill>
                  <a:srgbClr val="001848"/>
                </a:solidFill>
                <a:latin typeface="calibri light"/>
                <a:cs typeface="calibri light"/>
              </a:rPr>
              <a:t>Slip no – 01 : Capture Error </a:t>
            </a:r>
            <a:endParaRPr lang="en-US" dirty="0">
              <a:solidFill>
                <a:srgbClr val="001848"/>
              </a:solidFill>
            </a:endParaRPr>
          </a:p>
        </p:txBody>
      </p:sp>
      <p:sp>
        <p:nvSpPr>
          <p:cNvPr id="3" name="Content Placeholder 2">
            <a:extLst>
              <a:ext uri="{FF2B5EF4-FFF2-40B4-BE49-F238E27FC236}">
                <a16:creationId xmlns:a16="http://schemas.microsoft.com/office/drawing/2014/main" id="{791DF187-BB29-4A7E-B35D-84A9AEDB1971}"/>
              </a:ext>
            </a:extLst>
          </p:cNvPr>
          <p:cNvSpPr>
            <a:spLocks noGrp="1"/>
          </p:cNvSpPr>
          <p:nvPr/>
        </p:nvSpPr>
        <p:spPr>
          <a:xfrm>
            <a:off x="4701209" y="1706563"/>
            <a:ext cx="6510129" cy="45550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200" dirty="0">
                <a:latin typeface="Times New Roman"/>
                <a:cs typeface="Times New Roman"/>
              </a:rPr>
              <a:t>One day, I decided to have iftar with my friends in this Ramadan. So we went to a local restaurant and bought some iftar items that cost 330 taka. I gave the shopkeeper 340 taka and told him to return 10 taka. However,  he took the money from my hand and offered us 350 taka in return, including the money we gave him. We realized that the shopkeeper was under pressure due to the iftar time. We noticed there was a huge crowd in his restaurant and the iftar time was closer. So he might be distracted by that crowd. We returned the extra money to him. It was a capture error by the shopkeeper.</a:t>
            </a:r>
          </a:p>
        </p:txBody>
      </p:sp>
      <p:pic>
        <p:nvPicPr>
          <p:cNvPr id="10" name="Picture 9">
            <a:extLst>
              <a:ext uri="{FF2B5EF4-FFF2-40B4-BE49-F238E27FC236}">
                <a16:creationId xmlns:a16="http://schemas.microsoft.com/office/drawing/2014/main" id="{A8F1B271-4077-40E6-99F6-2235BEE0CFD5}"/>
              </a:ext>
            </a:extLst>
          </p:cNvPr>
          <p:cNvPicPr>
            <a:picLocks noChangeAspect="1"/>
          </p:cNvPicPr>
          <p:nvPr/>
        </p:nvPicPr>
        <p:blipFill rotWithShape="1">
          <a:blip r:embed="rId2"/>
          <a:srcRect b="6346"/>
          <a:stretch/>
        </p:blipFill>
        <p:spPr>
          <a:xfrm>
            <a:off x="782511" y="1706563"/>
            <a:ext cx="3565068" cy="3547918"/>
          </a:xfrm>
          <a:prstGeom prst="rect">
            <a:avLst/>
          </a:prstGeom>
        </p:spPr>
      </p:pic>
    </p:spTree>
    <p:extLst>
      <p:ext uri="{BB962C8B-B14F-4D97-AF65-F5344CB8AC3E}">
        <p14:creationId xmlns:p14="http://schemas.microsoft.com/office/powerpoint/2010/main" val="420437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80E4005-DD9E-7594-FC22-5205EF98434A}"/>
              </a:ext>
            </a:extLst>
          </p:cNvPr>
          <p:cNvSpPr>
            <a:spLocks noGrp="1"/>
          </p:cNvSpPr>
          <p:nvPr>
            <p:ph type="title"/>
          </p:nvPr>
        </p:nvSpPr>
        <p:spPr>
          <a:xfrm>
            <a:off x="134096" y="381000"/>
            <a:ext cx="10311539" cy="1325564"/>
          </a:xfrm>
        </p:spPr>
        <p:txBody>
          <a:bodyPr vert="horz" lIns="91440" tIns="45720" rIns="91440" bIns="45720" rtlCol="0" anchor="ctr">
            <a:noAutofit/>
          </a:bodyPr>
          <a:lstStyle/>
          <a:p>
            <a:pPr algn="ctr"/>
            <a:r>
              <a:rPr lang="en-US" b="0" cap="none" dirty="0">
                <a:solidFill>
                  <a:srgbClr val="001848"/>
                </a:solidFill>
                <a:latin typeface="calibri light"/>
                <a:cs typeface="calibri light"/>
              </a:rPr>
              <a:t>Slip no – 02 : Description Error</a:t>
            </a:r>
            <a:endParaRPr lang="en-US" dirty="0">
              <a:solidFill>
                <a:srgbClr val="001848"/>
              </a:solidFill>
            </a:endParaRPr>
          </a:p>
        </p:txBody>
      </p:sp>
      <p:sp>
        <p:nvSpPr>
          <p:cNvPr id="3" name="Content Placeholder 2">
            <a:extLst>
              <a:ext uri="{FF2B5EF4-FFF2-40B4-BE49-F238E27FC236}">
                <a16:creationId xmlns:a16="http://schemas.microsoft.com/office/drawing/2014/main" id="{791DF187-BB29-4A7E-B35D-84A9AEDB1971}"/>
              </a:ext>
            </a:extLst>
          </p:cNvPr>
          <p:cNvSpPr>
            <a:spLocks noGrp="1"/>
          </p:cNvSpPr>
          <p:nvPr/>
        </p:nvSpPr>
        <p:spPr>
          <a:xfrm>
            <a:off x="4701209" y="1706563"/>
            <a:ext cx="6510129" cy="45550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200" dirty="0">
                <a:latin typeface="Times New Roman"/>
                <a:cs typeface="Times New Roman"/>
              </a:rPr>
              <a:t>This example is taken from a drama. One day, a girl saw some white powder on the table and assumed it was baking powder and without checking it, she filled it in the baking powder box. That afternoon, she proceeded to bake a cake with that powder. Later, when her husband tried to cut the cake, it exploded. It turns out that the white powder she had used was actually gunpowder, which she had mistakenly taken for baking powder due to its visual similarity. So, this is a description error by the girl due to the visual similarity of baking powder and gun powder.</a:t>
            </a:r>
          </a:p>
        </p:txBody>
      </p:sp>
      <p:pic>
        <p:nvPicPr>
          <p:cNvPr id="5" name="Picture 2" descr="Rachel's Cakes: Custom Cakes in Edmonton - Birthday &amp; Wedding Cakes">
            <a:extLst>
              <a:ext uri="{FF2B5EF4-FFF2-40B4-BE49-F238E27FC236}">
                <a16:creationId xmlns:a16="http://schemas.microsoft.com/office/drawing/2014/main" id="{04088663-E88D-4B87-BE9E-EA1073326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67" y="2072308"/>
            <a:ext cx="3281571" cy="313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91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DF187-BB29-4A7E-B35D-84A9AEDB1971}"/>
              </a:ext>
            </a:extLst>
          </p:cNvPr>
          <p:cNvSpPr>
            <a:spLocks noGrp="1"/>
          </p:cNvSpPr>
          <p:nvPr/>
        </p:nvSpPr>
        <p:spPr>
          <a:xfrm>
            <a:off x="4840358" y="1659835"/>
            <a:ext cx="5983356" cy="46018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2000"/>
              </a:lnSpc>
            </a:pPr>
            <a:r>
              <a:rPr lang="en-US" sz="2200" dirty="0">
                <a:latin typeface="Times New Roman"/>
                <a:cs typeface="Times New Roman"/>
              </a:rPr>
              <a:t>Eid means joy, Eid means happiness. Now-a-days, it became a trend to send the salami on bKash. Like everyone, I also loved to send salami to my friends and dear ones. This Eid, I wanted to enter into the “send money” feature but I ended up entering the “mobile recharge” feature in some cases.  Because I used to do mobile recharge using bKash usually and so it became a piece of static information in my memory. That’s why I swapped between these two features mostly. So, this is a data-driven error by me. </a:t>
            </a:r>
          </a:p>
        </p:txBody>
      </p:sp>
      <p:sp>
        <p:nvSpPr>
          <p:cNvPr id="7" name="Title 1">
            <a:extLst>
              <a:ext uri="{FF2B5EF4-FFF2-40B4-BE49-F238E27FC236}">
                <a16:creationId xmlns:a16="http://schemas.microsoft.com/office/drawing/2014/main" id="{C6985A47-9A10-4C25-B5E9-185C0EFE9BCD}"/>
              </a:ext>
            </a:extLst>
          </p:cNvPr>
          <p:cNvSpPr>
            <a:spLocks noGrp="1"/>
          </p:cNvSpPr>
          <p:nvPr>
            <p:ph type="title"/>
          </p:nvPr>
        </p:nvSpPr>
        <p:spPr>
          <a:xfrm>
            <a:off x="453671" y="336516"/>
            <a:ext cx="10478551" cy="1085481"/>
          </a:xfrm>
          <a:ln>
            <a:noFill/>
          </a:ln>
        </p:spPr>
        <p:txBody>
          <a:bodyPr vert="horz" lIns="91440" tIns="45720" rIns="91440" bIns="45720" rtlCol="0" anchor="ctr">
            <a:noAutofit/>
          </a:bodyPr>
          <a:lstStyle/>
          <a:p>
            <a:pPr algn="ctr"/>
            <a:r>
              <a:rPr lang="en-US" b="0" cap="none" dirty="0">
                <a:solidFill>
                  <a:srgbClr val="001848"/>
                </a:solidFill>
                <a:latin typeface="calibri light"/>
                <a:cs typeface="calibri light"/>
              </a:rPr>
              <a:t>Slip no – 03 : Data Driven Error</a:t>
            </a:r>
          </a:p>
        </p:txBody>
      </p:sp>
      <p:pic>
        <p:nvPicPr>
          <p:cNvPr id="8" name="Picture 7">
            <a:extLst>
              <a:ext uri="{FF2B5EF4-FFF2-40B4-BE49-F238E27FC236}">
                <a16:creationId xmlns:a16="http://schemas.microsoft.com/office/drawing/2014/main" id="{9A05A90F-B627-4C80-8041-2486D5BED969}"/>
              </a:ext>
            </a:extLst>
          </p:cNvPr>
          <p:cNvPicPr>
            <a:picLocks noChangeAspect="1"/>
          </p:cNvPicPr>
          <p:nvPr/>
        </p:nvPicPr>
        <p:blipFill rotWithShape="1">
          <a:blip r:embed="rId2"/>
          <a:srcRect t="3768" b="61449"/>
          <a:stretch/>
        </p:blipFill>
        <p:spPr>
          <a:xfrm>
            <a:off x="803089" y="1857374"/>
            <a:ext cx="3263673" cy="3152775"/>
          </a:xfrm>
          <a:prstGeom prst="rect">
            <a:avLst/>
          </a:prstGeom>
        </p:spPr>
      </p:pic>
      <p:sp>
        <p:nvSpPr>
          <p:cNvPr id="2" name="TextBox 1">
            <a:extLst>
              <a:ext uri="{FF2B5EF4-FFF2-40B4-BE49-F238E27FC236}">
                <a16:creationId xmlns:a16="http://schemas.microsoft.com/office/drawing/2014/main" id="{8152A1D8-918E-48AE-A5B0-DCB4C1216585}"/>
              </a:ext>
            </a:extLst>
          </p:cNvPr>
          <p:cNvSpPr txBox="1"/>
          <p:nvPr/>
        </p:nvSpPr>
        <p:spPr>
          <a:xfrm>
            <a:off x="923925" y="2714625"/>
            <a:ext cx="1533525" cy="714375"/>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33124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3428F0D-571F-4DA8-BB6E-449A0F4AEC18}"/>
              </a:ext>
            </a:extLst>
          </p:cNvPr>
          <p:cNvSpPr>
            <a:spLocks noGrp="1"/>
          </p:cNvSpPr>
          <p:nvPr/>
        </p:nvSpPr>
        <p:spPr>
          <a:xfrm>
            <a:off x="666743" y="1590674"/>
            <a:ext cx="10706107" cy="451485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200" dirty="0">
                <a:latin typeface="Times New Roman"/>
                <a:cs typeface="Times New Roman"/>
              </a:rPr>
              <a:t>Last month, I visited one of my cousin’s house. He works in the bKash customer care service. We were gossiping with each other. Suddenly his phone rang. He received the call and instantly started saying “Hello, Sir! Good evening. This is </a:t>
            </a:r>
            <a:r>
              <a:rPr lang="en-US" sz="2200" dirty="0" err="1">
                <a:latin typeface="Times New Roman"/>
                <a:cs typeface="Times New Roman"/>
              </a:rPr>
              <a:t>Atiq</a:t>
            </a:r>
            <a:r>
              <a:rPr lang="en-US" sz="2200" dirty="0">
                <a:latin typeface="Times New Roman"/>
                <a:cs typeface="Times New Roman"/>
              </a:rPr>
              <a:t> from bKash. How may I assist you?” instead of saying the normal “Hello”. I and my other cousins were shocked at first, then we burst into laughter. The call actually came from my aunt. But as </a:t>
            </a:r>
            <a:r>
              <a:rPr lang="en-US" sz="2200" dirty="0" err="1">
                <a:latin typeface="Times New Roman"/>
                <a:cs typeface="Times New Roman"/>
              </a:rPr>
              <a:t>vaia</a:t>
            </a:r>
            <a:r>
              <a:rPr lang="en-US" sz="2200" dirty="0">
                <a:latin typeface="Times New Roman"/>
                <a:cs typeface="Times New Roman"/>
              </a:rPr>
              <a:t> is habituated to attending customer calls frequently, this became a daily routine or habit for him and so this associative activation error occurred by him. When his phone rang, his short-term memory failed to register that the call was not from a customer and he automatically responded with the scripted greeting. This slip highlights the possible inaccuracies in the processing of short-term memory.</a:t>
            </a:r>
          </a:p>
        </p:txBody>
      </p:sp>
      <p:pic>
        <p:nvPicPr>
          <p:cNvPr id="1026" name="Picture 2" descr="Call center agent avatar character Royalty Free Vector Image">
            <a:extLst>
              <a:ext uri="{FF2B5EF4-FFF2-40B4-BE49-F238E27FC236}">
                <a16:creationId xmlns:a16="http://schemas.microsoft.com/office/drawing/2014/main" id="{B35F0D2C-4D7D-49D8-92B8-30DFDDB6BC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89" r="12963" b="9228"/>
          <a:stretch/>
        </p:blipFill>
        <p:spPr bwMode="auto">
          <a:xfrm>
            <a:off x="6362701" y="5267326"/>
            <a:ext cx="1170004" cy="15049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A18C19F-377A-47F8-AA6F-C01B6C71E514}"/>
              </a:ext>
            </a:extLst>
          </p:cNvPr>
          <p:cNvSpPr>
            <a:spLocks noGrp="1"/>
          </p:cNvSpPr>
          <p:nvPr>
            <p:ph type="title"/>
          </p:nvPr>
        </p:nvSpPr>
        <p:spPr>
          <a:xfrm>
            <a:off x="377688" y="336516"/>
            <a:ext cx="10554536" cy="1085481"/>
          </a:xfrm>
          <a:ln>
            <a:noFill/>
          </a:ln>
        </p:spPr>
        <p:txBody>
          <a:bodyPr vert="horz" lIns="91440" tIns="45720" rIns="91440" bIns="45720" rtlCol="0" anchor="ctr">
            <a:noAutofit/>
          </a:bodyPr>
          <a:lstStyle/>
          <a:p>
            <a:pPr algn="ctr"/>
            <a:r>
              <a:rPr lang="en-US" b="0" cap="none" dirty="0">
                <a:solidFill>
                  <a:srgbClr val="001848"/>
                </a:solidFill>
                <a:latin typeface="calibri light"/>
                <a:cs typeface="calibri light"/>
              </a:rPr>
              <a:t>Slip no – 04: Associative Activation Error</a:t>
            </a:r>
          </a:p>
        </p:txBody>
      </p:sp>
    </p:spTree>
    <p:extLst>
      <p:ext uri="{BB962C8B-B14F-4D97-AF65-F5344CB8AC3E}">
        <p14:creationId xmlns:p14="http://schemas.microsoft.com/office/powerpoint/2010/main" val="251482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47674" y="336516"/>
            <a:ext cx="10484549" cy="1844709"/>
          </a:xfrm>
          <a:ln>
            <a:noFill/>
          </a:ln>
        </p:spPr>
        <p:txBody>
          <a:bodyPr vert="horz" lIns="91440" tIns="45720" rIns="91440" bIns="45720" rtlCol="0" anchor="ctr">
            <a:noAutofit/>
          </a:bodyPr>
          <a:lstStyle/>
          <a:p>
            <a:pPr algn="ctr"/>
            <a:r>
              <a:rPr lang="en-US" b="0" cap="none" dirty="0">
                <a:solidFill>
                  <a:srgbClr val="001848"/>
                </a:solidFill>
                <a:latin typeface="calibri light"/>
                <a:cs typeface="calibri light"/>
              </a:rPr>
              <a:t>Slip no – 05 : Loss-of-activation Errors</a:t>
            </a:r>
            <a:br>
              <a:rPr lang="en-US" b="0" cap="none" dirty="0">
                <a:solidFill>
                  <a:srgbClr val="001848"/>
                </a:solidFill>
                <a:latin typeface="calibri light"/>
                <a:cs typeface="calibri light"/>
              </a:rPr>
            </a:br>
            <a:r>
              <a:rPr lang="en-US" b="0" cap="none" dirty="0">
                <a:solidFill>
                  <a:srgbClr val="001848"/>
                </a:solidFill>
                <a:latin typeface="calibri light"/>
                <a:cs typeface="calibri light"/>
              </a:rPr>
              <a:t>&amp; Mode Error</a:t>
            </a:r>
          </a:p>
        </p:txBody>
      </p:sp>
      <p:sp>
        <p:nvSpPr>
          <p:cNvPr id="5" name="Content Placeholder 2">
            <a:extLst>
              <a:ext uri="{FF2B5EF4-FFF2-40B4-BE49-F238E27FC236}">
                <a16:creationId xmlns:a16="http://schemas.microsoft.com/office/drawing/2014/main" id="{05154B27-71FB-4ADE-8445-A77ED7C621DC}"/>
              </a:ext>
            </a:extLst>
          </p:cNvPr>
          <p:cNvSpPr>
            <a:spLocks noGrp="1"/>
          </p:cNvSpPr>
          <p:nvPr/>
        </p:nvSpPr>
        <p:spPr>
          <a:xfrm>
            <a:off x="818314" y="2247900"/>
            <a:ext cx="10402136" cy="38576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2000"/>
              </a:lnSpc>
              <a:spcBef>
                <a:spcPts val="1200"/>
              </a:spcBef>
            </a:pPr>
            <a:r>
              <a:rPr lang="en-US" sz="2200" dirty="0">
                <a:latin typeface="Times New Roman"/>
                <a:cs typeface="Times New Roman"/>
              </a:rPr>
              <a:t>My mother had a tendency to forget things easily, which often led to errors in her daily life. For example, she put milk on the stove and continued her other work.  But most of the time, she forgot to switch off the stove and so the milk got burnt. So, this is a loss-of-activation error by my mother.  Another example is, my mother washed plates and cut watermelons on a random day. After that, instead of keeping these washed plates on the rack, she put the plates into the fridge. So, this is a mode error that occurred by my mother. Mental pressure and sleepless nights damaged her brain and made her more related with short time memory loss in form of these slips. </a:t>
            </a:r>
          </a:p>
        </p:txBody>
      </p:sp>
    </p:spTree>
    <p:extLst>
      <p:ext uri="{BB962C8B-B14F-4D97-AF65-F5344CB8AC3E}">
        <p14:creationId xmlns:p14="http://schemas.microsoft.com/office/powerpoint/2010/main" val="3556226063"/>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EACB66"/>
      </a:dk2>
      <a:lt2>
        <a:srgbClr val="E7E6E6"/>
      </a:lt2>
      <a:accent1>
        <a:srgbClr val="E9E6DF"/>
      </a:accent1>
      <a:accent2>
        <a:srgbClr val="ED7D31"/>
      </a:accent2>
      <a:accent3>
        <a:srgbClr val="9CC3E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1136</TotalTime>
  <Words>859</Words>
  <Application>Microsoft Office PowerPoint</Application>
  <PresentationFormat>Widescreen</PresentationFormat>
  <Paragraphs>44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Slips of everyday action</vt:lpstr>
      <vt:lpstr>What are Slips ?</vt:lpstr>
      <vt:lpstr>Type of Slips ?</vt:lpstr>
      <vt:lpstr>5 (five) Slips occurred OR I experienced in MY LIFE</vt:lpstr>
      <vt:lpstr>Slip no – 01 : Capture Error </vt:lpstr>
      <vt:lpstr>Slip no – 02 : Description Error</vt:lpstr>
      <vt:lpstr>Slip no – 03 : Data Driven Error</vt:lpstr>
      <vt:lpstr>Slip no – 04: Associative Activation Error</vt:lpstr>
      <vt:lpstr>Slip no – 05 : Loss-of-activation Errors &amp; Mode Error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Sarzila Aronica</cp:lastModifiedBy>
  <cp:revision>317</cp:revision>
  <dcterms:created xsi:type="dcterms:W3CDTF">2023-04-21T16:14:17Z</dcterms:created>
  <dcterms:modified xsi:type="dcterms:W3CDTF">2023-04-23T05:42:22Z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