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48" r:id="rId2"/>
    <p:sldMasterId id="2147483862" r:id="rId3"/>
  </p:sldMasterIdLst>
  <p:sldIdLst>
    <p:sldId id="257" r:id="rId4"/>
    <p:sldId id="262" r:id="rId5"/>
    <p:sldId id="265" r:id="rId6"/>
    <p:sldId id="267" r:id="rId7"/>
    <p:sldId id="270" r:id="rId8"/>
    <p:sldId id="269" r:id="rId9"/>
    <p:sldId id="271" r:id="rId10"/>
    <p:sldId id="272"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DA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21075-9249-CC7F-1C56-8D3EBE4BBEA6}" v="75" dt="2022-08-01T19:57:16.605"/>
    <p1510:client id="{A0AE0F55-C6BD-38F2-FCD1-53A94DAC78AD}" v="15" dt="2022-08-02T01:02:47.595"/>
    <p1510:client id="{A109AFBC-7FE0-4F86-81E8-E488BA217C81}" v="15" dt="2022-08-01T15:17:17.665"/>
    <p1510:client id="{C2976D88-970D-F48C-F097-3899A49F69AE}" v="789" dt="2022-08-02T00:31:11.373"/>
    <p1510:client id="{F0EE8CC1-9B9F-E253-739C-31B0DB552B4D}" v="503" dt="2022-08-01T16:27:39.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02-Aug-22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12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02-Aug-22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9744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02-Aug-22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8265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65611" y="1752600"/>
            <a:ext cx="6858002" cy="1828800"/>
          </a:xfrm>
        </p:spPr>
        <p:txBody>
          <a:bodyPr anchor="b">
            <a:normAutofit/>
          </a:bodyPr>
          <a:lstStyle>
            <a:lvl1pPr algn="l">
              <a:defRPr sz="5400"/>
            </a:lvl1pPr>
          </a:lstStyle>
          <a:p>
            <a:r>
              <a:t>Click to edit Master title style</a:t>
            </a:r>
          </a:p>
        </p:txBody>
      </p:sp>
      <p:sp>
        <p:nvSpPr>
          <p:cNvPr id="3" name="Subtitle 2"/>
          <p:cNvSpPr>
            <a:spLocks noGrp="1"/>
          </p:cNvSpPr>
          <p:nvPr>
            <p:ph type="subTitle" idx="1"/>
          </p:nvPr>
        </p:nvSpPr>
        <p:spPr>
          <a:xfrm>
            <a:off x="4265610" y="3733800"/>
            <a:ext cx="6858002" cy="914400"/>
          </a:xfrm>
        </p:spPr>
        <p:txBody>
          <a:bodyPr/>
          <a:lstStyle>
            <a:lvl1pPr marL="0" indent="0" algn="l">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t>Click to edit Master subtitle style</a:t>
            </a:r>
          </a:p>
        </p:txBody>
      </p:sp>
    </p:spTree>
    <p:extLst>
      <p:ext uri="{BB962C8B-B14F-4D97-AF65-F5344CB8AC3E}">
        <p14:creationId xmlns:p14="http://schemas.microsoft.com/office/powerpoint/2010/main" val="298120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02-Aug-22</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286735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02-Aug-22</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29380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02-Aug-22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158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02-Aug-22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802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02-Aug-22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3392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02-Aug-22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73069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02-Aug-22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4793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02-Aug-22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3018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02-Aug-22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0331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02-Aug-22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7856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02-Aug-22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974341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304800"/>
            <a:ext cx="10058402" cy="12192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1065214" y="1752600"/>
            <a:ext cx="10058400" cy="4229100"/>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8075611" y="6019801"/>
            <a:ext cx="1396260" cy="228600"/>
          </a:xfrm>
          <a:prstGeom prst="rect">
            <a:avLst/>
          </a:prstGeom>
        </p:spPr>
        <p:txBody>
          <a:bodyPr vert="horz" lIns="91440" tIns="45720" rIns="91440" bIns="45720" rtlCol="0" anchor="ctr"/>
          <a:lstStyle>
            <a:lvl1pPr algn="l">
              <a:defRPr sz="1000">
                <a:solidFill>
                  <a:schemeClr val="tx1"/>
                </a:solidFill>
              </a:defRPr>
            </a:lvl1pPr>
          </a:lstStyle>
          <a:p>
            <a:fld id="{4CF99945-0A15-4715-AB6C-F5E56CF20F70}" type="datetimeFigureOut">
              <a:rPr lang="en-US"/>
              <a:pPr/>
              <a:t>02-Aug-22</a:t>
            </a:fld>
            <a:endParaRPr/>
          </a:p>
        </p:txBody>
      </p:sp>
      <p:sp>
        <p:nvSpPr>
          <p:cNvPr id="5" name="Footer Placeholder 4"/>
          <p:cNvSpPr>
            <a:spLocks noGrp="1"/>
          </p:cNvSpPr>
          <p:nvPr>
            <p:ph type="ftr" sz="quarter" idx="3"/>
          </p:nvPr>
        </p:nvSpPr>
        <p:spPr>
          <a:xfrm>
            <a:off x="1979613" y="6019801"/>
            <a:ext cx="5943600" cy="228600"/>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65213" y="6019801"/>
            <a:ext cx="762000" cy="228600"/>
          </a:xfrm>
          <a:prstGeom prst="rect">
            <a:avLst/>
          </a:prstGeom>
        </p:spPr>
        <p:txBody>
          <a:bodyPr vert="horz" lIns="91440" tIns="45720" rIns="91440" bIns="45720" rtlCol="0" anchor="ctr"/>
          <a:lstStyle>
            <a:lvl1pPr algn="l">
              <a:defRPr sz="1000">
                <a:solidFill>
                  <a:schemeClr val="tx1"/>
                </a:solidFill>
              </a:defRPr>
            </a:lvl1pPr>
          </a:lstStyle>
          <a:p>
            <a:fld id="{022B156B-59AE-415F-B24B-8756D48BB977}" type="slidenum">
              <a:rPr/>
              <a:pPr/>
              <a:t>‹#›</a:t>
            </a:fld>
            <a:endParaRPr/>
          </a:p>
        </p:txBody>
      </p:sp>
    </p:spTree>
    <p:extLst>
      <p:ext uri="{BB962C8B-B14F-4D97-AF65-F5344CB8AC3E}">
        <p14:creationId xmlns:p14="http://schemas.microsoft.com/office/powerpoint/2010/main" val="1300630424"/>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50000"/>
            </a:schemeClr>
          </a:solidFill>
          <a:latin typeface="+mj-lt"/>
          <a:ea typeface="+mj-ea"/>
          <a:cs typeface="+mj-cs"/>
        </a:defRPr>
      </a:lvl1pPr>
    </p:titleStyle>
    <p:bodyStyle>
      <a:lvl1pPr marL="347472" indent="-347472" algn="l" defTabSz="914400" rtl="0" eaLnBrk="1" latinLnBrk="0" hangingPunct="1">
        <a:lnSpc>
          <a:spcPct val="100000"/>
        </a:lnSpc>
        <a:spcBef>
          <a:spcPts val="1800"/>
        </a:spcBef>
        <a:buFont typeface="Arial" panose="020B0604020202020204" pitchFamily="34" charset="0"/>
        <a:buChar char="•"/>
        <a:defRPr sz="2400" kern="1200">
          <a:solidFill>
            <a:schemeClr val="tx1"/>
          </a:solidFill>
          <a:latin typeface="+mn-lt"/>
          <a:ea typeface="+mn-ea"/>
          <a:cs typeface="+mn-cs"/>
        </a:defRPr>
      </a:lvl1pPr>
      <a:lvl2pPr marL="740664" indent="-283464" algn="l" defTabSz="914400" rtl="0" eaLnBrk="1" latinLnBrk="0" hangingPunct="1">
        <a:lnSpc>
          <a:spcPct val="100000"/>
        </a:lnSpc>
        <a:spcBef>
          <a:spcPts val="12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8pPr>
      <a:lvl9pPr marL="3886200" indent="-228600" algn="l" defTabSz="914400" rtl="0" eaLnBrk="1" latinLnBrk="0" hangingPunct="1">
        <a:lnSpc>
          <a:spcPct val="90000"/>
        </a:lnSpc>
        <a:spcBef>
          <a:spcPts val="600"/>
        </a:spcBef>
        <a:buFont typeface="Arial" panose="020B0604020202020204"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02-Aug-22</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55971117"/>
      </p:ext>
    </p:extLst>
  </p:cSld>
  <p:clrMap bg1="lt1" tx1="dk1" bg2="lt2" tx2="dk2" accent1="accent1" accent2="accent2" accent3="accent3" accent4="accent4" accent5="accent5" accent6="accent6" hlink="hlink" folHlink="folHlink"/>
  <p:sldLayoutIdLst>
    <p:sldLayoutId id="2147483860" r:id="rId1"/>
    <p:sldLayoutId id="2147483858" r:id="rId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Freeform: Shape 12">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Title 3">
            <a:extLst>
              <a:ext uri="{FF2B5EF4-FFF2-40B4-BE49-F238E27FC236}">
                <a16:creationId xmlns:a16="http://schemas.microsoft.com/office/drawing/2014/main" id="{DD09002A-6ECD-C546-6A60-1596DFF88454}"/>
              </a:ext>
            </a:extLst>
          </p:cNvPr>
          <p:cNvSpPr>
            <a:spLocks noGrp="1"/>
          </p:cNvSpPr>
          <p:nvPr>
            <p:ph type="ctrTitle"/>
          </p:nvPr>
        </p:nvSpPr>
        <p:spPr>
          <a:xfrm>
            <a:off x="6826981" y="3318910"/>
            <a:ext cx="4248318" cy="1952947"/>
          </a:xfrm>
          <a:noFill/>
        </p:spPr>
        <p:txBody>
          <a:bodyPr anchor="ctr">
            <a:normAutofit/>
          </a:bodyPr>
          <a:lstStyle/>
          <a:p>
            <a:pPr algn="ctr"/>
            <a:r>
              <a:rPr lang="en-US" sz="3500" b="1" dirty="0">
                <a:solidFill>
                  <a:srgbClr val="080808"/>
                </a:solidFill>
              </a:rPr>
              <a:t>CODE OF ETHICS</a:t>
            </a:r>
            <a:endParaRPr lang="en-US" sz="3500" b="1"/>
          </a:p>
        </p:txBody>
      </p:sp>
      <p:sp>
        <p:nvSpPr>
          <p:cNvPr id="15" name="Freeform: Shape 14">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2" descr="A picture containing company name&#10;&#10;Description automatically generated">
            <a:extLst>
              <a:ext uri="{FF2B5EF4-FFF2-40B4-BE49-F238E27FC236}">
                <a16:creationId xmlns:a16="http://schemas.microsoft.com/office/drawing/2014/main" id="{D374938C-9838-1D86-C234-2C6DBE287000}"/>
              </a:ext>
            </a:extLst>
          </p:cNvPr>
          <p:cNvPicPr>
            <a:picLocks noChangeAspect="1"/>
          </p:cNvPicPr>
          <p:nvPr/>
        </p:nvPicPr>
        <p:blipFill rotWithShape="1">
          <a:blip r:embed="rId2"/>
          <a:srcRect l="16349" t="24793" r="10713" b="26033"/>
          <a:stretch/>
        </p:blipFill>
        <p:spPr>
          <a:xfrm>
            <a:off x="216494" y="653342"/>
            <a:ext cx="4179302" cy="2202203"/>
          </a:xfrm>
          <a:prstGeom prst="rect">
            <a:avLst/>
          </a:prstGeom>
        </p:spPr>
      </p:pic>
      <p:sp>
        <p:nvSpPr>
          <p:cNvPr id="17" name="Rectangle 16">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a:extLst>
              <a:ext uri="{FF2B5EF4-FFF2-40B4-BE49-F238E27FC236}">
                <a16:creationId xmlns:a16="http://schemas.microsoft.com/office/drawing/2014/main" id="{3F3A4618-9B4F-6A67-E250-DEB66BF2BB04}"/>
              </a:ext>
            </a:extLst>
          </p:cNvPr>
          <p:cNvSpPr>
            <a:spLocks noGrp="1"/>
          </p:cNvSpPr>
          <p:nvPr/>
        </p:nvSpPr>
        <p:spPr>
          <a:xfrm>
            <a:off x="1629101" y="6070363"/>
            <a:ext cx="8331422" cy="551146"/>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sz="2800" dirty="0">
                <a:solidFill>
                  <a:schemeClr val="bg2">
                    <a:lumMod val="25000"/>
                  </a:schemeClr>
                </a:solidFill>
                <a:latin typeface="Consolas"/>
              </a:rPr>
              <a:t>GROUP NO : 01</a:t>
            </a:r>
            <a:endParaRPr lang="en-US" sz="1600">
              <a:solidFill>
                <a:schemeClr val="bg2">
                  <a:lumMod val="25000"/>
                </a:schemeClr>
              </a:solidFill>
            </a:endParaRPr>
          </a:p>
        </p:txBody>
      </p:sp>
      <p:pic>
        <p:nvPicPr>
          <p:cNvPr id="8" name="Picture 3" descr="Chart, radar chart&#10;&#10;Description automatically generated">
            <a:extLst>
              <a:ext uri="{FF2B5EF4-FFF2-40B4-BE49-F238E27FC236}">
                <a16:creationId xmlns:a16="http://schemas.microsoft.com/office/drawing/2014/main" id="{F68E85D8-B5DA-145E-7AFD-3D912EF1C59A}"/>
              </a:ext>
            </a:extLst>
          </p:cNvPr>
          <p:cNvPicPr>
            <a:picLocks noChangeAspect="1"/>
          </p:cNvPicPr>
          <p:nvPr/>
        </p:nvPicPr>
        <p:blipFill rotWithShape="1">
          <a:blip r:embed="rId3"/>
          <a:srcRect t="5602" b="6850"/>
          <a:stretch/>
        </p:blipFill>
        <p:spPr>
          <a:xfrm>
            <a:off x="7490000" y="2031912"/>
            <a:ext cx="2917883" cy="1653037"/>
          </a:xfrm>
          <a:prstGeom prst="rect">
            <a:avLst/>
          </a:prstGeom>
        </p:spPr>
      </p:pic>
    </p:spTree>
    <p:extLst>
      <p:ext uri="{BB962C8B-B14F-4D97-AF65-F5344CB8AC3E}">
        <p14:creationId xmlns:p14="http://schemas.microsoft.com/office/powerpoint/2010/main" val="13510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6" descr="Users">
            <a:extLst>
              <a:ext uri="{FF2B5EF4-FFF2-40B4-BE49-F238E27FC236}">
                <a16:creationId xmlns:a16="http://schemas.microsoft.com/office/drawing/2014/main" id="{59CF481D-A252-9A25-6422-AD05B8486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6120" y="1180525"/>
            <a:ext cx="1594230" cy="1626427"/>
          </a:xfrm>
          <a:prstGeom prst="rect">
            <a:avLst/>
          </a:prstGeom>
        </p:spPr>
      </p:pic>
      <p:sp>
        <p:nvSpPr>
          <p:cNvPr id="26" name="Title 1">
            <a:extLst>
              <a:ext uri="{FF2B5EF4-FFF2-40B4-BE49-F238E27FC236}">
                <a16:creationId xmlns:a16="http://schemas.microsoft.com/office/drawing/2014/main" id="{9BA0C732-83EE-C93B-A080-3112AC6E71C1}"/>
              </a:ext>
            </a:extLst>
          </p:cNvPr>
          <p:cNvSpPr txBox="1">
            <a:spLocks/>
          </p:cNvSpPr>
          <p:nvPr/>
        </p:nvSpPr>
        <p:spPr>
          <a:xfrm>
            <a:off x="1212796" y="1278822"/>
            <a:ext cx="10286006" cy="1538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6000" cap="all">
                <a:solidFill>
                  <a:schemeClr val="bg2">
                    <a:lumMod val="10000"/>
                  </a:schemeClr>
                </a:solidFill>
                <a:latin typeface="Avenir Next LT Pro"/>
                <a:ea typeface="+mj-lt"/>
                <a:cs typeface="+mj-lt"/>
              </a:rPr>
              <a:t>GROUP MEMBERS</a:t>
            </a:r>
            <a:endParaRPr lang="en-US">
              <a:solidFill>
                <a:schemeClr val="bg2">
                  <a:lumMod val="10000"/>
                </a:schemeClr>
              </a:solidFill>
            </a:endParaRPr>
          </a:p>
        </p:txBody>
      </p:sp>
      <p:graphicFrame>
        <p:nvGraphicFramePr>
          <p:cNvPr id="28" name="Table 14">
            <a:extLst>
              <a:ext uri="{FF2B5EF4-FFF2-40B4-BE49-F238E27FC236}">
                <a16:creationId xmlns:a16="http://schemas.microsoft.com/office/drawing/2014/main" id="{1180E469-CEA3-BA85-85E2-6C04A14D4C75}"/>
              </a:ext>
            </a:extLst>
          </p:cNvPr>
          <p:cNvGraphicFramePr>
            <a:graphicFrameLocks noGrp="1"/>
          </p:cNvGraphicFramePr>
          <p:nvPr>
            <p:extLst>
              <p:ext uri="{D42A27DB-BD31-4B8C-83A1-F6EECF244321}">
                <p14:modId xmlns:p14="http://schemas.microsoft.com/office/powerpoint/2010/main" val="1680931726"/>
              </p:ext>
            </p:extLst>
          </p:nvPr>
        </p:nvGraphicFramePr>
        <p:xfrm>
          <a:off x="2061226" y="3149955"/>
          <a:ext cx="8168638" cy="2818299"/>
        </p:xfrm>
        <a:graphic>
          <a:graphicData uri="http://schemas.openxmlformats.org/drawingml/2006/table">
            <a:tbl>
              <a:tblPr firstRow="1" bandRow="1"/>
              <a:tblGrid>
                <a:gridCol w="4397810">
                  <a:extLst>
                    <a:ext uri="{9D8B030D-6E8A-4147-A177-3AD203B41FA5}">
                      <a16:colId xmlns:a16="http://schemas.microsoft.com/office/drawing/2014/main" val="3621499681"/>
                    </a:ext>
                  </a:extLst>
                </a:gridCol>
                <a:gridCol w="3770828">
                  <a:extLst>
                    <a:ext uri="{9D8B030D-6E8A-4147-A177-3AD203B41FA5}">
                      <a16:colId xmlns:a16="http://schemas.microsoft.com/office/drawing/2014/main" val="3744381497"/>
                    </a:ext>
                  </a:extLst>
                </a:gridCol>
              </a:tblGrid>
              <a:tr h="780919">
                <a:tc>
                  <a:txBody>
                    <a:bodyPr/>
                    <a:lstStyle/>
                    <a:p>
                      <a:pPr lvl="0">
                        <a:buNone/>
                      </a:pPr>
                      <a:r>
                        <a:rPr lang="en-US" sz="2200" b="1" i="0" u="none" strike="noStrike" noProof="0" dirty="0">
                          <a:solidFill>
                            <a:schemeClr val="tx2"/>
                          </a:solidFill>
                          <a:latin typeface="Garamond"/>
                        </a:rPr>
                        <a:t>NAME</a:t>
                      </a:r>
                    </a:p>
                  </a:txBody>
                  <a:tcPr>
                    <a:lnL w="0">
                      <a:noFill/>
                    </a:lnL>
                    <a:lnR w="0">
                      <a:noFill/>
                    </a:lnR>
                    <a:lnT w="0">
                      <a:noFill/>
                    </a:lnT>
                    <a:lnB w="0">
                      <a:noFill/>
                    </a:lnB>
                    <a:solidFill>
                      <a:schemeClr val="bg1"/>
                    </a:solidFill>
                  </a:tcPr>
                </a:tc>
                <a:tc>
                  <a:txBody>
                    <a:bodyPr/>
                    <a:lstStyle/>
                    <a:p>
                      <a:pPr lvl="0" algn="l">
                        <a:lnSpc>
                          <a:spcPct val="100000"/>
                        </a:lnSpc>
                        <a:spcBef>
                          <a:spcPts val="0"/>
                        </a:spcBef>
                        <a:spcAft>
                          <a:spcPts val="0"/>
                        </a:spcAft>
                        <a:buNone/>
                      </a:pPr>
                      <a:r>
                        <a:rPr lang="en-US" sz="2200" b="1" i="0" u="none" strike="noStrike" noProof="0" dirty="0">
                          <a:solidFill>
                            <a:schemeClr val="tx2"/>
                          </a:solidFill>
                          <a:latin typeface="Garamond"/>
                        </a:rPr>
                        <a:t>ID</a:t>
                      </a:r>
                      <a:endParaRPr lang="en-US" sz="2200" b="0" i="0" u="none" strike="noStrike" noProof="0">
                        <a:solidFill>
                          <a:schemeClr val="tx2"/>
                        </a:solidFill>
                        <a:latin typeface="Garamond"/>
                      </a:endParaRPr>
                    </a:p>
                    <a:p>
                      <a:pPr lvl="0">
                        <a:buNone/>
                      </a:pPr>
                      <a:endParaRPr lang="en-US" sz="2200" b="1" dirty="0">
                        <a:solidFill>
                          <a:schemeClr val="tx2"/>
                        </a:solidFill>
                        <a:latin typeface="Garamond"/>
                      </a:endParaRPr>
                    </a:p>
                  </a:txBody>
                  <a:tcPr>
                    <a:lnL w="0">
                      <a:noFill/>
                    </a:lnL>
                    <a:lnR w="0">
                      <a:noFill/>
                    </a:lnR>
                    <a:lnT w="0">
                      <a:noFill/>
                    </a:lnT>
                    <a:lnB w="0">
                      <a:noFill/>
                    </a:lnB>
                  </a:tcPr>
                </a:tc>
                <a:extLst>
                  <a:ext uri="{0D108BD9-81ED-4DB2-BD59-A6C34878D82A}">
                    <a16:rowId xmlns:a16="http://schemas.microsoft.com/office/drawing/2014/main" val="3349502786"/>
                  </a:ext>
                </a:extLst>
              </a:tr>
              <a:tr h="509345">
                <a:tc>
                  <a:txBody>
                    <a:bodyPr/>
                    <a:lstStyle/>
                    <a:p>
                      <a:pPr lvl="0" algn="l">
                        <a:lnSpc>
                          <a:spcPct val="100000"/>
                        </a:lnSpc>
                        <a:spcBef>
                          <a:spcPts val="0"/>
                        </a:spcBef>
                        <a:spcAft>
                          <a:spcPts val="0"/>
                        </a:spcAft>
                        <a:buNone/>
                      </a:pPr>
                      <a:r>
                        <a:rPr lang="en-US" sz="1800" b="0" i="0" u="none" strike="noStrike" noProof="0" dirty="0">
                          <a:solidFill>
                            <a:schemeClr val="tx2"/>
                          </a:solidFill>
                          <a:latin typeface="Times New Roman"/>
                        </a:rPr>
                        <a:t>JISHA, </a:t>
                      </a:r>
                      <a:r>
                        <a:rPr lang="en-US" b="0" dirty="0">
                          <a:solidFill>
                            <a:schemeClr val="tx2"/>
                          </a:solidFill>
                          <a:latin typeface="Times New Roman"/>
                        </a:rPr>
                        <a:t>SARZILA SAHRIN </a:t>
                      </a:r>
                      <a:endParaRPr lang="en-US" sz="1800" b="0" i="0" u="none" strike="noStrike" noProof="0" dirty="0">
                        <a:solidFill>
                          <a:schemeClr val="tx2"/>
                        </a:solidFill>
                        <a:latin typeface="Times New Roman"/>
                      </a:endParaRPr>
                    </a:p>
                  </a:txBody>
                  <a:tcPr>
                    <a:lnL w="0">
                      <a:noFill/>
                    </a:lnL>
                    <a:lnR w="0">
                      <a:noFill/>
                    </a:lnR>
                    <a:lnT w="0">
                      <a:noFill/>
                    </a:lnT>
                    <a:lnB w="0">
                      <a:noFill/>
                    </a:lnB>
                  </a:tcPr>
                </a:tc>
                <a:tc>
                  <a:txBody>
                    <a:bodyPr/>
                    <a:lstStyle/>
                    <a:p>
                      <a:r>
                        <a:rPr lang="en-US" sz="1850" b="0" dirty="0">
                          <a:solidFill>
                            <a:schemeClr val="tx2"/>
                          </a:solidFill>
                          <a:latin typeface="Times New Roman"/>
                        </a:rPr>
                        <a:t>20-42526-1</a:t>
                      </a:r>
                    </a:p>
                  </a:txBody>
                  <a:tcPr>
                    <a:lnL w="0">
                      <a:noFill/>
                    </a:lnL>
                    <a:lnR w="0">
                      <a:noFill/>
                    </a:lnR>
                    <a:lnT w="0">
                      <a:noFill/>
                    </a:lnT>
                    <a:lnB w="0">
                      <a:noFill/>
                    </a:lnB>
                  </a:tcPr>
                </a:tc>
                <a:extLst>
                  <a:ext uri="{0D108BD9-81ED-4DB2-BD59-A6C34878D82A}">
                    <a16:rowId xmlns:a16="http://schemas.microsoft.com/office/drawing/2014/main" val="2851497653"/>
                  </a:ext>
                </a:extLst>
              </a:tr>
              <a:tr h="509345">
                <a:tc>
                  <a:txBody>
                    <a:bodyPr/>
                    <a:lstStyle/>
                    <a:p>
                      <a:pPr lvl="0" algn="l">
                        <a:lnSpc>
                          <a:spcPct val="100000"/>
                        </a:lnSpc>
                        <a:spcBef>
                          <a:spcPts val="0"/>
                        </a:spcBef>
                        <a:spcAft>
                          <a:spcPts val="0"/>
                        </a:spcAft>
                        <a:buNone/>
                      </a:pPr>
                      <a:r>
                        <a:rPr lang="en-US" sz="1800" b="0" i="0" u="none" strike="noStrike" noProof="0" dirty="0">
                          <a:solidFill>
                            <a:schemeClr val="tx2"/>
                          </a:solidFill>
                          <a:latin typeface="Times New Roman"/>
                        </a:rPr>
                        <a:t>BARI, SAMIHATUL</a:t>
                      </a:r>
                      <a:endParaRPr lang="en-US" b="0" dirty="0">
                        <a:solidFill>
                          <a:schemeClr val="tx2"/>
                        </a:solidFill>
                        <a:latin typeface="Times New Roman"/>
                      </a:endParaRPr>
                    </a:p>
                  </a:txBody>
                  <a:tcPr>
                    <a:lnL w="0">
                      <a:noFill/>
                    </a:lnL>
                    <a:lnR w="0">
                      <a:noFill/>
                    </a:lnR>
                    <a:lnT w="0">
                      <a:noFill/>
                    </a:lnT>
                    <a:lnB w="0">
                      <a:noFill/>
                    </a:lnB>
                  </a:tcPr>
                </a:tc>
                <a:tc>
                  <a:txBody>
                    <a:bodyPr/>
                    <a:lstStyle/>
                    <a:p>
                      <a:pPr lvl="0">
                        <a:buNone/>
                      </a:pPr>
                      <a:r>
                        <a:rPr lang="en-US" sz="1850" b="0" i="0" u="none" strike="noStrike" noProof="0" dirty="0">
                          <a:solidFill>
                            <a:schemeClr val="tx2"/>
                          </a:solidFill>
                          <a:latin typeface="Times New Roman"/>
                        </a:rPr>
                        <a:t>20-42018-1 </a:t>
                      </a:r>
                      <a:endParaRPr lang="en-US" sz="1850" b="0" dirty="0">
                        <a:solidFill>
                          <a:schemeClr val="tx2"/>
                        </a:solidFill>
                        <a:latin typeface="Times New Roman"/>
                      </a:endParaRPr>
                    </a:p>
                  </a:txBody>
                  <a:tcPr>
                    <a:lnL w="0">
                      <a:noFill/>
                    </a:lnL>
                    <a:lnR w="0">
                      <a:noFill/>
                    </a:lnR>
                    <a:lnT w="0">
                      <a:noFill/>
                    </a:lnT>
                    <a:lnB w="0">
                      <a:noFill/>
                    </a:lnB>
                  </a:tcPr>
                </a:tc>
                <a:extLst>
                  <a:ext uri="{0D108BD9-81ED-4DB2-BD59-A6C34878D82A}">
                    <a16:rowId xmlns:a16="http://schemas.microsoft.com/office/drawing/2014/main" val="1319529896"/>
                  </a:ext>
                </a:extLst>
              </a:tr>
              <a:tr h="509345">
                <a:tc>
                  <a:txBody>
                    <a:bodyPr/>
                    <a:lstStyle/>
                    <a:p>
                      <a:pPr lvl="0" algn="l">
                        <a:lnSpc>
                          <a:spcPct val="100000"/>
                        </a:lnSpc>
                        <a:spcBef>
                          <a:spcPts val="0"/>
                        </a:spcBef>
                        <a:spcAft>
                          <a:spcPts val="0"/>
                        </a:spcAft>
                        <a:buNone/>
                      </a:pPr>
                      <a:r>
                        <a:rPr lang="en-US" sz="1800" b="0" i="0" u="none" strike="noStrike" noProof="0" dirty="0">
                          <a:solidFill>
                            <a:schemeClr val="tx2"/>
                          </a:solidFill>
                          <a:latin typeface="Times New Roman"/>
                        </a:rPr>
                        <a:t>AKTER, TAMANNA</a:t>
                      </a:r>
                      <a:endParaRPr lang="en-US" b="0" dirty="0">
                        <a:solidFill>
                          <a:schemeClr val="tx2"/>
                        </a:solidFill>
                        <a:latin typeface="Times New Roman"/>
                      </a:endParaRPr>
                    </a:p>
                  </a:txBody>
                  <a:tcPr>
                    <a:lnL w="0">
                      <a:noFill/>
                    </a:lnL>
                    <a:lnR w="0">
                      <a:noFill/>
                    </a:lnR>
                    <a:lnT w="0">
                      <a:noFill/>
                    </a:lnT>
                    <a:lnB w="0">
                      <a:noFill/>
                    </a:lnB>
                    <a:solidFill>
                      <a:schemeClr val="bg1"/>
                    </a:solidFill>
                  </a:tcPr>
                </a:tc>
                <a:tc>
                  <a:txBody>
                    <a:bodyPr/>
                    <a:lstStyle/>
                    <a:p>
                      <a:pPr lvl="0">
                        <a:buNone/>
                      </a:pPr>
                      <a:r>
                        <a:rPr lang="en-US" sz="1850" b="0" i="0" u="none" strike="noStrike" noProof="0" dirty="0">
                          <a:solidFill>
                            <a:schemeClr val="tx2"/>
                          </a:solidFill>
                          <a:latin typeface="Times New Roman"/>
                        </a:rPr>
                        <a:t>20-42410-1 </a:t>
                      </a:r>
                      <a:endParaRPr lang="en-US" sz="1850" b="0" dirty="0">
                        <a:solidFill>
                          <a:schemeClr val="tx2"/>
                        </a:solidFill>
                        <a:latin typeface="Times New Roman"/>
                      </a:endParaRPr>
                    </a:p>
                  </a:txBody>
                  <a:tcPr>
                    <a:lnL w="0">
                      <a:noFill/>
                    </a:lnL>
                    <a:lnR w="0">
                      <a:noFill/>
                    </a:lnR>
                    <a:lnT w="0">
                      <a:noFill/>
                    </a:lnT>
                    <a:lnB w="0">
                      <a:noFill/>
                    </a:lnB>
                  </a:tcPr>
                </a:tc>
                <a:extLst>
                  <a:ext uri="{0D108BD9-81ED-4DB2-BD59-A6C34878D82A}">
                    <a16:rowId xmlns:a16="http://schemas.microsoft.com/office/drawing/2014/main" val="589456649"/>
                  </a:ext>
                </a:extLst>
              </a:tr>
              <a:tr h="509345">
                <a:tc>
                  <a:txBody>
                    <a:bodyPr/>
                    <a:lstStyle/>
                    <a:p>
                      <a:pPr lvl="0" algn="l">
                        <a:lnSpc>
                          <a:spcPct val="100000"/>
                        </a:lnSpc>
                        <a:spcBef>
                          <a:spcPts val="0"/>
                        </a:spcBef>
                        <a:spcAft>
                          <a:spcPts val="0"/>
                        </a:spcAft>
                        <a:buNone/>
                      </a:pPr>
                      <a:r>
                        <a:rPr lang="en-US" sz="1800" b="0" i="0" u="none" strike="noStrike" noProof="0" dirty="0">
                          <a:solidFill>
                            <a:schemeClr val="tx2"/>
                          </a:solidFill>
                          <a:latin typeface="Times New Roman"/>
                        </a:rPr>
                        <a:t>AKTHER, SUMI</a:t>
                      </a:r>
                      <a:endParaRPr lang="en-US" b="0" dirty="0">
                        <a:solidFill>
                          <a:schemeClr val="tx2"/>
                        </a:solidFill>
                        <a:latin typeface="Times New Roman"/>
                      </a:endParaRPr>
                    </a:p>
                  </a:txBody>
                  <a:tcPr>
                    <a:lnL w="0">
                      <a:noFill/>
                    </a:lnL>
                    <a:lnR w="0">
                      <a:noFill/>
                    </a:lnR>
                    <a:lnT w="0">
                      <a:noFill/>
                    </a:lnT>
                    <a:lnB w="0">
                      <a:noFill/>
                    </a:lnB>
                  </a:tcPr>
                </a:tc>
                <a:tc>
                  <a:txBody>
                    <a:bodyPr/>
                    <a:lstStyle/>
                    <a:p>
                      <a:pPr lvl="0">
                        <a:buNone/>
                      </a:pPr>
                      <a:r>
                        <a:rPr lang="en-US" sz="1850" b="0" i="0" u="none" strike="noStrike" noProof="0" dirty="0">
                          <a:solidFill>
                            <a:schemeClr val="tx2"/>
                          </a:solidFill>
                          <a:latin typeface="Times New Roman"/>
                        </a:rPr>
                        <a:t>20-43154-1 </a:t>
                      </a:r>
                      <a:endParaRPr lang="en-US" sz="1850" b="0" dirty="0">
                        <a:solidFill>
                          <a:schemeClr val="tx2"/>
                        </a:solidFill>
                        <a:latin typeface="Times New Roman"/>
                      </a:endParaRPr>
                    </a:p>
                  </a:txBody>
                  <a:tcPr>
                    <a:lnL w="0">
                      <a:noFill/>
                    </a:lnL>
                    <a:lnR w="0">
                      <a:noFill/>
                    </a:lnR>
                    <a:lnT w="0">
                      <a:noFill/>
                    </a:lnT>
                    <a:lnB w="0">
                      <a:noFill/>
                    </a:lnB>
                  </a:tcPr>
                </a:tc>
                <a:extLst>
                  <a:ext uri="{0D108BD9-81ED-4DB2-BD59-A6C34878D82A}">
                    <a16:rowId xmlns:a16="http://schemas.microsoft.com/office/drawing/2014/main" val="1660274404"/>
                  </a:ext>
                </a:extLst>
              </a:tr>
            </a:tbl>
          </a:graphicData>
        </a:graphic>
      </p:graphicFrame>
    </p:spTree>
    <p:extLst>
      <p:ext uri="{BB962C8B-B14F-4D97-AF65-F5344CB8AC3E}">
        <p14:creationId xmlns:p14="http://schemas.microsoft.com/office/powerpoint/2010/main" val="3054754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025D792E-0E3B-7FBC-B2AC-E1B3B8EE67AD}"/>
              </a:ext>
            </a:extLst>
          </p:cNvPr>
          <p:cNvPicPr>
            <a:picLocks noChangeAspect="1"/>
          </p:cNvPicPr>
          <p:nvPr/>
        </p:nvPicPr>
        <p:blipFill rotWithShape="1">
          <a:blip r:embed="rId2"/>
          <a:srcRect t="25243" r="380" b="28641"/>
          <a:stretch/>
        </p:blipFill>
        <p:spPr>
          <a:xfrm rot="16200000">
            <a:off x="-2158297" y="2734862"/>
            <a:ext cx="5801646" cy="1231920"/>
          </a:xfrm>
          <a:prstGeom prst="rect">
            <a:avLst/>
          </a:prstGeom>
        </p:spPr>
      </p:pic>
      <p:sp>
        <p:nvSpPr>
          <p:cNvPr id="6" name="Title 1">
            <a:extLst>
              <a:ext uri="{FF2B5EF4-FFF2-40B4-BE49-F238E27FC236}">
                <a16:creationId xmlns:a16="http://schemas.microsoft.com/office/drawing/2014/main" id="{D951608F-2C33-5326-32B9-92EF084FF2D2}"/>
              </a:ext>
            </a:extLst>
          </p:cNvPr>
          <p:cNvSpPr>
            <a:spLocks noGrp="1"/>
          </p:cNvSpPr>
          <p:nvPr/>
        </p:nvSpPr>
        <p:spPr>
          <a:xfrm>
            <a:off x="1501785" y="339873"/>
            <a:ext cx="10209883" cy="1169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7200" b="0" dirty="0">
                <a:latin typeface="Consolas"/>
              </a:rPr>
              <a:t>ABOUT OUR STARTUP</a:t>
            </a:r>
          </a:p>
        </p:txBody>
      </p:sp>
      <p:sp>
        <p:nvSpPr>
          <p:cNvPr id="2" name="Title 1">
            <a:extLst>
              <a:ext uri="{FF2B5EF4-FFF2-40B4-BE49-F238E27FC236}">
                <a16:creationId xmlns:a16="http://schemas.microsoft.com/office/drawing/2014/main" id="{80FD8281-F85D-803B-C147-ADA8D36179AA}"/>
              </a:ext>
            </a:extLst>
          </p:cNvPr>
          <p:cNvSpPr>
            <a:spLocks noGrp="1"/>
          </p:cNvSpPr>
          <p:nvPr/>
        </p:nvSpPr>
        <p:spPr>
          <a:xfrm>
            <a:off x="1536953" y="1711471"/>
            <a:ext cx="10209883" cy="6785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b="0" dirty="0">
                <a:latin typeface="Consolas"/>
              </a:rPr>
              <a:t>OBJECTIVES:</a:t>
            </a:r>
          </a:p>
        </p:txBody>
      </p:sp>
      <p:sp>
        <p:nvSpPr>
          <p:cNvPr id="4" name="Content Placeholder 2">
            <a:extLst>
              <a:ext uri="{FF2B5EF4-FFF2-40B4-BE49-F238E27FC236}">
                <a16:creationId xmlns:a16="http://schemas.microsoft.com/office/drawing/2014/main" id="{0029B707-6F93-30DF-EDCD-E6363FDF5677}"/>
              </a:ext>
            </a:extLst>
          </p:cNvPr>
          <p:cNvSpPr txBox="1">
            <a:spLocks/>
          </p:cNvSpPr>
          <p:nvPr/>
        </p:nvSpPr>
        <p:spPr>
          <a:xfrm>
            <a:off x="1514153" y="2102886"/>
            <a:ext cx="10215020" cy="4151375"/>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p>
          <a:p>
            <a:r>
              <a:rPr lang="en-US" dirty="0"/>
              <a:t>To prevent self-harms</a:t>
            </a:r>
          </a:p>
          <a:p>
            <a:r>
              <a:rPr lang="en-US" dirty="0"/>
              <a:t>To reduce mental health issues </a:t>
            </a:r>
          </a:p>
          <a:p>
            <a:r>
              <a:rPr lang="en-US" dirty="0"/>
              <a:t>To monitor mental condition 24/7</a:t>
            </a:r>
          </a:p>
          <a:p>
            <a:r>
              <a:rPr lang="en-US" dirty="0"/>
              <a:t>To detect depressed person</a:t>
            </a:r>
          </a:p>
          <a:p>
            <a:r>
              <a:rPr lang="en-US" dirty="0"/>
              <a:t>To provide services related to treatment and therapy</a:t>
            </a:r>
          </a:p>
          <a:p>
            <a:r>
              <a:rPr lang="en-US" dirty="0"/>
              <a:t>To give mental support &amp; counseling</a:t>
            </a:r>
          </a:p>
          <a:p>
            <a:pPr marL="0" indent="0">
              <a:buNone/>
            </a:pPr>
            <a:endParaRPr lang="en-US" b="1" dirty="0"/>
          </a:p>
          <a:p>
            <a:pPr marL="0" indent="0">
              <a:buNone/>
            </a:pPr>
            <a:r>
              <a:rPr lang="en-US" b="1" dirty="0"/>
              <a:t>Methodology</a:t>
            </a:r>
            <a:r>
              <a:rPr lang="en-US" dirty="0"/>
              <a:t>: Sentiment Analysis. </a:t>
            </a:r>
          </a:p>
        </p:txBody>
      </p:sp>
    </p:spTree>
    <p:extLst>
      <p:ext uri="{BB962C8B-B14F-4D97-AF65-F5344CB8AC3E}">
        <p14:creationId xmlns:p14="http://schemas.microsoft.com/office/powerpoint/2010/main" val="82432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025D792E-0E3B-7FBC-B2AC-E1B3B8EE67AD}"/>
              </a:ext>
            </a:extLst>
          </p:cNvPr>
          <p:cNvPicPr>
            <a:picLocks noChangeAspect="1"/>
          </p:cNvPicPr>
          <p:nvPr/>
        </p:nvPicPr>
        <p:blipFill rotWithShape="1">
          <a:blip r:embed="rId2"/>
          <a:srcRect t="25243" r="380" b="28641"/>
          <a:stretch/>
        </p:blipFill>
        <p:spPr>
          <a:xfrm rot="16200000">
            <a:off x="-2158297" y="2734862"/>
            <a:ext cx="5801646" cy="1231920"/>
          </a:xfrm>
          <a:prstGeom prst="rect">
            <a:avLst/>
          </a:prstGeom>
        </p:spPr>
      </p:pic>
      <p:sp>
        <p:nvSpPr>
          <p:cNvPr id="6" name="Title 1">
            <a:extLst>
              <a:ext uri="{FF2B5EF4-FFF2-40B4-BE49-F238E27FC236}">
                <a16:creationId xmlns:a16="http://schemas.microsoft.com/office/drawing/2014/main" id="{D951608F-2C33-5326-32B9-92EF084FF2D2}"/>
              </a:ext>
            </a:extLst>
          </p:cNvPr>
          <p:cNvSpPr>
            <a:spLocks noGrp="1"/>
          </p:cNvSpPr>
          <p:nvPr/>
        </p:nvSpPr>
        <p:spPr>
          <a:xfrm>
            <a:off x="1501785" y="548640"/>
            <a:ext cx="10209883" cy="1169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7200" b="0" dirty="0">
                <a:latin typeface="Consolas"/>
              </a:rPr>
              <a:t>HOW IT WORKS</a:t>
            </a:r>
            <a:endParaRPr lang="en-US" dirty="0"/>
          </a:p>
        </p:txBody>
      </p:sp>
      <p:sp>
        <p:nvSpPr>
          <p:cNvPr id="3" name="Content Placeholder 2">
            <a:extLst>
              <a:ext uri="{FF2B5EF4-FFF2-40B4-BE49-F238E27FC236}">
                <a16:creationId xmlns:a16="http://schemas.microsoft.com/office/drawing/2014/main" id="{AE531278-9D3C-5FF3-969A-DDD53C1561A1}"/>
              </a:ext>
            </a:extLst>
          </p:cNvPr>
          <p:cNvSpPr txBox="1">
            <a:spLocks/>
          </p:cNvSpPr>
          <p:nvPr/>
        </p:nvSpPr>
        <p:spPr>
          <a:xfrm>
            <a:off x="1627047" y="1976984"/>
            <a:ext cx="10251634" cy="439354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20B0604020202020204" pitchFamily="34" charset="0"/>
              <a:buChar char="Ø"/>
            </a:pPr>
            <a:r>
              <a:rPr lang="en-US" sz="2500" dirty="0">
                <a:latin typeface="Times New Roman"/>
                <a:cs typeface="Times New Roman"/>
              </a:rPr>
              <a:t> Download "Healing" app &amp; install it in your phone.</a:t>
            </a:r>
            <a:endParaRPr lang="en-US" dirty="0"/>
          </a:p>
          <a:p>
            <a:pPr algn="just">
              <a:buFont typeface="Wingdings" panose="020B0604020202020204" pitchFamily="34" charset="0"/>
              <a:buChar char="Ø"/>
            </a:pPr>
            <a:r>
              <a:rPr lang="en-US" sz="2500" dirty="0">
                <a:latin typeface="Times New Roman"/>
                <a:cs typeface="Times New Roman"/>
              </a:rPr>
              <a:t> It will record your IP address while installing.</a:t>
            </a:r>
          </a:p>
          <a:p>
            <a:pPr algn="just">
              <a:buFont typeface="Wingdings" panose="020B0604020202020204" pitchFamily="34" charset="0"/>
              <a:buChar char="Ø"/>
            </a:pPr>
            <a:r>
              <a:rPr lang="en-US" sz="2500" dirty="0">
                <a:latin typeface="Times New Roman"/>
                <a:cs typeface="Times New Roman"/>
              </a:rPr>
              <a:t> This app will monitor your activities, such as messages, posts on social media, comments, reactions on post, search engine </a:t>
            </a:r>
            <a:r>
              <a:rPr lang="en-US" sz="2500" dirty="0" err="1">
                <a:latin typeface="Times New Roman"/>
                <a:cs typeface="Times New Roman"/>
              </a:rPr>
              <a:t>etc</a:t>
            </a:r>
            <a:r>
              <a:rPr lang="en-US" sz="2500" dirty="0">
                <a:latin typeface="Times New Roman"/>
                <a:cs typeface="Times New Roman"/>
              </a:rPr>
              <a:t> and detect some particular words like "feeling low", “kill", “die", "cry", "depression", "poison" and based on these information, it will detect your mental condition and if you're not okay, it will take necessary steps to make you feel better.</a:t>
            </a:r>
          </a:p>
          <a:p>
            <a:pPr algn="just">
              <a:buFont typeface="Wingdings" panose="020B0604020202020204" pitchFamily="34" charset="0"/>
              <a:buChar char="Ø"/>
            </a:pPr>
            <a:r>
              <a:rPr lang="en-US" sz="2500" dirty="0">
                <a:latin typeface="Times New Roman"/>
                <a:cs typeface="Times New Roman"/>
              </a:rPr>
              <a:t> This app can track your location so that if you're somehow thinking about self-harm, it will inform and the rescue team will come to stop you. </a:t>
            </a:r>
          </a:p>
          <a:p>
            <a:pPr algn="just">
              <a:buFont typeface="Wingdings" panose="020B0604020202020204" pitchFamily="34" charset="0"/>
              <a:buChar char="Ø"/>
            </a:pPr>
            <a:endParaRPr lang="en-US" sz="2500" dirty="0">
              <a:latin typeface="Times New Roman"/>
              <a:cs typeface="Times New Roman"/>
            </a:endParaRPr>
          </a:p>
          <a:p>
            <a:pPr marL="0" indent="0" algn="just">
              <a:buNone/>
            </a:pPr>
            <a:endParaRPr lang="en-US" sz="2500" dirty="0">
              <a:latin typeface="Times New Roman"/>
              <a:cs typeface="Times New Roman"/>
            </a:endParaRPr>
          </a:p>
          <a:p>
            <a:pPr marL="0" indent="0" algn="just">
              <a:buNone/>
            </a:pPr>
            <a:endParaRPr lang="en-US" sz="2500" dirty="0">
              <a:latin typeface="Times New Roman"/>
              <a:cs typeface="Times New Roman"/>
            </a:endParaRPr>
          </a:p>
        </p:txBody>
      </p:sp>
    </p:spTree>
    <p:extLst>
      <p:ext uri="{BB962C8B-B14F-4D97-AF65-F5344CB8AC3E}">
        <p14:creationId xmlns:p14="http://schemas.microsoft.com/office/powerpoint/2010/main" val="168386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6" name="Rectangle 65">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8" name="Freeform: Shape 67">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0" name="Freeform: Shape 69">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951608F-2C33-5326-32B9-92EF084FF2D2}"/>
              </a:ext>
            </a:extLst>
          </p:cNvPr>
          <p:cNvSpPr>
            <a:spLocks noGrp="1"/>
          </p:cNvSpPr>
          <p:nvPr/>
        </p:nvSpPr>
        <p:spPr>
          <a:xfrm>
            <a:off x="321406" y="2291459"/>
            <a:ext cx="5140263" cy="1680134"/>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spcAft>
                <a:spcPts val="600"/>
              </a:spcAft>
            </a:pPr>
            <a:r>
              <a:rPr lang="en-US" sz="4800" b="0" dirty="0"/>
              <a:t>ORGANIZATIONAL</a:t>
            </a:r>
            <a:endParaRPr lang="en-US" sz="4800" dirty="0"/>
          </a:p>
          <a:p>
            <a:pPr>
              <a:spcAft>
                <a:spcPts val="600"/>
              </a:spcAft>
            </a:pPr>
            <a:r>
              <a:rPr lang="en-US" sz="4800" b="0" dirty="0"/>
              <a:t>HIERARCHY</a:t>
            </a:r>
            <a:endParaRPr lang="en-US" sz="4800" dirty="0"/>
          </a:p>
        </p:txBody>
      </p:sp>
      <p:sp>
        <p:nvSpPr>
          <p:cNvPr id="72" name="Rectangle 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Rectangle 7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Diagram&#10;&#10;Description automatically generated">
            <a:extLst>
              <a:ext uri="{FF2B5EF4-FFF2-40B4-BE49-F238E27FC236}">
                <a16:creationId xmlns:a16="http://schemas.microsoft.com/office/drawing/2014/main" id="{43EE7DE9-0FBD-1CAB-8CCB-3CA3931B4352}"/>
              </a:ext>
            </a:extLst>
          </p:cNvPr>
          <p:cNvPicPr>
            <a:picLocks noChangeAspect="1"/>
          </p:cNvPicPr>
          <p:nvPr/>
        </p:nvPicPr>
        <p:blipFill>
          <a:blip r:embed="rId2"/>
          <a:stretch>
            <a:fillRect/>
          </a:stretch>
        </p:blipFill>
        <p:spPr>
          <a:xfrm>
            <a:off x="5821143" y="625684"/>
            <a:ext cx="5595261" cy="5455380"/>
          </a:xfrm>
          <a:prstGeom prst="rect">
            <a:avLst/>
          </a:prstGeom>
        </p:spPr>
      </p:pic>
    </p:spTree>
    <p:extLst>
      <p:ext uri="{BB962C8B-B14F-4D97-AF65-F5344CB8AC3E}">
        <p14:creationId xmlns:p14="http://schemas.microsoft.com/office/powerpoint/2010/main" val="279580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025D792E-0E3B-7FBC-B2AC-E1B3B8EE67AD}"/>
              </a:ext>
            </a:extLst>
          </p:cNvPr>
          <p:cNvPicPr>
            <a:picLocks noChangeAspect="1"/>
          </p:cNvPicPr>
          <p:nvPr/>
        </p:nvPicPr>
        <p:blipFill rotWithShape="1">
          <a:blip r:embed="rId2"/>
          <a:srcRect t="25243" r="380" b="28641"/>
          <a:stretch/>
        </p:blipFill>
        <p:spPr>
          <a:xfrm rot="16200000">
            <a:off x="-2149332" y="2784099"/>
            <a:ext cx="5801646" cy="1231920"/>
          </a:xfrm>
          <a:prstGeom prst="rect">
            <a:avLst/>
          </a:prstGeom>
        </p:spPr>
      </p:pic>
      <p:sp>
        <p:nvSpPr>
          <p:cNvPr id="6" name="Title 1">
            <a:extLst>
              <a:ext uri="{FF2B5EF4-FFF2-40B4-BE49-F238E27FC236}">
                <a16:creationId xmlns:a16="http://schemas.microsoft.com/office/drawing/2014/main" id="{D951608F-2C33-5326-32B9-92EF084FF2D2}"/>
              </a:ext>
            </a:extLst>
          </p:cNvPr>
          <p:cNvSpPr>
            <a:spLocks noGrp="1"/>
          </p:cNvSpPr>
          <p:nvPr/>
        </p:nvSpPr>
        <p:spPr>
          <a:xfrm>
            <a:off x="1501785" y="548640"/>
            <a:ext cx="10209883" cy="1169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7200" b="0" dirty="0">
                <a:latin typeface="Consolas"/>
              </a:rPr>
              <a:t>CODE OF ETHICS</a:t>
            </a:r>
            <a:endParaRPr lang="en-US" dirty="0"/>
          </a:p>
        </p:txBody>
      </p:sp>
      <p:sp>
        <p:nvSpPr>
          <p:cNvPr id="7" name="Content Placeholder 2">
            <a:extLst>
              <a:ext uri="{FF2B5EF4-FFF2-40B4-BE49-F238E27FC236}">
                <a16:creationId xmlns:a16="http://schemas.microsoft.com/office/drawing/2014/main" id="{7585062A-D0B5-417C-8457-BAAEB1A21B84}"/>
              </a:ext>
            </a:extLst>
          </p:cNvPr>
          <p:cNvSpPr txBox="1">
            <a:spLocks/>
          </p:cNvSpPr>
          <p:nvPr/>
        </p:nvSpPr>
        <p:spPr>
          <a:xfrm>
            <a:off x="1627047" y="1976984"/>
            <a:ext cx="10251634" cy="4393544"/>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400" dirty="0">
                <a:latin typeface="Times New Roman"/>
                <a:cs typeface="Times New Roman"/>
              </a:rPr>
              <a:t>To hold paramount, the safety, health, and welfare of the public, to strive to comply with ethical design and sustainable development practices, to protect the privacy of others, and to disclose promptly factors that might endanger the public or the environment</a:t>
            </a:r>
          </a:p>
          <a:p>
            <a:pPr marL="457200" indent="-457200" algn="just">
              <a:buFont typeface="+mj-lt"/>
              <a:buAutoNum type="arabicPeriod"/>
            </a:pPr>
            <a:r>
              <a:rPr lang="en-US" sz="2400" dirty="0">
                <a:latin typeface="Times New Roman"/>
                <a:cs typeface="Times New Roman"/>
              </a:rPr>
              <a:t>Engineers shall perform services only in the area of their competence.</a:t>
            </a:r>
          </a:p>
          <a:p>
            <a:pPr marL="0" indent="0" algn="just">
              <a:buNone/>
            </a:pPr>
            <a:r>
              <a:rPr lang="en-US" sz="2400" dirty="0">
                <a:latin typeface="Times New Roman"/>
                <a:cs typeface="Times New Roman"/>
              </a:rPr>
              <a:t>       2.1 Engineers shall undertake assignments only when qualified by education or   experience in the specific technical fields involved. </a:t>
            </a:r>
          </a:p>
          <a:p>
            <a:pPr marL="0" indent="0" algn="just">
              <a:buNone/>
            </a:pPr>
            <a:r>
              <a:rPr lang="en-US" sz="2400" dirty="0">
                <a:latin typeface="Times New Roman"/>
                <a:cs typeface="Times New Roman"/>
              </a:rPr>
              <a:t>       2.2  Engineers shall not affix their signatures to any plans or documents dealing with subjects matter in which they lack competence, nor to any plan or document not prepared under their direction and control.</a:t>
            </a:r>
          </a:p>
          <a:p>
            <a:pPr marL="0" indent="0" algn="just">
              <a:buNone/>
            </a:pPr>
            <a:r>
              <a:rPr lang="en-US" sz="2400" dirty="0">
                <a:latin typeface="Times New Roman"/>
                <a:cs typeface="Times New Roman"/>
              </a:rPr>
              <a:t>       2.3   Engineers may accept assignments and assume responsibility for coordination of an entire project and sign and seal the engineering documents for the entire project, provided that each technical segment is signed and sealed only by the qualified engineers who prepared the segment.</a:t>
            </a:r>
          </a:p>
          <a:p>
            <a:pPr marL="457200" indent="-457200" algn="just">
              <a:buFont typeface="+mj-lt"/>
              <a:buAutoNum type="arabicPeriod"/>
            </a:pPr>
            <a:endParaRPr lang="en-US" sz="2400" dirty="0">
              <a:latin typeface="Times New Roman"/>
              <a:cs typeface="Times New Roman"/>
            </a:endParaRPr>
          </a:p>
          <a:p>
            <a:pPr marL="0" indent="0" algn="just">
              <a:buNone/>
            </a:pPr>
            <a:endParaRPr lang="en-US" sz="2500" dirty="0">
              <a:latin typeface="Times New Roman"/>
              <a:cs typeface="Times New Roman"/>
            </a:endParaRPr>
          </a:p>
          <a:p>
            <a:pPr marL="0" indent="0" algn="just">
              <a:buNone/>
            </a:pPr>
            <a:endParaRPr lang="en-US" sz="2500" dirty="0">
              <a:latin typeface="Times New Roman"/>
              <a:cs typeface="Times New Roman"/>
            </a:endParaRPr>
          </a:p>
        </p:txBody>
      </p:sp>
    </p:spTree>
    <p:extLst>
      <p:ext uri="{BB962C8B-B14F-4D97-AF65-F5344CB8AC3E}">
        <p14:creationId xmlns:p14="http://schemas.microsoft.com/office/powerpoint/2010/main" val="725311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025D792E-0E3B-7FBC-B2AC-E1B3B8EE67AD}"/>
              </a:ext>
            </a:extLst>
          </p:cNvPr>
          <p:cNvPicPr>
            <a:picLocks noChangeAspect="1"/>
          </p:cNvPicPr>
          <p:nvPr/>
        </p:nvPicPr>
        <p:blipFill rotWithShape="1">
          <a:blip r:embed="rId2"/>
          <a:srcRect t="25243" r="380" b="28641"/>
          <a:stretch/>
        </p:blipFill>
        <p:spPr>
          <a:xfrm rot="16200000">
            <a:off x="-2158297" y="2734862"/>
            <a:ext cx="5801646" cy="1231920"/>
          </a:xfrm>
          <a:prstGeom prst="rect">
            <a:avLst/>
          </a:prstGeom>
        </p:spPr>
      </p:pic>
      <p:sp>
        <p:nvSpPr>
          <p:cNvPr id="6" name="Title 1">
            <a:extLst>
              <a:ext uri="{FF2B5EF4-FFF2-40B4-BE49-F238E27FC236}">
                <a16:creationId xmlns:a16="http://schemas.microsoft.com/office/drawing/2014/main" id="{D951608F-2C33-5326-32B9-92EF084FF2D2}"/>
              </a:ext>
            </a:extLst>
          </p:cNvPr>
          <p:cNvSpPr>
            <a:spLocks noGrp="1"/>
          </p:cNvSpPr>
          <p:nvPr/>
        </p:nvSpPr>
        <p:spPr>
          <a:xfrm>
            <a:off x="1501785" y="548640"/>
            <a:ext cx="10209883" cy="1169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7200" b="0" dirty="0">
                <a:latin typeface="Consolas"/>
              </a:rPr>
              <a:t>CODE OF ETHICS</a:t>
            </a:r>
            <a:endParaRPr lang="en-US" dirty="0"/>
          </a:p>
        </p:txBody>
      </p:sp>
      <p:sp>
        <p:nvSpPr>
          <p:cNvPr id="7" name="Content Placeholder 2">
            <a:extLst>
              <a:ext uri="{FF2B5EF4-FFF2-40B4-BE49-F238E27FC236}">
                <a16:creationId xmlns:a16="http://schemas.microsoft.com/office/drawing/2014/main" id="{654A9241-6CF8-4E03-86C9-16B85350F5A8}"/>
              </a:ext>
            </a:extLst>
          </p:cNvPr>
          <p:cNvSpPr txBox="1">
            <a:spLocks/>
          </p:cNvSpPr>
          <p:nvPr/>
        </p:nvSpPr>
        <p:spPr>
          <a:xfrm>
            <a:off x="1649426" y="2091117"/>
            <a:ext cx="10251634" cy="439354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07000"/>
              </a:lnSpc>
              <a:spcBef>
                <a:spcPts val="0"/>
              </a:spcBef>
              <a:spcAft>
                <a:spcPts val="0"/>
              </a:spcAft>
              <a:buFont typeface="+mj-lt"/>
              <a:buAutoNum type="arabicPeriod" startAt="3"/>
            </a:pPr>
            <a:r>
              <a:rPr lang="en-US" sz="2000" dirty="0">
                <a:latin typeface="Times New Roman"/>
                <a:cs typeface="Times New Roman"/>
              </a:rPr>
              <a:t>To avoid real or perceived conflicts of interest whenever possible, and to disclose them to affected parties when they do exist.</a:t>
            </a:r>
          </a:p>
          <a:p>
            <a:pPr marL="457200" indent="-457200" algn="just">
              <a:buFont typeface="+mj-lt"/>
              <a:buAutoNum type="arabicPeriod" startAt="3"/>
            </a:pPr>
            <a:r>
              <a:rPr lang="en-US" sz="2000" dirty="0">
                <a:latin typeface="Times New Roman"/>
                <a:cs typeface="Times New Roman"/>
              </a:rPr>
              <a:t>To avoid unlawful conduct in professional activities, and to reject bribery in all its forms.</a:t>
            </a:r>
          </a:p>
          <a:p>
            <a:pPr marL="457200" indent="-457200" algn="just">
              <a:buFont typeface="+mj-lt"/>
              <a:buAutoNum type="arabicPeriod" startAt="3"/>
            </a:pPr>
            <a:r>
              <a:rPr lang="en-US" sz="2000" dirty="0">
                <a:latin typeface="Times New Roman"/>
                <a:cs typeface="Times New Roman"/>
              </a:rPr>
              <a:t>To seek, accept, and offer honest criticism of technical work, to acknowledge and correct errors, to be honest, and realistic in stating claims or estimates based on available data, and to credit properly the contributions of others.</a:t>
            </a:r>
          </a:p>
          <a:p>
            <a:pPr marL="457200" indent="-457200" algn="just">
              <a:buFont typeface="+mj-lt"/>
              <a:buAutoNum type="arabicPeriod" startAt="3"/>
            </a:pPr>
            <a:r>
              <a:rPr lang="en-US" sz="2000" dirty="0">
                <a:latin typeface="Times New Roman"/>
                <a:cs typeface="Times New Roman"/>
              </a:rPr>
              <a:t>To treat all persons fairly and with respect, and to not engage in discrimination based on characteristics such as race, religion, gender, disability, age, national origin, sexual orientation, gender identity, or gender expression.</a:t>
            </a:r>
          </a:p>
          <a:p>
            <a:pPr marL="457200" marR="0" lvl="0" indent="-457200">
              <a:lnSpc>
                <a:spcPct val="107000"/>
              </a:lnSpc>
              <a:spcBef>
                <a:spcPts val="0"/>
              </a:spcBef>
              <a:spcAft>
                <a:spcPts val="0"/>
              </a:spcAft>
              <a:buFont typeface="+mj-lt"/>
              <a:buAutoNum type="arabicPeriod" startAt="7"/>
            </a:pPr>
            <a:endParaRPr lang="en-US" sz="2000" dirty="0">
              <a:latin typeface="Times New Roman"/>
              <a:cs typeface="Times New Roman"/>
            </a:endParaRPr>
          </a:p>
          <a:p>
            <a:pPr marL="457200" marR="0" lvl="0" indent="-457200">
              <a:lnSpc>
                <a:spcPct val="107000"/>
              </a:lnSpc>
              <a:spcBef>
                <a:spcPts val="0"/>
              </a:spcBef>
              <a:spcAft>
                <a:spcPts val="0"/>
              </a:spcAft>
              <a:buFont typeface="+mj-lt"/>
              <a:buAutoNum type="arabicPeriod" startAt="7"/>
            </a:pPr>
            <a:r>
              <a:rPr lang="en-US" sz="2000" dirty="0">
                <a:latin typeface="Times New Roman"/>
                <a:cs typeface="Times New Roman"/>
              </a:rPr>
              <a:t>To avoid injuring others, their property, reputation, or employment by false or malicious actions, rumors, or any other verbal or physical abuses.</a:t>
            </a:r>
          </a:p>
          <a:p>
            <a:pPr marL="0" indent="0" algn="just">
              <a:buNone/>
            </a:pPr>
            <a:endParaRPr lang="en-US" sz="2000" dirty="0">
              <a:latin typeface="Times New Roman"/>
              <a:cs typeface="Times New Roman"/>
            </a:endParaRPr>
          </a:p>
          <a:p>
            <a:pPr marL="0" indent="0" algn="just">
              <a:buNone/>
            </a:pPr>
            <a:endParaRPr lang="en-US" sz="2000" dirty="0">
              <a:latin typeface="Times New Roman"/>
              <a:cs typeface="Times New Roman"/>
            </a:endParaRPr>
          </a:p>
        </p:txBody>
      </p:sp>
    </p:spTree>
    <p:extLst>
      <p:ext uri="{BB962C8B-B14F-4D97-AF65-F5344CB8AC3E}">
        <p14:creationId xmlns:p14="http://schemas.microsoft.com/office/powerpoint/2010/main" val="360884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9E6EFEE-6516-482C-B143-F97F9BF89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F0D2C0-CD0C-470C-8851-D8B2CC417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8766" y="3248002"/>
            <a:ext cx="5688917" cy="1913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025D792E-0E3B-7FBC-B2AC-E1B3B8EE67AD}"/>
              </a:ext>
            </a:extLst>
          </p:cNvPr>
          <p:cNvPicPr>
            <a:picLocks noChangeAspect="1"/>
          </p:cNvPicPr>
          <p:nvPr/>
        </p:nvPicPr>
        <p:blipFill rotWithShape="1">
          <a:blip r:embed="rId2"/>
          <a:srcRect t="25243" r="380" b="28641"/>
          <a:stretch/>
        </p:blipFill>
        <p:spPr>
          <a:xfrm rot="16200000">
            <a:off x="-2158297" y="2734862"/>
            <a:ext cx="5801646" cy="1231920"/>
          </a:xfrm>
          <a:prstGeom prst="rect">
            <a:avLst/>
          </a:prstGeom>
        </p:spPr>
      </p:pic>
      <p:sp>
        <p:nvSpPr>
          <p:cNvPr id="6" name="Title 1">
            <a:extLst>
              <a:ext uri="{FF2B5EF4-FFF2-40B4-BE49-F238E27FC236}">
                <a16:creationId xmlns:a16="http://schemas.microsoft.com/office/drawing/2014/main" id="{D951608F-2C33-5326-32B9-92EF084FF2D2}"/>
              </a:ext>
            </a:extLst>
          </p:cNvPr>
          <p:cNvSpPr>
            <a:spLocks noGrp="1"/>
          </p:cNvSpPr>
          <p:nvPr/>
        </p:nvSpPr>
        <p:spPr>
          <a:xfrm>
            <a:off x="1501785" y="548640"/>
            <a:ext cx="10209883" cy="11691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sz="7200" b="0" dirty="0">
                <a:latin typeface="Consolas"/>
              </a:rPr>
              <a:t>CODE OF ETHICS</a:t>
            </a:r>
            <a:endParaRPr lang="en-US" dirty="0"/>
          </a:p>
        </p:txBody>
      </p:sp>
      <p:sp>
        <p:nvSpPr>
          <p:cNvPr id="7" name="Content Placeholder 2">
            <a:extLst>
              <a:ext uri="{FF2B5EF4-FFF2-40B4-BE49-F238E27FC236}">
                <a16:creationId xmlns:a16="http://schemas.microsoft.com/office/drawing/2014/main" id="{EF680FC1-C839-4724-B321-823B94626A14}"/>
              </a:ext>
            </a:extLst>
          </p:cNvPr>
          <p:cNvSpPr txBox="1">
            <a:spLocks/>
          </p:cNvSpPr>
          <p:nvPr/>
        </p:nvSpPr>
        <p:spPr>
          <a:xfrm>
            <a:off x="1627047" y="1976984"/>
            <a:ext cx="10251634" cy="4393544"/>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just">
              <a:lnSpc>
                <a:spcPct val="107000"/>
              </a:lnSpc>
              <a:spcBef>
                <a:spcPts val="0"/>
              </a:spcBef>
              <a:spcAft>
                <a:spcPts val="0"/>
              </a:spcAft>
              <a:buFont typeface="+mj-lt"/>
              <a:buAutoNum type="arabicPeriod" startAt="8"/>
            </a:pPr>
            <a:r>
              <a:rPr lang="en-US" sz="2000" dirty="0">
                <a:latin typeface="Times New Roman"/>
                <a:cs typeface="Times New Roman"/>
              </a:rPr>
              <a:t>Engineers, before undertaking work for others in connection with which the engineer may make improvements, plans, designs, inventions, or other records that may justify copyrights or patents, should enter into a positive agreement regarding ownership.  They shall continue their professional development throughout their careers and should keep current in their specialty fields by engaging in professional practice, participating in continuing education courses, reading in the technical literature, and attending professional meetings and seminars. </a:t>
            </a:r>
          </a:p>
          <a:p>
            <a:pPr marL="457200" indent="-457200" algn="just">
              <a:buFont typeface="+mj-lt"/>
              <a:buAutoNum type="arabicPeriod" startAt="8"/>
            </a:pPr>
            <a:r>
              <a:rPr lang="en-US" sz="2000" dirty="0">
                <a:latin typeface="Times New Roman"/>
                <a:cs typeface="Times New Roman"/>
              </a:rPr>
              <a:t>Engineers shall support colleagues and co-workers in following this code of ethics, to strive to ensure the code is upheld, and to not retaliate against individuals reporting a violation.</a:t>
            </a:r>
          </a:p>
          <a:p>
            <a:pPr marL="457200" indent="-457200" algn="just">
              <a:buFont typeface="+mj-lt"/>
              <a:buAutoNum type="arabicPeriod" startAt="8"/>
            </a:pPr>
            <a:r>
              <a:rPr lang="en-US" sz="2000" dirty="0">
                <a:latin typeface="Times New Roman"/>
                <a:cs typeface="Times New Roman"/>
              </a:rPr>
              <a:t>Engineers shall not attempt to obtain employment or advancement or professional engagement by untruthfully criticizing other engineers, or by other improper or questionable methods.</a:t>
            </a:r>
          </a:p>
        </p:txBody>
      </p:sp>
    </p:spTree>
    <p:extLst>
      <p:ext uri="{BB962C8B-B14F-4D97-AF65-F5344CB8AC3E}">
        <p14:creationId xmlns:p14="http://schemas.microsoft.com/office/powerpoint/2010/main" val="232522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211A5-E046-4652-9806-6EDFC837F600}"/>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35241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AccentBoxVTI">
  <a:themeElements>
    <a:clrScheme name="AnalogousFromLightSeedLeftStep">
      <a:dk1>
        <a:srgbClr val="000000"/>
      </a:dk1>
      <a:lt1>
        <a:srgbClr val="FFFFFF"/>
      </a:lt1>
      <a:dk2>
        <a:srgbClr val="412624"/>
      </a:dk2>
      <a:lt2>
        <a:srgbClr val="E2E5E8"/>
      </a:lt2>
      <a:accent1>
        <a:srgbClr val="E88A38"/>
      </a:accent1>
      <a:accent2>
        <a:srgbClr val="EB564E"/>
      </a:accent2>
      <a:accent3>
        <a:srgbClr val="EE6E9D"/>
      </a:accent3>
      <a:accent4>
        <a:srgbClr val="EB4EC9"/>
      </a:accent4>
      <a:accent5>
        <a:srgbClr val="D56EEE"/>
      </a:accent5>
      <a:accent6>
        <a:srgbClr val="8A4EEB"/>
      </a:accent6>
      <a:hlink>
        <a:srgbClr val="5D85A8"/>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Nature Illustration 16x9">
  <a:themeElements>
    <a:clrScheme name="Nature Illustration">
      <a:dk1>
        <a:srgbClr val="9A5315"/>
      </a:dk1>
      <a:lt1>
        <a:srgbClr val="FFFFFF"/>
      </a:lt1>
      <a:dk2>
        <a:srgbClr val="000000"/>
      </a:dk2>
      <a:lt2>
        <a:srgbClr val="D1E5F9"/>
      </a:lt2>
      <a:accent1>
        <a:srgbClr val="F3771A"/>
      </a:accent1>
      <a:accent2>
        <a:srgbClr val="8BBEF1"/>
      </a:accent2>
      <a:accent3>
        <a:srgbClr val="6DC025"/>
      </a:accent3>
      <a:accent4>
        <a:srgbClr val="9A5315"/>
      </a:accent4>
      <a:accent5>
        <a:srgbClr val="F1471F"/>
      </a:accent5>
      <a:accent6>
        <a:srgbClr val="DA6FDF"/>
      </a:accent6>
      <a:hlink>
        <a:srgbClr val="6DC025"/>
      </a:hlink>
      <a:folHlink>
        <a:srgbClr val="9A5315"/>
      </a:folHlink>
    </a:clrScheme>
    <a:fontScheme name="Segoe Print">
      <a:majorFont>
        <a:latin typeface="Segoe Print"/>
        <a:ea typeface=""/>
        <a:cs typeface=""/>
      </a:majorFont>
      <a:minorFont>
        <a:latin typeface="Segoe Prin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vonVTI">
  <a:themeElements>
    <a:clrScheme name="AnalogousFromRegularSeedRightStep">
      <a:dk1>
        <a:srgbClr val="000000"/>
      </a:dk1>
      <a:lt1>
        <a:srgbClr val="FFFFFF"/>
      </a:lt1>
      <a:dk2>
        <a:srgbClr val="2A301B"/>
      </a:dk2>
      <a:lt2>
        <a:srgbClr val="F0F1F3"/>
      </a:lt2>
      <a:accent1>
        <a:srgbClr val="B1A029"/>
      </a:accent1>
      <a:accent2>
        <a:srgbClr val="84AF1C"/>
      </a:accent2>
      <a:accent3>
        <a:srgbClr val="52B52A"/>
      </a:accent3>
      <a:accent4>
        <a:srgbClr val="1EB932"/>
      </a:accent4>
      <a:accent5>
        <a:srgbClr val="2AB676"/>
      </a:accent5>
      <a:accent6>
        <a:srgbClr val="1DB1AB"/>
      </a:accent6>
      <a:hlink>
        <a:srgbClr val="6471CB"/>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office theme</Template>
  <TotalTime>46</TotalTime>
  <Words>677</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9</vt:i4>
      </vt:variant>
    </vt:vector>
  </HeadingPairs>
  <TitlesOfParts>
    <vt:vector size="20" baseType="lpstr">
      <vt:lpstr>Arial</vt:lpstr>
      <vt:lpstr>Avenir Next LT Pro</vt:lpstr>
      <vt:lpstr>Calibri</vt:lpstr>
      <vt:lpstr>Consolas</vt:lpstr>
      <vt:lpstr>Garamond</vt:lpstr>
      <vt:lpstr>Segoe Print</vt:lpstr>
      <vt:lpstr>Times New Roman</vt:lpstr>
      <vt:lpstr>Wingdings</vt:lpstr>
      <vt:lpstr>AccentBoxVTI</vt:lpstr>
      <vt:lpstr>Nature Illustration 16x9</vt:lpstr>
      <vt:lpstr>SavonVTI</vt:lpstr>
      <vt:lpstr>CODE OF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Sarzila Aronica</cp:lastModifiedBy>
  <cp:revision>429</cp:revision>
  <dcterms:created xsi:type="dcterms:W3CDTF">2022-08-01T15:10:06Z</dcterms:created>
  <dcterms:modified xsi:type="dcterms:W3CDTF">2022-08-02T02:54:01Z</dcterms:modified>
</cp:coreProperties>
</file>