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5" r:id="rId4"/>
  </p:sldMasterIdLst>
  <p:notesMasterIdLst>
    <p:notesMasterId r:id="rId42"/>
  </p:notesMasterIdLst>
  <p:sldIdLst>
    <p:sldId id="1653" r:id="rId5"/>
    <p:sldId id="1592" r:id="rId6"/>
    <p:sldId id="1313" r:id="rId7"/>
    <p:sldId id="1619" r:id="rId8"/>
    <p:sldId id="1642" r:id="rId9"/>
    <p:sldId id="1620" r:id="rId10"/>
    <p:sldId id="1643" r:id="rId11"/>
    <p:sldId id="1638" r:id="rId12"/>
    <p:sldId id="1631" r:id="rId13"/>
    <p:sldId id="1632" r:id="rId14"/>
    <p:sldId id="1644" r:id="rId15"/>
    <p:sldId id="1635" r:id="rId16"/>
    <p:sldId id="1630" r:id="rId17"/>
    <p:sldId id="1629" r:id="rId18"/>
    <p:sldId id="1633" r:id="rId19"/>
    <p:sldId id="1634" r:id="rId20"/>
    <p:sldId id="1636" r:id="rId21"/>
    <p:sldId id="1645" r:id="rId22"/>
    <p:sldId id="1623" r:id="rId23"/>
    <p:sldId id="1639" r:id="rId24"/>
    <p:sldId id="1625" r:id="rId25"/>
    <p:sldId id="1640" r:id="rId26"/>
    <p:sldId id="1651" r:id="rId27"/>
    <p:sldId id="1650" r:id="rId28"/>
    <p:sldId id="1646" r:id="rId29"/>
    <p:sldId id="1637" r:id="rId30"/>
    <p:sldId id="1641" r:id="rId31"/>
    <p:sldId id="1626" r:id="rId32"/>
    <p:sldId id="1627" r:id="rId33"/>
    <p:sldId id="1648" r:id="rId34"/>
    <p:sldId id="1628" r:id="rId35"/>
    <p:sldId id="1480" r:id="rId36"/>
    <p:sldId id="1647" r:id="rId37"/>
    <p:sldId id="1652" r:id="rId38"/>
    <p:sldId id="1624" r:id="rId39"/>
    <p:sldId id="1649" r:id="rId40"/>
    <p:sldId id="913" r:id="rId41"/>
  </p:sldIdLst>
  <p:sldSz cx="9144000" cy="5143500" type="screen16x9"/>
  <p:notesSz cx="9144000" cy="6172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64" userDrawn="1">
          <p15:clr>
            <a:srgbClr val="A4A3A4"/>
          </p15:clr>
        </p15:guide>
        <p15:guide id="2" pos="5664" userDrawn="1">
          <p15:clr>
            <a:srgbClr val="A4A3A4"/>
          </p15:clr>
        </p15:guide>
        <p15:guide id="3" orient="horz" pos="516" userDrawn="1">
          <p15:clr>
            <a:srgbClr val="A4A3A4"/>
          </p15:clr>
        </p15:guide>
        <p15:guide id="4" pos="48" userDrawn="1">
          <p15:clr>
            <a:srgbClr val="A4A3A4"/>
          </p15:clr>
        </p15:guide>
        <p15:guide id="5" pos="5088" userDrawn="1">
          <p15:clr>
            <a:srgbClr val="A4A3A4"/>
          </p15:clr>
        </p15:guide>
        <p15:guide id="6" pos="4704" userDrawn="1">
          <p15:clr>
            <a:srgbClr val="A4A3A4"/>
          </p15:clr>
        </p15:guide>
        <p15:guide id="7" pos="3936" userDrawn="1">
          <p15:clr>
            <a:srgbClr val="A4A3A4"/>
          </p15:clr>
        </p15:guide>
        <p15:guide id="8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0DC"/>
    <a:srgbClr val="585858"/>
    <a:srgbClr val="FFFFFF"/>
    <a:srgbClr val="F3F3F3"/>
    <a:srgbClr val="A4343A"/>
    <a:srgbClr val="11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E387BF-B9BB-411E-B356-9D4415B21E29}" v="1116" dt="2024-11-30T00:42:44.66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0625" autoAdjust="0"/>
  </p:normalViewPr>
  <p:slideViewPr>
    <p:cSldViewPr>
      <p:cViewPr varScale="1">
        <p:scale>
          <a:sx n="132" d="100"/>
          <a:sy n="132" d="100"/>
        </p:scale>
        <p:origin x="640" y="76"/>
      </p:cViewPr>
      <p:guideLst>
        <p:guide orient="horz" pos="2964"/>
        <p:guide pos="5664"/>
        <p:guide orient="horz" pos="516"/>
        <p:guide pos="48"/>
        <p:guide pos="5088"/>
        <p:guide pos="4704"/>
        <p:guide pos="3936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110" d="100"/>
          <a:sy n="110" d="100"/>
        </p:scale>
        <p:origin x="1856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78E53E-744C-40D3-BF0D-275CA2692E9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9AB8BE-2019-40E4-9D04-488217477855}">
      <dgm:prSet phldrT="[Text]" custT="1"/>
      <dgm:spPr/>
      <dgm:t>
        <a:bodyPr/>
        <a:lstStyle/>
        <a:p>
          <a:pPr algn="l"/>
          <a:r>
            <a:rPr lang="en-US" sz="1400" b="0" dirty="0">
              <a:latin typeface="Georgia" panose="02040502050405020303" pitchFamily="18" charset="0"/>
            </a:rPr>
            <a:t>Model Development with Predictors &amp; Interactions</a:t>
          </a:r>
        </a:p>
      </dgm:t>
    </dgm:pt>
    <dgm:pt modelId="{D4802D17-15A6-4C92-84F0-CF11C4B5A76B}" type="parTrans" cxnId="{BC951024-CDAD-4E5D-99AB-BC77E618C933}">
      <dgm:prSet/>
      <dgm:spPr/>
      <dgm:t>
        <a:bodyPr/>
        <a:lstStyle/>
        <a:p>
          <a:endParaRPr lang="en-US"/>
        </a:p>
      </dgm:t>
    </dgm:pt>
    <dgm:pt modelId="{91AD83B0-FF73-4824-83AA-032FABFE99A6}" type="sibTrans" cxnId="{BC951024-CDAD-4E5D-99AB-BC77E618C933}">
      <dgm:prSet/>
      <dgm:spPr/>
      <dgm:t>
        <a:bodyPr/>
        <a:lstStyle/>
        <a:p>
          <a:endParaRPr lang="en-US"/>
        </a:p>
      </dgm:t>
    </dgm:pt>
    <dgm:pt modelId="{81954856-9A01-404E-9E6B-FD322D15FB96}">
      <dgm:prSet phldrT="[Text]" custT="1"/>
      <dgm:spPr/>
      <dgm:t>
        <a:bodyPr/>
        <a:lstStyle/>
        <a:p>
          <a:r>
            <a:rPr lang="en-US" sz="1400" b="0" dirty="0">
              <a:latin typeface="Georgia" panose="02040502050405020303" pitchFamily="18" charset="0"/>
            </a:rPr>
            <a:t>Model Refinement with Stepwise Selection</a:t>
          </a:r>
        </a:p>
      </dgm:t>
    </dgm:pt>
    <dgm:pt modelId="{D2F28E0F-5336-485B-9C90-DA4911E44482}" type="parTrans" cxnId="{0E4E6640-0D36-4A46-92D4-C3CE3CA736F4}">
      <dgm:prSet/>
      <dgm:spPr/>
      <dgm:t>
        <a:bodyPr/>
        <a:lstStyle/>
        <a:p>
          <a:endParaRPr lang="en-US"/>
        </a:p>
      </dgm:t>
    </dgm:pt>
    <dgm:pt modelId="{8DF97CE9-4552-4EE9-8B98-28B19A8B99E7}" type="sibTrans" cxnId="{0E4E6640-0D36-4A46-92D4-C3CE3CA736F4}">
      <dgm:prSet/>
      <dgm:spPr/>
      <dgm:t>
        <a:bodyPr/>
        <a:lstStyle/>
        <a:p>
          <a:endParaRPr lang="en-US"/>
        </a:p>
      </dgm:t>
    </dgm:pt>
    <dgm:pt modelId="{4D85D530-3A72-43CE-ADB9-6920D246C350}">
      <dgm:prSet phldrT="[Text]" custT="1"/>
      <dgm:spPr/>
      <dgm:t>
        <a:bodyPr/>
        <a:lstStyle/>
        <a:p>
          <a:r>
            <a:rPr lang="en-US" sz="1400" b="0" dirty="0">
              <a:latin typeface="Georgia" panose="02040502050405020303" pitchFamily="18" charset="0"/>
            </a:rPr>
            <a:t>Model Evaluation on Unseen Data</a:t>
          </a:r>
        </a:p>
      </dgm:t>
    </dgm:pt>
    <dgm:pt modelId="{108E45EA-5C75-4FF0-8515-C047B7059162}" type="parTrans" cxnId="{12623E5A-A16F-40AB-A028-83A21015B4BA}">
      <dgm:prSet/>
      <dgm:spPr/>
      <dgm:t>
        <a:bodyPr/>
        <a:lstStyle/>
        <a:p>
          <a:endParaRPr lang="en-US"/>
        </a:p>
      </dgm:t>
    </dgm:pt>
    <dgm:pt modelId="{581EA333-7C62-4829-93FC-C96F16459919}" type="sibTrans" cxnId="{12623E5A-A16F-40AB-A028-83A21015B4BA}">
      <dgm:prSet/>
      <dgm:spPr/>
      <dgm:t>
        <a:bodyPr/>
        <a:lstStyle/>
        <a:p>
          <a:endParaRPr lang="en-US"/>
        </a:p>
      </dgm:t>
    </dgm:pt>
    <dgm:pt modelId="{44768D5F-78D2-4253-855F-B37706A64E58}">
      <dgm:prSet phldrT="[Text]" custT="1"/>
      <dgm:spPr/>
      <dgm:t>
        <a:bodyPr/>
        <a:lstStyle/>
        <a:p>
          <a:r>
            <a:rPr lang="en-US" sz="1400" b="0" dirty="0">
              <a:latin typeface="Georgia" panose="02040502050405020303" pitchFamily="18" charset="0"/>
            </a:rPr>
            <a:t>Assumption Checks for Model Validity</a:t>
          </a:r>
        </a:p>
      </dgm:t>
    </dgm:pt>
    <dgm:pt modelId="{CD1DE119-4BF2-43CD-8304-E42F3F6625D7}" type="parTrans" cxnId="{0811FC64-FF83-465B-9684-4DF55EC087E1}">
      <dgm:prSet/>
      <dgm:spPr/>
      <dgm:t>
        <a:bodyPr/>
        <a:lstStyle/>
        <a:p>
          <a:endParaRPr lang="en-US"/>
        </a:p>
      </dgm:t>
    </dgm:pt>
    <dgm:pt modelId="{15676DB7-2BEA-4E9E-BFEE-075E4A0175E1}" type="sibTrans" cxnId="{0811FC64-FF83-465B-9684-4DF55EC087E1}">
      <dgm:prSet/>
      <dgm:spPr/>
      <dgm:t>
        <a:bodyPr/>
        <a:lstStyle/>
        <a:p>
          <a:endParaRPr lang="en-US"/>
        </a:p>
      </dgm:t>
    </dgm:pt>
    <dgm:pt modelId="{9BAE97CE-EFE6-48CC-A35D-5582BB0E6695}" type="pres">
      <dgm:prSet presAssocID="{2578E53E-744C-40D3-BF0D-275CA2692E9C}" presName="outerComposite" presStyleCnt="0">
        <dgm:presLayoutVars>
          <dgm:chMax val="5"/>
          <dgm:dir/>
          <dgm:resizeHandles val="exact"/>
        </dgm:presLayoutVars>
      </dgm:prSet>
      <dgm:spPr/>
    </dgm:pt>
    <dgm:pt modelId="{031B7ED2-88D2-494C-929F-22E43FD9C0C9}" type="pres">
      <dgm:prSet presAssocID="{2578E53E-744C-40D3-BF0D-275CA2692E9C}" presName="dummyMaxCanvas" presStyleCnt="0">
        <dgm:presLayoutVars/>
      </dgm:prSet>
      <dgm:spPr/>
    </dgm:pt>
    <dgm:pt modelId="{68049ECD-0952-4D43-BD60-902AB48A688A}" type="pres">
      <dgm:prSet presAssocID="{2578E53E-744C-40D3-BF0D-275CA2692E9C}" presName="FourNodes_1" presStyleLbl="node1" presStyleIdx="0" presStyleCnt="4" custScaleX="109375" custLinFactNeighborX="-781" custLinFactNeighborY="-3455">
        <dgm:presLayoutVars>
          <dgm:bulletEnabled val="1"/>
        </dgm:presLayoutVars>
      </dgm:prSet>
      <dgm:spPr/>
    </dgm:pt>
    <dgm:pt modelId="{3A389FE6-D2EF-4B49-885B-48AE431983C1}" type="pres">
      <dgm:prSet presAssocID="{2578E53E-744C-40D3-BF0D-275CA2692E9C}" presName="FourNodes_2" presStyleLbl="node1" presStyleIdx="1" presStyleCnt="4">
        <dgm:presLayoutVars>
          <dgm:bulletEnabled val="1"/>
        </dgm:presLayoutVars>
      </dgm:prSet>
      <dgm:spPr/>
    </dgm:pt>
    <dgm:pt modelId="{1EB0E286-1EEC-4193-AC0A-99130B6FAEEA}" type="pres">
      <dgm:prSet presAssocID="{2578E53E-744C-40D3-BF0D-275CA2692E9C}" presName="FourNodes_3" presStyleLbl="node1" presStyleIdx="2" presStyleCnt="4" custLinFactNeighborX="-219" custLinFactNeighborY="-800">
        <dgm:presLayoutVars>
          <dgm:bulletEnabled val="1"/>
        </dgm:presLayoutVars>
      </dgm:prSet>
      <dgm:spPr/>
    </dgm:pt>
    <dgm:pt modelId="{9AF84403-6237-4858-9879-E0AC8E5CA853}" type="pres">
      <dgm:prSet presAssocID="{2578E53E-744C-40D3-BF0D-275CA2692E9C}" presName="FourNodes_4" presStyleLbl="node1" presStyleIdx="3" presStyleCnt="4">
        <dgm:presLayoutVars>
          <dgm:bulletEnabled val="1"/>
        </dgm:presLayoutVars>
      </dgm:prSet>
      <dgm:spPr/>
    </dgm:pt>
    <dgm:pt modelId="{12AE3179-A0EF-41B7-9C9B-A753FA0F2B8B}" type="pres">
      <dgm:prSet presAssocID="{2578E53E-744C-40D3-BF0D-275CA2692E9C}" presName="FourConn_1-2" presStyleLbl="fgAccFollowNode1" presStyleIdx="0" presStyleCnt="3">
        <dgm:presLayoutVars>
          <dgm:bulletEnabled val="1"/>
        </dgm:presLayoutVars>
      </dgm:prSet>
      <dgm:spPr/>
    </dgm:pt>
    <dgm:pt modelId="{3922B386-30AD-4A64-861C-5C325E589C8D}" type="pres">
      <dgm:prSet presAssocID="{2578E53E-744C-40D3-BF0D-275CA2692E9C}" presName="FourConn_2-3" presStyleLbl="fgAccFollowNode1" presStyleIdx="1" presStyleCnt="3">
        <dgm:presLayoutVars>
          <dgm:bulletEnabled val="1"/>
        </dgm:presLayoutVars>
      </dgm:prSet>
      <dgm:spPr/>
    </dgm:pt>
    <dgm:pt modelId="{9608A7D3-9FAC-42F9-A879-BBF6737010D6}" type="pres">
      <dgm:prSet presAssocID="{2578E53E-744C-40D3-BF0D-275CA2692E9C}" presName="FourConn_3-4" presStyleLbl="fgAccFollowNode1" presStyleIdx="2" presStyleCnt="3">
        <dgm:presLayoutVars>
          <dgm:bulletEnabled val="1"/>
        </dgm:presLayoutVars>
      </dgm:prSet>
      <dgm:spPr/>
    </dgm:pt>
    <dgm:pt modelId="{0A806B94-2F44-4F85-99C0-F7FA32537B1D}" type="pres">
      <dgm:prSet presAssocID="{2578E53E-744C-40D3-BF0D-275CA2692E9C}" presName="FourNodes_1_text" presStyleLbl="node1" presStyleIdx="3" presStyleCnt="4">
        <dgm:presLayoutVars>
          <dgm:bulletEnabled val="1"/>
        </dgm:presLayoutVars>
      </dgm:prSet>
      <dgm:spPr/>
    </dgm:pt>
    <dgm:pt modelId="{392AFC34-07CD-4643-BA31-3E5476F1A06E}" type="pres">
      <dgm:prSet presAssocID="{2578E53E-744C-40D3-BF0D-275CA2692E9C}" presName="FourNodes_2_text" presStyleLbl="node1" presStyleIdx="3" presStyleCnt="4">
        <dgm:presLayoutVars>
          <dgm:bulletEnabled val="1"/>
        </dgm:presLayoutVars>
      </dgm:prSet>
      <dgm:spPr/>
    </dgm:pt>
    <dgm:pt modelId="{B1DC03E0-C07D-4DBB-8115-C5C674CE55E0}" type="pres">
      <dgm:prSet presAssocID="{2578E53E-744C-40D3-BF0D-275CA2692E9C}" presName="FourNodes_3_text" presStyleLbl="node1" presStyleIdx="3" presStyleCnt="4">
        <dgm:presLayoutVars>
          <dgm:bulletEnabled val="1"/>
        </dgm:presLayoutVars>
      </dgm:prSet>
      <dgm:spPr/>
    </dgm:pt>
    <dgm:pt modelId="{C63DF7D5-6CAB-429D-A2DA-C7F599BB739E}" type="pres">
      <dgm:prSet presAssocID="{2578E53E-744C-40D3-BF0D-275CA2692E9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D36660F-5B8D-4B3A-900E-33637B8DE7E4}" type="presOf" srcId="{2578E53E-744C-40D3-BF0D-275CA2692E9C}" destId="{9BAE97CE-EFE6-48CC-A35D-5582BB0E6695}" srcOrd="0" destOrd="0" presId="urn:microsoft.com/office/officeart/2005/8/layout/vProcess5"/>
    <dgm:cxn modelId="{BC951024-CDAD-4E5D-99AB-BC77E618C933}" srcId="{2578E53E-744C-40D3-BF0D-275CA2692E9C}" destId="{059AB8BE-2019-40E4-9D04-488217477855}" srcOrd="0" destOrd="0" parTransId="{D4802D17-15A6-4C92-84F0-CF11C4B5A76B}" sibTransId="{91AD83B0-FF73-4824-83AA-032FABFE99A6}"/>
    <dgm:cxn modelId="{0E4E6640-0D36-4A46-92D4-C3CE3CA736F4}" srcId="{2578E53E-744C-40D3-BF0D-275CA2692E9C}" destId="{81954856-9A01-404E-9E6B-FD322D15FB96}" srcOrd="1" destOrd="0" parTransId="{D2F28E0F-5336-485B-9C90-DA4911E44482}" sibTransId="{8DF97CE9-4552-4EE9-8B98-28B19A8B99E7}"/>
    <dgm:cxn modelId="{5DCE615E-729E-407B-B744-5CC3341B7319}" type="presOf" srcId="{81954856-9A01-404E-9E6B-FD322D15FB96}" destId="{392AFC34-07CD-4643-BA31-3E5476F1A06E}" srcOrd="1" destOrd="0" presId="urn:microsoft.com/office/officeart/2005/8/layout/vProcess5"/>
    <dgm:cxn modelId="{A53D2C60-E0CF-42F5-9B11-63CD58529E9F}" type="presOf" srcId="{15676DB7-2BEA-4E9E-BFEE-075E4A0175E1}" destId="{9608A7D3-9FAC-42F9-A879-BBF6737010D6}" srcOrd="0" destOrd="0" presId="urn:microsoft.com/office/officeart/2005/8/layout/vProcess5"/>
    <dgm:cxn modelId="{351C5942-B5A2-421D-B8CC-529E3C3C6C03}" type="presOf" srcId="{059AB8BE-2019-40E4-9D04-488217477855}" destId="{68049ECD-0952-4D43-BD60-902AB48A688A}" srcOrd="0" destOrd="0" presId="urn:microsoft.com/office/officeart/2005/8/layout/vProcess5"/>
    <dgm:cxn modelId="{0811FC64-FF83-465B-9684-4DF55EC087E1}" srcId="{2578E53E-744C-40D3-BF0D-275CA2692E9C}" destId="{44768D5F-78D2-4253-855F-B37706A64E58}" srcOrd="2" destOrd="0" parTransId="{CD1DE119-4BF2-43CD-8304-E42F3F6625D7}" sibTransId="{15676DB7-2BEA-4E9E-BFEE-075E4A0175E1}"/>
    <dgm:cxn modelId="{412E754D-0C9E-44D2-A027-7B03B2DFA11F}" type="presOf" srcId="{44768D5F-78D2-4253-855F-B37706A64E58}" destId="{B1DC03E0-C07D-4DBB-8115-C5C674CE55E0}" srcOrd="1" destOrd="0" presId="urn:microsoft.com/office/officeart/2005/8/layout/vProcess5"/>
    <dgm:cxn modelId="{1D9DAA75-3094-4696-A7EB-4862EB71A6F9}" type="presOf" srcId="{4D85D530-3A72-43CE-ADB9-6920D246C350}" destId="{C63DF7D5-6CAB-429D-A2DA-C7F599BB739E}" srcOrd="1" destOrd="0" presId="urn:microsoft.com/office/officeart/2005/8/layout/vProcess5"/>
    <dgm:cxn modelId="{4FD68A57-E4A3-4E74-829B-DDAED350C402}" type="presOf" srcId="{81954856-9A01-404E-9E6B-FD322D15FB96}" destId="{3A389FE6-D2EF-4B49-885B-48AE431983C1}" srcOrd="0" destOrd="0" presId="urn:microsoft.com/office/officeart/2005/8/layout/vProcess5"/>
    <dgm:cxn modelId="{12623E5A-A16F-40AB-A028-83A21015B4BA}" srcId="{2578E53E-744C-40D3-BF0D-275CA2692E9C}" destId="{4D85D530-3A72-43CE-ADB9-6920D246C350}" srcOrd="3" destOrd="0" parTransId="{108E45EA-5C75-4FF0-8515-C047B7059162}" sibTransId="{581EA333-7C62-4829-93FC-C96F16459919}"/>
    <dgm:cxn modelId="{4BEE2EAA-7918-4F35-8F65-471605C48235}" type="presOf" srcId="{44768D5F-78D2-4253-855F-B37706A64E58}" destId="{1EB0E286-1EEC-4193-AC0A-99130B6FAEEA}" srcOrd="0" destOrd="0" presId="urn:microsoft.com/office/officeart/2005/8/layout/vProcess5"/>
    <dgm:cxn modelId="{A6C271B2-EB3D-4342-BF45-73F7E93F344D}" type="presOf" srcId="{059AB8BE-2019-40E4-9D04-488217477855}" destId="{0A806B94-2F44-4F85-99C0-F7FA32537B1D}" srcOrd="1" destOrd="0" presId="urn:microsoft.com/office/officeart/2005/8/layout/vProcess5"/>
    <dgm:cxn modelId="{D10A35CE-9AEC-468B-AE4C-A65EE31F0413}" type="presOf" srcId="{8DF97CE9-4552-4EE9-8B98-28B19A8B99E7}" destId="{3922B386-30AD-4A64-861C-5C325E589C8D}" srcOrd="0" destOrd="0" presId="urn:microsoft.com/office/officeart/2005/8/layout/vProcess5"/>
    <dgm:cxn modelId="{31F041EB-60DE-46CB-A0DA-FBE93B12DC5C}" type="presOf" srcId="{4D85D530-3A72-43CE-ADB9-6920D246C350}" destId="{9AF84403-6237-4858-9879-E0AC8E5CA853}" srcOrd="0" destOrd="0" presId="urn:microsoft.com/office/officeart/2005/8/layout/vProcess5"/>
    <dgm:cxn modelId="{5EA9A7F4-0F85-42F2-A3AC-164B889BE6E2}" type="presOf" srcId="{91AD83B0-FF73-4824-83AA-032FABFE99A6}" destId="{12AE3179-A0EF-41B7-9C9B-A753FA0F2B8B}" srcOrd="0" destOrd="0" presId="urn:microsoft.com/office/officeart/2005/8/layout/vProcess5"/>
    <dgm:cxn modelId="{62F8B52A-89DA-443C-AE98-3547E5983692}" type="presParOf" srcId="{9BAE97CE-EFE6-48CC-A35D-5582BB0E6695}" destId="{031B7ED2-88D2-494C-929F-22E43FD9C0C9}" srcOrd="0" destOrd="0" presId="urn:microsoft.com/office/officeart/2005/8/layout/vProcess5"/>
    <dgm:cxn modelId="{2D3549E0-3A78-4C40-921D-E919ADD815C2}" type="presParOf" srcId="{9BAE97CE-EFE6-48CC-A35D-5582BB0E6695}" destId="{68049ECD-0952-4D43-BD60-902AB48A688A}" srcOrd="1" destOrd="0" presId="urn:microsoft.com/office/officeart/2005/8/layout/vProcess5"/>
    <dgm:cxn modelId="{C4FC537A-A575-46B5-B4A0-70AF3CEEEACE}" type="presParOf" srcId="{9BAE97CE-EFE6-48CC-A35D-5582BB0E6695}" destId="{3A389FE6-D2EF-4B49-885B-48AE431983C1}" srcOrd="2" destOrd="0" presId="urn:microsoft.com/office/officeart/2005/8/layout/vProcess5"/>
    <dgm:cxn modelId="{249E83A3-0028-4331-83D4-28DFC15CFB8A}" type="presParOf" srcId="{9BAE97CE-EFE6-48CC-A35D-5582BB0E6695}" destId="{1EB0E286-1EEC-4193-AC0A-99130B6FAEEA}" srcOrd="3" destOrd="0" presId="urn:microsoft.com/office/officeart/2005/8/layout/vProcess5"/>
    <dgm:cxn modelId="{3AB27F03-0135-4953-8BF0-883759FD863E}" type="presParOf" srcId="{9BAE97CE-EFE6-48CC-A35D-5582BB0E6695}" destId="{9AF84403-6237-4858-9879-E0AC8E5CA853}" srcOrd="4" destOrd="0" presId="urn:microsoft.com/office/officeart/2005/8/layout/vProcess5"/>
    <dgm:cxn modelId="{25C634DD-FB1C-4BA0-8933-7B409B6AFDA1}" type="presParOf" srcId="{9BAE97CE-EFE6-48CC-A35D-5582BB0E6695}" destId="{12AE3179-A0EF-41B7-9C9B-A753FA0F2B8B}" srcOrd="5" destOrd="0" presId="urn:microsoft.com/office/officeart/2005/8/layout/vProcess5"/>
    <dgm:cxn modelId="{AA097414-DE24-4922-A974-C7FB0DBC4F22}" type="presParOf" srcId="{9BAE97CE-EFE6-48CC-A35D-5582BB0E6695}" destId="{3922B386-30AD-4A64-861C-5C325E589C8D}" srcOrd="6" destOrd="0" presId="urn:microsoft.com/office/officeart/2005/8/layout/vProcess5"/>
    <dgm:cxn modelId="{A15FD3D5-E377-4999-A9E4-FF6E649B4FBF}" type="presParOf" srcId="{9BAE97CE-EFE6-48CC-A35D-5582BB0E6695}" destId="{9608A7D3-9FAC-42F9-A879-BBF6737010D6}" srcOrd="7" destOrd="0" presId="urn:microsoft.com/office/officeart/2005/8/layout/vProcess5"/>
    <dgm:cxn modelId="{0212E2C1-E7B0-4AB9-B38E-C16E71CF5886}" type="presParOf" srcId="{9BAE97CE-EFE6-48CC-A35D-5582BB0E6695}" destId="{0A806B94-2F44-4F85-99C0-F7FA32537B1D}" srcOrd="8" destOrd="0" presId="urn:microsoft.com/office/officeart/2005/8/layout/vProcess5"/>
    <dgm:cxn modelId="{68A8F705-2855-4734-A731-F6F2A9C6CE51}" type="presParOf" srcId="{9BAE97CE-EFE6-48CC-A35D-5582BB0E6695}" destId="{392AFC34-07CD-4643-BA31-3E5476F1A06E}" srcOrd="9" destOrd="0" presId="urn:microsoft.com/office/officeart/2005/8/layout/vProcess5"/>
    <dgm:cxn modelId="{DD17C220-BFD3-45F8-B636-5810AE952BD0}" type="presParOf" srcId="{9BAE97CE-EFE6-48CC-A35D-5582BB0E6695}" destId="{B1DC03E0-C07D-4DBB-8115-C5C674CE55E0}" srcOrd="10" destOrd="0" presId="urn:microsoft.com/office/officeart/2005/8/layout/vProcess5"/>
    <dgm:cxn modelId="{511985CE-B777-49D2-BB07-8C4B138380E5}" type="presParOf" srcId="{9BAE97CE-EFE6-48CC-A35D-5582BB0E6695}" destId="{C63DF7D5-6CAB-429D-A2DA-C7F599BB739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049ECD-0952-4D43-BD60-902AB48A688A}">
      <dsp:nvSpPr>
        <dsp:cNvPr id="0" name=""/>
        <dsp:cNvSpPr/>
      </dsp:nvSpPr>
      <dsp:spPr>
        <a:xfrm>
          <a:off x="-114299" y="0"/>
          <a:ext cx="5334000" cy="614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Georgia" panose="02040502050405020303" pitchFamily="18" charset="0"/>
            </a:rPr>
            <a:t>Model Development with Predictors &amp; Interactions</a:t>
          </a:r>
        </a:p>
      </dsp:txBody>
      <dsp:txXfrm>
        <a:off x="-96296" y="18003"/>
        <a:ext cx="4555095" cy="578674"/>
      </dsp:txXfrm>
    </dsp:sp>
    <dsp:sp modelId="{3A389FE6-D2EF-4B49-885B-48AE431983C1}">
      <dsp:nvSpPr>
        <dsp:cNvPr id="0" name=""/>
        <dsp:cNvSpPr/>
      </dsp:nvSpPr>
      <dsp:spPr>
        <a:xfrm>
          <a:off x="522732" y="726440"/>
          <a:ext cx="4876800" cy="614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Georgia" panose="02040502050405020303" pitchFamily="18" charset="0"/>
            </a:rPr>
            <a:t>Model Refinement with Stepwise Selection</a:t>
          </a:r>
        </a:p>
      </dsp:txBody>
      <dsp:txXfrm>
        <a:off x="540735" y="744443"/>
        <a:ext cx="4032819" cy="578674"/>
      </dsp:txXfrm>
    </dsp:sp>
    <dsp:sp modelId="{1EB0E286-1EEC-4193-AC0A-99130B6FAEEA}">
      <dsp:nvSpPr>
        <dsp:cNvPr id="0" name=""/>
        <dsp:cNvSpPr/>
      </dsp:nvSpPr>
      <dsp:spPr>
        <a:xfrm>
          <a:off x="914387" y="1447962"/>
          <a:ext cx="4876800" cy="614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Georgia" panose="02040502050405020303" pitchFamily="18" charset="0"/>
            </a:rPr>
            <a:t>Assumption Checks for Model Validity</a:t>
          </a:r>
        </a:p>
      </dsp:txBody>
      <dsp:txXfrm>
        <a:off x="932390" y="1465965"/>
        <a:ext cx="4038915" cy="578674"/>
      </dsp:txXfrm>
    </dsp:sp>
    <dsp:sp modelId="{9AF84403-6237-4858-9879-E0AC8E5CA853}">
      <dsp:nvSpPr>
        <dsp:cNvPr id="0" name=""/>
        <dsp:cNvSpPr/>
      </dsp:nvSpPr>
      <dsp:spPr>
        <a:xfrm>
          <a:off x="1333500" y="2179320"/>
          <a:ext cx="4876800" cy="614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Georgia" panose="02040502050405020303" pitchFamily="18" charset="0"/>
            </a:rPr>
            <a:t>Model Evaluation on Unseen Data</a:t>
          </a:r>
        </a:p>
      </dsp:txBody>
      <dsp:txXfrm>
        <a:off x="1351503" y="2197323"/>
        <a:ext cx="4032819" cy="578674"/>
      </dsp:txXfrm>
    </dsp:sp>
    <dsp:sp modelId="{12AE3179-A0EF-41B7-9C9B-A753FA0F2B8B}">
      <dsp:nvSpPr>
        <dsp:cNvPr id="0" name=""/>
        <dsp:cNvSpPr/>
      </dsp:nvSpPr>
      <dsp:spPr>
        <a:xfrm>
          <a:off x="4591558" y="470789"/>
          <a:ext cx="399542" cy="39954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681455" y="470789"/>
        <a:ext cx="219748" cy="300655"/>
      </dsp:txXfrm>
    </dsp:sp>
    <dsp:sp modelId="{3922B386-30AD-4A64-861C-5C325E589C8D}">
      <dsp:nvSpPr>
        <dsp:cNvPr id="0" name=""/>
        <dsp:cNvSpPr/>
      </dsp:nvSpPr>
      <dsp:spPr>
        <a:xfrm>
          <a:off x="4999990" y="1197229"/>
          <a:ext cx="399542" cy="39954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089887" y="1197229"/>
        <a:ext cx="219748" cy="300655"/>
      </dsp:txXfrm>
    </dsp:sp>
    <dsp:sp modelId="{9608A7D3-9FAC-42F9-A879-BBF6737010D6}">
      <dsp:nvSpPr>
        <dsp:cNvPr id="0" name=""/>
        <dsp:cNvSpPr/>
      </dsp:nvSpPr>
      <dsp:spPr>
        <a:xfrm>
          <a:off x="5402326" y="1923669"/>
          <a:ext cx="399542" cy="39954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492223" y="1923669"/>
        <a:ext cx="219748" cy="300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08610"/>
          </a:xfrm>
          <a:prstGeom prst="rect">
            <a:avLst/>
          </a:prstGeom>
        </p:spPr>
        <p:txBody>
          <a:bodyPr vert="horz" lIns="98019" tIns="49010" rIns="98019" bIns="4901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1"/>
            <a:ext cx="3962400" cy="308610"/>
          </a:xfrm>
          <a:prstGeom prst="rect">
            <a:avLst/>
          </a:prstGeom>
        </p:spPr>
        <p:txBody>
          <a:bodyPr vert="horz" lIns="98019" tIns="49010" rIns="98019" bIns="49010" rtlCol="0"/>
          <a:lstStyle>
            <a:lvl1pPr algn="r">
              <a:defRPr sz="1300"/>
            </a:lvl1pPr>
          </a:lstStyle>
          <a:p>
            <a:fld id="{27997A48-0171-41E6-B9FC-8E511ACFCD35}" type="datetimeFigureOut">
              <a:rPr lang="en-US" smtClean="0"/>
              <a:t>12/23/2024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19388" y="771525"/>
            <a:ext cx="3705225" cy="2084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019" tIns="49010" rIns="98019" bIns="4901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969896"/>
            <a:ext cx="7315200" cy="2430780"/>
          </a:xfrm>
          <a:prstGeom prst="rect">
            <a:avLst/>
          </a:prstGeom>
        </p:spPr>
        <p:txBody>
          <a:bodyPr vert="horz" lIns="98019" tIns="49010" rIns="98019" bIns="4901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863591"/>
            <a:ext cx="3962400" cy="308610"/>
          </a:xfrm>
          <a:prstGeom prst="rect">
            <a:avLst/>
          </a:prstGeom>
        </p:spPr>
        <p:txBody>
          <a:bodyPr vert="horz" lIns="98019" tIns="49010" rIns="98019" bIns="4901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5863591"/>
            <a:ext cx="3962400" cy="308610"/>
          </a:xfrm>
          <a:prstGeom prst="rect">
            <a:avLst/>
          </a:prstGeom>
        </p:spPr>
        <p:txBody>
          <a:bodyPr vert="horz" lIns="98019" tIns="49010" rIns="98019" bIns="49010" rtlCol="0" anchor="b"/>
          <a:lstStyle>
            <a:lvl1pPr algn="r">
              <a:defRPr sz="1300"/>
            </a:lvl1pPr>
          </a:lstStyle>
          <a:p>
            <a:fld id="{9A458F11-CAF9-4F27-83EB-BFDF03E46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375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31D37-4AA1-5800-42BD-294007999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D9A2E2-700B-7EE9-7235-D78D46B32A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212725" y="457200"/>
            <a:ext cx="7435850" cy="418306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7F68BB-67FE-E32C-9D2B-52F2F5DF6E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28C8F-E313-BFE4-492C-066F5B76B0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B9D74-1491-451B-AB9C-595401DC0A32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4784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12725" y="457200"/>
            <a:ext cx="7435850" cy="4183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B9D74-1491-451B-AB9C-595401DC0A32}" type="slidenum">
              <a:rPr lang="en-US" altLang="en-US" smtClean="0"/>
              <a:pPr>
                <a:defRPr/>
              </a:pPr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3594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A0C90-DA13-477C-8AC4-9E686ACC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0025"/>
            <a:ext cx="6096000" cy="13144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12F312F-A7C5-43A4-A049-CC3F241B6AB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1616869"/>
            <a:ext cx="640080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Tx/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B3DC83B-FEC4-4770-BA33-BCD6A85320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25" y="3409950"/>
            <a:ext cx="6391275" cy="113823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Author Info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02DA26-D423-FF28-F056-D9C998A47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</a:blip>
          <a:srcRect r="26256"/>
          <a:stretch/>
        </p:blipFill>
        <p:spPr>
          <a:xfrm>
            <a:off x="4876800" y="68012"/>
            <a:ext cx="4257675" cy="505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7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BBC8-E143-42BA-98EA-F3F946AE6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280025"/>
            <a:ext cx="8869680" cy="548640"/>
          </a:xfrm>
          <a:prstGeom prst="rect">
            <a:avLst/>
          </a:prstGeom>
        </p:spPr>
        <p:txBody>
          <a:bodyPr/>
          <a:lstStyle>
            <a:lvl1pPr>
              <a:defRPr>
                <a:latin typeface="Georgia Pro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59AF8-BBDD-4CEC-8D98-5B14DBE2D3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43200" y="4767263"/>
            <a:ext cx="5638800" cy="27463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3CBE4-D17F-473F-AB22-964C2FC6AF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458200" y="4767263"/>
            <a:ext cx="513080" cy="274637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fld id="{F9CC7BDC-12DC-4A8C-9BAC-3C12FF8A32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41F4AC30-75B3-4683-8F61-73EEE4E305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57150"/>
            <a:ext cx="4398964" cy="155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12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breadcrumb</a:t>
            </a:r>
          </a:p>
        </p:txBody>
      </p:sp>
    </p:spTree>
    <p:extLst>
      <p:ext uri="{BB962C8B-B14F-4D97-AF65-F5344CB8AC3E}">
        <p14:creationId xmlns:p14="http://schemas.microsoft.com/office/powerpoint/2010/main" val="31886817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BBC8-E143-42BA-98EA-F3F946AE6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280025"/>
            <a:ext cx="8869680" cy="5486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59AF8-BBDD-4CEC-8D98-5B14DBE2D3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43200" y="4767262"/>
            <a:ext cx="5638800" cy="27463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3CBE4-D17F-473F-AB22-964C2FC6AF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458200" y="4767263"/>
            <a:ext cx="513080" cy="274637"/>
          </a:xfrm>
          <a:prstGeom prst="rect">
            <a:avLst/>
          </a:prstGeom>
        </p:spPr>
        <p:txBody>
          <a:bodyPr/>
          <a:lstStyle/>
          <a:p>
            <a:fld id="{F9CC7BDC-12DC-4A8C-9BAC-3C12FF8A32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DF298E-9B8A-443D-A40E-5B9E7A545EF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284" y="895350"/>
            <a:ext cx="8869680" cy="381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defRPr sz="1200">
                <a:solidFill>
                  <a:schemeClr val="tx1"/>
                </a:solidFill>
                <a:latin typeface="Georgia Pro" panose="02040502050405020303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Georgia Pro" panose="02040502050405020303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Georgia Pro" panose="02040502050405020303" pitchFamily="18" charset="0"/>
              </a:defRPr>
            </a:lvl3pPr>
            <a:lvl4pPr marL="684213" indent="-223838">
              <a:defRPr sz="1200">
                <a:solidFill>
                  <a:schemeClr val="tx1"/>
                </a:solidFill>
                <a:latin typeface="Georgia Pro" panose="02040502050405020303" pitchFamily="18" charset="0"/>
              </a:defRPr>
            </a:lvl4pPr>
            <a:lvl5pPr marL="914400" indent="-230188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eorgia Pro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 (16pt Arial)</a:t>
            </a:r>
          </a:p>
          <a:p>
            <a:pPr lvl="1"/>
            <a:r>
              <a:rPr lang="en-US" dirty="0"/>
              <a:t>Second level (16pt Arial)</a:t>
            </a:r>
          </a:p>
          <a:p>
            <a:pPr lvl="2"/>
            <a:r>
              <a:rPr lang="en-US" dirty="0"/>
              <a:t>Third level (14pt Arial)</a:t>
            </a:r>
          </a:p>
          <a:p>
            <a:pPr lvl="3"/>
            <a:r>
              <a:rPr lang="en-US" dirty="0"/>
              <a:t>Fourth level (14pt Arial)</a:t>
            </a:r>
          </a:p>
          <a:p>
            <a:pPr lvl="4"/>
            <a:r>
              <a:rPr lang="en-US" dirty="0"/>
              <a:t>Fifth level (14pt Arial)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99CC6A4-E131-4C80-B241-9456CABF2A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57150"/>
            <a:ext cx="4398964" cy="155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1200" i="1">
                <a:solidFill>
                  <a:schemeClr val="tx1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 dirty="0"/>
              <a:t>Click to add breadcrumb</a:t>
            </a:r>
          </a:p>
        </p:txBody>
      </p:sp>
    </p:spTree>
    <p:extLst>
      <p:ext uri="{BB962C8B-B14F-4D97-AF65-F5344CB8AC3E}">
        <p14:creationId xmlns:p14="http://schemas.microsoft.com/office/powerpoint/2010/main" val="3155856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e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8615-FDC3-492E-9085-B21852A44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280025"/>
            <a:ext cx="8869680" cy="5486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F598BB-E6A7-4A2C-A57F-B64C6056BD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43200" y="4767263"/>
            <a:ext cx="5638800" cy="274637"/>
          </a:xfrm>
          <a:prstGeom prst="rect">
            <a:avLst/>
          </a:prstGeom>
        </p:spPr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B95E1-6778-4B11-A981-C54283F890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458200" y="4767263"/>
            <a:ext cx="513080" cy="274637"/>
          </a:xfrm>
          <a:prstGeom prst="rect">
            <a:avLst/>
          </a:prstGeom>
        </p:spPr>
        <p:txBody>
          <a:bodyPr/>
          <a:lstStyle/>
          <a:p>
            <a:fld id="{F9CC7BDC-12DC-4A8C-9BAC-3C12FF8A3258}" type="slidenum">
              <a:rPr lang="en-US" smtClean="0"/>
              <a:pPr/>
              <a:t>‹#›</a:t>
            </a:fld>
            <a:endParaRPr lang="en-US" sz="1000" dirty="0"/>
          </a:p>
        </p:txBody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32F76924-77F0-4788-9417-4266AE4A543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87311" y="828537"/>
            <a:ext cx="1717835" cy="1285872"/>
            <a:chOff x="0" y="1145"/>
            <a:chExt cx="2801" cy="2138"/>
          </a:xfrm>
        </p:grpSpPr>
        <p:pic>
          <p:nvPicPr>
            <p:cNvPr id="6" name="Picture 5" descr="magnifier">
              <a:extLst>
                <a:ext uri="{FF2B5EF4-FFF2-40B4-BE49-F238E27FC236}">
                  <a16:creationId xmlns:a16="http://schemas.microsoft.com/office/drawing/2014/main" id="{B879E6E9-9720-43A8-B4B2-028214CA58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l="2981" t="9550" r="22512" b="14605"/>
            <a:stretch/>
          </p:blipFill>
          <p:spPr bwMode="auto">
            <a:xfrm>
              <a:off x="0" y="1145"/>
              <a:ext cx="2801" cy="2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Ellipse 5">
              <a:extLst>
                <a:ext uri="{FF2B5EF4-FFF2-40B4-BE49-F238E27FC236}">
                  <a16:creationId xmlns:a16="http://schemas.microsoft.com/office/drawing/2014/main" id="{BBF6100D-A864-4350-BBEA-C4A6203D59B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3" y="1313"/>
              <a:ext cx="1762" cy="1737"/>
            </a:xfrm>
            <a:prstGeom prst="ellipse">
              <a:avLst/>
            </a:prstGeom>
            <a:gradFill rotWithShape="1">
              <a:gsLst>
                <a:gs pos="0">
                  <a:srgbClr val="DDDDDD">
                    <a:alpha val="85001"/>
                  </a:srgbClr>
                </a:gs>
                <a:gs pos="100000">
                  <a:srgbClr val="FFFFFF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 sz="1200" noProof="1">
                <a:solidFill>
                  <a:srgbClr val="000000"/>
                </a:solidFill>
              </a:endParaRPr>
            </a:p>
          </p:txBody>
        </p:sp>
        <p:sp>
          <p:nvSpPr>
            <p:cNvPr id="8" name="Textfeld 3">
              <a:extLst>
                <a:ext uri="{FF2B5EF4-FFF2-40B4-BE49-F238E27FC236}">
                  <a16:creationId xmlns:a16="http://schemas.microsoft.com/office/drawing/2014/main" id="{267DDDB5-FCE2-4BAE-A011-81751B00FD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0" y="1816"/>
              <a:ext cx="1821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200" b="1" noProof="1">
                  <a:solidFill>
                    <a:srgbClr val="8E1500"/>
                  </a:solidFill>
                </a:rPr>
                <a:t>Team</a:t>
              </a:r>
              <a:br>
                <a:rPr lang="en-GB" sz="1200" b="1" noProof="1">
                  <a:solidFill>
                    <a:srgbClr val="8E1500"/>
                  </a:solidFill>
                </a:rPr>
              </a:br>
              <a:r>
                <a:rPr lang="en-GB" sz="1200" b="1" noProof="1">
                  <a:solidFill>
                    <a:srgbClr val="8E1500"/>
                  </a:solidFill>
                </a:rPr>
                <a:t>Meeting</a:t>
              </a:r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0BB4DB71-E65F-41C3-9634-81C2EE007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1304"/>
              <a:ext cx="1816" cy="1808"/>
            </a:xfrm>
            <a:prstGeom prst="ellips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B70A19-860A-47AD-8F34-29EF2C7CA6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57400" y="923925"/>
            <a:ext cx="6913563" cy="3781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75A14C8-2134-43D1-B892-D13F0E1BF5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57150"/>
            <a:ext cx="4398964" cy="155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breadcrumb</a:t>
            </a:r>
          </a:p>
        </p:txBody>
      </p:sp>
    </p:spTree>
    <p:extLst>
      <p:ext uri="{BB962C8B-B14F-4D97-AF65-F5344CB8AC3E}">
        <p14:creationId xmlns:p14="http://schemas.microsoft.com/office/powerpoint/2010/main" val="2911985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dcrum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59AF8-BBDD-4CEC-8D98-5B14DBE2D3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43200" y="4767263"/>
            <a:ext cx="5638800" cy="274637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3CBE4-D17F-473F-AB22-964C2FC6AF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458200" y="4767263"/>
            <a:ext cx="51308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CC7BDC-12DC-4A8C-9BAC-3C12FF8A32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41F4AC30-75B3-4683-8F61-73EEE4E305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57150"/>
            <a:ext cx="4398964" cy="155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12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breadcrumb</a:t>
            </a:r>
          </a:p>
        </p:txBody>
      </p:sp>
    </p:spTree>
    <p:extLst>
      <p:ext uri="{BB962C8B-B14F-4D97-AF65-F5344CB8AC3E}">
        <p14:creationId xmlns:p14="http://schemas.microsoft.com/office/powerpoint/2010/main" val="394365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 userDrawn="1"/>
        </p:nvSpPr>
        <p:spPr>
          <a:xfrm>
            <a:off x="0" y="0"/>
            <a:ext cx="9143999" cy="5143500"/>
          </a:xfrm>
          <a:custGeom>
            <a:avLst/>
            <a:gdLst/>
            <a:ahLst/>
            <a:cxnLst/>
            <a:rect l="l" t="t" r="r" b="b"/>
            <a:pathLst>
              <a:path w="8769985" h="4758690">
                <a:moveTo>
                  <a:pt x="8769599" y="0"/>
                </a:moveTo>
                <a:lnTo>
                  <a:pt x="0" y="0"/>
                </a:lnTo>
                <a:lnTo>
                  <a:pt x="0" y="4758600"/>
                </a:lnTo>
                <a:lnTo>
                  <a:pt x="8769599" y="4758600"/>
                </a:lnTo>
                <a:lnTo>
                  <a:pt x="8769599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682EFA1C-B09E-C246-80AB-A4BD1304CB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42015" y="2371695"/>
            <a:ext cx="3859967" cy="49244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3200" b="1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224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"/>
            <a:ext cx="7886700" cy="994172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7743"/>
            <a:ext cx="7886700" cy="3118071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685800" y="1008085"/>
            <a:ext cx="84582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683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33EA6A-9195-4A19-93EA-A7170CF78B2C}"/>
              </a:ext>
            </a:extLst>
          </p:cNvPr>
          <p:cNvSpPr/>
          <p:nvPr userDrawn="1"/>
        </p:nvSpPr>
        <p:spPr>
          <a:xfrm flipV="1">
            <a:off x="0" y="4705348"/>
            <a:ext cx="9144001" cy="44402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4099BAB-6096-435E-B0FB-3A96150E1FC5}"/>
              </a:ext>
            </a:extLst>
          </p:cNvPr>
          <p:cNvCxnSpPr/>
          <p:nvPr userDrawn="1"/>
        </p:nvCxnSpPr>
        <p:spPr>
          <a:xfrm>
            <a:off x="101600" y="247386"/>
            <a:ext cx="886968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46D582B6-9CF5-4B06-AABE-8E6F1766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280025"/>
            <a:ext cx="886968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63790E-A0CD-404C-AD84-9ED89B8AC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43200" y="4767263"/>
            <a:ext cx="56388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4F8292-EBF2-4B44-BB93-F8E360DFA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8200" y="4767263"/>
            <a:ext cx="51308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F9CC7BDC-12DC-4A8C-9BAC-3C12FF8A32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A0C45EF-A5E9-4EAD-8892-CDB287993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600" y="895350"/>
            <a:ext cx="886968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marL="914400" lvl="4" indent="-230188"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F1A7D2-CE69-0275-B5DC-84CBE0697520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rcRect/>
          <a:stretch/>
        </p:blipFill>
        <p:spPr>
          <a:xfrm>
            <a:off x="-71121" y="4678452"/>
            <a:ext cx="2844942" cy="47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0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1" r:id="rId2"/>
    <p:sldLayoutId id="2147483720" r:id="rId3"/>
    <p:sldLayoutId id="2147483723" r:id="rId4"/>
    <p:sldLayoutId id="2147483722" r:id="rId5"/>
    <p:sldLayoutId id="2147483687" r:id="rId6"/>
    <p:sldLayoutId id="2147483727" r:id="rId7"/>
  </p:sldLayoutIdLst>
  <p:hf hdr="0" dt="0"/>
  <p:txStyles>
    <p:titleStyle>
      <a:lvl1pPr>
        <a:defRPr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>
        <a:defRPr sz="1600">
          <a:latin typeface="+mn-lt"/>
          <a:ea typeface="+mn-ea"/>
          <a:cs typeface="+mn-cs"/>
        </a:defRPr>
      </a:lvl1pPr>
      <a:lvl2pPr marL="230188" indent="-230188">
        <a:buFont typeface="Arial" panose="020B0604020202020204" pitchFamily="34" charset="0"/>
        <a:buChar char="•"/>
        <a:defRPr sz="1600">
          <a:latin typeface="+mn-lt"/>
          <a:ea typeface="+mn-ea"/>
          <a:cs typeface="+mn-cs"/>
        </a:defRPr>
      </a:lvl2pPr>
      <a:lvl3pPr marL="460375" indent="-230188">
        <a:buFont typeface="Courier New" panose="02070309020205020404" pitchFamily="49" charset="0"/>
        <a:buChar char="o"/>
        <a:defRPr sz="1400">
          <a:latin typeface="+mn-lt"/>
          <a:ea typeface="+mn-ea"/>
          <a:cs typeface="+mn-cs"/>
        </a:defRPr>
      </a:lvl3pPr>
      <a:lvl4pPr marL="741363" indent="-227013">
        <a:buFont typeface="Wingdings" panose="05000000000000000000" pitchFamily="2" charset="2"/>
        <a:buChar char="§"/>
        <a:defRPr sz="1400">
          <a:latin typeface="+mn-lt"/>
          <a:ea typeface="+mn-ea"/>
          <a:cs typeface="+mn-cs"/>
        </a:defRPr>
      </a:lvl4pPr>
      <a:lvl5pPr marL="969962" indent="-285750">
        <a:defRPr lang="en-US" sz="14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F40FF-3D1E-4D67-938C-BE368CDBF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E4027C-6C53-4837-161D-DAC0A003E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280025"/>
            <a:ext cx="8869680" cy="5486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Predicting Traffic Accident Damage Severity Using </a:t>
            </a:r>
            <a:br>
              <a:rPr lang="en-US" sz="1500"/>
            </a:br>
            <a:r>
              <a:rPr lang="en-US" sz="1500"/>
              <a:t>Machine Learning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698335-3CF9-1566-734B-3B7C0FE72313}"/>
              </a:ext>
            </a:extLst>
          </p:cNvPr>
          <p:cNvSpPr txBox="1"/>
          <p:nvPr/>
        </p:nvSpPr>
        <p:spPr>
          <a:xfrm>
            <a:off x="628650" y="1157743"/>
            <a:ext cx="5387340" cy="3118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b="0" i="0"/>
              <a:t>Data Science Project – Statistical Modelling for Data Science Course</a:t>
            </a:r>
          </a:p>
          <a:p>
            <a:pPr>
              <a:spcAft>
                <a:spcPts val="600"/>
              </a:spcAft>
            </a:pPr>
            <a:endParaRPr lang="en-US" sz="1600" b="0" i="0"/>
          </a:p>
          <a:p>
            <a:pPr>
              <a:spcAft>
                <a:spcPts val="600"/>
              </a:spcAft>
            </a:pPr>
            <a:r>
              <a:rPr lang="en-US" sz="1600" b="0" i="0"/>
              <a:t>Sarthak Sunil Dhanke</a:t>
            </a:r>
          </a:p>
          <a:p>
            <a:pPr>
              <a:spcAft>
                <a:spcPts val="600"/>
              </a:spcAft>
            </a:pPr>
            <a:r>
              <a:rPr lang="en-US" sz="1600" b="0" i="0"/>
              <a:t>12/12/2024</a:t>
            </a:r>
          </a:p>
          <a:p>
            <a:pPr>
              <a:spcAft>
                <a:spcPts val="600"/>
              </a:spcAft>
            </a:pPr>
            <a:endParaRPr lang="en-US" sz="1600" b="0" i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80BF341F-965D-B03A-34B4-E6ED510D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4767263"/>
            <a:ext cx="513080" cy="274637"/>
          </a:xfrm>
        </p:spPr>
        <p:txBody>
          <a:bodyPr/>
          <a:lstStyle/>
          <a:p>
            <a:pPr>
              <a:spcAft>
                <a:spcPts val="600"/>
              </a:spcAft>
            </a:pPr>
            <a:fld id="{256CE055-ECFD-9048-9FD8-7E2D8656A4F7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7" name="Picture 6" descr="A police officer standing next to a wrecked car">
            <a:extLst>
              <a:ext uri="{FF2B5EF4-FFF2-40B4-BE49-F238E27FC236}">
                <a16:creationId xmlns:a16="http://schemas.microsoft.com/office/drawing/2014/main" id="{B2DD0E0F-4E5B-1A88-6F34-4AE031ECE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D982D03-2D73-A1BC-34AC-A29189B6AFF8}"/>
              </a:ext>
            </a:extLst>
          </p:cNvPr>
          <p:cNvSpPr txBox="1"/>
          <p:nvPr/>
        </p:nvSpPr>
        <p:spPr>
          <a:xfrm>
            <a:off x="0" y="4277020"/>
            <a:ext cx="46356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Georgia" panose="02040502050405020303" pitchFamily="18" charset="0"/>
              </a:rPr>
              <a:t>Sarthak Sunil Dhanke</a:t>
            </a:r>
          </a:p>
          <a:p>
            <a:r>
              <a:rPr lang="en-US" sz="2000" b="1" dirty="0">
                <a:solidFill>
                  <a:schemeClr val="bg2"/>
                </a:solidFill>
                <a:latin typeface="Georgia" panose="02040502050405020303" pitchFamily="18" charset="0"/>
              </a:rPr>
              <a:t>12/12/2024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DBFB84-C7F9-2F5C-C448-F13E6089E6AE}"/>
              </a:ext>
            </a:extLst>
          </p:cNvPr>
          <p:cNvSpPr txBox="1"/>
          <p:nvPr/>
        </p:nvSpPr>
        <p:spPr>
          <a:xfrm>
            <a:off x="5786" y="22422"/>
            <a:ext cx="90366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  <a:latin typeface="Georgia" panose="02040502050405020303" pitchFamily="18" charset="0"/>
              </a:rPr>
              <a:t>Predicting Traffic Accident Damage Severity Using </a:t>
            </a:r>
            <a:br>
              <a:rPr lang="en-US" sz="2400" b="1" dirty="0">
                <a:solidFill>
                  <a:schemeClr val="bg2"/>
                </a:solidFill>
                <a:latin typeface="Georgia" panose="02040502050405020303" pitchFamily="18" charset="0"/>
              </a:rPr>
            </a:br>
            <a:r>
              <a:rPr lang="en-US" sz="2400" b="1" dirty="0">
                <a:solidFill>
                  <a:schemeClr val="bg2"/>
                </a:solidFill>
                <a:latin typeface="Georgia" panose="02040502050405020303" pitchFamily="18" charset="0"/>
              </a:rPr>
              <a:t>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1864173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Speed Limit Distribution and Its Relationship to Damage Levels</a:t>
            </a:r>
            <a:endParaRPr lang="en-US" dirty="0">
              <a:latin typeface="Georgia" panose="02040502050405020303" pitchFamily="18" charset="0"/>
              <a:ea typeface="Cambria" panose="020405030504060302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This slide transitions to analyzing conditions under which  accidents occur, focusing on speed limit.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10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Exploratory Data Analysis &amp; Feature Engineering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0A3216-AC42-D7B2-6264-8753EA9FB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27399"/>
            <a:ext cx="7543800" cy="374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  <a:ea typeface="Cambria" panose="02040503050406030204" pitchFamily="18" charset="0"/>
              </a:rPr>
              <a:t>Agenda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11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Agenda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20DEDA-FE9A-0D54-B4BB-9DB48D023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111409"/>
              </p:ext>
            </p:extLst>
          </p:nvPr>
        </p:nvGraphicFramePr>
        <p:xfrm>
          <a:off x="521368" y="971550"/>
          <a:ext cx="78486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848600">
                  <a:extLst>
                    <a:ext uri="{9D8B030D-6E8A-4147-A177-3AD203B41FA5}">
                      <a16:colId xmlns:a16="http://schemas.microsoft.com/office/drawing/2014/main" val="295920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2"/>
                          </a:solidFill>
                        </a:rPr>
                        <a:t>Problem Statement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05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Assumptions and Hypotheses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88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Data Properties and Exploratory Analysis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7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Data Cleaning and Feature Engineering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37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 Methodology and Models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22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Results and Learnings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90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Future Directions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720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011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Simplifying Categories for Better Predictive Power</a:t>
            </a:r>
            <a:endParaRPr lang="en-US" dirty="0">
              <a:latin typeface="Georgia" panose="02040502050405020303" pitchFamily="18" charset="0"/>
              <a:ea typeface="Cambria" panose="020405030504060302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19400" y="4767263"/>
            <a:ext cx="5638800" cy="274637"/>
          </a:xfrm>
        </p:spPr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12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Exploratory Data Analysis &amp; Feature Engineering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51CCF-01B6-D3A0-3D41-2723D5C046A4}"/>
              </a:ext>
            </a:extLst>
          </p:cNvPr>
          <p:cNvSpPr txBox="1"/>
          <p:nvPr/>
        </p:nvSpPr>
        <p:spPr>
          <a:xfrm>
            <a:off x="231140" y="905747"/>
            <a:ext cx="86106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Observations Leading to Grouping: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Imbalanced Distribution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: Majority of data concentrated in a few classes, e.g., “</a:t>
            </a: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Clear Weather”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and “</a:t>
            </a: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Low Damage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.”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Sparse Categories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: Some classes had too few samples to meaningfully contribute to modeling.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Complexity and Noise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: High granularity in certain variables added unnecessary complexity and noise.</a:t>
            </a:r>
          </a:p>
          <a:p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Benefits of Grouping:</a:t>
            </a:r>
          </a:p>
          <a:p>
            <a:endParaRPr lang="en-US" sz="1200" b="1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Balanced class 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representation for training.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Improved computational efficiency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by reducing sparsity.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Easier interpretation 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of results through broader, intuitive categories.</a:t>
            </a:r>
          </a:p>
          <a:p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/>
                </a:solidFill>
                <a:latin typeface="Georgia" panose="02040502050405020303" pitchFamily="18" charset="0"/>
              </a:rPr>
              <a:t>Key Message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: Aggregating sparse and imbalanced categories in predictors and the target variable enhanced model accuracy, interpretability, and efficiency.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4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Simplifying Categories for Better Predictive Power</a:t>
            </a:r>
            <a:endParaRPr lang="en-US" dirty="0">
              <a:latin typeface="Georgia" panose="02040502050405020303" pitchFamily="18" charset="0"/>
              <a:ea typeface="Cambria" panose="020405030504060302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13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Exploratory Data Analysis &amp; Feature Engineering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3B4243-93D0-88F1-374F-C4B8478608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57" r="990" b="2363"/>
          <a:stretch/>
        </p:blipFill>
        <p:spPr>
          <a:xfrm>
            <a:off x="685800" y="971551"/>
            <a:ext cx="7620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08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Simplifying Categories for Better Predictive Power</a:t>
            </a:r>
            <a:endParaRPr lang="en-US" dirty="0">
              <a:latin typeface="Georgia" panose="02040502050405020303" pitchFamily="18" charset="0"/>
              <a:ea typeface="Cambria" panose="020405030504060302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14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Exploratory Data Analysis &amp; Feature Engineering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52B74F-9653-BB56-94E4-0263507BF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210"/>
            <a:ext cx="9144000" cy="303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16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Simplifying Categories for Better Predictive Power</a:t>
            </a:r>
            <a:endParaRPr lang="en-US" dirty="0">
              <a:latin typeface="Georgia" panose="02040502050405020303" pitchFamily="18" charset="0"/>
              <a:ea typeface="Cambria" panose="020405030504060302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15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Exploratory Data Analysis &amp; Feature Engineering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5A29A9-C55A-4C6B-8908-880496367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92"/>
          <a:stretch/>
        </p:blipFill>
        <p:spPr>
          <a:xfrm>
            <a:off x="0" y="1123949"/>
            <a:ext cx="9144000" cy="295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10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Simplifying Categories for Better Predictive Power</a:t>
            </a:r>
            <a:endParaRPr lang="en-US" dirty="0">
              <a:latin typeface="Georgia" panose="02040502050405020303" pitchFamily="18" charset="0"/>
              <a:ea typeface="Cambria" panose="020405030504060302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16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Exploratory Data Analysis &amp; Feature Engineering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6C58E20-8164-C641-03CE-B18B32904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784039"/>
              </p:ext>
            </p:extLst>
          </p:nvPr>
        </p:nvGraphicFramePr>
        <p:xfrm>
          <a:off x="166102" y="971550"/>
          <a:ext cx="8740676" cy="2871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744">
                  <a:extLst>
                    <a:ext uri="{9D8B030D-6E8A-4147-A177-3AD203B41FA5}">
                      <a16:colId xmlns:a16="http://schemas.microsoft.com/office/drawing/2014/main" val="3110033745"/>
                    </a:ext>
                  </a:extLst>
                </a:gridCol>
                <a:gridCol w="2831976">
                  <a:extLst>
                    <a:ext uri="{9D8B030D-6E8A-4147-A177-3AD203B41FA5}">
                      <a16:colId xmlns:a16="http://schemas.microsoft.com/office/drawing/2014/main" val="494448631"/>
                    </a:ext>
                  </a:extLst>
                </a:gridCol>
                <a:gridCol w="2332289">
                  <a:extLst>
                    <a:ext uri="{9D8B030D-6E8A-4147-A177-3AD203B41FA5}">
                      <a16:colId xmlns:a16="http://schemas.microsoft.com/office/drawing/2014/main" val="3912294199"/>
                    </a:ext>
                  </a:extLst>
                </a:gridCol>
                <a:gridCol w="1799667">
                  <a:extLst>
                    <a:ext uri="{9D8B030D-6E8A-4147-A177-3AD203B41FA5}">
                      <a16:colId xmlns:a16="http://schemas.microsoft.com/office/drawing/2014/main" val="248933948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 Pro" panose="02040502050405020303" pitchFamily="18" charset="0"/>
                        </a:rPr>
                        <a:t>Variable Name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 Pro" panose="02040502050405020303" pitchFamily="18" charset="0"/>
                        </a:rPr>
                        <a:t>Original Categories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 Pro" panose="02040502050405020303" pitchFamily="18" charset="0"/>
                        </a:rPr>
                        <a:t>Grouped Categories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 Pro" panose="02040502050405020303" pitchFamily="18" charset="0"/>
                        </a:rPr>
                        <a:t>Reason for Grouping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1249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damage (Target)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Multiple levels of severity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High  and Low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Class imbalance and interpretability.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5595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weather_condition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Specific conditions (e.g., "Fog," "Rain")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 Adverse, Clear, Rainy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Sparse classes and imbalance.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4030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lighting_condition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Multiple light conditions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Daylight, Darkness, Twilight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Simplified feature engineering.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61853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road_surface_condition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Multiple surface states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Dry, Wet, Hazardous, Unknown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Improve model efficiency.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1334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num_units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Number of units affected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1unit , 2 unit, +3 unit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 Sparse classes and imbalance.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9031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prim_cond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 Causes for accidents as noted by office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 Few High-Level Categories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Reduce noise from sparse data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03175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619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Balancing the Scales for Improved Predictions</a:t>
            </a:r>
            <a:endParaRPr lang="en-US" dirty="0">
              <a:latin typeface="Georgia" panose="02040502050405020303" pitchFamily="18" charset="0"/>
              <a:ea typeface="Cambria" panose="020405030504060302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17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Exploratory Data Analysis &amp; Feature Engineering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EDC0D23-DCB8-FD9C-7733-D707D755F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36" y="1061978"/>
            <a:ext cx="37338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Challenge: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 Simplifying categories alone does not resolve the issue of severe class imbalance in predictors and target variables.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eorgia" panose="02040502050405020303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Solution: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 Implemented Synthetic Minority Oversampling Technique (SMOTE) to create a balanced dataset.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eorgia" panose="02040502050405020303" pitchFamily="18" charset="0"/>
            </a:endParaRP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SMOTE generates synthetic samples for underrepresented classes.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Ensures better representation of all classes, enhancing model learning.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eorgia" panose="02040502050405020303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Outcome: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 Improved class distribution and more equitable model performance metrics.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476828-8E0B-C37D-69D7-319A85F38E03}"/>
              </a:ext>
            </a:extLst>
          </p:cNvPr>
          <p:cNvSpPr txBox="1"/>
          <p:nvPr/>
        </p:nvSpPr>
        <p:spPr>
          <a:xfrm>
            <a:off x="245355" y="4151323"/>
            <a:ext cx="8869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Georgia" panose="02040502050405020303" pitchFamily="18" charset="0"/>
              </a:rPr>
              <a:t>Key Message</a:t>
            </a: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: 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"Balancing the dataset using SMOTE helps ensure that the model learns equitably from all classes, addressing inherent biases caused by imbalance."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82D6C-9756-7592-E27C-8FB1EFA82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991162"/>
            <a:ext cx="4137512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94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  <a:ea typeface="Cambria" panose="02040503050406030204" pitchFamily="18" charset="0"/>
              </a:rPr>
              <a:t>Agenda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18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Agenda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20DEDA-FE9A-0D54-B4BB-9DB48D023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99284"/>
              </p:ext>
            </p:extLst>
          </p:nvPr>
        </p:nvGraphicFramePr>
        <p:xfrm>
          <a:off x="521368" y="971550"/>
          <a:ext cx="78486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848600">
                  <a:extLst>
                    <a:ext uri="{9D8B030D-6E8A-4147-A177-3AD203B41FA5}">
                      <a16:colId xmlns:a16="http://schemas.microsoft.com/office/drawing/2014/main" val="295920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2"/>
                          </a:solidFill>
                        </a:rPr>
                        <a:t>Problem Statement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05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Assumptions and Hypotheses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88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Data Properties and Exploratory Analysis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7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Data Cleaning and Feature Engineering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37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bg2"/>
                          </a:solidFill>
                        </a:rPr>
                        <a:t>Methodology and Models</a:t>
                      </a:r>
                      <a:endParaRPr lang="en-US" sz="1400" b="1" dirty="0">
                        <a:solidFill>
                          <a:schemeClr val="bg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22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Results and Learnings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90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Future Directions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720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023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Evaluating Different Machine Learning Techniques</a:t>
            </a:r>
            <a:endParaRPr lang="en-US" dirty="0">
              <a:latin typeface="Georgia" panose="02040502050405020303" pitchFamily="18" charset="0"/>
              <a:ea typeface="Cambria" panose="020405030504060302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19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Proposed Models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6332C39-80FC-3BB4-DB92-D0BF60DC5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546908"/>
              </p:ext>
            </p:extLst>
          </p:nvPr>
        </p:nvGraphicFramePr>
        <p:xfrm>
          <a:off x="381000" y="922635"/>
          <a:ext cx="8229600" cy="2971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67112173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240009267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8803171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551985537"/>
                    </a:ext>
                  </a:extLst>
                </a:gridCol>
              </a:tblGrid>
              <a:tr h="4278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 Pro" panose="02040502050405020303" pitchFamily="18" charset="0"/>
                        </a:rPr>
                        <a:t>Model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 Pro" panose="02040502050405020303" pitchFamily="18" charset="0"/>
                        </a:rPr>
                        <a:t>Characteristics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 Pro" panose="02040502050405020303" pitchFamily="18" charset="0"/>
                        </a:rPr>
                        <a:t>Strengths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 Pro" panose="02040502050405020303" pitchFamily="18" charset="0"/>
                        </a:rPr>
                        <a:t>Weaknesses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90256448"/>
                  </a:ext>
                </a:extLst>
              </a:tr>
              <a:tr h="5876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Logistic Regression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Linear model; interpretable coefficients; assumes linear relationships.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Simple, interpretable, fast training.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Struggles with non-linear data.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97438097"/>
                  </a:ext>
                </a:extLst>
              </a:tr>
              <a:tr h="5876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Random Forest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Ensemble of decision trees using bootstrapped datasets and random feature selection.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Robust to overfitting, handles non-linearity.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Computationally expensive for large datasets.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86993662"/>
                  </a:ext>
                </a:extLst>
              </a:tr>
              <a:tr h="5876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Gradient Boosting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Sequentially builds models to minimize errors using a boosting framework.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High accuracy for complex relationships.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Requires parameter tuning; slower training.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85943415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LightGBM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Gradient boosting framework with optimized algorithms for fast computation and handling large datasets.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Scales well; handles categorical features.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Sensitive to overfitting if not tuned.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864825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0E1F840-76B2-F36F-A009-C9265CE1AEE7}"/>
              </a:ext>
            </a:extLst>
          </p:cNvPr>
          <p:cNvSpPr txBox="1"/>
          <p:nvPr/>
        </p:nvSpPr>
        <p:spPr>
          <a:xfrm>
            <a:off x="112829" y="4171174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Georgia" panose="02040502050405020303" pitchFamily="18" charset="0"/>
              </a:rPr>
              <a:t>We selected models </a:t>
            </a:r>
            <a:r>
              <a:rPr lang="en-US" sz="1400" b="1" dirty="0">
                <a:solidFill>
                  <a:schemeClr val="tx2"/>
                </a:solidFill>
                <a:latin typeface="Georgia" panose="02040502050405020303" pitchFamily="18" charset="0"/>
              </a:rPr>
              <a:t>balancing simplicity, interpretability, and the ability to handle imbalanced </a:t>
            </a:r>
            <a:r>
              <a:rPr lang="en-US" sz="1400" dirty="0">
                <a:solidFill>
                  <a:schemeClr val="tx2"/>
                </a:solidFill>
                <a:latin typeface="Georgia" panose="02040502050405020303" pitchFamily="18" charset="0"/>
              </a:rPr>
              <a:t>and complex data.</a:t>
            </a:r>
          </a:p>
        </p:txBody>
      </p:sp>
    </p:spTree>
    <p:extLst>
      <p:ext uri="{BB962C8B-B14F-4D97-AF65-F5344CB8AC3E}">
        <p14:creationId xmlns:p14="http://schemas.microsoft.com/office/powerpoint/2010/main" val="189940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  <a:ea typeface="Cambria" panose="02040503050406030204" pitchFamily="18" charset="0"/>
              </a:rPr>
              <a:t>Executive Summary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2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Executive Summary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3B048FD-1493-8A1C-B7EC-826DF0097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32416"/>
            <a:ext cx="83820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Objective: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 Developed a machine learning model to predict accident damage severity (High/Low) using historical data.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eorgia" panose="02040502050405020303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Approach: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 Analyzed 2024 Chicago accident data; implemented Logistic Regression, Random Forest, and Gradient Boosting models.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eorgia" panose="02040502050405020303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Challenges: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 Managed class imbalance, cleaned extensive categorical data, and balanced interpretability with accuracy.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eorgia" panose="02040502050405020303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Results: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 Though Gradient Boosting achieved the highest accuracy at 72%, generalization remained poor.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eorgia" panose="02040502050405020303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Learnings:</a:t>
            </a:r>
            <a:r>
              <a:rPr lang="en-US" alt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Class imbalances in the data significantly reduces the predictive power regardless of the model used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eorgia" panose="02040502050405020303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Next Steps: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 Incorporate location-based data to identify high-risk zones and use </a:t>
            </a:r>
            <a:r>
              <a:rPr lang="en-US" alt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alternative techniques to further address class imbalances to improve the predictive power of the model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269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  <a:ea typeface="Cambria" panose="02040503050406030204" pitchFamily="18" charset="0"/>
              </a:rPr>
              <a:t>Logistic Regression Model Selection &amp; Testing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20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Proposed Models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B750ABD-178B-32AB-FCD4-DA706C9102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4453879"/>
              </p:ext>
            </p:extLst>
          </p:nvPr>
        </p:nvGraphicFramePr>
        <p:xfrm>
          <a:off x="1447800" y="992739"/>
          <a:ext cx="6096000" cy="279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Graphic 7" descr="Calculator with solid fill">
            <a:extLst>
              <a:ext uri="{FF2B5EF4-FFF2-40B4-BE49-F238E27FC236}">
                <a16:creationId xmlns:a16="http://schemas.microsoft.com/office/drawing/2014/main" id="{FF5CD8C6-8D04-A81B-6CFF-E309E07EC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2000" y="1018674"/>
            <a:ext cx="548640" cy="548640"/>
          </a:xfrm>
          <a:prstGeom prst="rect">
            <a:avLst/>
          </a:prstGeom>
        </p:spPr>
      </p:pic>
      <p:pic>
        <p:nvPicPr>
          <p:cNvPr id="11" name="Graphic 10" descr="Filter with solid fill">
            <a:extLst>
              <a:ext uri="{FF2B5EF4-FFF2-40B4-BE49-F238E27FC236}">
                <a16:creationId xmlns:a16="http://schemas.microsoft.com/office/drawing/2014/main" id="{D0EB12F1-DAB2-44CD-83E1-17CDDC4C16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08234" y="1783256"/>
            <a:ext cx="548640" cy="548640"/>
          </a:xfrm>
          <a:prstGeom prst="rect">
            <a:avLst/>
          </a:prstGeom>
        </p:spPr>
      </p:pic>
      <p:pic>
        <p:nvPicPr>
          <p:cNvPr id="16" name="Graphic 15" descr="Magnifying glass with solid fill">
            <a:extLst>
              <a:ext uri="{FF2B5EF4-FFF2-40B4-BE49-F238E27FC236}">
                <a16:creationId xmlns:a16="http://schemas.microsoft.com/office/drawing/2014/main" id="{F96B8482-8169-49AA-8936-8DEF3996EC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37362" y="2495970"/>
            <a:ext cx="472440" cy="472440"/>
          </a:xfrm>
          <a:prstGeom prst="rect">
            <a:avLst/>
          </a:prstGeom>
        </p:spPr>
      </p:pic>
      <p:pic>
        <p:nvPicPr>
          <p:cNvPr id="18" name="Graphic 17" descr="Clipboard Partially Crossed with solid fill">
            <a:extLst>
              <a:ext uri="{FF2B5EF4-FFF2-40B4-BE49-F238E27FC236}">
                <a16:creationId xmlns:a16="http://schemas.microsoft.com/office/drawing/2014/main" id="{43C4DC9B-E07D-D389-1714-4C28F6C720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95502" y="3230944"/>
            <a:ext cx="472440" cy="47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48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  <a:ea typeface="Cambria" panose="02040503050406030204" pitchFamily="18" charset="0"/>
              </a:rPr>
              <a:t>Checking Model Assumptions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21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Learnings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9F689A-529A-3EBD-08C2-EB3946DF0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636" y="713692"/>
            <a:ext cx="4017964" cy="29659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AB7355-3AB0-985B-746F-D109630EB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971550"/>
            <a:ext cx="4539842" cy="27081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D9F37A-AC6B-28AA-73EF-C3969C704C2E}"/>
              </a:ext>
            </a:extLst>
          </p:cNvPr>
          <p:cNvSpPr txBox="1"/>
          <p:nvPr/>
        </p:nvSpPr>
        <p:spPr>
          <a:xfrm>
            <a:off x="533400" y="401955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The variance of residuals is not constant, violating the assumption of homoskedasticity in the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The residuals are not normally distributed, deviating from the ideal value as they increase.</a:t>
            </a:r>
          </a:p>
        </p:txBody>
      </p:sp>
    </p:spTree>
    <p:extLst>
      <p:ext uri="{BB962C8B-B14F-4D97-AF65-F5344CB8AC3E}">
        <p14:creationId xmlns:p14="http://schemas.microsoft.com/office/powerpoint/2010/main" val="1861541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Evaluating Predicted vs. Observed Probabilities</a:t>
            </a:r>
            <a:endParaRPr lang="en-US" dirty="0">
              <a:latin typeface="Georgia" panose="02040502050405020303" pitchFamily="18" charset="0"/>
              <a:ea typeface="Cambria" panose="020405030504060302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22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Testing Goodness of Fit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674472B-618A-11A6-2FFA-1217A884D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732486"/>
              </p:ext>
            </p:extLst>
          </p:nvPr>
        </p:nvGraphicFramePr>
        <p:xfrm>
          <a:off x="101600" y="971549"/>
          <a:ext cx="3429000" cy="1158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149797476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584478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2"/>
                          </a:solidFill>
                          <a:effectLst/>
                          <a:latin typeface="Georgia Pro" panose="02040502050405020303" pitchFamily="18" charset="0"/>
                        </a:rPr>
                        <a:t>Statistic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2"/>
                          </a:solidFill>
                          <a:effectLst/>
                          <a:latin typeface="Georgia Pro" panose="02040502050405020303" pitchFamily="18" charset="0"/>
                        </a:rPr>
                        <a:t>Value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56959563"/>
                  </a:ext>
                </a:extLst>
              </a:tr>
              <a:tr h="2996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</a:rPr>
                        <a:t>Hosmer-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</a:rPr>
                        <a:t>Lemeshow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</a:rPr>
                        <a:t> (HL)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</a:rPr>
                        <a:t>850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75885503"/>
                  </a:ext>
                </a:extLst>
              </a:tr>
              <a:tr h="298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</a:rPr>
                        <a:t>Degrees of Freedom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</a:rPr>
                        <a:t>100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03437349"/>
                  </a:ext>
                </a:extLst>
              </a:tr>
              <a:tr h="298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</a:rPr>
                        <a:t>p-value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92326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37471C9-8450-0895-72D9-E2556783AE39}"/>
              </a:ext>
            </a:extLst>
          </p:cNvPr>
          <p:cNvSpPr txBox="1"/>
          <p:nvPr/>
        </p:nvSpPr>
        <p:spPr>
          <a:xfrm>
            <a:off x="101600" y="2308281"/>
            <a:ext cx="34798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Conclusion: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The </a:t>
            </a: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predicted probabilities closely align with observed proportions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, validating the model's calibration, except for minor deviations at the extremes.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However, </a:t>
            </a: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the Hosmer-</a:t>
            </a:r>
            <a:r>
              <a:rPr lang="en-US" sz="1200" b="1" dirty="0" err="1">
                <a:solidFill>
                  <a:schemeClr val="tx2"/>
                </a:solidFill>
                <a:latin typeface="Georgia" panose="02040502050405020303" pitchFamily="18" charset="0"/>
              </a:rPr>
              <a:t>Lemeshow</a:t>
            </a: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 statistic indicates significant lack of fit 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(p-value = 0), suggesting room for model improvement.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07511E-0FC3-BB79-5ABD-B1D76818C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022" y="1104541"/>
            <a:ext cx="5320977" cy="309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49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Optimal Threshold Selection and Evaluation</a:t>
            </a:r>
            <a:endParaRPr lang="en-US" dirty="0">
              <a:latin typeface="Georgia" panose="02040502050405020303" pitchFamily="18" charset="0"/>
              <a:ea typeface="Cambria" panose="020405030504060302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23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Selecting Optimal Threshold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0E4D84-4577-54E3-F81B-850D7440FF0C}"/>
              </a:ext>
            </a:extLst>
          </p:cNvPr>
          <p:cNvSpPr txBox="1"/>
          <p:nvPr/>
        </p:nvSpPr>
        <p:spPr>
          <a:xfrm>
            <a:off x="76200" y="895965"/>
            <a:ext cx="48006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Goal : 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Accurately predict "High" instances (True Positives) while minimizing misclassification of "Low" as "High" (False Positives).</a:t>
            </a:r>
          </a:p>
          <a:p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Threshold chosen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: </a:t>
            </a: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0.55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(determined from ROC curve analysis).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Balances </a:t>
            </a: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Sensitivity (True Positive Rate)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and </a:t>
            </a: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Specificity (True Negative Rate).</a:t>
            </a:r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Prioritizes </a:t>
            </a: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Sensitivity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to correctly classify the majority class ("High").</a:t>
            </a:r>
          </a:p>
          <a:p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Explanation for Low Specificity in Test Results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Class Imbalance Effect 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: "High" is overrepresented in the dataset (70%),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Threshold Optimization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: Maximizes sensitivity, inevitably reducing specificity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Model Overfitting or Data Variability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:  Specificity in training might be inflated due to familiarity with the data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D540261-3596-36C8-5D56-AA29E2F46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508" y="790575"/>
            <a:ext cx="4015456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43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Performance Metrics Across Models</a:t>
            </a:r>
            <a:endParaRPr lang="en-US" dirty="0">
              <a:latin typeface="Georgia" panose="02040502050405020303" pitchFamily="18" charset="0"/>
              <a:ea typeface="Cambria" panose="020405030504060302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24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Results and Insights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A69F6BC-F559-254C-A69F-71E099A88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702544"/>
              </p:ext>
            </p:extLst>
          </p:nvPr>
        </p:nvGraphicFramePr>
        <p:xfrm>
          <a:off x="459740" y="826904"/>
          <a:ext cx="8153400" cy="1661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782">
                  <a:extLst>
                    <a:ext uri="{9D8B030D-6E8A-4147-A177-3AD203B41FA5}">
                      <a16:colId xmlns:a16="http://schemas.microsoft.com/office/drawing/2014/main" val="883201682"/>
                    </a:ext>
                  </a:extLst>
                </a:gridCol>
                <a:gridCol w="1448555">
                  <a:extLst>
                    <a:ext uri="{9D8B030D-6E8A-4147-A177-3AD203B41FA5}">
                      <a16:colId xmlns:a16="http://schemas.microsoft.com/office/drawing/2014/main" val="799998422"/>
                    </a:ext>
                  </a:extLst>
                </a:gridCol>
                <a:gridCol w="1448555">
                  <a:extLst>
                    <a:ext uri="{9D8B030D-6E8A-4147-A177-3AD203B41FA5}">
                      <a16:colId xmlns:a16="http://schemas.microsoft.com/office/drawing/2014/main" val="1989935678"/>
                    </a:ext>
                  </a:extLst>
                </a:gridCol>
                <a:gridCol w="1448555">
                  <a:extLst>
                    <a:ext uri="{9D8B030D-6E8A-4147-A177-3AD203B41FA5}">
                      <a16:colId xmlns:a16="http://schemas.microsoft.com/office/drawing/2014/main" val="3786637350"/>
                    </a:ext>
                  </a:extLst>
                </a:gridCol>
                <a:gridCol w="1981953">
                  <a:extLst>
                    <a:ext uri="{9D8B030D-6E8A-4147-A177-3AD203B41FA5}">
                      <a16:colId xmlns:a16="http://schemas.microsoft.com/office/drawing/2014/main" val="3391525239"/>
                    </a:ext>
                  </a:extLst>
                </a:gridCol>
              </a:tblGrid>
              <a:tr h="3335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Model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Accuracy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F1-Score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Sensitivity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Specificity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745159"/>
                  </a:ext>
                </a:extLst>
              </a:tr>
              <a:tr h="3794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Logistic Regression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0.65</a:t>
                      </a:r>
                    </a:p>
                  </a:txBody>
                  <a:tcPr marL="6350" marR="6350" marT="635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0.77</a:t>
                      </a:r>
                    </a:p>
                  </a:txBody>
                  <a:tcPr marL="6350" marR="6350" marT="635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0.80</a:t>
                      </a:r>
                    </a:p>
                  </a:txBody>
                  <a:tcPr marL="6350" marR="6350" marT="635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0.24</a:t>
                      </a:r>
                    </a:p>
                  </a:txBody>
                  <a:tcPr marL="6350" marR="6350" marT="635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565618"/>
                  </a:ext>
                </a:extLst>
              </a:tr>
              <a:tr h="3414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Random Forest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0.68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0.80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0.89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18959"/>
                  </a:ext>
                </a:extLst>
              </a:tr>
              <a:tr h="273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XGBoost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0.72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0.83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0.96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0.08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689032"/>
                  </a:ext>
                </a:extLst>
              </a:tr>
              <a:tr h="3335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LightGBM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0.72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0.83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0.97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0.06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2098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A1297462-C5F7-5B5A-82E9-BF0768274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67" y="2876550"/>
            <a:ext cx="879734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Sensitivity (Recall):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 Test data sensitivity was much lower (~0.05-0.09) compared to training (~0.32-0.71), indicating overfitting.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eorgia" panose="02040502050405020303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Specificity: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 High and consistent specificity in both datasets, showing bias towards the majority class.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eorgia" panose="02040502050405020303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Accuracy: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 Similar accuracy across test and train data, but sensitivity highlights poor generalization.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eorgia" panose="02040502050405020303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Balanced Metrics: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 Test data F1-score and Balanced Accuracy were much lower, reflecting poor handling of minority classes. </a:t>
            </a:r>
          </a:p>
        </p:txBody>
      </p:sp>
    </p:spTree>
    <p:extLst>
      <p:ext uri="{BB962C8B-B14F-4D97-AF65-F5344CB8AC3E}">
        <p14:creationId xmlns:p14="http://schemas.microsoft.com/office/powerpoint/2010/main" val="1434230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  <a:ea typeface="Cambria" panose="02040503050406030204" pitchFamily="18" charset="0"/>
              </a:rPr>
              <a:t>Agenda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25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Agenda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20DEDA-FE9A-0D54-B4BB-9DB48D023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88691"/>
              </p:ext>
            </p:extLst>
          </p:nvPr>
        </p:nvGraphicFramePr>
        <p:xfrm>
          <a:off x="533400" y="971550"/>
          <a:ext cx="7836568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836568">
                  <a:extLst>
                    <a:ext uri="{9D8B030D-6E8A-4147-A177-3AD203B41FA5}">
                      <a16:colId xmlns:a16="http://schemas.microsoft.com/office/drawing/2014/main" val="295920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2"/>
                          </a:solidFill>
                        </a:rPr>
                        <a:t>Problem Statement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05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Assumptions and Hypotheses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88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Data Properties and Exploratory Analysis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7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Data Cleaning and Feature Engineering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37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 Methodology and Models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22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Results and Learnings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90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Future Directions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720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522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Potential Financial Impact of Predicting High-Cost Accidents</a:t>
            </a:r>
            <a:endParaRPr lang="en-US" dirty="0">
              <a:latin typeface="Georgia" panose="02040502050405020303" pitchFamily="18" charset="0"/>
              <a:ea typeface="Cambria" panose="020405030504060302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26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Quantifying the Impact of the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408AAA-3CA9-F9A1-70DE-B2505DD12B3C}"/>
              </a:ext>
            </a:extLst>
          </p:cNvPr>
          <p:cNvSpPr txBox="1"/>
          <p:nvPr/>
        </p:nvSpPr>
        <p:spPr>
          <a:xfrm>
            <a:off x="78740" y="2571750"/>
            <a:ext cx="90652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Formula Used:</a:t>
            </a:r>
            <a:b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</a:b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To estimate the savings from predicting high-cost accidents, we applied the following formula:</a:t>
            </a:r>
          </a:p>
          <a:p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Estimated Annual Savings=(Number of High-Cost Accidents Predicted)×(Average Cost per High-Cost Accident)</a:t>
            </a:r>
          </a:p>
          <a:p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Where: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Number of High-Cost Accidents Predicted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is based on the reduction in high-cost accidents (5% reduction of 3,500).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Average Cost per High-Cost Accident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is assumed to be $1500.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By predicting high-cost accidents, the model could lead to </a:t>
            </a: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$5.25 million in savings annually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, showcasing the model's potential to reduce financial loss from traffic accidents.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C616C60-C108-CEDB-D58D-6D4F36A7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639725"/>
              </p:ext>
            </p:extLst>
          </p:nvPr>
        </p:nvGraphicFramePr>
        <p:xfrm>
          <a:off x="1600200" y="860497"/>
          <a:ext cx="5486400" cy="1611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24">
                  <a:extLst>
                    <a:ext uri="{9D8B030D-6E8A-4147-A177-3AD203B41FA5}">
                      <a16:colId xmlns:a16="http://schemas.microsoft.com/office/drawing/2014/main" val="3518773915"/>
                    </a:ext>
                  </a:extLst>
                </a:gridCol>
                <a:gridCol w="1021976">
                  <a:extLst>
                    <a:ext uri="{9D8B030D-6E8A-4147-A177-3AD203B41FA5}">
                      <a16:colId xmlns:a16="http://schemas.microsoft.com/office/drawing/2014/main" val="2560959700"/>
                    </a:ext>
                  </a:extLst>
                </a:gridCol>
              </a:tblGrid>
              <a:tr h="505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2"/>
                          </a:solidFill>
                          <a:effectLst/>
                          <a:latin typeface="Georgia Pro" panose="02040502050405020303" pitchFamily="18" charset="0"/>
                        </a:rPr>
                        <a:t>Metric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2"/>
                          </a:solidFill>
                          <a:effectLst/>
                          <a:latin typeface="Georgia Pro" panose="02040502050405020303" pitchFamily="18" charset="0"/>
                        </a:rPr>
                        <a:t>Value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44751404"/>
                  </a:ext>
                </a:extLst>
              </a:tr>
              <a:tr h="254028">
                <a:tc>
                  <a:txBody>
                    <a:bodyPr/>
                    <a:lstStyle/>
                    <a:p>
                      <a:pPr algn="l" fontAlgn="ctr">
                        <a:lnSpc>
                          <a:spcPts val="132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  Total Accidents per Year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100,000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74667344"/>
                  </a:ext>
                </a:extLst>
              </a:tr>
              <a:tr h="232665">
                <a:tc>
                  <a:txBody>
                    <a:bodyPr/>
                    <a:lstStyle/>
                    <a:p>
                      <a:pPr algn="l" fontAlgn="ctr">
                        <a:lnSpc>
                          <a:spcPts val="132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  High-Cost Accidents (70%)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70,000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6005047"/>
                  </a:ext>
                </a:extLst>
              </a:tr>
              <a:tr h="310221">
                <a:tc>
                  <a:txBody>
                    <a:bodyPr/>
                    <a:lstStyle/>
                    <a:p>
                      <a:pPr algn="l" fontAlgn="ctr">
                        <a:lnSpc>
                          <a:spcPts val="132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  Predicted Reduction in High-Cost Accidents (5%)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3,500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43676958"/>
                  </a:ext>
                </a:extLst>
              </a:tr>
              <a:tr h="310221">
                <a:tc>
                  <a:txBody>
                    <a:bodyPr/>
                    <a:lstStyle/>
                    <a:p>
                      <a:pPr algn="l" fontAlgn="ctr">
                        <a:lnSpc>
                          <a:spcPts val="132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  Average Cost per High-Cost Accident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$1500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38669914"/>
                  </a:ext>
                </a:extLst>
              </a:tr>
              <a:tr h="330757">
                <a:tc>
                  <a:txBody>
                    <a:bodyPr/>
                    <a:lstStyle/>
                    <a:p>
                      <a:pPr algn="l" fontAlgn="ctr">
                        <a:lnSpc>
                          <a:spcPts val="132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  Estimated Annual Savings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$5.25 Million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7602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826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What We Learned from the Study</a:t>
            </a:r>
            <a:endParaRPr lang="en-US" dirty="0">
              <a:latin typeface="Georgia" panose="02040502050405020303" pitchFamily="18" charset="0"/>
              <a:ea typeface="Cambria" panose="020405030504060302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27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Learnings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695FD-6B4C-DF9A-6680-AEFC1466CA11}"/>
              </a:ext>
            </a:extLst>
          </p:cNvPr>
          <p:cNvSpPr txBox="1"/>
          <p:nvPr/>
        </p:nvSpPr>
        <p:spPr>
          <a:xfrm>
            <a:off x="304800" y="1081164"/>
            <a:ext cx="78486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Data Preprocessing Determines Success: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High-quality preprocessing, including handling missing values, addressing class imbalance, and feature engineering, significantly impacted model performance and interpretability.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Class Imbalance Challenges Predictive Power: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Severe class imbalance reduced F1-Score and Recall for models like LightGBM and XGBoost, highlighting the need for techniques like SMOTE.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Influence of Weather and Traffic Conditions: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Adverse weather and traffic-related predictors emerged as crucial, underscoring their impact on accident severity.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Model Performance vs. Interpretability: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While ensemble methods provided higher accuracy, simpler models (e.g., Logistic Regression) offered actionable insights and better focus on minority classes.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Feature Simplification Adds Value: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Grouping predictor categories helped improve interpretability but did not fully address imbalance without additional adjustments.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224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Expanding the Scope for Greater Impact</a:t>
            </a:r>
            <a:endParaRPr lang="en-US" dirty="0">
              <a:latin typeface="Georgia" panose="02040502050405020303" pitchFamily="18" charset="0"/>
              <a:ea typeface="Cambria" panose="020405030504060302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28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Future Work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E574DF-E568-6FF5-F9F4-CAE61081A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123950"/>
            <a:ext cx="7543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Incorporate Spatial Variables: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 Add location-based features to predict high-risk accident zones, improving resource allocation and targeted interventions.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eorgia" panose="02040502050405020303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Enhance Class Balance Handling: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 Use advanced ensemble methods (e.g., stacking, boosting) to better handle class imbalance, reduce overfitting and improve model robustness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eorgia" panose="02040502050405020303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Explore Real-Time Prediction: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 Implement real-time accident prediction using streaming data for proactive incident management and timely interventions.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Key Message:</a:t>
            </a:r>
            <a:b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</a:b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The future of this project lies in expanding its capabilities to make more informed, dynamic predictions that can have a real-time impact on traffic safety and accident prevention.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394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Conclusions</a:t>
            </a:r>
            <a:endParaRPr lang="en-US" dirty="0">
              <a:latin typeface="Georgia" panose="02040502050405020303" pitchFamily="18" charset="0"/>
              <a:ea typeface="Cambria" panose="020405030504060302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29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E7E46-9C5B-78C7-EA16-AF09061CD496}"/>
              </a:ext>
            </a:extLst>
          </p:cNvPr>
          <p:cNvSpPr txBox="1"/>
          <p:nvPr/>
        </p:nvSpPr>
        <p:spPr>
          <a:xfrm>
            <a:off x="381000" y="955923"/>
            <a:ext cx="8229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Summary of Approach: 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This project utilized machine learning techniques , including </a:t>
            </a: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XGBoost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and </a:t>
            </a:r>
          </a:p>
          <a:p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Logistic Regression to predict whether an accident would result in high or low damage (cost above or below $1500).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Results: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Logistic Regression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emerged as the most effective model, since it was better at balancing sensitivity and specificity  despite a lower accuracy that other complex models.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By predicting high-cost accidents, we could potentially save </a:t>
            </a: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$5.25 million annually.</a:t>
            </a:r>
          </a:p>
          <a:p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Key Learnings:</a:t>
            </a:r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Simplifying categories and addressing class imbalance (using </a:t>
            </a: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SMOTE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) are crucial steps in improving predictive power.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This model showcases the importance of using predictive analytics in real-time traffic safety management, improving decision-making for road maintenance, law enforcement, and accident prevention.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Call to Action: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Expanding this work can lead to further savings and a reduction in traffic-related injuries and fatalities.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Future work should focus on incorporating </a:t>
            </a: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spatial data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for high-risk zone prediction and exploring </a:t>
            </a: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real-time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accident prediction.</a:t>
            </a:r>
          </a:p>
        </p:txBody>
      </p:sp>
    </p:spTree>
    <p:extLst>
      <p:ext uri="{BB962C8B-B14F-4D97-AF65-F5344CB8AC3E}">
        <p14:creationId xmlns:p14="http://schemas.microsoft.com/office/powerpoint/2010/main" val="383905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  <a:ea typeface="Cambria" panose="02040503050406030204" pitchFamily="18" charset="0"/>
              </a:rPr>
              <a:t>Agenda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3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Agenda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20DEDA-FE9A-0D54-B4BB-9DB48D023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720708"/>
              </p:ext>
            </p:extLst>
          </p:nvPr>
        </p:nvGraphicFramePr>
        <p:xfrm>
          <a:off x="533400" y="971550"/>
          <a:ext cx="7836568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836568">
                  <a:extLst>
                    <a:ext uri="{9D8B030D-6E8A-4147-A177-3AD203B41FA5}">
                      <a16:colId xmlns:a16="http://schemas.microsoft.com/office/drawing/2014/main" val="295920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Problem Statement</a:t>
                      </a:r>
                      <a:endParaRPr lang="en-US" sz="1400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05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Assumptions and Hypotheses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88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Data Properties and Exploratory Analysis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7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Data Cleaning and Feature Engineering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37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 Methodology and Models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22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Results and Learnings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90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Future Directions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720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686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  <a:ea typeface="Cambria" panose="02040503050406030204" pitchFamily="18" charset="0"/>
              </a:rPr>
              <a:t>Agenda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30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Agenda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20DEDA-FE9A-0D54-B4BB-9DB48D023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244099"/>
              </p:ext>
            </p:extLst>
          </p:nvPr>
        </p:nvGraphicFramePr>
        <p:xfrm>
          <a:off x="533400" y="971550"/>
          <a:ext cx="7836568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836568">
                  <a:extLst>
                    <a:ext uri="{9D8B030D-6E8A-4147-A177-3AD203B41FA5}">
                      <a16:colId xmlns:a16="http://schemas.microsoft.com/office/drawing/2014/main" val="295920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2"/>
                          </a:solidFill>
                        </a:rPr>
                        <a:t>Problem Statement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05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Assumptions and Hypotheses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88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Data Properties and Exploratory Analysis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7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Data Cleaning and Feature Engineering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37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 Methodology and Models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22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</a:rPr>
                        <a:t>Results and Learnings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90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Future Directions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720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554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Recommendations</a:t>
            </a:r>
            <a:endParaRPr lang="en-US" dirty="0">
              <a:latin typeface="Georgia" panose="02040502050405020303" pitchFamily="18" charset="0"/>
              <a:ea typeface="Cambria" panose="020405030504060302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31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Recommendations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E3546D2-AF50-D082-233B-A665F37B1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047750"/>
            <a:ext cx="82296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Guide Enforcement Agencies: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Use the model to allocate resources efficiently in areas with a higher likelihood of costly accidents. For example, targeted interventions can be deployed where the model predicts higher damage.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eorgia" panose="02040502050405020303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eorgia" panose="02040502050405020303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Public Awareness Campaigns: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Leverage the findings to inform the public about accident risks based on weather conditions and speeding. Raising awareness can reduce accidents by promoting safer driving habits.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eorgia" panose="02040502050405020303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eorgia" panose="02040502050405020303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Enhance Data Collection: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Encourage further collection of detailed traffic and environmental data, including spatial and real-time factors. Improved data can lead to more accurate models and better accident prevention.</a:t>
            </a:r>
          </a:p>
        </p:txBody>
      </p:sp>
    </p:spTree>
    <p:extLst>
      <p:ext uri="{BB962C8B-B14F-4D97-AF65-F5344CB8AC3E}">
        <p14:creationId xmlns:p14="http://schemas.microsoft.com/office/powerpoint/2010/main" val="2750244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DD9836-DAFA-0EFC-2F4D-DD39D3CBEF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225025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DD9836-DAFA-0EFC-2F4D-DD39D3CBEF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694489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  <a:ea typeface="Cambria" panose="02040503050406030204" pitchFamily="18" charset="0"/>
              </a:rPr>
              <a:t>ROC Curve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34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Results and Insights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ACD924-0F45-ED19-12B7-9846EFBD7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23251"/>
            <a:ext cx="4645979" cy="34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83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Performance Metrics Across Models</a:t>
            </a:r>
            <a:endParaRPr lang="en-US" dirty="0">
              <a:latin typeface="Georgia" panose="02040502050405020303" pitchFamily="18" charset="0"/>
              <a:ea typeface="Cambria" panose="020405030504060302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35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Results and Insights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A69F6BC-F559-254C-A69F-71E099A88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06875"/>
              </p:ext>
            </p:extLst>
          </p:nvPr>
        </p:nvGraphicFramePr>
        <p:xfrm>
          <a:off x="458136" y="2881564"/>
          <a:ext cx="8153393" cy="1628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737">
                  <a:extLst>
                    <a:ext uri="{9D8B030D-6E8A-4147-A177-3AD203B41FA5}">
                      <a16:colId xmlns:a16="http://schemas.microsoft.com/office/drawing/2014/main" val="464476772"/>
                    </a:ext>
                  </a:extLst>
                </a:gridCol>
                <a:gridCol w="1491737">
                  <a:extLst>
                    <a:ext uri="{9D8B030D-6E8A-4147-A177-3AD203B41FA5}">
                      <a16:colId xmlns:a16="http://schemas.microsoft.com/office/drawing/2014/main" val="883201682"/>
                    </a:ext>
                  </a:extLst>
                </a:gridCol>
                <a:gridCol w="1183528">
                  <a:extLst>
                    <a:ext uri="{9D8B030D-6E8A-4147-A177-3AD203B41FA5}">
                      <a16:colId xmlns:a16="http://schemas.microsoft.com/office/drawing/2014/main" val="799998422"/>
                    </a:ext>
                  </a:extLst>
                </a:gridCol>
                <a:gridCol w="1183528">
                  <a:extLst>
                    <a:ext uri="{9D8B030D-6E8A-4147-A177-3AD203B41FA5}">
                      <a16:colId xmlns:a16="http://schemas.microsoft.com/office/drawing/2014/main" val="1989935678"/>
                    </a:ext>
                  </a:extLst>
                </a:gridCol>
                <a:gridCol w="1183528">
                  <a:extLst>
                    <a:ext uri="{9D8B030D-6E8A-4147-A177-3AD203B41FA5}">
                      <a16:colId xmlns:a16="http://schemas.microsoft.com/office/drawing/2014/main" val="3786637350"/>
                    </a:ext>
                  </a:extLst>
                </a:gridCol>
                <a:gridCol w="1619335">
                  <a:extLst>
                    <a:ext uri="{9D8B030D-6E8A-4147-A177-3AD203B41FA5}">
                      <a16:colId xmlns:a16="http://schemas.microsoft.com/office/drawing/2014/main" val="3391525239"/>
                    </a:ext>
                  </a:extLst>
                </a:gridCol>
              </a:tblGrid>
              <a:tr h="333513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Test Results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Model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Accuracy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F1-Score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Sensitivity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Specificity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745159"/>
                  </a:ext>
                </a:extLst>
              </a:tr>
              <a:tr h="347273">
                <a:tc v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XGBoost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0.87</a:t>
                      </a:r>
                    </a:p>
                  </a:txBody>
                  <a:tcPr marL="6350" marR="6350" marT="635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0.10</a:t>
                      </a:r>
                    </a:p>
                  </a:txBody>
                  <a:tcPr marL="6350" marR="6350" marT="635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0.9901</a:t>
                      </a:r>
                    </a:p>
                  </a:txBody>
                  <a:tcPr marL="6350" marR="6350" marT="635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0.7119</a:t>
                      </a:r>
                    </a:p>
                  </a:txBody>
                  <a:tcPr marL="6350" marR="6350" marT="635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565618"/>
                  </a:ext>
                </a:extLst>
              </a:tr>
              <a:tr h="341480">
                <a:tc v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LightGBM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0.8619</a:t>
                      </a:r>
                    </a:p>
                  </a:txBody>
                  <a:tcPr marL="6350" marR="6350" marT="635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0.0188</a:t>
                      </a:r>
                    </a:p>
                  </a:txBody>
                  <a:tcPr marL="6350" marR="6350" marT="635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0.9869</a:t>
                      </a:r>
                    </a:p>
                  </a:txBody>
                  <a:tcPr marL="6350" marR="6350" marT="635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0.687</a:t>
                      </a:r>
                    </a:p>
                  </a:txBody>
                  <a:tcPr marL="6350" marR="6350" marT="635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18959"/>
                  </a:ext>
                </a:extLst>
              </a:tr>
              <a:tr h="273185">
                <a:tc v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Random Forest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0.8005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0.1822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0.9435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0.3246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05689032"/>
                  </a:ext>
                </a:extLst>
              </a:tr>
              <a:tr h="333513">
                <a:tc v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Logistic Regression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0.7161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0.1822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0.7131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0.5482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1422098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574B5A-99AD-B442-9A86-72848B554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48152"/>
              </p:ext>
            </p:extLst>
          </p:nvPr>
        </p:nvGraphicFramePr>
        <p:xfrm>
          <a:off x="458127" y="796987"/>
          <a:ext cx="8153402" cy="1774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739">
                  <a:extLst>
                    <a:ext uri="{9D8B030D-6E8A-4147-A177-3AD203B41FA5}">
                      <a16:colId xmlns:a16="http://schemas.microsoft.com/office/drawing/2014/main" val="1031043185"/>
                    </a:ext>
                  </a:extLst>
                </a:gridCol>
                <a:gridCol w="1491739">
                  <a:extLst>
                    <a:ext uri="{9D8B030D-6E8A-4147-A177-3AD203B41FA5}">
                      <a16:colId xmlns:a16="http://schemas.microsoft.com/office/drawing/2014/main" val="883201682"/>
                    </a:ext>
                  </a:extLst>
                </a:gridCol>
                <a:gridCol w="1183529">
                  <a:extLst>
                    <a:ext uri="{9D8B030D-6E8A-4147-A177-3AD203B41FA5}">
                      <a16:colId xmlns:a16="http://schemas.microsoft.com/office/drawing/2014/main" val="799998422"/>
                    </a:ext>
                  </a:extLst>
                </a:gridCol>
                <a:gridCol w="1183529">
                  <a:extLst>
                    <a:ext uri="{9D8B030D-6E8A-4147-A177-3AD203B41FA5}">
                      <a16:colId xmlns:a16="http://schemas.microsoft.com/office/drawing/2014/main" val="1989935678"/>
                    </a:ext>
                  </a:extLst>
                </a:gridCol>
                <a:gridCol w="1183529">
                  <a:extLst>
                    <a:ext uri="{9D8B030D-6E8A-4147-A177-3AD203B41FA5}">
                      <a16:colId xmlns:a16="http://schemas.microsoft.com/office/drawing/2014/main" val="3786637350"/>
                    </a:ext>
                  </a:extLst>
                </a:gridCol>
                <a:gridCol w="1619337">
                  <a:extLst>
                    <a:ext uri="{9D8B030D-6E8A-4147-A177-3AD203B41FA5}">
                      <a16:colId xmlns:a16="http://schemas.microsoft.com/office/drawing/2014/main" val="3391525239"/>
                    </a:ext>
                  </a:extLst>
                </a:gridCol>
              </a:tblGrid>
              <a:tr h="3048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Test Results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Model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Accuracy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F1-Score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Sensitivity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Specificity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745159"/>
                  </a:ext>
                </a:extLst>
              </a:tr>
              <a:tr h="417791">
                <a:tc v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Logistic Regression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0.66</a:t>
                      </a:r>
                    </a:p>
                  </a:txBody>
                  <a:tcPr marL="6350" marR="6350" marT="635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0.26</a:t>
                      </a:r>
                    </a:p>
                  </a:txBody>
                  <a:tcPr marL="6350" marR="6350" marT="635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0.34</a:t>
                      </a:r>
                    </a:p>
                  </a:txBody>
                  <a:tcPr marL="6350" marR="6350" marT="635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0.21</a:t>
                      </a:r>
                    </a:p>
                  </a:txBody>
                  <a:tcPr marL="6350" marR="6350" marT="635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565618"/>
                  </a:ext>
                </a:extLst>
              </a:tr>
              <a:tr h="375965">
                <a:tc v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Random Forest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0.72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0.50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0.10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18959"/>
                  </a:ext>
                </a:extLst>
              </a:tr>
              <a:tr h="309014">
                <a:tc v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XGBoost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0.72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0.13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0.46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0.07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689032"/>
                  </a:ext>
                </a:extLst>
              </a:tr>
              <a:tr h="367193">
                <a:tc v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LightGBM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0.72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0.09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0.53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0.05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20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9576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Performance Metrics Across Models</a:t>
            </a:r>
            <a:endParaRPr lang="en-US" dirty="0">
              <a:latin typeface="Georgia" panose="02040502050405020303" pitchFamily="18" charset="0"/>
              <a:ea typeface="Cambria" panose="020405030504060302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36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Results and Insights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A69F6BC-F559-254C-A69F-71E099A88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352715"/>
              </p:ext>
            </p:extLst>
          </p:nvPr>
        </p:nvGraphicFramePr>
        <p:xfrm>
          <a:off x="459740" y="826904"/>
          <a:ext cx="8153400" cy="1661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782">
                  <a:extLst>
                    <a:ext uri="{9D8B030D-6E8A-4147-A177-3AD203B41FA5}">
                      <a16:colId xmlns:a16="http://schemas.microsoft.com/office/drawing/2014/main" val="883201682"/>
                    </a:ext>
                  </a:extLst>
                </a:gridCol>
                <a:gridCol w="1448555">
                  <a:extLst>
                    <a:ext uri="{9D8B030D-6E8A-4147-A177-3AD203B41FA5}">
                      <a16:colId xmlns:a16="http://schemas.microsoft.com/office/drawing/2014/main" val="799998422"/>
                    </a:ext>
                  </a:extLst>
                </a:gridCol>
                <a:gridCol w="1448555">
                  <a:extLst>
                    <a:ext uri="{9D8B030D-6E8A-4147-A177-3AD203B41FA5}">
                      <a16:colId xmlns:a16="http://schemas.microsoft.com/office/drawing/2014/main" val="1989935678"/>
                    </a:ext>
                  </a:extLst>
                </a:gridCol>
                <a:gridCol w="1448555">
                  <a:extLst>
                    <a:ext uri="{9D8B030D-6E8A-4147-A177-3AD203B41FA5}">
                      <a16:colId xmlns:a16="http://schemas.microsoft.com/office/drawing/2014/main" val="3786637350"/>
                    </a:ext>
                  </a:extLst>
                </a:gridCol>
                <a:gridCol w="1981953">
                  <a:extLst>
                    <a:ext uri="{9D8B030D-6E8A-4147-A177-3AD203B41FA5}">
                      <a16:colId xmlns:a16="http://schemas.microsoft.com/office/drawing/2014/main" val="3391525239"/>
                    </a:ext>
                  </a:extLst>
                </a:gridCol>
              </a:tblGrid>
              <a:tr h="3335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Model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Accuracy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F1-Score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Sensitivity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Specificity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745159"/>
                  </a:ext>
                </a:extLst>
              </a:tr>
              <a:tr h="3794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Logistic Regression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0.66</a:t>
                      </a:r>
                    </a:p>
                  </a:txBody>
                  <a:tcPr marL="6350" marR="6350" marT="635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0.26</a:t>
                      </a:r>
                    </a:p>
                  </a:txBody>
                  <a:tcPr marL="6350" marR="6350" marT="635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0.34</a:t>
                      </a:r>
                    </a:p>
                  </a:txBody>
                  <a:tcPr marL="6350" marR="6350" marT="635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0.21</a:t>
                      </a:r>
                    </a:p>
                  </a:txBody>
                  <a:tcPr marL="6350" marR="6350" marT="635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565618"/>
                  </a:ext>
                </a:extLst>
              </a:tr>
              <a:tr h="3414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Random Forest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0.72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0.50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0.10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18959"/>
                  </a:ext>
                </a:extLst>
              </a:tr>
              <a:tr h="273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XGBoost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0.72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0.13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0.46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0.07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689032"/>
                  </a:ext>
                </a:extLst>
              </a:tr>
              <a:tr h="3335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LightGBM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0.72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0.09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0.53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0.05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2098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48C09E-FD71-AC0B-4619-451C4F081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31957"/>
              </p:ext>
            </p:extLst>
          </p:nvPr>
        </p:nvGraphicFramePr>
        <p:xfrm>
          <a:off x="457200" y="2571750"/>
          <a:ext cx="8153400" cy="1975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113">
                  <a:extLst>
                    <a:ext uri="{9D8B030D-6E8A-4147-A177-3AD203B41FA5}">
                      <a16:colId xmlns:a16="http://schemas.microsoft.com/office/drawing/2014/main" val="3266473701"/>
                    </a:ext>
                  </a:extLst>
                </a:gridCol>
                <a:gridCol w="1634897">
                  <a:extLst>
                    <a:ext uri="{9D8B030D-6E8A-4147-A177-3AD203B41FA5}">
                      <a16:colId xmlns:a16="http://schemas.microsoft.com/office/drawing/2014/main" val="299840918"/>
                    </a:ext>
                  </a:extLst>
                </a:gridCol>
                <a:gridCol w="6051390">
                  <a:extLst>
                    <a:ext uri="{9D8B030D-6E8A-4147-A177-3AD203B41FA5}">
                      <a16:colId xmlns:a16="http://schemas.microsoft.com/office/drawing/2014/main" val="410983787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Rank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Model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Reasoning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01555951"/>
                  </a:ext>
                </a:extLst>
              </a:tr>
              <a:tr h="417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Logistic Regression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Highest sensitivity (0.21) and F1 score (0.26), suggesting better detection of positive cases.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72457376"/>
                  </a:ext>
                </a:extLst>
              </a:tr>
              <a:tr h="417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Random Forest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Moderate balance between sensitivity (0.10) and F1 score (0.16), higher specificity (0.10).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60593430"/>
                  </a:ext>
                </a:extLst>
              </a:tr>
              <a:tr h="417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XGBoost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Better balance of specificity (0.07) and accuracy (0.7173) but low sensitivity and F1 score.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95244752"/>
                  </a:ext>
                </a:extLst>
              </a:tr>
              <a:tr h="417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LightGBM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High specificity (0.9830) but very poor sensitivity (0.0487) and F1 score, limiting its utility.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21414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802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C2F351-1458-4C86-9292-C0E8FD614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1" y="593908"/>
            <a:ext cx="8620124" cy="533400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latin typeface="Georgia" panose="02040502050405020303" pitchFamily="18" charset="0"/>
                <a:ea typeface="Cambria" panose="02040503050406030204" pitchFamily="18" charset="0"/>
              </a:rPr>
              <a:t>Predicting Traffic Accident Damage Severity Using </a:t>
            </a:r>
            <a:br>
              <a:rPr lang="en-US" sz="2700" dirty="0">
                <a:latin typeface="Georgia" panose="02040502050405020303" pitchFamily="18" charset="0"/>
                <a:ea typeface="Cambria" panose="02040503050406030204" pitchFamily="18" charset="0"/>
              </a:rPr>
            </a:br>
            <a:r>
              <a:rPr lang="en-US" sz="2700" dirty="0">
                <a:latin typeface="Georgia" panose="02040502050405020303" pitchFamily="18" charset="0"/>
                <a:ea typeface="Cambria" panose="02040503050406030204" pitchFamily="18" charset="0"/>
              </a:rPr>
              <a:t>Machine Learning Models</a:t>
            </a:r>
            <a:endParaRPr lang="en-US" dirty="0">
              <a:solidFill>
                <a:schemeClr val="tx1"/>
              </a:solidFill>
              <a:latin typeface="Georgia" panose="02040502050405020303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414E82-E29E-7283-53C1-209C1D6735C3}"/>
              </a:ext>
            </a:extLst>
          </p:cNvPr>
          <p:cNvSpPr txBox="1"/>
          <p:nvPr/>
        </p:nvSpPr>
        <p:spPr>
          <a:xfrm>
            <a:off x="139164" y="1617643"/>
            <a:ext cx="60330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2"/>
                </a:solidFill>
                <a:latin typeface="Georgia" panose="02040502050405020303" pitchFamily="18" charset="0"/>
              </a:rPr>
              <a:t>Data Science Project – Statistical Modelling for Data Science Course</a:t>
            </a:r>
          </a:p>
          <a:p>
            <a:endParaRPr lang="en-US" sz="14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Georgia" panose="02040502050405020303" pitchFamily="18" charset="0"/>
              </a:rPr>
              <a:t>Sarthak Sunil Dhanke</a:t>
            </a:r>
            <a:endParaRPr lang="en-US" sz="1400" dirty="0">
              <a:latin typeface="Georgia" panose="02040502050405020303" pitchFamily="18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Georgia" panose="02040502050405020303" pitchFamily="18" charset="0"/>
              </a:rPr>
              <a:t>12/12/2024</a:t>
            </a:r>
          </a:p>
          <a:p>
            <a:endParaRPr lang="en-US" sz="1400" dirty="0">
              <a:solidFill>
                <a:schemeClr val="tx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Motivating the Study of Traffic Accident Damage Severity</a:t>
            </a:r>
            <a:endParaRPr lang="en-US" dirty="0">
              <a:latin typeface="Georgia" panose="02040502050405020303" pitchFamily="18" charset="0"/>
              <a:ea typeface="Cambria" panose="020405030504060302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4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Problem Statement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7FFCA00-87AD-5EAE-E879-511190D1C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56216"/>
            <a:ext cx="86106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Context:</a:t>
            </a:r>
            <a:b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</a:b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Chicago faces a persistent challenge with road safety, with thousands of crashes occurring annually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 causing significant economic and social losses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Key problem areas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High injury severity rates: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Many accidents result in fatalities or incapacitating injuries.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Data-driven insights lacking: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Limited understanding of the factors contributing to severe accidents hinders effective interventions.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Need for predictive models: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Existing safety strategies often rely on reactive measures instead of proactive, evidence-based decisions.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Objective: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Develop a predictive model to analyze accident severity, enabling policymakers to identify and address critical factors influencing severe outcomes.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eorgia" panose="02040502050405020303" pitchFamily="18" charset="0"/>
              <a:ea typeface="Cambria" panose="02040503050406030204" pitchFamily="18" charset="0"/>
              <a:cs typeface="Gautam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5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  <a:ea typeface="Cambria" panose="02040503050406030204" pitchFamily="18" charset="0"/>
              </a:rPr>
              <a:t>Agenda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5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Agenda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20DEDA-FE9A-0D54-B4BB-9DB48D023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1218"/>
              </p:ext>
            </p:extLst>
          </p:nvPr>
        </p:nvGraphicFramePr>
        <p:xfrm>
          <a:off x="521368" y="971550"/>
          <a:ext cx="78486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848600">
                  <a:extLst>
                    <a:ext uri="{9D8B030D-6E8A-4147-A177-3AD203B41FA5}">
                      <a16:colId xmlns:a16="http://schemas.microsoft.com/office/drawing/2014/main" val="295920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2"/>
                          </a:solidFill>
                        </a:rPr>
                        <a:t>Problem Statement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05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Assumptions and Hypotheses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88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Data Properties and Exploratory Analysis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7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Data Cleaning and Feature Engineering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37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 Methodology and Models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22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Results and Learnings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90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Future Directions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720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62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Assumptions and Hypotheses Underpinning the Study</a:t>
            </a:r>
            <a:endParaRPr lang="en-US" dirty="0">
              <a:latin typeface="Georgia" panose="02040502050405020303" pitchFamily="18" charset="0"/>
              <a:ea typeface="Cambria" panose="020405030504060302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6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Assumptions and Hypotheses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7FFCA00-87AD-5EAE-E879-511190D1C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" y="828665"/>
            <a:ext cx="86106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Assumptions:</a:t>
            </a:r>
          </a:p>
          <a:p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Data Accuracy: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The dataset from Chicago's Traffic Crash Reporting System is complete, consistent, and free of significant reporting bias.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Predictive Relationships Exist: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Factors like weather, lighting, and traffic conditions are assumed to have measurable relationships with accident severity.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Independence of Observations: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Each recorded accident is treated as an independent event.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Feature Impact: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Selected features such as traffic controls, road alignment, and weather conditions significantly influence accident severity.</a:t>
            </a:r>
          </a:p>
          <a:p>
            <a:pPr lvl="1">
              <a:buFont typeface="+mj-lt"/>
              <a:buAutoNum type="arabicPeriod"/>
            </a:pPr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Hypotheses:</a:t>
            </a:r>
          </a:p>
          <a:p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Environmental Factors: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Adverse weather (rain, snow) increases the likelihood of severe accidents.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Roadway Features: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Areas with poor alignment or inadequate controls correlate with higher severity rates.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Driver Behavior: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Primary contributory causes (e.g., speeding, distracted driving) are strongly predictive of severity.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Temporal Trends: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Certain times of the day (e.g., rush hours) are associated with increased severity of accidents.</a:t>
            </a:r>
          </a:p>
          <a:p>
            <a:pPr lvl="1">
              <a:buFont typeface="+mj-lt"/>
              <a:buAutoNum type="arabicPeriod"/>
            </a:pPr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Goal: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Utilize these hypotheses to identify critical patterns, enabling actionable insights for traffic safety improvements.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eorgia" panose="02040502050405020303" pitchFamily="18" charset="0"/>
              <a:ea typeface="Cambria" panose="02040503050406030204" pitchFamily="18" charset="0"/>
              <a:cs typeface="Gautam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585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  <a:ea typeface="Cambria" panose="02040503050406030204" pitchFamily="18" charset="0"/>
              </a:rPr>
              <a:t>Agenda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7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Agenda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20DEDA-FE9A-0D54-B4BB-9DB48D023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217205"/>
              </p:ext>
            </p:extLst>
          </p:nvPr>
        </p:nvGraphicFramePr>
        <p:xfrm>
          <a:off x="521368" y="971550"/>
          <a:ext cx="78486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848600">
                  <a:extLst>
                    <a:ext uri="{9D8B030D-6E8A-4147-A177-3AD203B41FA5}">
                      <a16:colId xmlns:a16="http://schemas.microsoft.com/office/drawing/2014/main" val="295920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2"/>
                          </a:solidFill>
                        </a:rPr>
                        <a:t>Problem Statement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05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Assumptions and Hypotheses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88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Data Properties and Exploratory Analysis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7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Data Cleaning and Feature Engineering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37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 Methodology and Models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22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Results and Learnings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90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Future Directions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720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411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Understanding the Traffic Accident Dataset</a:t>
            </a:r>
            <a:endParaRPr lang="en-US" dirty="0">
              <a:latin typeface="Georgia" panose="02040502050405020303" pitchFamily="18" charset="0"/>
              <a:ea typeface="Cambria" panose="020405030504060302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8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Data Properties and Exploratory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F96293-D4A5-6657-7466-F12883AE1DC2}"/>
              </a:ext>
            </a:extLst>
          </p:cNvPr>
          <p:cNvSpPr txBox="1"/>
          <p:nvPr/>
        </p:nvSpPr>
        <p:spPr>
          <a:xfrm>
            <a:off x="416538" y="788526"/>
            <a:ext cx="8194259" cy="713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The dataset used for the analysis is provided by the </a:t>
            </a: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Chicago Traffic Crash Reporting System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and includes data on traffic accidents in the city in 2024; contains over </a:t>
            </a: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100,000+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accident records</a:t>
            </a:r>
          </a:p>
          <a:p>
            <a:pPr rtl="0">
              <a:spcAft>
                <a:spcPts val="200"/>
              </a:spcAft>
            </a:pPr>
            <a:endParaRPr lang="en-US" sz="1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Outcome Variable</a:t>
            </a:r>
            <a:r>
              <a:rPr lang="en-US" sz="1200" b="1" dirty="0">
                <a:solidFill>
                  <a:schemeClr val="accent1"/>
                </a:solidFill>
                <a:latin typeface="Georgia" panose="02040502050405020303" pitchFamily="18" charset="0"/>
              </a:rPr>
              <a:t>:</a:t>
            </a:r>
            <a:r>
              <a:rPr lang="en-US" sz="1200" dirty="0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en-US" sz="1200" b="1" dirty="0">
                <a:solidFill>
                  <a:schemeClr val="accent1"/>
                </a:solidFill>
                <a:latin typeface="Georgia" panose="02040502050405020303" pitchFamily="18" charset="0"/>
              </a:rPr>
              <a:t>DAMAGE</a:t>
            </a:r>
            <a:r>
              <a:rPr lang="en-US" sz="1200" dirty="0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(Damage to Public Property measured as dollars spend in restoration)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8AE215-9872-AACD-15AC-B6B43D34B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627157"/>
              </p:ext>
            </p:extLst>
          </p:nvPr>
        </p:nvGraphicFramePr>
        <p:xfrm>
          <a:off x="590211" y="1655545"/>
          <a:ext cx="7944189" cy="365760"/>
        </p:xfrm>
        <a:graphic>
          <a:graphicData uri="http://schemas.openxmlformats.org/drawingml/2006/table">
            <a:tbl>
              <a:tblPr/>
              <a:tblGrid>
                <a:gridCol w="7944189">
                  <a:extLst>
                    <a:ext uri="{9D8B030D-6E8A-4147-A177-3AD203B41FA5}">
                      <a16:colId xmlns:a16="http://schemas.microsoft.com/office/drawing/2014/main" val="229148510"/>
                    </a:ext>
                  </a:extLst>
                </a:gridCol>
              </a:tblGrid>
              <a:tr h="30319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</a:rPr>
                        <a:t>Predictors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36817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FE64A22-508C-4B86-FDB2-0BA24B6CD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536223"/>
              </p:ext>
            </p:extLst>
          </p:nvPr>
        </p:nvGraphicFramePr>
        <p:xfrm>
          <a:off x="2617491" y="2183027"/>
          <a:ext cx="1896177" cy="2255520"/>
        </p:xfrm>
        <a:graphic>
          <a:graphicData uri="http://schemas.openxmlformats.org/drawingml/2006/table">
            <a:tbl>
              <a:tblPr/>
              <a:tblGrid>
                <a:gridCol w="1896177">
                  <a:extLst>
                    <a:ext uri="{9D8B030D-6E8A-4147-A177-3AD203B41FA5}">
                      <a16:colId xmlns:a16="http://schemas.microsoft.com/office/drawing/2014/main" val="2450644768"/>
                    </a:ext>
                  </a:extLst>
                </a:gridCol>
              </a:tblGrid>
              <a:tr h="22555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rPr>
                        <a:t>Crash Dynamics</a:t>
                      </a:r>
                    </a:p>
                    <a:p>
                      <a:endParaRPr lang="en-US" sz="1000" b="1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  <a:p>
                      <a:r>
                        <a:rPr lang="en-US" sz="1000" b="1" dirty="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rPr>
                        <a:t>POSTED_SPEED_LIMIT</a:t>
                      </a:r>
                      <a:r>
                        <a:rPr lang="en-US" sz="1000" dirty="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rPr>
                        <a:t>: Higher speed limits often correlate with more severe crashes.</a:t>
                      </a:r>
                    </a:p>
                    <a:p>
                      <a:endParaRPr lang="en-US" sz="10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  <a:p>
                      <a:r>
                        <a:rPr lang="en-US" sz="1000" b="1" dirty="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rPr>
                        <a:t>NUM_UNITS</a:t>
                      </a:r>
                      <a:r>
                        <a:rPr lang="en-US" sz="1000" dirty="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rPr>
                        <a:t>: The number of vehicles or other units involved could impact damage severity.</a:t>
                      </a:r>
                    </a:p>
                    <a:p>
                      <a:endParaRPr lang="en-US" sz="100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32180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76615FE-7342-757D-A41B-F4653C113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194317"/>
              </p:ext>
            </p:extLst>
          </p:nvPr>
        </p:nvGraphicFramePr>
        <p:xfrm>
          <a:off x="590211" y="2183027"/>
          <a:ext cx="1896177" cy="2255520"/>
        </p:xfrm>
        <a:graphic>
          <a:graphicData uri="http://schemas.openxmlformats.org/drawingml/2006/table">
            <a:tbl>
              <a:tblPr/>
              <a:tblGrid>
                <a:gridCol w="1896177">
                  <a:extLst>
                    <a:ext uri="{9D8B030D-6E8A-4147-A177-3AD203B41FA5}">
                      <a16:colId xmlns:a16="http://schemas.microsoft.com/office/drawing/2014/main" val="2450644768"/>
                    </a:ext>
                  </a:extLst>
                </a:gridCol>
              </a:tblGrid>
              <a:tr h="22555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rPr>
                        <a:t>Environmental </a:t>
                      </a:r>
                    </a:p>
                    <a:p>
                      <a:endParaRPr lang="en-US" sz="1000" b="1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  <a:p>
                      <a:r>
                        <a:rPr lang="en-US" sz="1000" b="1" dirty="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rPr>
                        <a:t>WEATHER_CONDITION</a:t>
                      </a:r>
                      <a:r>
                        <a:rPr lang="en-US" sz="1000" dirty="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rPr>
                        <a:t>: Weather impacts road conditions, visibility, and driver behavior.</a:t>
                      </a:r>
                    </a:p>
                    <a:p>
                      <a:endParaRPr lang="en-US" sz="10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  <a:p>
                      <a:r>
                        <a:rPr lang="en-US" sz="1000" b="1" dirty="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rPr>
                        <a:t>LIGHTING_CONDITION</a:t>
                      </a:r>
                      <a:r>
                        <a:rPr lang="en-US" sz="1000" dirty="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rPr>
                        <a:t>: Poor lighting can lead to more severe crashes.</a:t>
                      </a:r>
                    </a:p>
                    <a:p>
                      <a:endParaRPr lang="en-US" sz="10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  <a:p>
                      <a:r>
                        <a:rPr lang="en-US" sz="1000" b="1" dirty="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rPr>
                        <a:t>ROAD_DEFECT</a:t>
                      </a:r>
                      <a:r>
                        <a:rPr lang="en-US" sz="1000" dirty="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rPr>
                        <a:t>: Specific defects can amplify the severity of a crash.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32180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9986B7D-CFC1-EC6B-5E9D-0821760A2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801355"/>
              </p:ext>
            </p:extLst>
          </p:nvPr>
        </p:nvGraphicFramePr>
        <p:xfrm>
          <a:off x="4630333" y="2175307"/>
          <a:ext cx="1896177" cy="2263240"/>
        </p:xfrm>
        <a:graphic>
          <a:graphicData uri="http://schemas.openxmlformats.org/drawingml/2006/table">
            <a:tbl>
              <a:tblPr/>
              <a:tblGrid>
                <a:gridCol w="1896177">
                  <a:extLst>
                    <a:ext uri="{9D8B030D-6E8A-4147-A177-3AD203B41FA5}">
                      <a16:colId xmlns:a16="http://schemas.microsoft.com/office/drawing/2014/main" val="2450644768"/>
                    </a:ext>
                  </a:extLst>
                </a:gridCol>
              </a:tblGrid>
              <a:tr h="22632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rPr>
                        <a:t>Contributing Factors</a:t>
                      </a:r>
                    </a:p>
                    <a:p>
                      <a:endParaRPr lang="en-US" sz="1000" b="1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  <a:p>
                      <a:r>
                        <a:rPr lang="en-US" sz="1000" b="1" dirty="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rPr>
                        <a:t>PRIM_CONTRIBUTORY_CAUSE</a:t>
                      </a:r>
                      <a:r>
                        <a:rPr lang="en-US" sz="1000" dirty="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rPr>
                        <a:t>: Primary reason for the crash as judged by the officer.</a:t>
                      </a:r>
                    </a:p>
                    <a:p>
                      <a:endParaRPr lang="en-US" sz="10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  <a:p>
                      <a:r>
                        <a:rPr lang="en-US" sz="1000" b="1" dirty="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rPr>
                        <a:t>SEC_CONTRIBUTORY_CAUSE</a:t>
                      </a:r>
                      <a:r>
                        <a:rPr lang="en-US" sz="1000" dirty="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rPr>
                        <a:t>: Secondary reason that contributed to the crash.</a:t>
                      </a:r>
                    </a:p>
                    <a:p>
                      <a:endParaRPr lang="en-US" sz="100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32180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C874907-520A-2D1B-975B-337D70BF6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297934"/>
              </p:ext>
            </p:extLst>
          </p:nvPr>
        </p:nvGraphicFramePr>
        <p:xfrm>
          <a:off x="6638222" y="2175308"/>
          <a:ext cx="1896177" cy="2263239"/>
        </p:xfrm>
        <a:graphic>
          <a:graphicData uri="http://schemas.openxmlformats.org/drawingml/2006/table">
            <a:tbl>
              <a:tblPr/>
              <a:tblGrid>
                <a:gridCol w="1896177">
                  <a:extLst>
                    <a:ext uri="{9D8B030D-6E8A-4147-A177-3AD203B41FA5}">
                      <a16:colId xmlns:a16="http://schemas.microsoft.com/office/drawing/2014/main" val="2450644768"/>
                    </a:ext>
                  </a:extLst>
                </a:gridCol>
              </a:tblGrid>
              <a:tr h="22632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rPr>
                        <a:t>Temporal </a:t>
                      </a:r>
                    </a:p>
                    <a:p>
                      <a:endParaRPr lang="en-US" sz="1000" b="1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  <a:p>
                      <a:r>
                        <a:rPr lang="en-US" sz="1000" b="1" dirty="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rPr>
                        <a:t>CRASH_HOUR</a:t>
                      </a:r>
                      <a:r>
                        <a:rPr lang="en-US" sz="1000" dirty="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rPr>
                        <a:t>: Time of day can affect traffic density and driver alertness.</a:t>
                      </a:r>
                    </a:p>
                    <a:p>
                      <a:endParaRPr lang="en-US" sz="10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  <a:p>
                      <a:r>
                        <a:rPr lang="en-US" sz="1000" b="1" dirty="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rPr>
                        <a:t>CRASH_DAY_OF_WEEK</a:t>
                      </a:r>
                      <a:r>
                        <a:rPr lang="en-US" sz="1000" dirty="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rPr>
                        <a:t>: Day of the week might reflect traffic patterns (e.g., weekends vs. weekdays).</a:t>
                      </a:r>
                    </a:p>
                    <a:p>
                      <a:endParaRPr lang="en-US" sz="100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321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879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Accident Patterns by Time and Day</a:t>
            </a:r>
            <a:endParaRPr lang="en-US" dirty="0">
              <a:latin typeface="Georgia" panose="02040502050405020303" pitchFamily="18" charset="0"/>
              <a:ea typeface="Cambria" panose="020405030504060302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9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Exploratory Data Analysis &amp; Feature Engineering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0F147C-1866-2FA0-5C42-13E7BB617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40" y="828665"/>
            <a:ext cx="7543800" cy="377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57150"/>
      </p:ext>
    </p:extLst>
  </p:cSld>
  <p:clrMapOvr>
    <a:masterClrMapping/>
  </p:clrMapOvr>
</p:sld>
</file>

<file path=ppt/theme/theme1.xml><?xml version="1.0" encoding="utf-8"?>
<a:theme xmlns:a="http://schemas.openxmlformats.org/drawingml/2006/main" name="UChicago ">
  <a:themeElements>
    <a:clrScheme name="UChicago">
      <a:dk1>
        <a:srgbClr val="800000"/>
      </a:dk1>
      <a:lt1>
        <a:srgbClr val="FFFFFF"/>
      </a:lt1>
      <a:dk2>
        <a:srgbClr val="110E0E"/>
      </a:dk2>
      <a:lt2>
        <a:srgbClr val="EAEAEA"/>
      </a:lt2>
      <a:accent1>
        <a:srgbClr val="800000"/>
      </a:accent1>
      <a:accent2>
        <a:srgbClr val="F8A429"/>
      </a:accent2>
      <a:accent3>
        <a:srgbClr val="C16622"/>
      </a:accent3>
      <a:accent4>
        <a:srgbClr val="91AB5A"/>
      </a:accent4>
      <a:accent5>
        <a:srgbClr val="58593F"/>
      </a:accent5>
      <a:accent6>
        <a:srgbClr val="155F83"/>
      </a:accent6>
      <a:hlink>
        <a:srgbClr val="800000"/>
      </a:hlink>
      <a:folHlink>
        <a:srgbClr val="BA7B7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PE_Presentation_Template_v2" id="{999C3F75-3664-144A-AB74-154271A3300F}" vid="{E0F83093-1426-5F45-8D37-208DEA98E3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2f252b3-ecaa-4c11-b5ec-bcfccf4b072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59AFCB0860BE438692D10450143295" ma:contentTypeVersion="6" ma:contentTypeDescription="Create a new document." ma:contentTypeScope="" ma:versionID="d53645b7cd4ea632103fbdf8cc8092c7">
  <xsd:schema xmlns:xsd="http://www.w3.org/2001/XMLSchema" xmlns:xs="http://www.w3.org/2001/XMLSchema" xmlns:p="http://schemas.microsoft.com/office/2006/metadata/properties" xmlns:ns3="b2f252b3-ecaa-4c11-b5ec-bcfccf4b0729" targetNamespace="http://schemas.microsoft.com/office/2006/metadata/properties" ma:root="true" ma:fieldsID="e5b5d460a75c939ba36dba6e73c38948" ns3:_="">
    <xsd:import namespace="b2f252b3-ecaa-4c11-b5ec-bcfccf4b0729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f252b3-ecaa-4c11-b5ec-bcfccf4b0729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3A7F66-89B3-403D-896D-43EBD2E9C5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1DB3CF-B775-4AB0-AB59-1ECEE558E76C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b2f252b3-ecaa-4c11-b5ec-bcfccf4b0729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1E57A4D-5921-4FAB-928B-8F4B8A8635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f252b3-ecaa-4c11-b5ec-bcfccf4b07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15605</TotalTime>
  <Words>2736</Words>
  <Application>Microsoft Office PowerPoint</Application>
  <PresentationFormat>On-screen Show (16:9)</PresentationFormat>
  <Paragraphs>513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Courier New</vt:lpstr>
      <vt:lpstr>Georgia</vt:lpstr>
      <vt:lpstr>Georgia Pro</vt:lpstr>
      <vt:lpstr>Wingdings</vt:lpstr>
      <vt:lpstr>UChicago </vt:lpstr>
      <vt:lpstr>Predicting Traffic Accident Damage Severity Using  Machine Learning Models</vt:lpstr>
      <vt:lpstr>Executive Summary</vt:lpstr>
      <vt:lpstr>Agenda</vt:lpstr>
      <vt:lpstr>Motivating the Study of Traffic Accident Damage Severity</vt:lpstr>
      <vt:lpstr>Agenda</vt:lpstr>
      <vt:lpstr>Assumptions and Hypotheses Underpinning the Study</vt:lpstr>
      <vt:lpstr>Agenda</vt:lpstr>
      <vt:lpstr>Understanding the Traffic Accident Dataset</vt:lpstr>
      <vt:lpstr>Accident Patterns by Time and Day</vt:lpstr>
      <vt:lpstr>Speed Limit Distribution and Its Relationship to Damage Levels</vt:lpstr>
      <vt:lpstr>Agenda</vt:lpstr>
      <vt:lpstr>Simplifying Categories for Better Predictive Power</vt:lpstr>
      <vt:lpstr>Simplifying Categories for Better Predictive Power</vt:lpstr>
      <vt:lpstr>Simplifying Categories for Better Predictive Power</vt:lpstr>
      <vt:lpstr>Simplifying Categories for Better Predictive Power</vt:lpstr>
      <vt:lpstr>Simplifying Categories for Better Predictive Power</vt:lpstr>
      <vt:lpstr>Balancing the Scales for Improved Predictions</vt:lpstr>
      <vt:lpstr>Agenda</vt:lpstr>
      <vt:lpstr>Evaluating Different Machine Learning Techniques</vt:lpstr>
      <vt:lpstr>Logistic Regression Model Selection &amp; Testing</vt:lpstr>
      <vt:lpstr>Checking Model Assumptions</vt:lpstr>
      <vt:lpstr>Evaluating Predicted vs. Observed Probabilities</vt:lpstr>
      <vt:lpstr>Optimal Threshold Selection and Evaluation</vt:lpstr>
      <vt:lpstr>Performance Metrics Across Models</vt:lpstr>
      <vt:lpstr>Agenda</vt:lpstr>
      <vt:lpstr>Potential Financial Impact of Predicting High-Cost Accidents</vt:lpstr>
      <vt:lpstr>What We Learned from the Study</vt:lpstr>
      <vt:lpstr>Expanding the Scope for Greater Impact</vt:lpstr>
      <vt:lpstr>Conclusions</vt:lpstr>
      <vt:lpstr>Agenda</vt:lpstr>
      <vt:lpstr>Recommendations</vt:lpstr>
      <vt:lpstr>PowerPoint Presentation</vt:lpstr>
      <vt:lpstr>PowerPoint Presentation</vt:lpstr>
      <vt:lpstr>ROC Curve</vt:lpstr>
      <vt:lpstr>Performance Metrics Across Models</vt:lpstr>
      <vt:lpstr>Performance Metrics Across Models</vt:lpstr>
      <vt:lpstr>Predicting Traffic Accident Damage Severity Using  Machine Learning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Graham Scoo</dc:title>
  <dc:creator>Roger Moore</dc:creator>
  <cp:lastModifiedBy>Sarthak Dhanke</cp:lastModifiedBy>
  <cp:revision>124</cp:revision>
  <cp:lastPrinted>2021-01-10T23:43:10Z</cp:lastPrinted>
  <dcterms:created xsi:type="dcterms:W3CDTF">2020-12-20T02:09:22Z</dcterms:created>
  <dcterms:modified xsi:type="dcterms:W3CDTF">2024-12-23T21:54:45Z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2020-05-27T00:00:00Z</vt:filetime>
  </property>
  <property fmtid="{D5CDD505-2E9C-101B-9397-08002B2CF9AE}" pid="3" name="LastSaved">
    <vt:filetime>2020-08-27T00:00:00Z</vt:filetime>
  </property>
  <property fmtid="{D5CDD505-2E9C-101B-9397-08002B2CF9AE}" pid="4" name="ContentTypeId">
    <vt:lpwstr>0x010100E859AFCB0860BE438692D10450143295</vt:lpwstr>
  </property>
</Properties>
</file>