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59" r:id="rId2"/>
    <p:sldId id="1160" r:id="rId3"/>
    <p:sldId id="1163" r:id="rId4"/>
    <p:sldId id="11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5751-68B9-4446-8AA9-D65AF2AC4AB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47A9-9D68-4380-B4DF-599E7783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1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2AEB-2B30-2AA0-A60F-54EF72E75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22165-683E-C342-A92E-99A5D3C5F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D154-5CCA-3720-1B94-BEB10C32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D29E-8D8F-66F4-40CB-CBA5367B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942E-F1CA-53EB-67D5-CD7F93B8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B994-3746-49B7-EE2E-8EA67AD9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40D9C-E6D9-9189-EA02-CD8FB65E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2F9E-DB47-9EF7-25CD-A2C1F943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D6B1-9344-7D68-6259-74652A80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3A50-B2FD-0493-99E7-A2BEFF64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26648-C0CD-48F7-A6D8-2830FC4A4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1ED49-3CDA-6E48-390F-51F1958D7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9780-E694-2898-133B-65A529C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40AE-792F-2934-DA99-7240889E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3740-EBFA-3B76-15A6-B62C1A50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C114-07C2-0668-720A-B82F8CF3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EE30-5B77-6D8D-8C5F-344DC18A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106F-6910-68DF-37B4-897E5E79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F838-57AF-9DCD-2299-D7418BCB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6079-6915-9DEA-A32D-9A928E8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38AE-9470-A477-0D46-47906398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B423-6435-DC3B-A53D-4AA3DB0D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5C69-82A7-EE22-7242-D29AB02A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B7D19-0646-9DC9-D2EE-0F23090D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0741-DDF6-D86E-2987-46835F2C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5C08-ACFD-0158-053D-F03AE117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E840-B763-5C90-9A7E-B87BF747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63EE4-2DA7-AFAB-B82B-2891AD09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70E2-C9BD-413D-9BFE-3A4B9D4D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0ADAF-4383-71D2-8D5D-FA42CEB7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5BD7-D6C5-4419-9F57-DB3AB8F5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A686-7E23-3974-06BD-DE0A478D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AB467-E746-7C7E-2B26-96255046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D5F9E-699D-69B5-E872-EAF3E4EA1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C7873-42C0-5E0C-915D-2FC96FAF3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B5E05-32AF-A5EE-281A-5829A667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41146-650A-0CFB-F311-328369ED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338A6-DE29-686F-6A39-20066D6E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3F24D-7CA8-4F58-0996-2F94EC9E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58FA-61A6-A1E3-094B-F985D663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E79D-9C68-5906-9BDE-60374F95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6507C-C978-8148-F664-D313AD4F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A6BB8-05C3-E0BC-25DE-871EF02A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DEB87-824C-895B-72E0-5A3268F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58A49-B19E-BFFD-4C51-27A5C6F8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07D22-D39A-657C-DE66-FCF6B33A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F752-B913-654B-8484-C4087AA7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8B98-594C-BB73-61C2-0C75A32D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BDACD-431C-5A42-3B11-34EBB905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B6B2-5865-E91C-DAF4-B62B52CA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3AB0-A50C-EE14-6B45-C3AD615E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5B53-A5A1-E3F9-D5A0-AD28276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BA91-D298-56DD-CA60-9E3EBC01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81127-B11A-73A6-4389-4ACA62DE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9FF4-DBE1-60B0-C4D3-F46EAD8D5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0D276-EE2D-BFCB-AABD-D522E39E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88877-3197-45CC-4E80-94B3E0AB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80391-14DF-7E03-9EA9-A0F064B5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B23A4-35C5-5289-8099-54D01CCB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F8C3-82D7-07FB-06F8-53254F3A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F55A-0B70-D344-E046-C41580854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1756-5D22-45A5-BF6F-F70B493B26E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9C61-172B-5912-8DDF-D042FDBB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8783-F5D9-266B-9A7B-BC207CC27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4DEE-27BD-4DD5-9E81-64462F6D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mmlawyers.com/3-workplace-accidents-that-happen-when-you-least-expect-the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QJEdeUqdNrMzr1ntWCNo4Ga_1-ps2zZ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ynergycloud.sharepoint.com/:v:/s/CMS/EW0bPsACoQZJjrc6vzyY2dkBAodcoasAolBqJw5xOW6ViA?e=56wlt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person, yellow">
            <a:extLst>
              <a:ext uri="{FF2B5EF4-FFF2-40B4-BE49-F238E27FC236}">
                <a16:creationId xmlns:a16="http://schemas.microsoft.com/office/drawing/2014/main" id="{EECE2C75-9D64-DDEB-ED56-204F8AA7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0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AE8484-FEB8-D224-6141-B1F65D525BCA}"/>
              </a:ext>
            </a:extLst>
          </p:cNvPr>
          <p:cNvSpPr/>
          <p:nvPr/>
        </p:nvSpPr>
        <p:spPr>
          <a:xfrm>
            <a:off x="5867401" y="18"/>
            <a:ext cx="6323013" cy="68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rgbClr val="0563C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=sharing</a:t>
            </a:r>
            <a:endParaRPr lang="en-IN"/>
          </a:p>
        </p:txBody>
      </p:sp>
      <p:pic>
        <p:nvPicPr>
          <p:cNvPr id="5" name="Picture 213">
            <a:extLst>
              <a:ext uri="{FF2B5EF4-FFF2-40B4-BE49-F238E27FC236}">
                <a16:creationId xmlns:a16="http://schemas.microsoft.com/office/drawing/2014/main" id="{6CDF1B2D-E8FF-475B-F2D6-8E952CD55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" y="-5363"/>
            <a:ext cx="12180652" cy="686191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6A8CE54-940E-EBC6-9F2A-30E0B3BEE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3282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60EF3-1995-1E85-ADD1-170F0A1A7B3B}"/>
              </a:ext>
            </a:extLst>
          </p:cNvPr>
          <p:cNvSpPr txBox="1"/>
          <p:nvPr/>
        </p:nvSpPr>
        <p:spPr>
          <a:xfrm>
            <a:off x="826054" y="5181601"/>
            <a:ext cx="3974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https://synergycloud.sharepoint.com/:v:/s/CMS/EW0bPsACoQZJjrc6vzyY2dkBAodcoasAolBqJw5xOW6ViA?e=56wlte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  <a:p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3F8A06-BBFE-25AE-A3A8-00DB32DE723A}"/>
              </a:ext>
            </a:extLst>
          </p:cNvPr>
          <p:cNvSpPr/>
          <p:nvPr/>
        </p:nvSpPr>
        <p:spPr>
          <a:xfrm>
            <a:off x="914400" y="1828801"/>
            <a:ext cx="4191000" cy="297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>
                <a:solidFill>
                  <a:schemeClr val="accent1">
                    <a:lumMod val="75000"/>
                  </a:schemeClr>
                </a:solidFill>
              </a:rPr>
              <a:t>ONBOARD </a:t>
            </a:r>
          </a:p>
          <a:p>
            <a:pPr algn="ctr"/>
            <a:r>
              <a:rPr lang="en-IN" sz="4000" b="1">
                <a:solidFill>
                  <a:schemeClr val="accent1">
                    <a:lumMod val="75000"/>
                  </a:schemeClr>
                </a:solidFill>
              </a:rPr>
              <a:t> FUEL MANAGEMENT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13B9FB-E829-934D-B8C2-1858D442B6DD}"/>
              </a:ext>
            </a:extLst>
          </p:cNvPr>
          <p:cNvSpPr/>
          <p:nvPr/>
        </p:nvSpPr>
        <p:spPr>
          <a:xfrm>
            <a:off x="6937752" y="1711219"/>
            <a:ext cx="4191000" cy="2971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>
                <a:solidFill>
                  <a:schemeClr val="accent1">
                    <a:lumMod val="75000"/>
                  </a:schemeClr>
                </a:solidFill>
              </a:rPr>
              <a:t>PORT HEADLAND INCIDENT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768D67A3-2D08-BCE9-2D5E-99B240E596AF}"/>
              </a:ext>
            </a:extLst>
          </p:cNvPr>
          <p:cNvSpPr txBox="1">
            <a:spLocks/>
          </p:cNvSpPr>
          <p:nvPr/>
        </p:nvSpPr>
        <p:spPr>
          <a:xfrm>
            <a:off x="1951782" y="123873"/>
            <a:ext cx="9822133" cy="1036954"/>
          </a:xfrm>
          <a:prstGeom prst="rect">
            <a:avLst/>
          </a:prstGeom>
          <a:effectLst/>
        </p:spPr>
        <p:txBody>
          <a:bodyPr vert="horz" lIns="0" tIns="19197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151" baseline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199">
                <a:solidFill>
                  <a:schemeClr val="tx1">
                    <a:lumMod val="65000"/>
                    <a:lumOff val="35000"/>
                  </a:schemeClr>
                </a:solidFill>
              </a:rPr>
              <a:t>Training Videos on    </a:t>
            </a:r>
            <a:r>
              <a:rPr lang="en-US" sz="3199">
                <a:solidFill>
                  <a:schemeClr val="bg1"/>
                </a:solidFill>
              </a:rPr>
              <a:t>Company’s Incident</a:t>
            </a:r>
            <a:endParaRPr lang="en-US" sz="2000" b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1A8A8-A138-F420-EC25-51FC433B4037}"/>
              </a:ext>
            </a:extLst>
          </p:cNvPr>
          <p:cNvSpPr txBox="1"/>
          <p:nvPr/>
        </p:nvSpPr>
        <p:spPr>
          <a:xfrm>
            <a:off x="6477000" y="518160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https://drive.google.com/file/d/1oQJEdeUqdNrMzr1ntWCNo4Ga_1-ps2zZ/view?usp</a:t>
            </a:r>
            <a:endParaRPr lang="en-IN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BB7ACD5-B07D-B94B-95D2-6CADF826A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D343112-6981-D45C-8D7B-8B4144E2553B}"/>
              </a:ext>
            </a:extLst>
          </p:cNvPr>
          <p:cNvSpPr/>
          <p:nvPr/>
        </p:nvSpPr>
        <p:spPr>
          <a:xfrm>
            <a:off x="7099227" y="70373"/>
            <a:ext cx="5083801" cy="5489029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>
              <a:solidFill>
                <a:schemeClr val="tx1"/>
              </a:solidFill>
            </a:endParaRPr>
          </a:p>
        </p:txBody>
      </p:sp>
      <p:pic>
        <p:nvPicPr>
          <p:cNvPr id="8" name="Picture 213">
            <a:extLst>
              <a:ext uri="{FF2B5EF4-FFF2-40B4-BE49-F238E27FC236}">
                <a16:creationId xmlns:a16="http://schemas.microsoft.com/office/drawing/2014/main" id="{E01DD839-C9F0-9D36-B3F8-3BB7924C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" y="-5363"/>
            <a:ext cx="12180652" cy="6861915"/>
          </a:xfrm>
          <a:prstGeom prst="rect">
            <a:avLst/>
          </a:prstGeom>
        </p:spPr>
      </p:pic>
      <p:pic>
        <p:nvPicPr>
          <p:cNvPr id="6" name="Graphic 13">
            <a:extLst>
              <a:ext uri="{FF2B5EF4-FFF2-40B4-BE49-F238E27FC236}">
                <a16:creationId xmlns:a16="http://schemas.microsoft.com/office/drawing/2014/main" id="{87BDC7E3-C50D-DC5E-1A32-835E06CDF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6" y="5703792"/>
            <a:ext cx="12189880" cy="11524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C78AA4-BBAC-45C5-859E-98C06B66E92E}"/>
              </a:ext>
            </a:extLst>
          </p:cNvPr>
          <p:cNvSpPr/>
          <p:nvPr/>
        </p:nvSpPr>
        <p:spPr>
          <a:xfrm>
            <a:off x="611029" y="909609"/>
            <a:ext cx="10165482" cy="923090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endParaRPr lang="en-US" sz="5398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1C658-07E6-47E9-AA5E-F50CF9A206D1}"/>
              </a:ext>
            </a:extLst>
          </p:cNvPr>
          <p:cNvSpPr txBox="1"/>
          <p:nvPr/>
        </p:nvSpPr>
        <p:spPr>
          <a:xfrm>
            <a:off x="7512185" y="982738"/>
            <a:ext cx="4050105" cy="41857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115" indent="-285115"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FFFFFF"/>
                </a:solidFill>
                <a:latin typeface="Calibri"/>
                <a:ea typeface="Times New Roman" panose="02020603050405020304" pitchFamily="18" charset="0"/>
                <a:cs typeface="Calibri"/>
              </a:rPr>
              <a:t>An editable pdf document.</a:t>
            </a:r>
          </a:p>
          <a:p>
            <a:pPr marL="285115" indent="-285115"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FFFFFF"/>
                </a:solidFill>
                <a:latin typeface="Calibri"/>
                <a:ea typeface="Times New Roman" panose="02020603050405020304" pitchFamily="18" charset="0"/>
                <a:cs typeface="Calibri"/>
              </a:rPr>
              <a:t>Ahoy, mobile, tablet friendly.</a:t>
            </a:r>
          </a:p>
          <a:p>
            <a:pPr marL="285115" indent="-285115"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rgbClr val="FFFFFF"/>
                </a:solidFill>
                <a:latin typeface="Calibri"/>
                <a:ea typeface="Times New Roman" panose="02020603050405020304" pitchFamily="18" charset="0"/>
                <a:cs typeface="Calibri"/>
              </a:rPr>
              <a:t>Curbs additional documentation from vessel to show compliance.</a:t>
            </a:r>
          </a:p>
          <a:p>
            <a:pPr marL="285115" indent="-285115"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FFFFFF"/>
                </a:solidFill>
                <a:latin typeface="Calibri"/>
                <a:ea typeface="Times New Roman" panose="02020603050405020304" pitchFamily="18" charset="0"/>
                <a:cs typeface="Calibri"/>
              </a:rPr>
              <a:t>Channelizes information sharing with all vessels under one umbrella and in a uniform manner. Thus, assisting vessel to plan and implement the learning in a more productive way.</a:t>
            </a:r>
            <a:endParaRPr lang="en-US" sz="1900" dirty="0">
              <a:solidFill>
                <a:srgbClr val="FFFFFF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marL="285115" indent="-285115"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FFFFFF"/>
                </a:solidFill>
                <a:latin typeface="Calibri"/>
                <a:ea typeface="Times New Roman" panose="02020603050405020304" pitchFamily="18" charset="0"/>
                <a:cs typeface="Calibri"/>
              </a:rPr>
              <a:t>Smoothens the office review process of action points completed by the vessel.</a:t>
            </a:r>
          </a:p>
          <a:p>
            <a:pPr marL="285115" indent="-285115">
              <a:buFont typeface="Wingdings" panose="05000000000000000000" pitchFamily="2" charset="2"/>
              <a:buChar char="ü"/>
            </a:pPr>
            <a:r>
              <a:rPr lang="en-IN" sz="1900" dirty="0">
                <a:solidFill>
                  <a:srgbClr val="FFFFFF"/>
                </a:solidFill>
                <a:latin typeface="Calibri"/>
                <a:ea typeface="Calibri" panose="020F0502020204030204" pitchFamily="34" charset="0"/>
                <a:cs typeface="Calibri"/>
              </a:rPr>
              <a:t>Platform to share industry learnings.</a:t>
            </a:r>
            <a:endParaRPr lang="en-US" sz="1900" dirty="0">
              <a:solidFill>
                <a:srgbClr val="FFFFFF"/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66BA0-8B31-151D-7D28-7E01255B7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8" y="63323"/>
            <a:ext cx="7122736" cy="1089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9902D-5DC3-6F9B-D817-41957A999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" y="1371965"/>
            <a:ext cx="3865871" cy="41798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40DAB1-5F6E-689C-659E-19AEAC379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8531" y="1293796"/>
            <a:ext cx="3168835" cy="4258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0A39-1342-2270-6CFB-0C311CFF6D29}"/>
              </a:ext>
            </a:extLst>
          </p:cNvPr>
          <p:cNvSpPr txBox="1"/>
          <p:nvPr/>
        </p:nvSpPr>
        <p:spPr>
          <a:xfrm>
            <a:off x="448487" y="6405650"/>
            <a:ext cx="12043640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9" i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Let us use “Safeguard” to ensure that the measures taken on board are robust in preventing similar incidents from reoccurring.</a:t>
            </a:r>
            <a:endParaRPr lang="en-US" sz="1600" i="1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D5D9649D-CBC8-3DEE-2936-21D751AA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" y="3696"/>
            <a:ext cx="12184499" cy="6865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C78AA4-BBAC-45C5-859E-98C06B66E92E}"/>
              </a:ext>
            </a:extLst>
          </p:cNvPr>
          <p:cNvSpPr/>
          <p:nvPr/>
        </p:nvSpPr>
        <p:spPr>
          <a:xfrm>
            <a:off x="596613" y="938455"/>
            <a:ext cx="10165482" cy="923090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endParaRPr lang="en-US" sz="5398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BD075-66DC-4900-BCEA-6A122F4871A4}"/>
              </a:ext>
            </a:extLst>
          </p:cNvPr>
          <p:cNvSpPr txBox="1"/>
          <p:nvPr/>
        </p:nvSpPr>
        <p:spPr>
          <a:xfrm>
            <a:off x="771983" y="201896"/>
            <a:ext cx="6174152" cy="5302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>
                <a:solidFill>
                  <a:srgbClr val="333399"/>
                </a:solidFill>
                <a:latin typeface="Calibri"/>
                <a:ea typeface="Calibri" panose="020F0502020204030204" pitchFamily="34" charset="0"/>
                <a:cs typeface="Times New Roman"/>
              </a:rPr>
              <a:t>Reflections – Monthly Safety Magazine</a:t>
            </a:r>
            <a:endParaRPr lang="en-IN" sz="2750" b="1" dirty="0">
              <a:solidFill>
                <a:srgbClr val="333399"/>
              </a:solidFill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426C1-8B82-B1D9-2B28-5A11A549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5" y="871934"/>
            <a:ext cx="3646271" cy="4713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B1C82-1230-3CDC-43B8-55AC7E6A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925" y="3566738"/>
            <a:ext cx="3660067" cy="23766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D258-084D-2FA1-11BB-EEDBA8D97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01" y="5573047"/>
            <a:ext cx="3645027" cy="7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E56734-A1EB-4C2C-056E-52E8251AD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156" y="803179"/>
            <a:ext cx="3666391" cy="275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0E9EA4-75B3-2A8A-80EA-A335A8B6D5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5"/>
          <a:stretch/>
        </p:blipFill>
        <p:spPr>
          <a:xfrm>
            <a:off x="7781111" y="732450"/>
            <a:ext cx="4113772" cy="46018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D9B381-2C0C-A37B-9898-0E949C81D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767" y="5318818"/>
            <a:ext cx="2206926" cy="3912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E9AC59F-C62C-5629-2843-92468C10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794" y="5831136"/>
            <a:ext cx="2132997" cy="43828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086610F-4F9B-63A9-C372-2C5D2A1794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  <p:pic>
        <p:nvPicPr>
          <p:cNvPr id="14" name="Picture 213">
            <a:extLst>
              <a:ext uri="{FF2B5EF4-FFF2-40B4-BE49-F238E27FC236}">
                <a16:creationId xmlns:a16="http://schemas.microsoft.com/office/drawing/2014/main" id="{B1A0AEBF-8EEF-632B-BC0C-9A9FE1BAB9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9" y="-5363"/>
            <a:ext cx="12180652" cy="6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1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Montserrat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3</cp:revision>
  <dcterms:created xsi:type="dcterms:W3CDTF">2023-01-19T12:24:16Z</dcterms:created>
  <dcterms:modified xsi:type="dcterms:W3CDTF">2023-01-20T12:37:24Z</dcterms:modified>
</cp:coreProperties>
</file>