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147" r:id="rId2"/>
    <p:sldId id="3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A4E0E-8142-47EC-97D9-800B4339E3C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2C52-DC4F-4788-963A-AC6B580FF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2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F635-8EBC-46E4-D80E-A038B17D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56380-02FF-D73F-2FDB-74651494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502A-BFF9-AF7F-9EF1-48414F9C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68C7-346A-4566-B18F-B2A34167E14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F40B2-84FB-CBBC-455D-7DF20AC6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3233-E023-0021-9814-431AC766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1EA6-DD23-4EBF-8450-6C974709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B28A-4E07-2951-68A6-F5C2A3F3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3CEF5-9AA3-D107-7115-43424EC8B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21BC-EEE4-BF2A-98EB-503250EC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68C7-346A-4566-B18F-B2A34167E14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7550-5732-CBF5-E9E1-DBFB4BF7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2C12-94A8-0D40-DD06-3472FFB9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1EA6-DD23-4EBF-8450-6C974709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BEEFA-9D32-3B58-B306-9B5FFBDD0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E9CF7-B3DC-A268-8E24-BF5832E66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2B03E-7188-AD79-2BD6-3ECC0F2C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68C7-346A-4566-B18F-B2A34167E14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2C7B-CC04-B782-6941-0E20C8BE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84B9-74AD-DB53-F3A6-7A6DFFD4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1EA6-DD23-4EBF-8450-6C974709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453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2944-59C7-C58E-12C2-692F4B53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7E9A4-F490-0B79-79FD-27C20C78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6B32-350F-A623-76B8-C0E69A6D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68C7-346A-4566-B18F-B2A34167E14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B513-ACFF-E2AF-EAD8-791E497A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4988-1AED-5306-0AC1-1CFE9E6F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1EA6-DD23-4EBF-8450-6C974709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4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A74B-0E97-E29B-611B-7E4D4565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0C875-266B-E045-C789-DB46E9BB5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82454-9350-FDD4-E73A-9703360F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68C7-346A-4566-B18F-B2A34167E14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F187-24B1-4732-4D7D-5C372301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E480-852E-8D4E-65F4-B478F282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1EA6-DD23-4EBF-8450-6C974709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6F66-A646-35D3-6E0F-CBA60715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9261-277D-DF2A-4632-BF7E32159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687D-DB6B-B8AC-8D70-CFF614CD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19-90AB-9930-6575-20E95EF3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68C7-346A-4566-B18F-B2A34167E14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A3C41-270D-9D66-2330-04DDCF4D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4574B-76CC-6570-E532-F4E5DA8C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1EA6-DD23-4EBF-8450-6C974709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1B85-E3FD-87A9-8C59-55692DFF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75CAE-5CB6-04CE-22A2-348D50644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0DC34-EC1C-FDB6-B457-DCAB4E94A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E46A7-1C18-E06B-0901-E138A68FF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ADD71-49FE-8D59-3848-76454C748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EF0C0-D7A4-9026-059E-C4BC9ADC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68C7-346A-4566-B18F-B2A34167E14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3D6A9-B19C-89C5-70D0-798A3CB0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A85E4-79C6-DEE6-8640-4557D29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1EA6-DD23-4EBF-8450-6C974709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A00-93DE-A950-8939-6367556B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DF94B-9A88-F85F-3420-0FC80A31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68C7-346A-4566-B18F-B2A34167E14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1F36F-DFDF-941F-B6B6-B58F7E89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E3861-8E4A-1C5E-C991-16033CC4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1EA6-DD23-4EBF-8450-6C974709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5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15BDB-8C50-15A6-D3FF-1ED7B0AE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68C7-346A-4566-B18F-B2A34167E14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C66AA-A8E2-7A50-8EE2-02144B41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C0277-2E04-098E-C2F1-76193B19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1EA6-DD23-4EBF-8450-6C974709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EA68-6038-7E46-5772-172A6C0A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F638-F582-B1F0-E357-2BFD27FE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B4E4B-D9FC-A522-8864-B30706069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7FAFC-FC14-CD24-73BA-DE27DC6A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68C7-346A-4566-B18F-B2A34167E14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24B6E-41E9-D114-2775-64900C97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FCC3D-4348-89C4-9AC9-88582654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1EA6-DD23-4EBF-8450-6C974709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3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50C7-C9E9-32CF-2E15-1EA3F87C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7E414-B0EA-86C7-AA66-34675E800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F59B6-74B6-BADD-CCB4-F4249B8DC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0ABF8-826F-49D3-C7F2-9E2DF8EC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68C7-346A-4566-B18F-B2A34167E14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6B1A9-0871-28C6-9023-27E672EC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1D29D-B562-FAC5-5B36-7CA34F87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1EA6-DD23-4EBF-8450-6C974709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65A5F-0476-C4E7-F1C3-4DC05337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077A1-B965-3368-DB6F-73D80948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1297-8D8D-33EE-AD26-F6BB9BB6E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68C7-346A-4566-B18F-B2A34167E14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3C3A6-04D8-F5CF-B29A-67DA46E9F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1A7F-BD7E-7EBB-104C-9DED649AD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1EA6-DD23-4EBF-8450-6C974709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5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trient.com.au/blog/mistake-5-most-businesses-do-not-have-processes-for-reporting-workplace-inciden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een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8B1E5A24-9DC2-B5B1-3058-FAB5BDC3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5430DE2B-1496-73EA-078E-FC9078449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810" y="-7281"/>
            <a:ext cx="12255739" cy="6866796"/>
          </a:xfrm>
          <a:prstGeom prst="rect">
            <a:avLst/>
          </a:prstGeom>
        </p:spPr>
      </p:pic>
      <p:pic>
        <p:nvPicPr>
          <p:cNvPr id="4" name="Picture 213">
            <a:extLst>
              <a:ext uri="{FF2B5EF4-FFF2-40B4-BE49-F238E27FC236}">
                <a16:creationId xmlns:a16="http://schemas.microsoft.com/office/drawing/2014/main" id="{B19CDC60-4186-1F3E-13A0-715C2D71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" y="406"/>
            <a:ext cx="12180652" cy="6861915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4397237" y="4232022"/>
            <a:ext cx="7320775" cy="2214074"/>
          </a:xfrm>
          <a:custGeom>
            <a:avLst/>
            <a:gdLst>
              <a:gd name="connsiteX0" fmla="*/ 321312 w 2415150"/>
              <a:gd name="connsiteY0" fmla="*/ 0 h 2943817"/>
              <a:gd name="connsiteX1" fmla="*/ 420329 w 2415150"/>
              <a:gd name="connsiteY1" fmla="*/ 99017 h 2943817"/>
              <a:gd name="connsiteX2" fmla="*/ 2415150 w 2415150"/>
              <a:gd name="connsiteY2" fmla="*/ 99017 h 2943817"/>
              <a:gd name="connsiteX3" fmla="*/ 2415150 w 2415150"/>
              <a:gd name="connsiteY3" fmla="*/ 2943817 h 2943817"/>
              <a:gd name="connsiteX4" fmla="*/ 0 w 2415150"/>
              <a:gd name="connsiteY4" fmla="*/ 2943817 h 2943817"/>
              <a:gd name="connsiteX5" fmla="*/ 0 w 2415150"/>
              <a:gd name="connsiteY5" fmla="*/ 99017 h 2943817"/>
              <a:gd name="connsiteX6" fmla="*/ 222294 w 2415150"/>
              <a:gd name="connsiteY6" fmla="*/ 99017 h 294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5150" h="2943817">
                <a:moveTo>
                  <a:pt x="321312" y="0"/>
                </a:moveTo>
                <a:lnTo>
                  <a:pt x="420329" y="99017"/>
                </a:lnTo>
                <a:lnTo>
                  <a:pt x="2415150" y="99017"/>
                </a:lnTo>
                <a:lnTo>
                  <a:pt x="2415150" y="2943817"/>
                </a:lnTo>
                <a:lnTo>
                  <a:pt x="0" y="2943817"/>
                </a:lnTo>
                <a:lnTo>
                  <a:pt x="0" y="99017"/>
                </a:lnTo>
                <a:lnTo>
                  <a:pt x="222294" y="9901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1934" tIns="359906" rIns="251934" bIns="45720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300" b="1" dirty="0">
                <a:solidFill>
                  <a:schemeClr val="bg1"/>
                </a:solidFill>
              </a:rPr>
              <a:t>Challenges in implementation </a:t>
            </a:r>
            <a:endParaRPr lang="en-US" sz="1300" b="1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Obtain correct procedure vessel specific/equipment specific as mentioned in maker’s manual.</a:t>
            </a:r>
            <a:endParaRPr lang="en-US" sz="13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Centrally Control changes and ensure fit for purpose and approved by stake holders. </a:t>
            </a:r>
            <a:endParaRPr lang="en-US" sz="13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The process to run consistently with change of vessel staff. </a:t>
            </a:r>
            <a:endParaRPr lang="en-US" sz="13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The process to be auditable subject to regular checks by office staff for its effectiveness; </a:t>
            </a:r>
            <a:endParaRPr lang="en-US" sz="1300" dirty="0">
              <a:solidFill>
                <a:schemeClr val="bg1"/>
              </a:solidFill>
              <a:cs typeface="Calibri"/>
            </a:endParaRPr>
          </a:p>
          <a:p>
            <a:pPr>
              <a:spcBef>
                <a:spcPts val="1200"/>
              </a:spcBef>
            </a:pP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4397237" y="1200668"/>
            <a:ext cx="7328041" cy="2946929"/>
          </a:xfrm>
          <a:custGeom>
            <a:avLst/>
            <a:gdLst>
              <a:gd name="connsiteX0" fmla="*/ 321312 w 2415150"/>
              <a:gd name="connsiteY0" fmla="*/ 0 h 2943817"/>
              <a:gd name="connsiteX1" fmla="*/ 420329 w 2415150"/>
              <a:gd name="connsiteY1" fmla="*/ 99017 h 2943817"/>
              <a:gd name="connsiteX2" fmla="*/ 2415150 w 2415150"/>
              <a:gd name="connsiteY2" fmla="*/ 99017 h 2943817"/>
              <a:gd name="connsiteX3" fmla="*/ 2415150 w 2415150"/>
              <a:gd name="connsiteY3" fmla="*/ 2943817 h 2943817"/>
              <a:gd name="connsiteX4" fmla="*/ 0 w 2415150"/>
              <a:gd name="connsiteY4" fmla="*/ 2943817 h 2943817"/>
              <a:gd name="connsiteX5" fmla="*/ 0 w 2415150"/>
              <a:gd name="connsiteY5" fmla="*/ 99017 h 2943817"/>
              <a:gd name="connsiteX6" fmla="*/ 222294 w 2415150"/>
              <a:gd name="connsiteY6" fmla="*/ 99017 h 294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5150" h="2943817">
                <a:moveTo>
                  <a:pt x="321312" y="0"/>
                </a:moveTo>
                <a:lnTo>
                  <a:pt x="420329" y="99017"/>
                </a:lnTo>
                <a:lnTo>
                  <a:pt x="2415150" y="99017"/>
                </a:lnTo>
                <a:lnTo>
                  <a:pt x="2415150" y="2943817"/>
                </a:lnTo>
                <a:lnTo>
                  <a:pt x="0" y="2943817"/>
                </a:lnTo>
                <a:lnTo>
                  <a:pt x="0" y="99017"/>
                </a:lnTo>
                <a:lnTo>
                  <a:pt x="222294" y="9901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1934" tIns="359906" rIns="251934" bIns="45720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200" b="1" dirty="0">
                <a:solidFill>
                  <a:schemeClr val="bg1"/>
                </a:solidFill>
              </a:rPr>
              <a:t>Benefit 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Provide operator with knowledge about what is expected of them, e.g. behavior and performance standards;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Provide rules and guidelines for decision-making in routine situations;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Provide a consistent and clear response across all company vessels in dealing with situation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Provide a clear framework for the delegation of decision-making;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Provide a means of communicating information to new joiners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Control the ambiguity and confusion of locally developed procedure is setting up a standard 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>
              <a:spcBef>
                <a:spcPts val="1200"/>
              </a:spcBef>
            </a:pP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74427" y="1198244"/>
            <a:ext cx="3803625" cy="5250050"/>
          </a:xfrm>
          <a:custGeom>
            <a:avLst/>
            <a:gdLst>
              <a:gd name="connsiteX0" fmla="*/ 321312 w 2415150"/>
              <a:gd name="connsiteY0" fmla="*/ 0 h 2943817"/>
              <a:gd name="connsiteX1" fmla="*/ 420329 w 2415150"/>
              <a:gd name="connsiteY1" fmla="*/ 99017 h 2943817"/>
              <a:gd name="connsiteX2" fmla="*/ 2415150 w 2415150"/>
              <a:gd name="connsiteY2" fmla="*/ 99017 h 2943817"/>
              <a:gd name="connsiteX3" fmla="*/ 2415150 w 2415150"/>
              <a:gd name="connsiteY3" fmla="*/ 2943817 h 2943817"/>
              <a:gd name="connsiteX4" fmla="*/ 0 w 2415150"/>
              <a:gd name="connsiteY4" fmla="*/ 2943817 h 2943817"/>
              <a:gd name="connsiteX5" fmla="*/ 0 w 2415150"/>
              <a:gd name="connsiteY5" fmla="*/ 99017 h 2943817"/>
              <a:gd name="connsiteX6" fmla="*/ 222294 w 2415150"/>
              <a:gd name="connsiteY6" fmla="*/ 99017 h 294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5150" h="2943817">
                <a:moveTo>
                  <a:pt x="321312" y="0"/>
                </a:moveTo>
                <a:lnTo>
                  <a:pt x="420329" y="99017"/>
                </a:lnTo>
                <a:lnTo>
                  <a:pt x="2415150" y="99017"/>
                </a:lnTo>
                <a:lnTo>
                  <a:pt x="2415150" y="2943817"/>
                </a:lnTo>
                <a:lnTo>
                  <a:pt x="0" y="2943817"/>
                </a:lnTo>
                <a:lnTo>
                  <a:pt x="0" y="99017"/>
                </a:lnTo>
                <a:lnTo>
                  <a:pt x="222294" y="9901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1934" tIns="359906" rIns="251934" bIns="45720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300" b="1" dirty="0">
                <a:solidFill>
                  <a:schemeClr val="bg1"/>
                </a:solidFill>
              </a:rPr>
              <a:t>Existing Problem</a:t>
            </a:r>
            <a:endParaRPr lang="en-US" sz="1300" b="1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Across fleet, inconsistency in mapping local procedure. Few vessel/fleet is equipped with local procedure whereas others do not have any or very few;</a:t>
            </a:r>
            <a:endParaRPr lang="en-US" sz="13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Many ship-board minor operation lacks adequate risk assessment; like ER internal oil transfer for small tanks, top up of AE/ME crankcase etc.; </a:t>
            </a:r>
            <a:endParaRPr lang="en-US" sz="13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New joiners miss out on adopting correct and consistent steps for carrying out operation safely and correctly;  </a:t>
            </a:r>
            <a:endParaRPr lang="en-US" sz="13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Mapping correct steps for operating machinery as per maker’s recommendation; </a:t>
            </a:r>
            <a:endParaRPr lang="en-US" sz="1300">
              <a:solidFill>
                <a:schemeClr val="bg1"/>
              </a:solidFill>
              <a:cs typeface="Calibri"/>
            </a:endParaRPr>
          </a:p>
          <a:p>
            <a:pPr marL="170815" indent="-17081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Control and standardize the procedure as per maker and company SMS system. </a:t>
            </a:r>
            <a:endParaRPr lang="en-US" sz="1300">
              <a:solidFill>
                <a:schemeClr val="bg1"/>
              </a:solidFill>
              <a:cs typeface="Calibri"/>
            </a:endParaRPr>
          </a:p>
          <a:p>
            <a:pPr>
              <a:spcBef>
                <a:spcPts val="1200"/>
              </a:spcBef>
            </a:pPr>
            <a:endParaRPr lang="en-US" sz="1200" b="1" dirty="0">
              <a:solidFill>
                <a:schemeClr val="bg1"/>
              </a:solidFill>
              <a:cs typeface="Calibri"/>
            </a:endParaRPr>
          </a:p>
          <a:p>
            <a:pPr>
              <a:spcBef>
                <a:spcPts val="1200"/>
              </a:spcBef>
            </a:pPr>
            <a:endParaRPr lang="en-US" sz="1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178" y="163937"/>
            <a:ext cx="4125956" cy="615055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latin typeface="+mj-lt"/>
              </a:rPr>
              <a:t>Local </a:t>
            </a:r>
            <a:r>
              <a:rPr lang="en-US">
                <a:solidFill>
                  <a:schemeClr val="accent1"/>
                </a:solidFill>
                <a:latin typeface="+mj-lt"/>
              </a:rPr>
              <a:t>Procedure</a:t>
            </a:r>
            <a:r>
              <a:rPr lang="en-US">
                <a:latin typeface="+mj-lt"/>
              </a:rPr>
              <a:t> </a:t>
            </a:r>
            <a:endParaRPr lang="en-US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B630728-0829-9081-347F-4795E88FF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8" y="204943"/>
            <a:ext cx="637054" cy="6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9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5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27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Local Procedure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3</cp:revision>
  <dcterms:created xsi:type="dcterms:W3CDTF">2023-01-19T12:26:33Z</dcterms:created>
  <dcterms:modified xsi:type="dcterms:W3CDTF">2023-01-20T12:31:12Z</dcterms:modified>
</cp:coreProperties>
</file>