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9"/>
  </p:notesMasterIdLst>
  <p:sldIdLst>
    <p:sldId id="256" r:id="rId2"/>
    <p:sldId id="257" r:id="rId3"/>
    <p:sldId id="288" r:id="rId4"/>
    <p:sldId id="283" r:id="rId5"/>
    <p:sldId id="296" r:id="rId6"/>
    <p:sldId id="275" r:id="rId7"/>
    <p:sldId id="295" r:id="rId8"/>
    <p:sldId id="299" r:id="rId9"/>
    <p:sldId id="259" r:id="rId10"/>
    <p:sldId id="297" r:id="rId11"/>
    <p:sldId id="265" r:id="rId12"/>
    <p:sldId id="300" r:id="rId13"/>
    <p:sldId id="301" r:id="rId14"/>
    <p:sldId id="298" r:id="rId15"/>
    <p:sldId id="302" r:id="rId16"/>
    <p:sldId id="313" r:id="rId17"/>
    <p:sldId id="303" r:id="rId18"/>
    <p:sldId id="308" r:id="rId19"/>
    <p:sldId id="307" r:id="rId20"/>
    <p:sldId id="311" r:id="rId21"/>
    <p:sldId id="310" r:id="rId22"/>
    <p:sldId id="305" r:id="rId23"/>
    <p:sldId id="306" r:id="rId24"/>
    <p:sldId id="309" r:id="rId25"/>
    <p:sldId id="304" r:id="rId26"/>
    <p:sldId id="312" r:id="rId27"/>
    <p:sldId id="2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8762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61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451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4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32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06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45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39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214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10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20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09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142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765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44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91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900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363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65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86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64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52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5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69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14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87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02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BUSTRACK</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72416"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USE CASES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57957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administrator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a:t>
            </a:r>
            <a:r>
              <a:rPr lang="en-US" sz="1600" dirty="0"/>
              <a:t>:</a:t>
            </a:r>
            <a:endParaRPr lang="en-GB" sz="1600" dirty="0"/>
          </a:p>
          <a:p>
            <a:r>
              <a:rPr lang="en-US" sz="1600" dirty="0"/>
              <a:t>This actor is the person who administrates the backend data of the app and the accounts of the other user types.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450" y="855500"/>
            <a:ext cx="45180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driver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a:t>
            </a:r>
            <a:r>
              <a:rPr lang="en-US" sz="1600" dirty="0"/>
              <a:t>:</a:t>
            </a:r>
            <a:r>
              <a:rPr lang="en-GB" sz="1600" dirty="0"/>
              <a:t> </a:t>
            </a:r>
          </a:p>
          <a:p>
            <a:r>
              <a:rPr lang="en-US" sz="1600" dirty="0"/>
              <a:t>This actor is the person who drives one of the busses. The Driver is the one responsible to set the line it drives every day and to update the status of the buss. The Driver is used to determine the location of the buss also.</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012" y="855500"/>
            <a:ext cx="4716463"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181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normal user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 </a:t>
            </a:r>
            <a:endParaRPr lang="en-GB" sz="1600" dirty="0"/>
          </a:p>
          <a:p>
            <a:r>
              <a:rPr lang="en-US" sz="1600" dirty="0"/>
              <a:t>This actor is the person who mainly uses the app with personal intentions.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200" y="855500"/>
            <a:ext cx="45180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9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ARCHITECTURE</a:t>
            </a:r>
            <a:br>
              <a:rPr lang="en" dirty="0"/>
            </a:br>
            <a:r>
              <a:rPr lang="en" dirty="0"/>
              <a:t>DIAGRAMS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14180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Activity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4098" name="Picture 2" descr="ClassDiagram-Activity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6218237"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45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smtClean="0"/>
              <a:t>Database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 name="Picture 1"/>
          <p:cNvPicPr>
            <a:picLocks noChangeAspect="1"/>
          </p:cNvPicPr>
          <p:nvPr/>
        </p:nvPicPr>
        <p:blipFill>
          <a:blip r:embed="rId3"/>
          <a:stretch>
            <a:fillRect/>
          </a:stretch>
        </p:blipFill>
        <p:spPr>
          <a:xfrm>
            <a:off x="1207850" y="1346463"/>
            <a:ext cx="6497053" cy="3239337"/>
          </a:xfrm>
          <a:prstGeom prst="rect">
            <a:avLst/>
          </a:prstGeom>
        </p:spPr>
      </p:pic>
    </p:spTree>
    <p:extLst>
      <p:ext uri="{BB962C8B-B14F-4D97-AF65-F5344CB8AC3E}">
        <p14:creationId xmlns:p14="http://schemas.microsoft.com/office/powerpoint/2010/main" val="161558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Class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5122" name="Picture 2" descr="ClassDiagram-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507637"/>
            <a:ext cx="597376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91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Object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9218" name="Picture 2" descr="ClassDiagram-Objec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3"/>
            <a:ext cx="5774841" cy="33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70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Package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10242" name="Picture 2" descr="ClassDiagram-Packag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4737"/>
            <a:ext cx="4950495" cy="3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94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The application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a:t>App functionalities</a:t>
            </a:r>
            <a:endParaRPr sz="1200" dirty="0"/>
          </a:p>
          <a:p>
            <a:pPr lvl="0"/>
            <a:r>
              <a:rPr lang="en-US" sz="1200" dirty="0"/>
              <a:t>Standard User can check routes</a:t>
            </a:r>
            <a:endParaRPr lang="en-GB" sz="1200" dirty="0"/>
          </a:p>
          <a:p>
            <a:pPr lvl="0"/>
            <a:r>
              <a:rPr lang="en-US" sz="1200" dirty="0"/>
              <a:t>Standard User can see busses on map</a:t>
            </a:r>
            <a:endParaRPr lang="en-GB" sz="1200" dirty="0"/>
          </a:p>
          <a:p>
            <a:pPr lvl="0"/>
            <a:r>
              <a:rPr lang="en-US" sz="1200" dirty="0"/>
              <a:t>Standard User can check bus stop information</a:t>
            </a:r>
            <a:endParaRPr lang="en-GB" sz="1200" dirty="0"/>
          </a:p>
          <a:p>
            <a:pPr lvl="0"/>
            <a:r>
              <a:rPr lang="en-US" sz="1200" dirty="0"/>
              <a:t>Admin can create a standard user account</a:t>
            </a:r>
            <a:endParaRPr lang="en-GB" sz="1200" dirty="0"/>
          </a:p>
          <a:p>
            <a:pPr lvl="0"/>
            <a:r>
              <a:rPr lang="en-US" sz="1200" dirty="0"/>
              <a:t>Admin can create a driver account</a:t>
            </a:r>
            <a:endParaRPr lang="en-GB" sz="1200" dirty="0"/>
          </a:p>
          <a:p>
            <a:pPr lvl="0"/>
            <a:r>
              <a:rPr lang="en-US" sz="1200" dirty="0"/>
              <a:t>Admin can add, edit buss stops, routes and busses</a:t>
            </a:r>
            <a:endParaRPr lang="en-GB" sz="1200" dirty="0"/>
          </a:p>
          <a:p>
            <a:pPr lvl="0"/>
            <a:r>
              <a:rPr lang="en-US" sz="1200" dirty="0"/>
              <a:t>Driver can set up the buss for the day</a:t>
            </a:r>
            <a:endParaRPr lang="en-GB" sz="1200" dirty="0"/>
          </a:p>
          <a:p>
            <a:pPr lvl="0"/>
            <a:r>
              <a:rPr lang="en-US" sz="1200" dirty="0"/>
              <a:t>Driver can passively pass data related to the buss</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dirty="0"/>
              <a:t>General presentation</a:t>
            </a:r>
            <a:endParaRPr lang="en" sz="1200" dirty="0"/>
          </a:p>
          <a:p>
            <a:pPr marL="0" lvl="0" indent="0" algn="l" rtl="0">
              <a:spcBef>
                <a:spcPts val="0"/>
              </a:spcBef>
              <a:spcAft>
                <a:spcPts val="0"/>
              </a:spcAft>
              <a:buClr>
                <a:schemeClr val="dk1"/>
              </a:buClr>
              <a:buSzPts val="1100"/>
              <a:buFont typeface="Arial"/>
              <a:buNone/>
            </a:pPr>
            <a:r>
              <a:rPr lang="fr-FR" sz="1200" dirty="0"/>
              <a:t>The </a:t>
            </a:r>
            <a:r>
              <a:rPr lang="fr-FR" sz="1200" dirty="0" err="1"/>
              <a:t>average</a:t>
            </a:r>
            <a:r>
              <a:rPr lang="fr-FR" sz="1200" dirty="0"/>
              <a:t> </a:t>
            </a:r>
            <a:r>
              <a:rPr lang="fr-FR" sz="1200" dirty="0" err="1"/>
              <a:t>person</a:t>
            </a:r>
            <a:r>
              <a:rPr lang="fr-FR" sz="1200" dirty="0"/>
              <a:t> </a:t>
            </a:r>
            <a:r>
              <a:rPr lang="fr-FR" sz="1200" dirty="0" err="1"/>
              <a:t>using</a:t>
            </a:r>
            <a:r>
              <a:rPr lang="fr-FR" sz="1200" dirty="0"/>
              <a:t> the bus </a:t>
            </a:r>
            <a:r>
              <a:rPr lang="fr-FR" sz="1200" dirty="0" err="1"/>
              <a:t>spends</a:t>
            </a:r>
            <a:r>
              <a:rPr lang="fr-FR" sz="1200" dirty="0"/>
              <a:t> on </a:t>
            </a:r>
            <a:r>
              <a:rPr lang="fr-FR" sz="1200" dirty="0" err="1"/>
              <a:t>average</a:t>
            </a:r>
            <a:r>
              <a:rPr lang="fr-FR" sz="1200" dirty="0"/>
              <a:t> 5 minutes in the </a:t>
            </a:r>
            <a:r>
              <a:rPr lang="fr-FR" sz="1200" dirty="0" err="1"/>
              <a:t>buss</a:t>
            </a:r>
            <a:r>
              <a:rPr lang="fr-FR" sz="1200" dirty="0"/>
              <a:t> stop. It </a:t>
            </a:r>
            <a:r>
              <a:rPr lang="fr-FR" sz="1200" dirty="0" err="1"/>
              <a:t>might</a:t>
            </a:r>
            <a:r>
              <a:rPr lang="fr-FR" sz="1200" dirty="0"/>
              <a:t> not </a:t>
            </a:r>
            <a:r>
              <a:rPr lang="fr-FR" sz="1200" dirty="0" err="1"/>
              <a:t>sound</a:t>
            </a:r>
            <a:r>
              <a:rPr lang="fr-FR" sz="1200" dirty="0"/>
              <a:t> </a:t>
            </a:r>
            <a:r>
              <a:rPr lang="fr-FR" sz="1200" dirty="0" err="1"/>
              <a:t>that</a:t>
            </a:r>
            <a:r>
              <a:rPr lang="fr-FR" sz="1200" dirty="0"/>
              <a:t> </a:t>
            </a:r>
            <a:r>
              <a:rPr lang="fr-FR" sz="1200" dirty="0" err="1"/>
              <a:t>bad</a:t>
            </a:r>
            <a:r>
              <a:rPr lang="fr-FR" sz="1200" dirty="0"/>
              <a:t>, but in </a:t>
            </a:r>
            <a:r>
              <a:rPr lang="fr-FR" sz="1200" dirty="0" err="1"/>
              <a:t>winter</a:t>
            </a:r>
            <a:r>
              <a:rPr lang="fr-FR" sz="1200" dirty="0"/>
              <a:t> </a:t>
            </a:r>
            <a:r>
              <a:rPr lang="fr-FR" sz="1200" dirty="0" err="1"/>
              <a:t>you</a:t>
            </a:r>
            <a:r>
              <a:rPr lang="fr-FR" sz="1200" dirty="0"/>
              <a:t> sure </a:t>
            </a:r>
            <a:r>
              <a:rPr lang="fr-FR" sz="1200" dirty="0" err="1"/>
              <a:t>will</a:t>
            </a:r>
            <a:r>
              <a:rPr lang="fr-FR" sz="1200" dirty="0"/>
              <a:t> </a:t>
            </a:r>
            <a:r>
              <a:rPr lang="fr-FR" sz="1200" dirty="0" err="1"/>
              <a:t>be</a:t>
            </a:r>
            <a:r>
              <a:rPr lang="fr-FR" sz="1200" dirty="0"/>
              <a:t> </a:t>
            </a:r>
            <a:r>
              <a:rPr lang="fr-FR" sz="1200" dirty="0" err="1"/>
              <a:t>freezing</a:t>
            </a:r>
            <a:r>
              <a:rPr lang="fr-FR" sz="1200" dirty="0"/>
              <a:t> by the time </a:t>
            </a:r>
            <a:r>
              <a:rPr lang="fr-FR" sz="1200" dirty="0" err="1"/>
              <a:t>you</a:t>
            </a:r>
            <a:r>
              <a:rPr lang="fr-FR" sz="1200" dirty="0"/>
              <a:t> </a:t>
            </a:r>
            <a:r>
              <a:rPr lang="fr-FR" sz="1200" dirty="0" err="1"/>
              <a:t>get</a:t>
            </a:r>
            <a:r>
              <a:rPr lang="fr-FR" sz="1200" dirty="0"/>
              <a:t> on the bus. By </a:t>
            </a:r>
            <a:r>
              <a:rPr lang="fr-FR" sz="1200" dirty="0" err="1"/>
              <a:t>using</a:t>
            </a:r>
            <a:r>
              <a:rPr lang="fr-FR" sz="1200" dirty="0"/>
              <a:t> the </a:t>
            </a:r>
            <a:r>
              <a:rPr lang="fr-FR" sz="1200" dirty="0" err="1"/>
              <a:t>BussTrack</a:t>
            </a:r>
            <a:r>
              <a:rPr lang="fr-FR" sz="1200" dirty="0"/>
              <a:t> application the user </a:t>
            </a:r>
            <a:r>
              <a:rPr lang="fr-FR" sz="1200" dirty="0" err="1"/>
              <a:t>is</a:t>
            </a:r>
            <a:r>
              <a:rPr lang="fr-FR" sz="1200" dirty="0"/>
              <a:t> </a:t>
            </a:r>
            <a:r>
              <a:rPr lang="fr-FR" sz="1200" dirty="0" err="1"/>
              <a:t>prompted</a:t>
            </a:r>
            <a:r>
              <a:rPr lang="fr-FR" sz="1200" dirty="0"/>
              <a:t> </a:t>
            </a:r>
            <a:r>
              <a:rPr lang="fr-FR" sz="1200" dirty="0" err="1"/>
              <a:t>when</a:t>
            </a:r>
            <a:r>
              <a:rPr lang="fr-FR" sz="1200" dirty="0"/>
              <a:t> </a:t>
            </a:r>
            <a:r>
              <a:rPr lang="fr-FR" sz="1200" dirty="0" err="1"/>
              <a:t>it</a:t>
            </a:r>
            <a:r>
              <a:rPr lang="fr-FR" sz="1200" dirty="0"/>
              <a:t> </a:t>
            </a:r>
            <a:r>
              <a:rPr lang="fr-FR" sz="1200" dirty="0" err="1"/>
              <a:t>needs</a:t>
            </a:r>
            <a:r>
              <a:rPr lang="fr-FR" sz="1200" dirty="0"/>
              <a:t> to </a:t>
            </a:r>
            <a:r>
              <a:rPr lang="fr-FR" sz="1200" dirty="0" err="1"/>
              <a:t>leave</a:t>
            </a:r>
            <a:r>
              <a:rPr lang="fr-FR" sz="1200" dirty="0"/>
              <a:t> home to </a:t>
            </a:r>
            <a:r>
              <a:rPr lang="fr-FR" sz="1200" dirty="0" err="1"/>
              <a:t>reach</a:t>
            </a:r>
            <a:r>
              <a:rPr lang="fr-FR" sz="1200" dirty="0"/>
              <a:t> the bus </a:t>
            </a:r>
            <a:r>
              <a:rPr lang="fr-FR" sz="1200" dirty="0" err="1"/>
              <a:t>with</a:t>
            </a:r>
            <a:r>
              <a:rPr lang="fr-FR" sz="1200" dirty="0"/>
              <a:t> no </a:t>
            </a:r>
            <a:r>
              <a:rPr lang="fr-FR" sz="1200" dirty="0" err="1"/>
              <a:t>waiting</a:t>
            </a:r>
            <a:r>
              <a:rPr lang="fr-FR" sz="1200" dirty="0"/>
              <a:t> time. The </a:t>
            </a:r>
            <a:r>
              <a:rPr lang="fr-FR" sz="1200" dirty="0" err="1"/>
              <a:t>app</a:t>
            </a:r>
            <a:r>
              <a:rPr lang="fr-FR" sz="1200" dirty="0"/>
              <a:t> </a:t>
            </a:r>
            <a:r>
              <a:rPr lang="fr-FR" sz="1200" dirty="0" err="1"/>
              <a:t>is</a:t>
            </a:r>
            <a:r>
              <a:rPr lang="fr-FR" sz="1200" dirty="0"/>
              <a:t> </a:t>
            </a:r>
            <a:r>
              <a:rPr lang="fr-FR" sz="1200" dirty="0" err="1"/>
              <a:t>map</a:t>
            </a:r>
            <a:r>
              <a:rPr lang="fr-FR" sz="1200" dirty="0"/>
              <a:t> </a:t>
            </a:r>
            <a:r>
              <a:rPr lang="fr-FR" sz="1200" dirty="0" err="1"/>
              <a:t>based</a:t>
            </a:r>
            <a:r>
              <a:rPr lang="fr-FR" sz="1200" dirty="0"/>
              <a:t> </a:t>
            </a:r>
            <a:r>
              <a:rPr lang="fr-FR" sz="1200" dirty="0" err="1"/>
              <a:t>so</a:t>
            </a:r>
            <a:r>
              <a:rPr lang="fr-FR" sz="1200" dirty="0"/>
              <a:t> </a:t>
            </a:r>
            <a:r>
              <a:rPr lang="fr-FR" sz="1200" dirty="0" err="1"/>
              <a:t>you</a:t>
            </a:r>
            <a:r>
              <a:rPr lang="fr-FR" sz="1200" dirty="0"/>
              <a:t> </a:t>
            </a:r>
            <a:r>
              <a:rPr lang="fr-FR" sz="1200" dirty="0" err="1"/>
              <a:t>can</a:t>
            </a:r>
            <a:r>
              <a:rPr lang="fr-FR" sz="1200" dirty="0"/>
              <a:t> </a:t>
            </a:r>
            <a:r>
              <a:rPr lang="fr-FR" sz="1200" dirty="0" err="1"/>
              <a:t>see</a:t>
            </a:r>
            <a:r>
              <a:rPr lang="fr-FR" sz="1200" dirty="0"/>
              <a:t> all busses </a:t>
            </a:r>
            <a:r>
              <a:rPr lang="fr-FR" sz="1200" dirty="0" err="1"/>
              <a:t>going</a:t>
            </a:r>
            <a:r>
              <a:rPr lang="fr-FR" sz="1200" dirty="0"/>
              <a:t> </a:t>
            </a:r>
            <a:r>
              <a:rPr lang="fr-FR" sz="1200" dirty="0" err="1"/>
              <a:t>through</a:t>
            </a:r>
            <a:r>
              <a:rPr lang="fr-FR" sz="1200" dirty="0"/>
              <a:t> </a:t>
            </a:r>
            <a:r>
              <a:rPr lang="fr-FR" sz="1200" dirty="0" err="1"/>
              <a:t>your</a:t>
            </a:r>
            <a:r>
              <a:rPr lang="fr-FR" sz="1200" dirty="0"/>
              <a:t> city live. You </a:t>
            </a:r>
            <a:r>
              <a:rPr lang="fr-FR" sz="1200" dirty="0" err="1"/>
              <a:t>can</a:t>
            </a:r>
            <a:r>
              <a:rPr lang="fr-FR" sz="1200" dirty="0"/>
              <a:t> </a:t>
            </a:r>
            <a:r>
              <a:rPr lang="fr-FR" sz="1200" dirty="0" err="1"/>
              <a:t>also</a:t>
            </a:r>
            <a:r>
              <a:rPr lang="fr-FR" sz="1200" dirty="0"/>
              <a:t> check for routes in case </a:t>
            </a:r>
            <a:r>
              <a:rPr lang="fr-FR" sz="1200" dirty="0" err="1"/>
              <a:t>you</a:t>
            </a:r>
            <a:r>
              <a:rPr lang="fr-FR" sz="1200" dirty="0"/>
              <a:t> </a:t>
            </a:r>
            <a:r>
              <a:rPr lang="fr-FR" sz="1200" dirty="0" err="1"/>
              <a:t>don’t</a:t>
            </a:r>
            <a:r>
              <a:rPr lang="fr-FR" sz="1200" dirty="0"/>
              <a:t> know </a:t>
            </a:r>
            <a:r>
              <a:rPr lang="fr-FR" sz="1200" dirty="0" err="1"/>
              <a:t>which</a:t>
            </a:r>
            <a:r>
              <a:rPr lang="fr-FR" sz="1200" dirty="0"/>
              <a:t> bus to </a:t>
            </a:r>
            <a:r>
              <a:rPr lang="fr-FR" sz="1200" dirty="0" err="1"/>
              <a:t>get</a:t>
            </a:r>
            <a:r>
              <a:rPr lang="fr-FR" sz="1200" dirty="0"/>
              <a:t>.</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453718"/>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Communication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6146" name="Picture 2" descr="ClassDiagram-Communication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33311"/>
            <a:ext cx="5560094" cy="349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0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Deployment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7170" name="Picture 2" descr="ClassDiagram-Deploymen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7686"/>
            <a:ext cx="5127625"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48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71482"/>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System architecture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12290" name="Picture 2" descr="ClassDiagram-SystemArchitectur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5784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31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Sequence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11266" name="Picture 2" descr="ClassDiagram-Sequenc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0811"/>
            <a:ext cx="5822555"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11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Flowchart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8194" name="Picture 2" descr="ClassDiagram-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760986" cy="35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662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29918"/>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State transition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7687"/>
            <a:ext cx="4978205" cy="34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setăText 5">
            <a:extLst>
              <a:ext uri="{FF2B5EF4-FFF2-40B4-BE49-F238E27FC236}">
                <a16:creationId xmlns="" xmlns:a16="http://schemas.microsoft.com/office/drawing/2014/main" id="{18D17615-C15E-4BA7-A93A-E83728BEF636}"/>
              </a:ext>
            </a:extLst>
          </p:cNvPr>
          <p:cNvSpPr txBox="1"/>
          <p:nvPr/>
        </p:nvSpPr>
        <p:spPr>
          <a:xfrm>
            <a:off x="3533846" y="1467687"/>
            <a:ext cx="1120656" cy="261610"/>
          </a:xfrm>
          <a:prstGeom prst="rect">
            <a:avLst/>
          </a:prstGeom>
          <a:noFill/>
        </p:spPr>
        <p:txBody>
          <a:bodyPr wrap="square" rtlCol="0">
            <a:spAutoFit/>
          </a:bodyPr>
          <a:lstStyle/>
          <a:p>
            <a:r>
              <a:rPr lang="en-US" sz="1100" dirty="0"/>
              <a:t>Standard user</a:t>
            </a:r>
          </a:p>
        </p:txBody>
      </p:sp>
    </p:spTree>
    <p:extLst>
      <p:ext uri="{BB962C8B-B14F-4D97-AF65-F5344CB8AC3E}">
        <p14:creationId xmlns:p14="http://schemas.microsoft.com/office/powerpoint/2010/main" val="65737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02209"/>
            <a:ext cx="3608400" cy="351300"/>
          </a:xfrm>
          <a:prstGeom prst="rect">
            <a:avLst/>
          </a:prstGeom>
        </p:spPr>
        <p:txBody>
          <a:bodyPr spcFirstLastPara="1" wrap="square" lIns="0" tIns="0" rIns="0" bIns="0" anchor="t" anchorCtr="0">
            <a:noAutofit/>
          </a:bodyPr>
          <a:lstStyle/>
          <a:p>
            <a:pPr lvl="0"/>
            <a:r>
              <a:rPr lang="en" sz="3000" dirty="0"/>
              <a:t>State transition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1600200"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2673" y="1474562"/>
            <a:ext cx="3387436" cy="327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setăText 1">
            <a:extLst>
              <a:ext uri="{FF2B5EF4-FFF2-40B4-BE49-F238E27FC236}">
                <a16:creationId xmlns="" xmlns:a16="http://schemas.microsoft.com/office/drawing/2014/main" id="{1EADAD3E-712B-4D7C-AEF4-BFAD2D03E8BF}"/>
              </a:ext>
            </a:extLst>
          </p:cNvPr>
          <p:cNvSpPr txBox="1"/>
          <p:nvPr/>
        </p:nvSpPr>
        <p:spPr>
          <a:xfrm>
            <a:off x="5898911" y="1526292"/>
            <a:ext cx="639393" cy="261610"/>
          </a:xfrm>
          <a:prstGeom prst="rect">
            <a:avLst/>
          </a:prstGeom>
          <a:noFill/>
        </p:spPr>
        <p:txBody>
          <a:bodyPr wrap="square" rtlCol="0">
            <a:spAutoFit/>
          </a:bodyPr>
          <a:lstStyle/>
          <a:p>
            <a:r>
              <a:rPr lang="en-US" sz="1100" dirty="0"/>
              <a:t>Admin</a:t>
            </a:r>
          </a:p>
        </p:txBody>
      </p:sp>
      <p:sp>
        <p:nvSpPr>
          <p:cNvPr id="8" name="CasetăText 7">
            <a:extLst>
              <a:ext uri="{FF2B5EF4-FFF2-40B4-BE49-F238E27FC236}">
                <a16:creationId xmlns="" xmlns:a16="http://schemas.microsoft.com/office/drawing/2014/main" id="{52A787E4-4160-4C9A-9550-4CD3C4BCC82D}"/>
              </a:ext>
            </a:extLst>
          </p:cNvPr>
          <p:cNvSpPr txBox="1"/>
          <p:nvPr/>
        </p:nvSpPr>
        <p:spPr>
          <a:xfrm>
            <a:off x="2077452" y="1657097"/>
            <a:ext cx="639393" cy="261610"/>
          </a:xfrm>
          <a:prstGeom prst="rect">
            <a:avLst/>
          </a:prstGeom>
          <a:noFill/>
        </p:spPr>
        <p:txBody>
          <a:bodyPr wrap="square" rtlCol="0">
            <a:spAutoFit/>
          </a:bodyPr>
          <a:lstStyle/>
          <a:p>
            <a:r>
              <a:rPr lang="en-US" sz="1100" dirty="0"/>
              <a:t>Driver</a:t>
            </a:r>
          </a:p>
        </p:txBody>
      </p:sp>
    </p:spTree>
    <p:extLst>
      <p:ext uri="{BB962C8B-B14F-4D97-AF65-F5344CB8AC3E}">
        <p14:creationId xmlns:p14="http://schemas.microsoft.com/office/powerpoint/2010/main" val="400106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pic>
        <p:nvPicPr>
          <p:cNvPr id="1028" name="Picture 4" descr="CTP Cluj eliberează abonamentele pe 2022 pentru persoanele vârstnice,  pensionarii și cetățenii de onoare - Ştiri de Cluj">
            <a:extLst>
              <a:ext uri="{FF2B5EF4-FFF2-40B4-BE49-F238E27FC236}">
                <a16:creationId xmlns="" xmlns:a16="http://schemas.microsoft.com/office/drawing/2014/main" id="{3C8C3752-3370-4EC0-BA03-B676E61FD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366" y="2389353"/>
            <a:ext cx="3198796" cy="2399097"/>
          </a:xfrm>
          <a:prstGeom prst="rect">
            <a:avLst/>
          </a:prstGeom>
          <a:noFill/>
          <a:extLst>
            <a:ext uri="{909E8E84-426E-40DD-AFC4-6F175D3DCCD1}">
              <a14:hiddenFill xmlns:a14="http://schemas.microsoft.com/office/drawing/2010/main">
                <a:solidFill>
                  <a:srgbClr val="FFFFFF"/>
                </a:solidFill>
              </a14:hiddenFill>
            </a:ext>
          </a:extLst>
        </p:spPr>
      </p:pic>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476" name="Google Shape;476;p35"/>
          <p:cNvSpPr txBox="1">
            <a:spLocks noGrp="1"/>
          </p:cNvSpPr>
          <p:nvPr>
            <p:ph type="body" idx="1"/>
          </p:nvPr>
        </p:nvSpPr>
        <p:spPr>
          <a:xfrm>
            <a:off x="1207800" y="1306395"/>
            <a:ext cx="6728400" cy="163618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Special thanks to all the people </a:t>
            </a:r>
            <a:r>
              <a:rPr lang="en-US" sz="2400" dirty="0"/>
              <a:t>in the CTP community for being receptive to our ideas and using and supporting our application.</a:t>
            </a:r>
          </a:p>
          <a:p>
            <a:pPr marL="0" lvl="0" indent="0" algn="l" rtl="0">
              <a:spcBef>
                <a:spcPts val="0"/>
              </a:spcBef>
              <a:spcAft>
                <a:spcPts val="0"/>
              </a:spcAft>
              <a:buNone/>
            </a:pPr>
            <a:r>
              <a:rPr lang="en-US" dirty="0"/>
              <a:t>We couldn’t do it without you!</a:t>
            </a:r>
            <a:endParaRPr sz="2400" dirty="0"/>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75" name="Google Shape;675;p44"/>
          <p:cNvSpPr txBox="1"/>
          <p:nvPr/>
        </p:nvSpPr>
        <p:spPr>
          <a:xfrm>
            <a:off x="2200614" y="3300853"/>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Andrei Sas-Miresan</a:t>
            </a:r>
            <a:r>
              <a:rPr lang="en" dirty="0">
                <a:latin typeface="Inria Sans"/>
                <a:ea typeface="Inria Sans"/>
                <a:cs typeface="Inria Sans"/>
                <a:sym typeface="Inria Sans"/>
              </a:rPr>
              <a:t/>
            </a:r>
            <a:br>
              <a:rPr lang="en" dirty="0">
                <a:latin typeface="Inria Sans"/>
                <a:ea typeface="Inria Sans"/>
                <a:cs typeface="Inria Sans"/>
                <a:sym typeface="Inria Sans"/>
              </a:rPr>
            </a:br>
            <a:r>
              <a:rPr lang="en" sz="800" dirty="0">
                <a:solidFill>
                  <a:schemeClr val="dk2"/>
                </a:solidFill>
                <a:latin typeface="Inria Sans"/>
                <a:ea typeface="Inria Sans"/>
                <a:cs typeface="Inria Sans"/>
                <a:sym typeface="Inria Sans"/>
              </a:rPr>
              <a:t>Developer</a:t>
            </a:r>
            <a:endParaRPr sz="800" dirty="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US" sz="900" dirty="0">
                <a:solidFill>
                  <a:schemeClr val="dk2"/>
                </a:solidFill>
                <a:latin typeface="Inria Sans"/>
                <a:ea typeface="Inria Sans"/>
                <a:cs typeface="Inria Sans"/>
                <a:sym typeface="Inria Sans"/>
              </a:rPr>
              <a:t>Working on the interface</a:t>
            </a:r>
            <a:endParaRPr dirty="0">
              <a:latin typeface="Inria Sans"/>
              <a:ea typeface="Inria Sans"/>
              <a:cs typeface="Inria Sans"/>
              <a:sym typeface="Inria Sans"/>
            </a:endParaRPr>
          </a:p>
          <a:p>
            <a:pPr marL="0" lvl="0" indent="0" algn="ctr" rtl="0">
              <a:spcBef>
                <a:spcPts val="400"/>
              </a:spcBef>
              <a:spcAft>
                <a:spcPts val="400"/>
              </a:spcAft>
              <a:buNone/>
            </a:pPr>
            <a:endParaRPr dirty="0">
              <a:latin typeface="Inria Sans"/>
              <a:ea typeface="Inria Sans"/>
              <a:cs typeface="Inria Sans"/>
              <a:sym typeface="Inria Sans"/>
            </a:endParaRPr>
          </a:p>
        </p:txBody>
      </p:sp>
      <p:sp>
        <p:nvSpPr>
          <p:cNvPr id="677" name="Google Shape;677;p44"/>
          <p:cNvSpPr txBox="1"/>
          <p:nvPr/>
        </p:nvSpPr>
        <p:spPr>
          <a:xfrm>
            <a:off x="4572000" y="3300853"/>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Alexandru Pop</a:t>
            </a:r>
            <a:r>
              <a:rPr lang="en-US" dirty="0">
                <a:latin typeface="Inria Sans"/>
                <a:ea typeface="Inria Sans"/>
                <a:cs typeface="Inria Sans"/>
                <a:sym typeface="Inria Sans"/>
              </a:rPr>
              <a:t/>
            </a:r>
            <a:br>
              <a:rPr lang="en-US" dirty="0">
                <a:latin typeface="Inria Sans"/>
                <a:ea typeface="Inria Sans"/>
                <a:cs typeface="Inria Sans"/>
                <a:sym typeface="Inria Sans"/>
              </a:rPr>
            </a:br>
            <a:r>
              <a:rPr lang="en-US" sz="800" dirty="0">
                <a:solidFill>
                  <a:schemeClr val="dk2"/>
                </a:solidFill>
                <a:latin typeface="Inria Sans"/>
                <a:ea typeface="Inria Sans"/>
                <a:cs typeface="Inria Sans"/>
                <a:sym typeface="Inria Sans"/>
              </a:rPr>
              <a:t>Developer</a:t>
            </a:r>
          </a:p>
          <a:p>
            <a:pPr marL="0" lvl="0" indent="0" algn="ctr" rtl="0">
              <a:spcBef>
                <a:spcPts val="400"/>
              </a:spcBef>
              <a:spcAft>
                <a:spcPts val="0"/>
              </a:spcAft>
              <a:buNone/>
            </a:pPr>
            <a:r>
              <a:rPr lang="en-US" sz="900" dirty="0">
                <a:solidFill>
                  <a:schemeClr val="dk2"/>
                </a:solidFill>
                <a:latin typeface="Inria Sans"/>
                <a:ea typeface="Inria Sans"/>
                <a:cs typeface="Inria Sans"/>
                <a:sym typeface="Inria Sans"/>
              </a:rPr>
              <a:t>Working with data</a:t>
            </a:r>
            <a:endParaRPr lang="en-US" dirty="0">
              <a:latin typeface="Inria Sans"/>
              <a:ea typeface="Inria Sans"/>
              <a:cs typeface="Inria Sans"/>
              <a:sym typeface="Inria Sans"/>
            </a:endParaRPr>
          </a:p>
          <a:p>
            <a:pPr marL="0" lvl="0" indent="0" algn="ctr" rtl="0">
              <a:spcBef>
                <a:spcPts val="400"/>
              </a:spcBef>
              <a:spcAft>
                <a:spcPts val="400"/>
              </a:spcAft>
              <a:buNone/>
            </a:pPr>
            <a:endParaRPr dirty="0">
              <a:latin typeface="Inria Sans"/>
              <a:ea typeface="Inria Sans"/>
              <a:cs typeface="Inria Sans"/>
              <a:sym typeface="Inria Sans"/>
            </a:endParaRPr>
          </a:p>
        </p:txBody>
      </p:sp>
      <p:pic>
        <p:nvPicPr>
          <p:cNvPr id="3" name="Imagine 2" descr="O imagine care conține persoană, iarbă, exterior&#10;&#10;Descriere generată automat">
            <a:extLst>
              <a:ext uri="{FF2B5EF4-FFF2-40B4-BE49-F238E27FC236}">
                <a16:creationId xmlns="" xmlns:a16="http://schemas.microsoft.com/office/drawing/2014/main" id="{A25299FB-8735-4C39-9804-B634331E3145}"/>
              </a:ext>
            </a:extLst>
          </p:cNvPr>
          <p:cNvPicPr>
            <a:picLocks noChangeAspect="1"/>
          </p:cNvPicPr>
          <p:nvPr/>
        </p:nvPicPr>
        <p:blipFill>
          <a:blip r:embed="rId3"/>
          <a:stretch>
            <a:fillRect/>
          </a:stretch>
        </p:blipFill>
        <p:spPr>
          <a:xfrm>
            <a:off x="2159085" y="1666514"/>
            <a:ext cx="1493658" cy="1493658"/>
          </a:xfrm>
          <a:prstGeom prst="rect">
            <a:avLst/>
          </a:prstGeom>
        </p:spPr>
      </p:pic>
      <p:pic>
        <p:nvPicPr>
          <p:cNvPr id="5" name="Imagine 4" descr="O imagine care conține text, persoană, alb&#10;&#10;Descriere generată automat">
            <a:extLst>
              <a:ext uri="{FF2B5EF4-FFF2-40B4-BE49-F238E27FC236}">
                <a16:creationId xmlns="" xmlns:a16="http://schemas.microsoft.com/office/drawing/2014/main" id="{5F5B69DC-38E0-4534-A602-2A797531FD58}"/>
              </a:ext>
            </a:extLst>
          </p:cNvPr>
          <p:cNvPicPr>
            <a:picLocks noChangeAspect="1"/>
          </p:cNvPicPr>
          <p:nvPr/>
        </p:nvPicPr>
        <p:blipFill>
          <a:blip r:embed="rId4"/>
          <a:stretch>
            <a:fillRect/>
          </a:stretch>
        </p:blipFill>
        <p:spPr>
          <a:xfrm>
            <a:off x="4572000" y="1666514"/>
            <a:ext cx="1493658" cy="14936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42" name="Google Shape;542;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216100"/>
            <a:ext cx="1286400" cy="47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Realised how much time we spent at a bus stop</a:t>
            </a:r>
            <a:endParaRPr sz="900" dirty="0">
              <a:solidFill>
                <a:schemeClr val="dk1"/>
              </a:solidFill>
              <a:latin typeface="Inria Sans"/>
              <a:ea typeface="Inria Sans"/>
              <a:cs typeface="Inria Sans"/>
              <a:sym typeface="Inria Sans"/>
            </a:endParaRPr>
          </a:p>
        </p:txBody>
      </p:sp>
      <p:sp>
        <p:nvSpPr>
          <p:cNvPr id="563" name="Google Shape;563;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Transformed it into a map based application</a:t>
            </a:r>
            <a:endParaRPr sz="900" dirty="0">
              <a:solidFill>
                <a:schemeClr val="dk1"/>
              </a:solidFill>
              <a:latin typeface="Inria Sans"/>
              <a:ea typeface="Inria Sans"/>
              <a:cs typeface="Inria Sans"/>
              <a:sym typeface="Inria Sans"/>
            </a:endParaRPr>
          </a:p>
        </p:txBody>
      </p:sp>
      <p:sp>
        <p:nvSpPr>
          <p:cNvPr id="564" name="Google Shape;564;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Working on m</a:t>
            </a:r>
            <a:r>
              <a:rPr lang="en-US" sz="900" dirty="0" err="1">
                <a:solidFill>
                  <a:schemeClr val="dk1"/>
                </a:solidFill>
                <a:latin typeface="Inria Sans"/>
                <a:ea typeface="Inria Sans"/>
                <a:cs typeface="Inria Sans"/>
                <a:sym typeface="Inria Sans"/>
              </a:rPr>
              <a:t>ak</a:t>
            </a:r>
            <a:r>
              <a:rPr lang="en" sz="900" dirty="0">
                <a:solidFill>
                  <a:schemeClr val="dk1"/>
                </a:solidFill>
                <a:latin typeface="Inria Sans"/>
                <a:ea typeface="Inria Sans"/>
                <a:cs typeface="Inria Sans"/>
                <a:sym typeface="Inria Sans"/>
              </a:rPr>
              <a:t>ing the app more precise and interactive</a:t>
            </a:r>
            <a:endParaRPr sz="900" dirty="0">
              <a:solidFill>
                <a:schemeClr val="dk1"/>
              </a:solidFill>
              <a:latin typeface="Inria Sans"/>
              <a:ea typeface="Inria Sans"/>
              <a:cs typeface="Inria Sans"/>
              <a:sym typeface="Inria Sans"/>
            </a:endParaRPr>
          </a:p>
        </p:txBody>
      </p:sp>
      <p:sp>
        <p:nvSpPr>
          <p:cNvPr id="565" name="Google Shape;565;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Came up with a not so friendly but usefull application</a:t>
            </a:r>
            <a:endParaRPr sz="900" dirty="0">
              <a:solidFill>
                <a:schemeClr val="dk1"/>
              </a:solidFill>
              <a:latin typeface="Inria Sans"/>
              <a:ea typeface="Inria Sans"/>
              <a:cs typeface="Inria Sans"/>
              <a:sym typeface="Inria Sans"/>
            </a:endParaRPr>
          </a:p>
        </p:txBody>
      </p:sp>
      <p:sp>
        <p:nvSpPr>
          <p:cNvPr id="566" name="Google Shape;566;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Our first launch on play store was on 3</a:t>
            </a:r>
            <a:r>
              <a:rPr lang="en" sz="900" baseline="30000" dirty="0">
                <a:solidFill>
                  <a:schemeClr val="dk1"/>
                </a:solidFill>
                <a:latin typeface="Inria Sans"/>
                <a:ea typeface="Inria Sans"/>
                <a:cs typeface="Inria Sans"/>
                <a:sym typeface="Inria Sans"/>
              </a:rPr>
              <a:t>rd</a:t>
            </a:r>
            <a:r>
              <a:rPr lang="en" sz="900" dirty="0">
                <a:solidFill>
                  <a:schemeClr val="dk1"/>
                </a:solidFill>
                <a:latin typeface="Inria Sans"/>
                <a:ea typeface="Inria Sans"/>
                <a:cs typeface="Inria Sans"/>
                <a:sym typeface="Inria Sans"/>
              </a:rPr>
              <a:t> of December</a:t>
            </a:r>
            <a:endParaRPr sz="900" dirty="0">
              <a:solidFill>
                <a:schemeClr val="dk1"/>
              </a:solidFill>
              <a:latin typeface="Inria Sans"/>
              <a:ea typeface="Inria Sans"/>
              <a:cs typeface="Inria Sans"/>
              <a:sym typeface="Inria Sans"/>
            </a:endParaRPr>
          </a:p>
        </p:txBody>
      </p:sp>
      <p:sp>
        <p:nvSpPr>
          <p:cNvPr id="567" name="Google Shape;567;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Releasing it on iOS</a:t>
            </a:r>
            <a:endParaRPr sz="900" dirty="0">
              <a:solidFill>
                <a:schemeClr val="dk1"/>
              </a:solidFill>
              <a:latin typeface="Inria Sans"/>
              <a:ea typeface="Inria Sans"/>
              <a:cs typeface="Inria Sans"/>
              <a:sym typeface="Inria Sans"/>
            </a:endParaRPr>
          </a:p>
        </p:txBody>
      </p:sp>
      <p:cxnSp>
        <p:nvCxnSpPr>
          <p:cNvPr id="8" name="Conector drept cu săgeată 7">
            <a:extLst>
              <a:ext uri="{FF2B5EF4-FFF2-40B4-BE49-F238E27FC236}">
                <a16:creationId xmlns="" xmlns:a16="http://schemas.microsoft.com/office/drawing/2014/main" id="{537C85C6-3B5B-4E33-87F2-6FB40AB4A3A9}"/>
              </a:ext>
            </a:extLst>
          </p:cNvPr>
          <p:cNvCxnSpPr>
            <a:cxnSpLocks/>
          </p:cNvCxnSpPr>
          <p:nvPr/>
        </p:nvCxnSpPr>
        <p:spPr>
          <a:xfrm flipV="1">
            <a:off x="7117514" y="4243929"/>
            <a:ext cx="1" cy="27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setăText 8">
            <a:extLst>
              <a:ext uri="{FF2B5EF4-FFF2-40B4-BE49-F238E27FC236}">
                <a16:creationId xmlns="" xmlns:a16="http://schemas.microsoft.com/office/drawing/2014/main" id="{2E0C4AE1-04E1-4ABF-BDAD-A87AE7C64B27}"/>
              </a:ext>
            </a:extLst>
          </p:cNvPr>
          <p:cNvSpPr txBox="1"/>
          <p:nvPr/>
        </p:nvSpPr>
        <p:spPr>
          <a:xfrm>
            <a:off x="6703301" y="4542229"/>
            <a:ext cx="962526" cy="246221"/>
          </a:xfrm>
          <a:prstGeom prst="rect">
            <a:avLst/>
          </a:prstGeom>
          <a:noFill/>
        </p:spPr>
        <p:txBody>
          <a:bodyPr wrap="square" rtlCol="0">
            <a:spAutoFit/>
          </a:bodyPr>
          <a:lstStyle/>
          <a:p>
            <a:r>
              <a:rPr lang="en-US" sz="1000" dirty="0">
                <a:solidFill>
                  <a:schemeClr val="tx1"/>
                </a:solidFill>
              </a:rPr>
              <a:t>Future plans</a:t>
            </a:r>
          </a:p>
        </p:txBody>
      </p:sp>
      <p:cxnSp>
        <p:nvCxnSpPr>
          <p:cNvPr id="39" name="Conector drept cu săgeată 38">
            <a:extLst>
              <a:ext uri="{FF2B5EF4-FFF2-40B4-BE49-F238E27FC236}">
                <a16:creationId xmlns="" xmlns:a16="http://schemas.microsoft.com/office/drawing/2014/main" id="{250C5315-1382-45BA-8A37-0C9C09689DA4}"/>
              </a:ext>
            </a:extLst>
          </p:cNvPr>
          <p:cNvCxnSpPr>
            <a:cxnSpLocks/>
            <a:endCxn id="564" idx="0"/>
          </p:cNvCxnSpPr>
          <p:nvPr/>
        </p:nvCxnSpPr>
        <p:spPr>
          <a:xfrm>
            <a:off x="6079210" y="846212"/>
            <a:ext cx="0" cy="309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asetăText 42">
            <a:extLst>
              <a:ext uri="{FF2B5EF4-FFF2-40B4-BE49-F238E27FC236}">
                <a16:creationId xmlns="" xmlns:a16="http://schemas.microsoft.com/office/drawing/2014/main" id="{7BEDD0B9-1212-463E-8BF7-CF9FDD4084E0}"/>
              </a:ext>
            </a:extLst>
          </p:cNvPr>
          <p:cNvSpPr txBox="1"/>
          <p:nvPr/>
        </p:nvSpPr>
        <p:spPr>
          <a:xfrm>
            <a:off x="5664976" y="601660"/>
            <a:ext cx="962526" cy="246221"/>
          </a:xfrm>
          <a:prstGeom prst="rect">
            <a:avLst/>
          </a:prstGeom>
          <a:noFill/>
        </p:spPr>
        <p:txBody>
          <a:bodyPr wrap="square" rtlCol="0">
            <a:spAutoFit/>
          </a:bodyPr>
          <a:lstStyle/>
          <a:p>
            <a:r>
              <a:rPr lang="en-US" sz="1000" dirty="0">
                <a:solidFill>
                  <a:schemeClr val="tx1"/>
                </a:solidFill>
              </a:rPr>
              <a:t>We are here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IT Technology</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r>
              <a:rPr lang="en-US" sz="1200" b="1" dirty="0"/>
              <a:t>We use the MySQL program to create and organize the database of the busses, routs and stations.</a:t>
            </a:r>
          </a:p>
          <a:p>
            <a:pPr marL="0" lvl="0" indent="0" algn="l" rtl="0">
              <a:spcBef>
                <a:spcPts val="600"/>
              </a:spcBef>
              <a:spcAft>
                <a:spcPts val="600"/>
              </a:spcAft>
              <a:buClr>
                <a:schemeClr val="dk1"/>
              </a:buClr>
              <a:buSzPts val="1100"/>
              <a:buFont typeface="Arial"/>
              <a:buNone/>
            </a:pPr>
            <a:endParaRPr sz="1200" b="1" dirty="0"/>
          </a:p>
        </p:txBody>
      </p:sp>
      <p:pic>
        <p:nvPicPr>
          <p:cNvPr id="3" name="Picture 2"/>
          <p:cNvPicPr>
            <a:picLocks noChangeAspect="1"/>
          </p:cNvPicPr>
          <p:nvPr/>
        </p:nvPicPr>
        <p:blipFill>
          <a:blip r:embed="rId3"/>
          <a:stretch>
            <a:fillRect/>
          </a:stretch>
        </p:blipFill>
        <p:spPr>
          <a:xfrm>
            <a:off x="503787" y="1206806"/>
            <a:ext cx="1847248" cy="944962"/>
          </a:xfrm>
          <a:prstGeom prst="rect">
            <a:avLst/>
          </a:prstGeom>
        </p:spPr>
      </p:pic>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r>
              <a:rPr lang="en" sz="1200" dirty="0"/>
              <a:t>We use the platform to host the server for the exchange of informations between the database and the phones locations</a:t>
            </a: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4" name="Picture 3"/>
          <p:cNvPicPr>
            <a:picLocks noChangeAspect="1"/>
          </p:cNvPicPr>
          <p:nvPr/>
        </p:nvPicPr>
        <p:blipFill>
          <a:blip r:embed="rId4"/>
          <a:stretch>
            <a:fillRect/>
          </a:stretch>
        </p:blipFill>
        <p:spPr>
          <a:xfrm>
            <a:off x="4792488" y="1430150"/>
            <a:ext cx="1318349" cy="680683"/>
          </a:xfrm>
          <a:prstGeom prst="rect">
            <a:avLst/>
          </a:prstGeom>
        </p:spPr>
      </p:pic>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200" dirty="0">
                <a:solidFill>
                  <a:schemeClr val="tx1"/>
                </a:solidFill>
                <a:latin typeface="Inria Sans"/>
              </a:rPr>
              <a:t>We use the android studio program to create our app for easier access to the maps APIs</a:t>
            </a:r>
            <a:endParaRPr lang="en-GB" sz="1200" dirty="0">
              <a:solidFill>
                <a:schemeClr val="tx1"/>
              </a:solidFill>
              <a:latin typeface="Inria Sans"/>
            </a:endParaRPr>
          </a:p>
        </p:txBody>
      </p:sp>
      <p:pic>
        <p:nvPicPr>
          <p:cNvPr id="9" name="Picture 8"/>
          <p:cNvPicPr>
            <a:picLocks noChangeAspect="1"/>
          </p:cNvPicPr>
          <p:nvPr/>
        </p:nvPicPr>
        <p:blipFill>
          <a:blip r:embed="rId5"/>
          <a:stretch>
            <a:fillRect/>
          </a:stretch>
        </p:blipFill>
        <p:spPr>
          <a:xfrm>
            <a:off x="821275" y="2950484"/>
            <a:ext cx="1212272" cy="383570"/>
          </a:xfrm>
          <a:prstGeom prst="rect">
            <a:avLst/>
          </a:prstGeom>
        </p:spPr>
      </p:pic>
    </p:spTree>
    <p:extLst>
      <p:ext uri="{BB962C8B-B14F-4D97-AF65-F5344CB8AC3E}">
        <p14:creationId xmlns:p14="http://schemas.microsoft.com/office/powerpoint/2010/main" val="131969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latin typeface="Saira Semi Condensed"/>
                <a:ea typeface="Saira Semi Condensed"/>
                <a:cs typeface="Saira Semi Condensed"/>
                <a:sym typeface="Saira Semi Condensed"/>
              </a:rPr>
              <a:t>USER INTERFACE</a:t>
            </a:r>
          </a:p>
          <a:p>
            <a:pPr marL="0" lvl="0" indent="0" algn="l" rtl="0">
              <a:spcBef>
                <a:spcPts val="0"/>
              </a:spcBef>
              <a:spcAft>
                <a:spcPts val="0"/>
              </a:spcAft>
              <a:buNone/>
            </a:pPr>
            <a:r>
              <a:rPr lang="en-US" sz="2000" dirty="0">
                <a:latin typeface="Saira Semi Condensed"/>
                <a:sym typeface="Saira Semi Condensed"/>
              </a:rPr>
              <a:t>(looking for the busses at the selected station)</a:t>
            </a:r>
            <a:endParaRPr sz="2000"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5621198" y="771130"/>
            <a:ext cx="2029968" cy="36249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buNone/>
            </a:pPr>
            <a:r>
              <a:rPr lang="en-US" dirty="0">
                <a:latin typeface="Saira Semi Condensed"/>
                <a:ea typeface="Saira Semi Condensed"/>
                <a:cs typeface="Saira Semi Condensed"/>
                <a:sym typeface="Saira Semi Condensed"/>
              </a:rPr>
              <a:t>USER INTERFACE</a:t>
            </a:r>
          </a:p>
          <a:p>
            <a:pPr marL="0" lvl="0" indent="0">
              <a:buNone/>
            </a:pPr>
            <a:r>
              <a:rPr lang="en-US" dirty="0">
                <a:latin typeface="Saira Semi Condensed"/>
                <a:sym typeface="Saira Semi Condensed"/>
              </a:rPr>
              <a:t>(looking for possible routes from a station)</a:t>
            </a:r>
            <a:endParaRPr lang="en-US"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5605091" y="790761"/>
            <a:ext cx="2061389" cy="3619229"/>
          </a:xfrm>
          <a:prstGeom prst="rect">
            <a:avLst/>
          </a:prstGeom>
        </p:spPr>
      </p:pic>
    </p:spTree>
    <p:extLst>
      <p:ext uri="{BB962C8B-B14F-4D97-AF65-F5344CB8AC3E}">
        <p14:creationId xmlns:p14="http://schemas.microsoft.com/office/powerpoint/2010/main" val="20543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Portability &amp; Competition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endParaRPr lang="en-US" sz="1200" b="1" dirty="0"/>
          </a:p>
          <a:p>
            <a:pPr marL="0" indent="0">
              <a:spcBef>
                <a:spcPts val="600"/>
              </a:spcBef>
              <a:spcAft>
                <a:spcPts val="600"/>
              </a:spcAft>
              <a:buClr>
                <a:schemeClr val="dk1"/>
              </a:buClr>
              <a:buSzPts val="1100"/>
              <a:buNone/>
            </a:pPr>
            <a:r>
              <a:rPr lang="en-US" sz="1200" dirty="0"/>
              <a:t>The only competing software on the market is </a:t>
            </a:r>
            <a:r>
              <a:rPr lang="en-US" sz="1200" b="1" dirty="0"/>
              <a:t>Bus Cluj-Napoca</a:t>
            </a:r>
            <a:r>
              <a:rPr lang="en-US" sz="1200" dirty="0"/>
              <a:t> found in the Play Store, an app which crashes and it is out of service since 31th of October.</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r>
              <a:rPr lang="en-US" sz="1200" dirty="0"/>
              <a:t>Our </a:t>
            </a:r>
            <a:r>
              <a:rPr lang="en-US" sz="1200" b="1" dirty="0" err="1"/>
              <a:t>BussTrack</a:t>
            </a:r>
            <a:r>
              <a:rPr lang="en-US" sz="1200" dirty="0"/>
              <a:t> application is portable. It is a mobile application which currently runs on all android devices, whether it’s a phone, tablet or virtual machine. </a:t>
            </a:r>
            <a:endParaRPr lang="en-GB" sz="1200" dirty="0"/>
          </a:p>
          <a:p>
            <a:r>
              <a:rPr lang="en-US" sz="1200" dirty="0"/>
              <a:t>All data is hosted on 24/7 running servers and so its always accessible from any device.</a:t>
            </a:r>
            <a:endParaRPr lang="en-GB" sz="1200" dirty="0"/>
          </a:p>
          <a:p>
            <a:r>
              <a:rPr lang="en-US" sz="1200" dirty="0"/>
              <a:t>We are looking to expand our application for iOS lovers in the future but it will not be so soon as we focus on delivering quality first and then go wide.</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dirty="0">
              <a:solidFill>
                <a:schemeClr val="tx1"/>
              </a:solidFill>
              <a:latin typeface="Inria Sans"/>
            </a:endParaRPr>
          </a:p>
        </p:txBody>
      </p:sp>
    </p:spTree>
    <p:extLst>
      <p:ext uri="{BB962C8B-B14F-4D97-AF65-F5344CB8AC3E}">
        <p14:creationId xmlns:p14="http://schemas.microsoft.com/office/powerpoint/2010/main" val="216499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DESIGN OF THE APP</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621</Words>
  <Application>Microsoft Office PowerPoint</Application>
  <PresentationFormat>On-screen Show (16:9)</PresentationFormat>
  <Paragraphs>111</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Inria Sans</vt:lpstr>
      <vt:lpstr>Saira Semi Condensed</vt:lpstr>
      <vt:lpstr>Titillium Web</vt:lpstr>
      <vt:lpstr>Gurney template</vt:lpstr>
      <vt:lpstr>BUSTRACK</vt:lpstr>
      <vt:lpstr>The application</vt:lpstr>
      <vt:lpstr>TEAM PRESENTATION</vt:lpstr>
      <vt:lpstr>ROADMAP</vt:lpstr>
      <vt:lpstr>IT Technology</vt:lpstr>
      <vt:lpstr>PowerPoint Presentation</vt:lpstr>
      <vt:lpstr>PowerPoint Presentation</vt:lpstr>
      <vt:lpstr>Portability &amp; Competition</vt:lpstr>
      <vt:lpstr>DESIGN OF THE APP</vt:lpstr>
      <vt:lpstr>USE CASES</vt:lpstr>
      <vt:lpstr>User administrator</vt:lpstr>
      <vt:lpstr>User driver</vt:lpstr>
      <vt:lpstr>User normal user</vt:lpstr>
      <vt:lpstr>ARCHITECTURE DIAGRAMS</vt:lpstr>
      <vt:lpstr>Activity diagram</vt:lpstr>
      <vt:lpstr>Database diagram</vt:lpstr>
      <vt:lpstr>Class diagram</vt:lpstr>
      <vt:lpstr>Object diagram</vt:lpstr>
      <vt:lpstr>Package diagram</vt:lpstr>
      <vt:lpstr>Communication diagram</vt:lpstr>
      <vt:lpstr>Deployment diagram</vt:lpstr>
      <vt:lpstr>System architecture diagram</vt:lpstr>
      <vt:lpstr>Sequence diagram</vt:lpstr>
      <vt:lpstr>Flowchart diagram</vt:lpstr>
      <vt:lpstr>State transition diagram</vt:lpstr>
      <vt:lpstr>State transition diagram</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BUSTRACK</dc:title>
  <cp:lastModifiedBy>Andrei Sas</cp:lastModifiedBy>
  <cp:revision>19</cp:revision>
  <dcterms:modified xsi:type="dcterms:W3CDTF">2021-12-03T10:41:22Z</dcterms:modified>
</cp:coreProperties>
</file>