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a:xfrm>
            <a:off x="1655445" y="276860"/>
            <a:ext cx="9144000" cy="875665"/>
          </a:xfrm>
          <a:noFill/>
          <a:extLst>
            <a:ext uri="{909E8E84-426E-40DD-AFC4-6F175D3DCCD1}">
              <a14:hiddenFill xmlns:a14="http://schemas.microsoft.com/office/drawing/2010/main">
                <a:solidFill>
                  <a:schemeClr val="accent1">
                    <a:lumMod val="60000"/>
                    <a:lumOff val="40000"/>
                  </a:schemeClr>
                </a:solidFill>
              </a14:hiddenFill>
            </a:ext>
          </a:extLst>
        </p:spPr>
        <p:txBody>
          <a:bodyPr>
            <a:scene3d>
              <a:camera prst="orthographicFront"/>
              <a:lightRig rig="threePt" dir="t"/>
            </a:scene3d>
          </a:bodyPr>
          <a:p>
            <a:r>
              <a:rPr lang="en-US" sz="4400" b="1" u="sng">
                <a:ln w="9525" cmpd="sng">
                  <a:solidFill>
                    <a:schemeClr val="accent1"/>
                  </a:solidFill>
                  <a:prstDash val="solid"/>
                </a:ln>
                <a:solidFill>
                  <a:srgbClr val="70AD47">
                    <a:tint val="1000"/>
                  </a:srgbClr>
                </a:solidFill>
                <a:effectLst>
                  <a:glow rad="38100">
                    <a:schemeClr val="accent1">
                      <a:alpha val="40000"/>
                    </a:schemeClr>
                  </a:glow>
                  <a:outerShdw blurRad="50800" dist="38100" dir="16200000" rotWithShape="0">
                    <a:prstClr val="black">
                      <a:alpha val="40000"/>
                    </a:prstClr>
                  </a:outerShdw>
                </a:effectLst>
                <a:latin typeface="+mn-lt"/>
                <a:cs typeface="+mn-lt"/>
              </a:rPr>
              <a:t>Sonar Rock And Mine Prediction</a:t>
            </a:r>
            <a:endParaRPr lang="en-US" sz="4400" b="1" u="sng">
              <a:ln w="9525" cmpd="sng">
                <a:solidFill>
                  <a:schemeClr val="accent1"/>
                </a:solidFill>
                <a:prstDash val="solid"/>
              </a:ln>
              <a:solidFill>
                <a:srgbClr val="70AD47">
                  <a:tint val="1000"/>
                </a:srgbClr>
              </a:solidFill>
              <a:effectLst>
                <a:glow rad="38100">
                  <a:schemeClr val="accent1">
                    <a:alpha val="40000"/>
                  </a:schemeClr>
                </a:glow>
                <a:outerShdw blurRad="50800" dist="38100" dir="16200000" rotWithShape="0">
                  <a:prstClr val="black">
                    <a:alpha val="40000"/>
                  </a:prstClr>
                </a:outerShdw>
              </a:effectLst>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sz="4800" b="1">
                <a:solidFill>
                  <a:schemeClr val="bg1"/>
                </a:solidFill>
              </a:rPr>
              <a:t>Introduction :</a:t>
            </a:r>
            <a:endParaRPr lang="en-US" sz="4800" b="1">
              <a:solidFill>
                <a:schemeClr val="bg1"/>
              </a:solidFill>
            </a:endParaRPr>
          </a:p>
        </p:txBody>
      </p:sp>
      <p:sp>
        <p:nvSpPr>
          <p:cNvPr id="3" name="Content Placeholder 2"/>
          <p:cNvSpPr>
            <a:spLocks noGrp="1"/>
          </p:cNvSpPr>
          <p:nvPr>
            <p:ph idx="1"/>
          </p:nvPr>
        </p:nvSpPr>
        <p:spPr>
          <a:xfrm>
            <a:off x="905510" y="2049780"/>
            <a:ext cx="10515600" cy="4351338"/>
          </a:xfrm>
        </p:spPr>
        <p:txBody>
          <a:bodyPr/>
          <a:p>
            <a:r>
              <a:rPr lang="en-US" altLang="en-US" b="1">
                <a:solidFill>
                  <a:schemeClr val="bg1"/>
                </a:solidFill>
                <a:effectLst>
                  <a:outerShdw blurRad="50800" dist="38100" dir="16200000" rotWithShape="0">
                    <a:prstClr val="black">
                      <a:alpha val="40000"/>
                    </a:prstClr>
                  </a:outerShdw>
                </a:effectLst>
              </a:rPr>
              <a:t>Sonar Rock and Mine Prediction: A Deep Dive</a:t>
            </a:r>
            <a:endParaRPr lang="en-US" altLang="en-US" b="1">
              <a:solidFill>
                <a:schemeClr val="bg1"/>
              </a:solidFill>
              <a:effectLst>
                <a:outerShdw blurRad="50800" dist="38100" dir="16200000" rotWithShape="0">
                  <a:prstClr val="black">
                    <a:alpha val="40000"/>
                  </a:prstClr>
                </a:outerShdw>
              </a:effectLst>
            </a:endParaRPr>
          </a:p>
          <a:p>
            <a:pPr marL="0" indent="0">
              <a:buNone/>
            </a:pPr>
            <a:endParaRPr lang="en-US" altLang="en-US" b="1">
              <a:solidFill>
                <a:schemeClr val="bg1"/>
              </a:solidFill>
              <a:effectLst>
                <a:outerShdw blurRad="50800" dist="38100" dir="16200000" rotWithShape="0">
                  <a:prstClr val="black">
                    <a:alpha val="40000"/>
                  </a:prstClr>
                </a:outerShdw>
              </a:effectLst>
            </a:endParaRPr>
          </a:p>
          <a:p>
            <a:r>
              <a:rPr lang="en-US" altLang="en-US" b="1">
                <a:solidFill>
                  <a:schemeClr val="bg1"/>
                </a:solidFill>
                <a:effectLst>
                  <a:outerShdw blurRad="50800" dist="38100" dir="16200000" rotWithShape="0">
                    <a:prstClr val="black">
                      <a:alpha val="40000"/>
                    </a:prstClr>
                  </a:outerShdw>
                </a:effectLst>
              </a:rPr>
              <a:t>Sonar rock and mine prediction is a critical application of machine learning, particularly in naval and underwater operations. It involves using sonar data to accurately classify underwater objects as either rocks or mines. This technology is essential for ensuring the safety of naval vessels and underwater operations.</a:t>
            </a:r>
            <a:endParaRPr lang="en-US" altLang="en-US" b="1">
              <a:solidFill>
                <a:schemeClr val="bg1"/>
              </a:solidFill>
              <a:effectLst>
                <a:outerShdw blurRad="50800" dist="38100" dir="16200000" rotWithShape="0">
                  <a:prstClr val="black">
                    <a:alpha val="40000"/>
                  </a:prst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878205"/>
          </a:xfrm>
        </p:spPr>
        <p:txBody>
          <a:bodyPr/>
          <a:p>
            <a:r>
              <a:rPr lang="en-US" altLang="en-US" sz="4000" b="1">
                <a:solidFill>
                  <a:schemeClr val="bg1"/>
                </a:solidFill>
                <a:sym typeface="+mn-ea"/>
              </a:rPr>
              <a:t>How Does It Work?</a:t>
            </a:r>
            <a:endParaRPr lang="en-US" altLang="en-US" sz="4000" b="1">
              <a:solidFill>
                <a:schemeClr val="bg1"/>
              </a:solidFill>
              <a:sym typeface="+mn-ea"/>
            </a:endParaRPr>
          </a:p>
        </p:txBody>
      </p:sp>
      <p:sp>
        <p:nvSpPr>
          <p:cNvPr id="3" name="Content Placeholder 2"/>
          <p:cNvSpPr>
            <a:spLocks noGrp="1"/>
          </p:cNvSpPr>
          <p:nvPr>
            <p:ph idx="1"/>
          </p:nvPr>
        </p:nvSpPr>
        <p:spPr>
          <a:xfrm>
            <a:off x="838200" y="1545590"/>
            <a:ext cx="10515600" cy="4855845"/>
          </a:xfrm>
        </p:spPr>
        <p:txBody>
          <a:bodyPr>
            <a:normAutofit fontScale="25000"/>
          </a:bodyPr>
          <a:p>
            <a:pPr marL="0" indent="0">
              <a:buNone/>
            </a:pPr>
            <a:endParaRPr lang="en-US" altLang="en-US"/>
          </a:p>
          <a:p>
            <a:r>
              <a:rPr lang="en-US" altLang="en-US" sz="9600" b="1" u="sng">
                <a:solidFill>
                  <a:schemeClr val="bg1"/>
                </a:solidFill>
              </a:rPr>
              <a:t>Data Acquisition:</a:t>
            </a:r>
            <a:endParaRPr lang="en-US" altLang="en-US" sz="9600" b="1" u="sng"/>
          </a:p>
          <a:p>
            <a:r>
              <a:rPr lang="en-US" altLang="en-US" sz="9600">
                <a:solidFill>
                  <a:schemeClr val="bg1"/>
                </a:solidFill>
              </a:rPr>
              <a:t>Sonar systems emit sound waves and record the echoes reflected from underwater objects.</a:t>
            </a:r>
            <a:endParaRPr lang="en-US" altLang="en-US" sz="9600">
              <a:solidFill>
                <a:schemeClr val="bg1"/>
              </a:solidFill>
            </a:endParaRPr>
          </a:p>
          <a:p>
            <a:r>
              <a:rPr lang="en-US" altLang="en-US" sz="9600">
                <a:solidFill>
                  <a:schemeClr val="bg1"/>
                </a:solidFill>
              </a:rPr>
              <a:t>These echoes are captured and converted into numerical data, often represented as a series of numbers.</a:t>
            </a:r>
            <a:endParaRPr lang="en-US" altLang="en-US" sz="9600">
              <a:solidFill>
                <a:schemeClr val="bg1"/>
              </a:solidFill>
            </a:endParaRPr>
          </a:p>
          <a:p>
            <a:r>
              <a:rPr lang="en-US" altLang="en-US" sz="9600" b="1" u="sng">
                <a:solidFill>
                  <a:schemeClr val="bg1"/>
                </a:solidFill>
              </a:rPr>
              <a:t>Data Preprocessing:</a:t>
            </a:r>
            <a:endParaRPr lang="en-US" altLang="en-US" sz="9600" b="1" u="sng">
              <a:solidFill>
                <a:schemeClr val="bg1"/>
              </a:solidFill>
            </a:endParaRPr>
          </a:p>
          <a:p>
            <a:r>
              <a:rPr lang="en-US" altLang="en-US" sz="9600">
                <a:solidFill>
                  <a:schemeClr val="bg1"/>
                </a:solidFill>
              </a:rPr>
              <a:t>The raw sonar data is cleaned and preprocessed to remove noise and inconsistencies.</a:t>
            </a:r>
            <a:endParaRPr lang="en-US" altLang="en-US" sz="9600">
              <a:solidFill>
                <a:schemeClr val="bg1"/>
              </a:solidFill>
            </a:endParaRPr>
          </a:p>
          <a:p>
            <a:r>
              <a:rPr lang="en-US" altLang="en-US" sz="9600">
                <a:solidFill>
                  <a:schemeClr val="bg1"/>
                </a:solidFill>
              </a:rPr>
              <a:t>Feature extraction techniques are applied to extract relevant information from the data, such as frequency, amplitude, and phase.</a:t>
            </a:r>
            <a:endParaRPr lang="en-US" altLang="en-US" sz="9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526415"/>
          </a:xfrm>
        </p:spPr>
        <p:txBody>
          <a:bodyPr/>
          <a:p>
            <a:r>
              <a:rPr lang="en-US" altLang="en-US" sz="2400" b="1">
                <a:solidFill>
                  <a:schemeClr val="bg1"/>
                </a:solidFill>
                <a:sym typeface="+mn-ea"/>
              </a:rPr>
              <a:t>Model Selection and Training:</a:t>
            </a:r>
            <a:endParaRPr lang="en-US" sz="2400" b="1"/>
          </a:p>
        </p:txBody>
      </p:sp>
      <p:sp>
        <p:nvSpPr>
          <p:cNvPr id="3" name="Content Placeholder 2"/>
          <p:cNvSpPr>
            <a:spLocks noGrp="1"/>
          </p:cNvSpPr>
          <p:nvPr>
            <p:ph idx="1"/>
          </p:nvPr>
        </p:nvSpPr>
        <p:spPr>
          <a:xfrm>
            <a:off x="686435" y="766445"/>
            <a:ext cx="11124565" cy="5850255"/>
          </a:xfrm>
        </p:spPr>
        <p:txBody>
          <a:bodyPr>
            <a:normAutofit fontScale="35000"/>
          </a:bodyPr>
          <a:p>
            <a:pPr marL="0" indent="0">
              <a:buNone/>
            </a:pPr>
            <a:endParaRPr lang="en-US" altLang="en-US">
              <a:solidFill>
                <a:schemeClr val="bg1"/>
              </a:solidFill>
            </a:endParaRPr>
          </a:p>
          <a:p>
            <a:r>
              <a:rPr lang="en-US" altLang="en-US" sz="6665">
                <a:solidFill>
                  <a:schemeClr val="bg1"/>
                </a:solidFill>
              </a:rPr>
              <a:t>A suitable machine learning algorithm is chosen, such as:</a:t>
            </a:r>
            <a:endParaRPr lang="en-US" altLang="en-US" sz="6665">
              <a:solidFill>
                <a:schemeClr val="bg1"/>
              </a:solidFill>
            </a:endParaRPr>
          </a:p>
          <a:p>
            <a:r>
              <a:rPr lang="en-US" altLang="en-US" sz="6665">
                <a:solidFill>
                  <a:schemeClr val="bg1"/>
                </a:solidFill>
              </a:rPr>
              <a:t>Logistic Regression: A simple yet effective algorithm for binary classification.</a:t>
            </a:r>
            <a:endParaRPr lang="en-US" altLang="en-US" sz="6665">
              <a:solidFill>
                <a:schemeClr val="bg1"/>
              </a:solidFill>
            </a:endParaRPr>
          </a:p>
          <a:p>
            <a:r>
              <a:rPr lang="en-US" altLang="en-US" sz="6665">
                <a:solidFill>
                  <a:schemeClr val="bg1"/>
                </a:solidFill>
              </a:rPr>
              <a:t>Support Vector Machines (SVM): Powerful for high-dimensional data and nonlinear decision boundaries.</a:t>
            </a:r>
            <a:endParaRPr lang="en-US" altLang="en-US" sz="6665">
              <a:solidFill>
                <a:schemeClr val="bg1"/>
              </a:solidFill>
            </a:endParaRPr>
          </a:p>
          <a:p>
            <a:r>
              <a:rPr lang="en-US" altLang="en-US" sz="6665">
                <a:solidFill>
                  <a:schemeClr val="bg1"/>
                </a:solidFill>
              </a:rPr>
              <a:t>Neural Networks: Flexible models capable of learning complex patterns.</a:t>
            </a:r>
            <a:endParaRPr lang="en-US" altLang="en-US" sz="6665">
              <a:solidFill>
                <a:schemeClr val="bg1"/>
              </a:solidFill>
            </a:endParaRPr>
          </a:p>
          <a:p>
            <a:r>
              <a:rPr lang="en-US" altLang="en-US" sz="6665">
                <a:solidFill>
                  <a:schemeClr val="bg1"/>
                </a:solidFill>
              </a:rPr>
              <a:t>Random Forest: Ensemble learning technique that combines multiple decision trees.</a:t>
            </a:r>
            <a:endParaRPr lang="en-US" altLang="en-US" sz="6665">
              <a:solidFill>
                <a:schemeClr val="bg1"/>
              </a:solidFill>
            </a:endParaRPr>
          </a:p>
          <a:p>
            <a:r>
              <a:rPr lang="en-US" altLang="en-US" sz="6665">
                <a:solidFill>
                  <a:schemeClr val="bg1"/>
                </a:solidFill>
              </a:rPr>
              <a:t>The selected model is trained on a labeled dataset, where each data point is associated with a correct label (rock or mine).</a:t>
            </a:r>
            <a:endParaRPr lang="en-US" altLang="en-US">
              <a:solidFill>
                <a:schemeClr val="bg1"/>
              </a:solidFill>
            </a:endParaRPr>
          </a:p>
          <a:p>
            <a:r>
              <a:rPr lang="en-US" altLang="en-US" sz="6855" b="1">
                <a:solidFill>
                  <a:schemeClr val="bg1"/>
                </a:solidFill>
              </a:rPr>
              <a:t>Model Evaluation:</a:t>
            </a:r>
            <a:endParaRPr lang="en-US" altLang="en-US" sz="6855" b="1">
              <a:solidFill>
                <a:schemeClr val="bg1"/>
              </a:solidFill>
            </a:endParaRPr>
          </a:p>
          <a:p>
            <a:r>
              <a:rPr lang="en-US" altLang="en-US" sz="6855">
                <a:solidFill>
                  <a:schemeClr val="bg1"/>
                </a:solidFill>
              </a:rPr>
              <a:t>The trained model is evaluated on a separate test dataset to assess its accuracy and performance.</a:t>
            </a:r>
            <a:endParaRPr lang="en-US" altLang="en-US" sz="6855">
              <a:solidFill>
                <a:schemeClr val="bg1"/>
              </a:solidFill>
            </a:endParaRPr>
          </a:p>
          <a:p>
            <a:r>
              <a:rPr lang="en-US" altLang="en-US" sz="6855">
                <a:solidFill>
                  <a:schemeClr val="bg1"/>
                </a:solidFill>
              </a:rPr>
              <a:t>Metrics like accuracy, precision, recall, and F1-score are used to evaluate the model's effectiveness.</a:t>
            </a:r>
            <a:endParaRPr lang="en-US" altLang="en-US" sz="6855">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sz="2800" b="1">
                <a:solidFill>
                  <a:schemeClr val="bg1"/>
                </a:solidFill>
              </a:rPr>
              <a:t>Deployment :</a:t>
            </a:r>
            <a:endParaRPr lang="en-US" sz="2800" b="1">
              <a:solidFill>
                <a:schemeClr val="bg1"/>
              </a:solidFill>
            </a:endParaRPr>
          </a:p>
        </p:txBody>
      </p:sp>
      <p:sp>
        <p:nvSpPr>
          <p:cNvPr id="3" name="Content Placeholder 2"/>
          <p:cNvSpPr>
            <a:spLocks noGrp="1"/>
          </p:cNvSpPr>
          <p:nvPr>
            <p:ph idx="1"/>
          </p:nvPr>
        </p:nvSpPr>
        <p:spPr>
          <a:xfrm>
            <a:off x="838200" y="1343660"/>
            <a:ext cx="10515600" cy="4833620"/>
          </a:xfrm>
        </p:spPr>
        <p:txBody>
          <a:bodyPr/>
          <a:p>
            <a:pPr marL="0" indent="0">
              <a:buNone/>
            </a:pPr>
            <a:endParaRPr lang="en-US" altLang="en-US"/>
          </a:p>
          <a:p>
            <a:r>
              <a:rPr lang="en-US" altLang="en-US">
                <a:solidFill>
                  <a:schemeClr val="bg1"/>
                </a:solidFill>
              </a:rPr>
              <a:t>The trained model is integrated into sonar systems to provide real-time predictions.</a:t>
            </a:r>
            <a:endParaRPr lang="en-US" altLang="en-US">
              <a:solidFill>
                <a:schemeClr val="bg1"/>
              </a:solidFill>
            </a:endParaRPr>
          </a:p>
          <a:p>
            <a:r>
              <a:rPr lang="en-US" altLang="en-US">
                <a:solidFill>
                  <a:schemeClr val="bg1"/>
                </a:solidFill>
              </a:rPr>
              <a:t>The system can alert operators to potential threats, allowing them to take appropriate actions.</a:t>
            </a:r>
            <a:endParaRPr lang="en-US"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49860"/>
            <a:ext cx="10515600" cy="1097915"/>
          </a:xfrm>
        </p:spPr>
        <p:txBody>
          <a:bodyPr/>
          <a:p>
            <a:r>
              <a:rPr lang="en-US" altLang="en-US" sz="3200" b="1">
                <a:solidFill>
                  <a:schemeClr val="bg1"/>
                </a:solidFill>
              </a:rPr>
              <a:t>Challenges and Future Directions</a:t>
            </a:r>
            <a:endParaRPr lang="en-US" altLang="en-US" sz="3200" b="1">
              <a:solidFill>
                <a:schemeClr val="bg1"/>
              </a:solidFill>
            </a:endParaRPr>
          </a:p>
        </p:txBody>
      </p:sp>
      <p:sp>
        <p:nvSpPr>
          <p:cNvPr id="3" name="Content Placeholder 2"/>
          <p:cNvSpPr>
            <a:spLocks noGrp="1"/>
          </p:cNvSpPr>
          <p:nvPr>
            <p:ph idx="1"/>
          </p:nvPr>
        </p:nvSpPr>
        <p:spPr>
          <a:xfrm>
            <a:off x="838200" y="1247775"/>
            <a:ext cx="10515600" cy="5360670"/>
          </a:xfrm>
        </p:spPr>
        <p:txBody>
          <a:bodyPr>
            <a:normAutofit/>
          </a:bodyPr>
          <a:p>
            <a:r>
              <a:rPr lang="en-US" altLang="en-US" sz="2400" b="1">
                <a:solidFill>
                  <a:schemeClr val="bg1"/>
                </a:solidFill>
              </a:rPr>
              <a:t>Data Quality:</a:t>
            </a:r>
            <a:endParaRPr lang="en-US" altLang="en-US" sz="2400" b="1">
              <a:solidFill>
                <a:schemeClr val="bg1"/>
              </a:solidFill>
            </a:endParaRPr>
          </a:p>
          <a:p>
            <a:r>
              <a:rPr lang="en-US" altLang="en-US" sz="2400">
                <a:solidFill>
                  <a:schemeClr val="bg1"/>
                </a:solidFill>
              </a:rPr>
              <a:t> The quality of sonar data can be affected by factors like noise, interference, and environmental conditions.</a:t>
            </a:r>
            <a:endParaRPr lang="en-US" altLang="en-US" sz="2400">
              <a:solidFill>
                <a:schemeClr val="bg1"/>
              </a:solidFill>
            </a:endParaRPr>
          </a:p>
          <a:p>
            <a:endParaRPr lang="en-US" altLang="en-US" sz="2400">
              <a:solidFill>
                <a:schemeClr val="bg1"/>
              </a:solidFill>
            </a:endParaRPr>
          </a:p>
          <a:p>
            <a:r>
              <a:rPr lang="en-US" altLang="en-US" sz="2400" b="1">
                <a:solidFill>
                  <a:schemeClr val="bg1"/>
                </a:solidFill>
              </a:rPr>
              <a:t>Feature Engineering:</a:t>
            </a:r>
            <a:endParaRPr lang="en-US" altLang="en-US" sz="2400" b="1">
              <a:solidFill>
                <a:schemeClr val="bg1"/>
              </a:solidFill>
            </a:endParaRPr>
          </a:p>
          <a:p>
            <a:r>
              <a:rPr lang="en-US" altLang="en-US" sz="2400">
                <a:solidFill>
                  <a:schemeClr val="bg1"/>
                </a:solidFill>
              </a:rPr>
              <a:t> Extracting meaningful features from sonar data is crucial for accurate predictions.</a:t>
            </a:r>
            <a:endParaRPr lang="en-US" altLang="en-US" sz="2400">
              <a:solidFill>
                <a:schemeClr val="bg1"/>
              </a:solidFill>
            </a:endParaRPr>
          </a:p>
          <a:p>
            <a:pPr marL="0" indent="0">
              <a:buNone/>
            </a:pPr>
            <a:endParaRPr lang="en-US" altLang="en-US" sz="2400">
              <a:solidFill>
                <a:schemeClr val="bg1"/>
              </a:solidFill>
            </a:endParaRPr>
          </a:p>
          <a:p>
            <a:r>
              <a:rPr lang="en-US" altLang="en-US" sz="2400" b="1">
                <a:solidFill>
                  <a:schemeClr val="bg1"/>
                </a:solidFill>
              </a:rPr>
              <a:t>Model Complexity:</a:t>
            </a:r>
            <a:endParaRPr lang="en-US" altLang="en-US" sz="2400" b="1">
              <a:solidFill>
                <a:schemeClr val="bg1"/>
              </a:solidFill>
            </a:endParaRPr>
          </a:p>
          <a:p>
            <a:r>
              <a:rPr lang="en-US" altLang="en-US" sz="2400">
                <a:solidFill>
                  <a:schemeClr val="bg1"/>
                </a:solidFill>
              </a:rPr>
              <a:t> Balancing model complexity with computational efficiency is essential for real-time applications.</a:t>
            </a:r>
            <a:endParaRPr lang="en-US" altLang="en-US" sz="2400">
              <a:solidFill>
                <a:schemeClr val="bg1"/>
              </a:solidFill>
            </a:endParaRPr>
          </a:p>
          <a:p>
            <a:r>
              <a:rPr lang="en-US" altLang="en-US" sz="2400">
                <a:solidFill>
                  <a:schemeClr val="bg1"/>
                </a:solidFill>
              </a:rPr>
              <a:t>Adversarial Attacks: Protecting models from malicious attacks that can degrade their performance is a growing concern.</a:t>
            </a:r>
            <a:endParaRPr lang="en-US" altLang="en-US" sz="24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838200" y="111760"/>
            <a:ext cx="10515600" cy="1325245"/>
          </a:xfrm>
        </p:spPr>
        <p:txBody>
          <a:bodyPr/>
          <a:p>
            <a:r>
              <a:rPr lang="en-US" altLang="en-US" sz="3600" b="1">
                <a:solidFill>
                  <a:schemeClr val="bg1"/>
                </a:solidFill>
              </a:rPr>
              <a:t>Future research directions include:</a:t>
            </a:r>
            <a:endParaRPr lang="en-US" altLang="en-US" sz="3600" b="1">
              <a:solidFill>
                <a:schemeClr val="bg1"/>
              </a:solidFill>
            </a:endParaRPr>
          </a:p>
        </p:txBody>
      </p:sp>
      <p:sp>
        <p:nvSpPr>
          <p:cNvPr id="3" name="Content Placeholder 2"/>
          <p:cNvSpPr>
            <a:spLocks noGrp="1"/>
          </p:cNvSpPr>
          <p:nvPr>
            <p:ph idx="1"/>
          </p:nvPr>
        </p:nvSpPr>
        <p:spPr>
          <a:xfrm>
            <a:off x="838200" y="848995"/>
            <a:ext cx="10515600" cy="5633085"/>
          </a:xfrm>
        </p:spPr>
        <p:txBody>
          <a:bodyPr>
            <a:normAutofit lnSpcReduction="10000"/>
          </a:bodyPr>
          <a:p>
            <a:endParaRPr lang="en-US" altLang="en-US" sz="2400">
              <a:solidFill>
                <a:schemeClr val="bg1"/>
              </a:solidFill>
            </a:endParaRPr>
          </a:p>
          <a:p>
            <a:r>
              <a:rPr lang="en-US" altLang="en-US" sz="2400" b="1">
                <a:solidFill>
                  <a:schemeClr val="bg1"/>
                </a:solidFill>
              </a:rPr>
              <a:t>Advanced Deep Learning Techniques:</a:t>
            </a:r>
            <a:endParaRPr lang="en-US" altLang="en-US" sz="2400" b="1">
              <a:solidFill>
                <a:schemeClr val="bg1"/>
              </a:solidFill>
            </a:endParaRPr>
          </a:p>
          <a:p>
            <a:r>
              <a:rPr lang="en-US" altLang="en-US" sz="2400">
                <a:solidFill>
                  <a:schemeClr val="bg1"/>
                </a:solidFill>
              </a:rPr>
              <a:t> Exploring the use of deep neural networks, such as convolutional neural networks (CNNs) and recurrent neural networks (RNNs), for more accurate predictions.</a:t>
            </a:r>
            <a:endParaRPr lang="en-US" altLang="en-US" sz="2400">
              <a:solidFill>
                <a:schemeClr val="bg1"/>
              </a:solidFill>
            </a:endParaRPr>
          </a:p>
          <a:p>
            <a:pPr marL="0" indent="0">
              <a:buNone/>
            </a:pPr>
            <a:endParaRPr lang="en-US" altLang="en-US" sz="2400">
              <a:solidFill>
                <a:schemeClr val="bg1"/>
              </a:solidFill>
            </a:endParaRPr>
          </a:p>
          <a:p>
            <a:r>
              <a:rPr lang="en-US" altLang="en-US" sz="2400" b="1">
                <a:solidFill>
                  <a:schemeClr val="bg1"/>
                </a:solidFill>
              </a:rPr>
              <a:t>Transfer Learning: </a:t>
            </a:r>
            <a:endParaRPr lang="en-US" altLang="en-US" sz="2400" b="1">
              <a:solidFill>
                <a:schemeClr val="bg1"/>
              </a:solidFill>
            </a:endParaRPr>
          </a:p>
          <a:p>
            <a:r>
              <a:rPr lang="en-US" altLang="en-US" sz="2400">
                <a:solidFill>
                  <a:schemeClr val="bg1"/>
                </a:solidFill>
              </a:rPr>
              <a:t>Leveraging pre-trained models to improve performance with limited data.</a:t>
            </a:r>
            <a:endParaRPr lang="en-US" altLang="en-US" sz="2400">
              <a:solidFill>
                <a:schemeClr val="bg1"/>
              </a:solidFill>
            </a:endParaRPr>
          </a:p>
          <a:p>
            <a:r>
              <a:rPr lang="en-US" altLang="en-US" sz="2400">
                <a:solidFill>
                  <a:schemeClr val="bg1"/>
                </a:solidFill>
              </a:rPr>
              <a:t>Explainable AI: Developing techniques to understand the decision-making process of machine learning models, enhancing trust and transparency.</a:t>
            </a:r>
            <a:endParaRPr lang="en-US" altLang="en-US" sz="2400">
              <a:solidFill>
                <a:schemeClr val="bg1"/>
              </a:solidFill>
            </a:endParaRPr>
          </a:p>
          <a:p>
            <a:endParaRPr lang="en-US" altLang="en-US" sz="2400">
              <a:solidFill>
                <a:schemeClr val="bg1"/>
              </a:solidFill>
            </a:endParaRPr>
          </a:p>
          <a:p>
            <a:r>
              <a:rPr lang="en-US" altLang="en-US" sz="2400">
                <a:solidFill>
                  <a:schemeClr val="bg1"/>
                </a:solidFill>
              </a:rPr>
              <a:t>By addressing these challenges and exploring innovative approaches, sonar rock and mine prediction can continue to advance, improving the safety and efficiency of underwater operations.</a:t>
            </a:r>
            <a:endParaRPr lang="en-US" altLang="en-US" sz="24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a:bodyPr>
          <a:p>
            <a:pPr algn="ctr"/>
            <a:r>
              <a:rPr lang="en-US" u="sng">
                <a:solidFill>
                  <a:schemeClr val="bg1"/>
                </a:solidFill>
                <a:sym typeface="+mn-ea"/>
              </a:rPr>
              <a:t>THANK YOU</a:t>
            </a:r>
            <a:endParaRPr lang="en-US"/>
          </a:p>
        </p:txBody>
      </p:sp>
      <p:sp>
        <p:nvSpPr>
          <p:cNvPr id="3" name="Content Placeholder 2"/>
          <p:cNvSpPr>
            <a:spLocks noGrp="1"/>
          </p:cNvSpPr>
          <p:nvPr>
            <p:ph idx="1"/>
          </p:nvPr>
        </p:nvSpPr>
        <p:spPr>
          <a:xfrm>
            <a:off x="838200" y="1584960"/>
            <a:ext cx="10515600" cy="4592320"/>
          </a:xfrm>
        </p:spPr>
        <p:txBody>
          <a:bodyPr>
            <a:normAutofit lnSpcReduction="20000"/>
          </a:bodyPr>
          <a:p>
            <a:pPr marL="0" indent="0" algn="l">
              <a:buNone/>
            </a:pPr>
            <a:r>
              <a:rPr lang="en-US" sz="3200" b="1" u="sng">
                <a:solidFill>
                  <a:schemeClr val="bg1"/>
                </a:solidFill>
              </a:rPr>
              <a:t>Prepared By:</a:t>
            </a:r>
            <a:endParaRPr lang="en-US" sz="3200" b="1" u="sng">
              <a:solidFill>
                <a:schemeClr val="bg1"/>
              </a:solidFill>
            </a:endParaRPr>
          </a:p>
          <a:p>
            <a:pPr marL="0" indent="0" algn="l">
              <a:buNone/>
            </a:pPr>
            <a:endParaRPr lang="en-US" sz="3200" b="1" u="sng">
              <a:solidFill>
                <a:schemeClr val="bg1"/>
              </a:solidFill>
            </a:endParaRPr>
          </a:p>
          <a:p>
            <a:pPr algn="l"/>
            <a:r>
              <a:rPr lang="en-US">
                <a:solidFill>
                  <a:schemeClr val="bg1"/>
                </a:solidFill>
              </a:rPr>
              <a:t>Mostafa Maysara Mostafa</a:t>
            </a:r>
            <a:endParaRPr lang="en-US">
              <a:solidFill>
                <a:schemeClr val="bg1"/>
              </a:solidFill>
            </a:endParaRPr>
          </a:p>
          <a:p>
            <a:pPr algn="l"/>
            <a:r>
              <a:rPr lang="en-US">
                <a:solidFill>
                  <a:schemeClr val="bg1"/>
                </a:solidFill>
              </a:rPr>
              <a:t>Abdelrahman Elhussiney Mahmoud </a:t>
            </a:r>
            <a:endParaRPr lang="en-US">
              <a:solidFill>
                <a:schemeClr val="bg1"/>
              </a:solidFill>
            </a:endParaRPr>
          </a:p>
          <a:p>
            <a:pPr algn="l"/>
            <a:r>
              <a:rPr lang="en-US">
                <a:solidFill>
                  <a:schemeClr val="bg1"/>
                </a:solidFill>
              </a:rPr>
              <a:t>Assem Muhammed </a:t>
            </a:r>
            <a:r>
              <a:rPr lang="en-US">
                <a:solidFill>
                  <a:schemeClr val="bg1"/>
                </a:solidFill>
                <a:sym typeface="+mn-ea"/>
              </a:rPr>
              <a:t>Abdelbaqy</a:t>
            </a:r>
            <a:endParaRPr lang="en-US">
              <a:solidFill>
                <a:schemeClr val="bg1"/>
              </a:solidFill>
            </a:endParaRPr>
          </a:p>
          <a:p>
            <a:pPr algn="l"/>
            <a:r>
              <a:rPr lang="en-US">
                <a:solidFill>
                  <a:schemeClr val="bg1"/>
                </a:solidFill>
              </a:rPr>
              <a:t>Hossam Elden Hatem Mahmoud</a:t>
            </a:r>
            <a:endParaRPr lang="en-US">
              <a:solidFill>
                <a:schemeClr val="bg1"/>
              </a:solidFill>
            </a:endParaRPr>
          </a:p>
          <a:p>
            <a:pPr algn="l"/>
            <a:r>
              <a:rPr lang="en-US">
                <a:solidFill>
                  <a:schemeClr val="bg1"/>
                </a:solidFill>
              </a:rPr>
              <a:t>Muhammed Mohsen Muhammed</a:t>
            </a:r>
            <a:endParaRPr lang="en-US">
              <a:solidFill>
                <a:schemeClr val="bg1"/>
              </a:solidFill>
            </a:endParaRPr>
          </a:p>
          <a:p>
            <a:pPr marL="0" indent="0" algn="l">
              <a:buNone/>
            </a:pPr>
            <a:endParaRPr lang="en-US">
              <a:solidFill>
                <a:schemeClr val="bg1"/>
              </a:solidFill>
            </a:endParaRPr>
          </a:p>
          <a:p>
            <a:pPr marL="0" indent="0" algn="ctr">
              <a:buNone/>
            </a:pPr>
            <a:r>
              <a:rPr lang="en-US" altLang="en-US" sz="3200" u="sng">
                <a:solidFill>
                  <a:schemeClr val="bg1"/>
                </a:solidFill>
              </a:rPr>
              <a:t>https://colab.research.google.com/drive/10qDiidvdByF_I9UQZ_w2VtQHeXT7AZXC</a:t>
            </a:r>
            <a:endParaRPr lang="en-US" altLang="en-US" sz="3200" u="sng">
              <a:solidFill>
                <a:schemeClr val="bg1"/>
              </a:solidFill>
            </a:endParaRPr>
          </a:p>
          <a:p>
            <a:pPr algn="l"/>
            <a:endParaRPr lang="en-US" sz="3200">
              <a:solidFill>
                <a:schemeClr val="bg1"/>
              </a:solidFill>
            </a:endParaRPr>
          </a:p>
          <a:p>
            <a:pPr marL="0" indent="0" algn="ctr">
              <a:buNone/>
            </a:pPr>
            <a:endParaRPr lang="en-US" sz="8800" u="sng">
              <a:solidFill>
                <a:schemeClr val="bg1"/>
              </a:solidFill>
            </a:endParaRPr>
          </a:p>
          <a:p>
            <a:pPr marL="0" indent="0" algn="ctr">
              <a:buNone/>
            </a:pPr>
            <a:endParaRPr lang="en-US" sz="8800" u="sng">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3168</Words>
  <Application>WPS Presentation</Application>
  <PresentationFormat>Widescreen</PresentationFormat>
  <Paragraphs>72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vt:lpstr>
      <vt:lpstr>Microsoft YaHei</vt:lpstr>
      <vt:lpstr>Arial Unicode MS</vt:lpstr>
      <vt:lpstr>Calibri Light</vt:lpstr>
      <vt:lpstr>Office Theme</vt:lpstr>
      <vt:lpstr>Sonar Rock And Mine Prediction</vt:lpstr>
      <vt:lpstr>Introduction :</vt:lpstr>
      <vt:lpstr>How Does It Work?</vt:lpstr>
      <vt:lpstr>Model Selection and Training:</vt:lpstr>
      <vt:lpstr>Deployment :</vt:lpstr>
      <vt:lpstr>Challenges and Future Directions</vt:lpstr>
      <vt:lpstr>Future research directions include: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 Rock And Mine Prediction</dc:title>
  <dc:creator>NoteBook</dc:creator>
  <cp:lastModifiedBy>Mostafa Elsayed</cp:lastModifiedBy>
  <cp:revision>2</cp:revision>
  <dcterms:created xsi:type="dcterms:W3CDTF">2024-12-19T22:10:00Z</dcterms:created>
  <dcterms:modified xsi:type="dcterms:W3CDTF">2024-12-19T22:45:42Z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D230BD82A8BF45589389DB8E30C678F8_11</vt:lpwstr>
  </property>
  <property fmtid="{D5CDD505-2E9C-101B-9397-08002B2CF9AE}" pid="3" name="KSOProductBuildVer">
    <vt:lpwstr>1033-12.2.0.19307</vt:lpwstr>
  </property>
</Properties>
</file>