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64" r:id="rId2"/>
    <p:sldId id="298" r:id="rId3"/>
    <p:sldId id="313" r:id="rId4"/>
    <p:sldId id="314" r:id="rId5"/>
    <p:sldId id="315" r:id="rId6"/>
    <p:sldId id="328" r:id="rId7"/>
    <p:sldId id="316" r:id="rId8"/>
    <p:sldId id="329" r:id="rId9"/>
    <p:sldId id="317" r:id="rId10"/>
    <p:sldId id="318" r:id="rId11"/>
    <p:sldId id="319" r:id="rId12"/>
    <p:sldId id="321" r:id="rId13"/>
    <p:sldId id="322" r:id="rId14"/>
    <p:sldId id="320" r:id="rId15"/>
    <p:sldId id="327" r:id="rId16"/>
    <p:sldId id="312" r:id="rId17"/>
    <p:sldId id="330" r:id="rId18"/>
    <p:sldId id="331" r:id="rId19"/>
    <p:sldId id="332" r:id="rId20"/>
    <p:sldId id="333" r:id="rId21"/>
    <p:sldId id="335" r:id="rId22"/>
    <p:sldId id="334" r:id="rId23"/>
    <p:sldId id="323" r:id="rId24"/>
    <p:sldId id="325" r:id="rId25"/>
    <p:sldId id="324" r:id="rId2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6" autoAdjust="0"/>
    <p:restoredTop sz="92996" autoAdjust="0"/>
  </p:normalViewPr>
  <p:slideViewPr>
    <p:cSldViewPr>
      <p:cViewPr>
        <p:scale>
          <a:sx n="90" d="100"/>
          <a:sy n="90" d="100"/>
        </p:scale>
        <p:origin x="-8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AF87C7EC-E587-4742-B2DB-D5AF48A1BB0D}" type="presOf" srcId="{282A636B-66E9-4E47-906A-533F29202382}" destId="{8DB057DD-C1E2-3748-ACAA-E9872D376C9A}" srcOrd="1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919ADBB3-C02F-2F4B-8637-14EC96C1E378}" type="presOf" srcId="{3CF5C3FF-15AC-A44D-BF70-338B74E4D00E}" destId="{7AE523E7-78C5-574F-9483-679237052E56}" srcOrd="0" destOrd="0" presId="urn:microsoft.com/office/officeart/2005/8/layout/process1"/>
    <dgm:cxn modelId="{C9FF03DD-B1B1-3F4B-BD8C-6D6ABCBA5108}" type="presOf" srcId="{282A636B-66E9-4E47-906A-533F29202382}" destId="{112AC356-9D19-5C40-82A4-9D78CBD39463}" srcOrd="0" destOrd="0" presId="urn:microsoft.com/office/officeart/2005/8/layout/process1"/>
    <dgm:cxn modelId="{7FFB8FE4-9C7E-7541-A2BE-B14EA032FA63}" type="presOf" srcId="{F16BF942-BBE5-8B45-A036-D5C74B31D151}" destId="{2417AF5D-BEEB-224D-83D3-E967DD9D9C11}" srcOrd="0" destOrd="0" presId="urn:microsoft.com/office/officeart/2005/8/layout/process1"/>
    <dgm:cxn modelId="{9E98BC92-E303-BD4C-8A01-4D8E3E061965}" type="presOf" srcId="{3CF5C3FF-15AC-A44D-BF70-338B74E4D00E}" destId="{13F8D562-B626-384C-9870-65DC14FE3C2A}" srcOrd="1" destOrd="0" presId="urn:microsoft.com/office/officeart/2005/8/layout/process1"/>
    <dgm:cxn modelId="{1E6A8A73-51CE-6D4E-A813-0E907C30CC75}" type="presOf" srcId="{E05B93A7-32C6-EB4A-BC89-502964301C5F}" destId="{A98F4A8B-2C50-0049-9E25-85566CF57ABD}" srcOrd="0" destOrd="0" presId="urn:microsoft.com/office/officeart/2005/8/layout/process1"/>
    <dgm:cxn modelId="{909F678F-05B5-F54F-9C2C-DB34DA80D371}" type="presOf" srcId="{B07DA006-059A-F343-A907-FBBFF657312B}" destId="{F6196EA5-EC5A-0D45-A310-04DFDCACF59A}" srcOrd="0" destOrd="0" presId="urn:microsoft.com/office/officeart/2005/8/layout/process1"/>
    <dgm:cxn modelId="{F0BD3CBE-C460-0A4D-B3DE-13C7FDDE1014}" type="presOf" srcId="{1D79DA52-50E7-FE4C-8D5F-8BDE08EB813F}" destId="{5CFCC5E4-0753-5C4C-A552-C4B712FAF73E}" srcOrd="0" destOrd="0" presId="urn:microsoft.com/office/officeart/2005/8/layout/process1"/>
    <dgm:cxn modelId="{23CB4596-A4D6-464B-BC45-7D6B415F2553}" type="presOf" srcId="{F16BF942-BBE5-8B45-A036-D5C74B31D151}" destId="{4DFFC202-A194-1947-9401-241755FE63D9}" srcOrd="1" destOrd="0" presId="urn:microsoft.com/office/officeart/2005/8/layout/process1"/>
    <dgm:cxn modelId="{A3EC6FEA-C786-6D4D-AADA-11A0ED228A97}" type="presOf" srcId="{2B04CE0C-1C1C-4D42-A3B7-BCB470B9EEB2}" destId="{A2A014BD-A84B-1A42-AAF4-1D611D4478F7}" srcOrd="0" destOrd="0" presId="urn:microsoft.com/office/officeart/2005/8/layout/process1"/>
    <dgm:cxn modelId="{FB3658A0-6D37-9D42-82BB-94450395DB5F}" type="presOf" srcId="{8A041F30-18E2-4549-BDE0-1594E229EB4F}" destId="{DA2C958C-9BC3-1141-AC08-A4AFAE510783}" srcOrd="0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1D8C005B-B3B6-9342-8CD7-08C731FA7A50}" type="presParOf" srcId="{DA2C958C-9BC3-1141-AC08-A4AFAE510783}" destId="{F6196EA5-EC5A-0D45-A310-04DFDCACF59A}" srcOrd="0" destOrd="0" presId="urn:microsoft.com/office/officeart/2005/8/layout/process1"/>
    <dgm:cxn modelId="{EE6E03FE-A76E-EE4D-83A6-3B23AC03175C}" type="presParOf" srcId="{DA2C958C-9BC3-1141-AC08-A4AFAE510783}" destId="{112AC356-9D19-5C40-82A4-9D78CBD39463}" srcOrd="1" destOrd="0" presId="urn:microsoft.com/office/officeart/2005/8/layout/process1"/>
    <dgm:cxn modelId="{6906A024-3144-AD4F-B54E-63EC3DC75BC1}" type="presParOf" srcId="{112AC356-9D19-5C40-82A4-9D78CBD39463}" destId="{8DB057DD-C1E2-3748-ACAA-E9872D376C9A}" srcOrd="0" destOrd="0" presId="urn:microsoft.com/office/officeart/2005/8/layout/process1"/>
    <dgm:cxn modelId="{AF14BB52-CBA4-F047-83E2-B34ECE735AC4}" type="presParOf" srcId="{DA2C958C-9BC3-1141-AC08-A4AFAE510783}" destId="{A2A014BD-A84B-1A42-AAF4-1D611D4478F7}" srcOrd="2" destOrd="0" presId="urn:microsoft.com/office/officeart/2005/8/layout/process1"/>
    <dgm:cxn modelId="{B10FBB22-E9FF-4B44-8823-A206012A5A7A}" type="presParOf" srcId="{DA2C958C-9BC3-1141-AC08-A4AFAE510783}" destId="{7AE523E7-78C5-574F-9483-679237052E56}" srcOrd="3" destOrd="0" presId="urn:microsoft.com/office/officeart/2005/8/layout/process1"/>
    <dgm:cxn modelId="{06AFF3CB-C5D1-2D41-A3CE-F5B13052C365}" type="presParOf" srcId="{7AE523E7-78C5-574F-9483-679237052E56}" destId="{13F8D562-B626-384C-9870-65DC14FE3C2A}" srcOrd="0" destOrd="0" presId="urn:microsoft.com/office/officeart/2005/8/layout/process1"/>
    <dgm:cxn modelId="{C7BFE0F7-BDB1-5A4E-8F06-84F6FD8C3A15}" type="presParOf" srcId="{DA2C958C-9BC3-1141-AC08-A4AFAE510783}" destId="{5CFCC5E4-0753-5C4C-A552-C4B712FAF73E}" srcOrd="4" destOrd="0" presId="urn:microsoft.com/office/officeart/2005/8/layout/process1"/>
    <dgm:cxn modelId="{62CDF093-A939-6446-B2E3-7C62FCCC2629}" type="presParOf" srcId="{DA2C958C-9BC3-1141-AC08-A4AFAE510783}" destId="{2417AF5D-BEEB-224D-83D3-E967DD9D9C11}" srcOrd="5" destOrd="0" presId="urn:microsoft.com/office/officeart/2005/8/layout/process1"/>
    <dgm:cxn modelId="{94451994-2A56-6749-BBB8-65CFEC6C39D4}" type="presParOf" srcId="{2417AF5D-BEEB-224D-83D3-E967DD9D9C11}" destId="{4DFFC202-A194-1947-9401-241755FE63D9}" srcOrd="0" destOrd="0" presId="urn:microsoft.com/office/officeart/2005/8/layout/process1"/>
    <dgm:cxn modelId="{ADD8574E-3F73-5D4E-BD00-B3A8A8DC9EAB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F03931-0DBB-1A48-9152-505F98FDC45C}" type="presOf" srcId="{B07DA006-059A-F343-A907-FBBFF657312B}" destId="{F6196EA5-EC5A-0D45-A310-04DFDCACF59A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13C80A01-4A47-5842-A932-A37060AAC21A}" type="presOf" srcId="{8A041F30-18E2-4549-BDE0-1594E229EB4F}" destId="{DA2C958C-9BC3-1141-AC08-A4AFAE510783}" srcOrd="0" destOrd="0" presId="urn:microsoft.com/office/officeart/2005/8/layout/process1"/>
    <dgm:cxn modelId="{0EF434A3-CFD1-4547-89DF-115BCB8552F5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A75548-D255-9C4B-892F-4FD249F77D15}" type="presOf" srcId="{8A041F30-18E2-4549-BDE0-1594E229EB4F}" destId="{DA2C958C-9BC3-1141-AC08-A4AFAE510783}" srcOrd="0" destOrd="0" presId="urn:microsoft.com/office/officeart/2005/8/layout/process1"/>
    <dgm:cxn modelId="{40512AF3-1C7C-2441-AEEE-2E0D58967068}" type="presOf" srcId="{B07DA006-059A-F343-A907-FBBFF657312B}" destId="{F6196EA5-EC5A-0D45-A310-04DFDCACF59A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1FFB708C-BE4A-E34C-8EA9-A5E4D0FD01F1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B143DD-1B12-F640-B8B4-8117C67F6E30}" type="presOf" srcId="{E05B93A7-32C6-EB4A-BC89-502964301C5F}" destId="{A98F4A8B-2C50-0049-9E25-85566CF57ABD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1BFDBEEF-2C0C-B443-BE04-B6511D75EFE2}" type="presOf" srcId="{F16BF942-BBE5-8B45-A036-D5C74B31D151}" destId="{2417AF5D-BEEB-224D-83D3-E967DD9D9C11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FDC8BD42-9B20-6344-82A6-E4A14425FBE9}" type="presOf" srcId="{3CF5C3FF-15AC-A44D-BF70-338B74E4D00E}" destId="{7AE523E7-78C5-574F-9483-679237052E56}" srcOrd="0" destOrd="0" presId="urn:microsoft.com/office/officeart/2005/8/layout/process1"/>
    <dgm:cxn modelId="{B58FA265-EE74-0B42-9059-64BB8E3ADA8B}" type="presOf" srcId="{282A636B-66E9-4E47-906A-533F29202382}" destId="{8DB057DD-C1E2-3748-ACAA-E9872D376C9A}" srcOrd="1" destOrd="0" presId="urn:microsoft.com/office/officeart/2005/8/layout/process1"/>
    <dgm:cxn modelId="{1016C46D-71EB-BE44-AF4F-97712CC9AB72}" type="presOf" srcId="{282A636B-66E9-4E47-906A-533F29202382}" destId="{112AC356-9D19-5C40-82A4-9D78CBD39463}" srcOrd="0" destOrd="0" presId="urn:microsoft.com/office/officeart/2005/8/layout/process1"/>
    <dgm:cxn modelId="{682B9C08-9E5B-4740-8FEC-6DAB830CCDF4}" type="presOf" srcId="{3CF5C3FF-15AC-A44D-BF70-338B74E4D00E}" destId="{13F8D562-B626-384C-9870-65DC14FE3C2A}" srcOrd="1" destOrd="0" presId="urn:microsoft.com/office/officeart/2005/8/layout/process1"/>
    <dgm:cxn modelId="{2D76FFD2-9A6E-5C49-9B0A-1642F00B4A52}" type="presOf" srcId="{1D79DA52-50E7-FE4C-8D5F-8BDE08EB813F}" destId="{5CFCC5E4-0753-5C4C-A552-C4B712FAF73E}" srcOrd="0" destOrd="0" presId="urn:microsoft.com/office/officeart/2005/8/layout/process1"/>
    <dgm:cxn modelId="{46B58C68-B538-AC48-BB90-2663A090533E}" type="presOf" srcId="{2B04CE0C-1C1C-4D42-A3B7-BCB470B9EEB2}" destId="{A2A014BD-A84B-1A42-AAF4-1D611D4478F7}" srcOrd="0" destOrd="0" presId="urn:microsoft.com/office/officeart/2005/8/layout/process1"/>
    <dgm:cxn modelId="{1E7DA841-CC1E-8943-9857-5D3277F853E3}" type="presOf" srcId="{F16BF942-BBE5-8B45-A036-D5C74B31D151}" destId="{4DFFC202-A194-1947-9401-241755FE63D9}" srcOrd="1" destOrd="0" presId="urn:microsoft.com/office/officeart/2005/8/layout/process1"/>
    <dgm:cxn modelId="{9F67A393-4458-914B-8891-9A288698424F}" type="presOf" srcId="{8A041F30-18E2-4549-BDE0-1594E229EB4F}" destId="{DA2C958C-9BC3-1141-AC08-A4AFAE510783}" srcOrd="0" destOrd="0" presId="urn:microsoft.com/office/officeart/2005/8/layout/process1"/>
    <dgm:cxn modelId="{DB382053-7864-EA40-8BDE-77DFE92C39D8}" type="presOf" srcId="{B07DA006-059A-F343-A907-FBBFF657312B}" destId="{F6196EA5-EC5A-0D45-A310-04DFDCACF59A}" srcOrd="0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FD00F4AB-7A4F-6A42-93C7-9A6C80E15AEB}" type="presParOf" srcId="{DA2C958C-9BC3-1141-AC08-A4AFAE510783}" destId="{F6196EA5-EC5A-0D45-A310-04DFDCACF59A}" srcOrd="0" destOrd="0" presId="urn:microsoft.com/office/officeart/2005/8/layout/process1"/>
    <dgm:cxn modelId="{CBFD9868-1DEE-BB42-BCDD-85BCE4138536}" type="presParOf" srcId="{DA2C958C-9BC3-1141-AC08-A4AFAE510783}" destId="{112AC356-9D19-5C40-82A4-9D78CBD39463}" srcOrd="1" destOrd="0" presId="urn:microsoft.com/office/officeart/2005/8/layout/process1"/>
    <dgm:cxn modelId="{F37C0F3B-9BE7-EB4A-BD38-3A005332CF23}" type="presParOf" srcId="{112AC356-9D19-5C40-82A4-9D78CBD39463}" destId="{8DB057DD-C1E2-3748-ACAA-E9872D376C9A}" srcOrd="0" destOrd="0" presId="urn:microsoft.com/office/officeart/2005/8/layout/process1"/>
    <dgm:cxn modelId="{BC9BCABF-208F-8B4E-A4ED-5132176BE112}" type="presParOf" srcId="{DA2C958C-9BC3-1141-AC08-A4AFAE510783}" destId="{A2A014BD-A84B-1A42-AAF4-1D611D4478F7}" srcOrd="2" destOrd="0" presId="urn:microsoft.com/office/officeart/2005/8/layout/process1"/>
    <dgm:cxn modelId="{679AF00D-EB19-0B43-9996-CACBCCFBF09E}" type="presParOf" srcId="{DA2C958C-9BC3-1141-AC08-A4AFAE510783}" destId="{7AE523E7-78C5-574F-9483-679237052E56}" srcOrd="3" destOrd="0" presId="urn:microsoft.com/office/officeart/2005/8/layout/process1"/>
    <dgm:cxn modelId="{BAC51990-2A34-4641-9B6B-65F7AC4088F1}" type="presParOf" srcId="{7AE523E7-78C5-574F-9483-679237052E56}" destId="{13F8D562-B626-384C-9870-65DC14FE3C2A}" srcOrd="0" destOrd="0" presId="urn:microsoft.com/office/officeart/2005/8/layout/process1"/>
    <dgm:cxn modelId="{0617EB51-0CF6-084B-BB4B-AD914B260A07}" type="presParOf" srcId="{DA2C958C-9BC3-1141-AC08-A4AFAE510783}" destId="{5CFCC5E4-0753-5C4C-A552-C4B712FAF73E}" srcOrd="4" destOrd="0" presId="urn:microsoft.com/office/officeart/2005/8/layout/process1"/>
    <dgm:cxn modelId="{65258DA3-A00D-2249-94FB-A47B8C85F9FC}" type="presParOf" srcId="{DA2C958C-9BC3-1141-AC08-A4AFAE510783}" destId="{2417AF5D-BEEB-224D-83D3-E967DD9D9C11}" srcOrd="5" destOrd="0" presId="urn:microsoft.com/office/officeart/2005/8/layout/process1"/>
    <dgm:cxn modelId="{343BEE66-810F-D64F-B95D-46240C444ADC}" type="presParOf" srcId="{2417AF5D-BEEB-224D-83D3-E967DD9D9C11}" destId="{4DFFC202-A194-1947-9401-241755FE63D9}" srcOrd="0" destOrd="0" presId="urn:microsoft.com/office/officeart/2005/8/layout/process1"/>
    <dgm:cxn modelId="{77A7A01F-8B81-A940-83D0-47305E9E0243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81FDA5-E72B-6C41-91B0-A9E321CD4E59}" type="presOf" srcId="{8A041F30-18E2-4549-BDE0-1594E229EB4F}" destId="{DA2C958C-9BC3-1141-AC08-A4AFAE510783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877AA1FF-7938-6446-845A-5EB9221FE77C}" type="presOf" srcId="{B07DA006-059A-F343-A907-FBBFF657312B}" destId="{F6196EA5-EC5A-0D45-A310-04DFDCACF59A}" srcOrd="0" destOrd="0" presId="urn:microsoft.com/office/officeart/2005/8/layout/process1"/>
    <dgm:cxn modelId="{994D2280-6E5D-4343-AE11-1D37C7DC84EC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3C6332-5006-9542-B4F7-4A09C9ADA651}" type="presOf" srcId="{3CF5C3FF-15AC-A44D-BF70-338B74E4D00E}" destId="{13F8D562-B626-384C-9870-65DC14FE3C2A}" srcOrd="1" destOrd="0" presId="urn:microsoft.com/office/officeart/2005/8/layout/process1"/>
    <dgm:cxn modelId="{B4FFB8B4-6A8C-C441-81F0-CDD3BC970862}" type="presOf" srcId="{8A041F30-18E2-4549-BDE0-1594E229EB4F}" destId="{DA2C958C-9BC3-1141-AC08-A4AFAE510783}" srcOrd="0" destOrd="0" presId="urn:microsoft.com/office/officeart/2005/8/layout/process1"/>
    <dgm:cxn modelId="{F21AEAC7-5081-C148-AC25-09FDB7E28F63}" type="presOf" srcId="{282A636B-66E9-4E47-906A-533F29202382}" destId="{112AC356-9D19-5C40-82A4-9D78CBD39463}" srcOrd="0" destOrd="0" presId="urn:microsoft.com/office/officeart/2005/8/layout/process1"/>
    <dgm:cxn modelId="{960A823D-1549-2D42-A656-347EBB22F33D}" type="presOf" srcId="{3CF5C3FF-15AC-A44D-BF70-338B74E4D00E}" destId="{7AE523E7-78C5-574F-9483-679237052E56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F5994C44-7ABF-0A44-BA38-D867776AC64C}" type="presOf" srcId="{F16BF942-BBE5-8B45-A036-D5C74B31D151}" destId="{2417AF5D-BEEB-224D-83D3-E967DD9D9C11}" srcOrd="0" destOrd="0" presId="urn:microsoft.com/office/officeart/2005/8/layout/process1"/>
    <dgm:cxn modelId="{9689E497-E498-084D-8382-05A488A90D1A}" type="presOf" srcId="{E05B93A7-32C6-EB4A-BC89-502964301C5F}" destId="{A98F4A8B-2C50-0049-9E25-85566CF57ABD}" srcOrd="0" destOrd="0" presId="urn:microsoft.com/office/officeart/2005/8/layout/process1"/>
    <dgm:cxn modelId="{B7543394-AAD0-9B48-842A-F2899374C04B}" type="presOf" srcId="{F16BF942-BBE5-8B45-A036-D5C74B31D151}" destId="{4DFFC202-A194-1947-9401-241755FE63D9}" srcOrd="1" destOrd="0" presId="urn:microsoft.com/office/officeart/2005/8/layout/process1"/>
    <dgm:cxn modelId="{BA3A711C-F504-0E41-B00B-DE81C39843D5}" type="presOf" srcId="{B07DA006-059A-F343-A907-FBBFF657312B}" destId="{F6196EA5-EC5A-0D45-A310-04DFDCACF59A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C6335A51-294A-5B42-ABAE-62F7CBAF84B8}" type="presOf" srcId="{1D79DA52-50E7-FE4C-8D5F-8BDE08EB813F}" destId="{5CFCC5E4-0753-5C4C-A552-C4B712FAF73E}" srcOrd="0" destOrd="0" presId="urn:microsoft.com/office/officeart/2005/8/layout/process1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B40D68BF-AE9E-5242-9B74-85C4F76C3CB7}" type="presOf" srcId="{2B04CE0C-1C1C-4D42-A3B7-BCB470B9EEB2}" destId="{A2A014BD-A84B-1A42-AAF4-1D611D4478F7}" srcOrd="0" destOrd="0" presId="urn:microsoft.com/office/officeart/2005/8/layout/process1"/>
    <dgm:cxn modelId="{054777B7-A2F0-D34B-911A-81D488F41FDF}" type="presOf" srcId="{282A636B-66E9-4E47-906A-533F29202382}" destId="{8DB057DD-C1E2-3748-ACAA-E9872D376C9A}" srcOrd="1" destOrd="0" presId="urn:microsoft.com/office/officeart/2005/8/layout/process1"/>
    <dgm:cxn modelId="{62E28ECB-CB2F-D24D-B4A0-75CE043D012D}" type="presParOf" srcId="{DA2C958C-9BC3-1141-AC08-A4AFAE510783}" destId="{F6196EA5-EC5A-0D45-A310-04DFDCACF59A}" srcOrd="0" destOrd="0" presId="urn:microsoft.com/office/officeart/2005/8/layout/process1"/>
    <dgm:cxn modelId="{B14AC9EB-6162-2345-A3D6-17876A51F5A7}" type="presParOf" srcId="{DA2C958C-9BC3-1141-AC08-A4AFAE510783}" destId="{112AC356-9D19-5C40-82A4-9D78CBD39463}" srcOrd="1" destOrd="0" presId="urn:microsoft.com/office/officeart/2005/8/layout/process1"/>
    <dgm:cxn modelId="{0F3B5B02-BACF-6649-B177-737895D734E7}" type="presParOf" srcId="{112AC356-9D19-5C40-82A4-9D78CBD39463}" destId="{8DB057DD-C1E2-3748-ACAA-E9872D376C9A}" srcOrd="0" destOrd="0" presId="urn:microsoft.com/office/officeart/2005/8/layout/process1"/>
    <dgm:cxn modelId="{E87F049B-09A9-164D-A793-610241D47F9C}" type="presParOf" srcId="{DA2C958C-9BC3-1141-AC08-A4AFAE510783}" destId="{A2A014BD-A84B-1A42-AAF4-1D611D4478F7}" srcOrd="2" destOrd="0" presId="urn:microsoft.com/office/officeart/2005/8/layout/process1"/>
    <dgm:cxn modelId="{9ED19EB5-F1FF-914F-B555-001D15C771DC}" type="presParOf" srcId="{DA2C958C-9BC3-1141-AC08-A4AFAE510783}" destId="{7AE523E7-78C5-574F-9483-679237052E56}" srcOrd="3" destOrd="0" presId="urn:microsoft.com/office/officeart/2005/8/layout/process1"/>
    <dgm:cxn modelId="{E9FCDA74-3372-CE48-AFD0-9D0BDBC9E424}" type="presParOf" srcId="{7AE523E7-78C5-574F-9483-679237052E56}" destId="{13F8D562-B626-384C-9870-65DC14FE3C2A}" srcOrd="0" destOrd="0" presId="urn:microsoft.com/office/officeart/2005/8/layout/process1"/>
    <dgm:cxn modelId="{D67FFF42-E8A7-1E43-B799-1925BF0CF483}" type="presParOf" srcId="{DA2C958C-9BC3-1141-AC08-A4AFAE510783}" destId="{5CFCC5E4-0753-5C4C-A552-C4B712FAF73E}" srcOrd="4" destOrd="0" presId="urn:microsoft.com/office/officeart/2005/8/layout/process1"/>
    <dgm:cxn modelId="{653F3238-9F7D-5543-9EA6-2D98F7583202}" type="presParOf" srcId="{DA2C958C-9BC3-1141-AC08-A4AFAE510783}" destId="{2417AF5D-BEEB-224D-83D3-E967DD9D9C11}" srcOrd="5" destOrd="0" presId="urn:microsoft.com/office/officeart/2005/8/layout/process1"/>
    <dgm:cxn modelId="{6DC211F7-66B5-4146-AF82-ED68CFC192EC}" type="presParOf" srcId="{2417AF5D-BEEB-224D-83D3-E967DD9D9C11}" destId="{4DFFC202-A194-1947-9401-241755FE63D9}" srcOrd="0" destOrd="0" presId="urn:microsoft.com/office/officeart/2005/8/layout/process1"/>
    <dgm:cxn modelId="{71668B12-2145-8747-B3FB-14A2FBDCA30D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1AFFB2-07D3-7847-A110-F3DAD3876FB0}" type="presOf" srcId="{8A041F30-18E2-4549-BDE0-1594E229EB4F}" destId="{DA2C958C-9BC3-1141-AC08-A4AFAE510783}" srcOrd="0" destOrd="0" presId="urn:microsoft.com/office/officeart/2005/8/layout/process1"/>
    <dgm:cxn modelId="{40E32992-7814-E244-B801-770980F7F981}" type="presOf" srcId="{B07DA006-059A-F343-A907-FBBFF657312B}" destId="{F6196EA5-EC5A-0D45-A310-04DFDCACF59A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07D1BF1F-8211-2342-946A-13E0707D8C9F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541E47-0ED2-2347-9ADF-0E227DA060B9}" type="presOf" srcId="{1D79DA52-50E7-FE4C-8D5F-8BDE08EB813F}" destId="{5CFCC5E4-0753-5C4C-A552-C4B712FAF73E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EED0F00B-46C8-284D-BDE1-FCAF8C526293}" type="presOf" srcId="{282A636B-66E9-4E47-906A-533F29202382}" destId="{8DB057DD-C1E2-3748-ACAA-E9872D376C9A}" srcOrd="1" destOrd="0" presId="urn:microsoft.com/office/officeart/2005/8/layout/process1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4C9F4E37-DB06-7F4F-8474-876C0F70F956}" type="presOf" srcId="{B07DA006-059A-F343-A907-FBBFF657312B}" destId="{F6196EA5-EC5A-0D45-A310-04DFDCACF59A}" srcOrd="0" destOrd="0" presId="urn:microsoft.com/office/officeart/2005/8/layout/process1"/>
    <dgm:cxn modelId="{D1453E1D-D1A9-B846-BDA4-942A616DB977}" type="presOf" srcId="{3CF5C3FF-15AC-A44D-BF70-338B74E4D00E}" destId="{13F8D562-B626-384C-9870-65DC14FE3C2A}" srcOrd="1" destOrd="0" presId="urn:microsoft.com/office/officeart/2005/8/layout/process1"/>
    <dgm:cxn modelId="{63A10FEE-E4C0-5648-8FAF-8FC71CF050E1}" type="presOf" srcId="{3CF5C3FF-15AC-A44D-BF70-338B74E4D00E}" destId="{7AE523E7-78C5-574F-9483-679237052E56}" srcOrd="0" destOrd="0" presId="urn:microsoft.com/office/officeart/2005/8/layout/process1"/>
    <dgm:cxn modelId="{AEFE1DCB-ED57-E548-944D-D21D7592D019}" type="presOf" srcId="{F16BF942-BBE5-8B45-A036-D5C74B31D151}" destId="{4DFFC202-A194-1947-9401-241755FE63D9}" srcOrd="1" destOrd="0" presId="urn:microsoft.com/office/officeart/2005/8/layout/process1"/>
    <dgm:cxn modelId="{E7368F0C-8FD8-9441-87B4-B4CA9B31023C}" type="presOf" srcId="{2B04CE0C-1C1C-4D42-A3B7-BCB470B9EEB2}" destId="{A2A014BD-A84B-1A42-AAF4-1D611D4478F7}" srcOrd="0" destOrd="0" presId="urn:microsoft.com/office/officeart/2005/8/layout/process1"/>
    <dgm:cxn modelId="{FF6C700D-14EA-4242-AAED-EB234BC34B4C}" type="presOf" srcId="{282A636B-66E9-4E47-906A-533F29202382}" destId="{112AC356-9D19-5C40-82A4-9D78CBD39463}" srcOrd="0" destOrd="0" presId="urn:microsoft.com/office/officeart/2005/8/layout/process1"/>
    <dgm:cxn modelId="{15909E1B-1654-BF42-A71D-C571B59D5CDF}" type="presOf" srcId="{F16BF942-BBE5-8B45-A036-D5C74B31D151}" destId="{2417AF5D-BEEB-224D-83D3-E967DD9D9C11}" srcOrd="0" destOrd="0" presId="urn:microsoft.com/office/officeart/2005/8/layout/process1"/>
    <dgm:cxn modelId="{253D4DC4-3EDA-1C48-8EC4-DE0818FE0C04}" type="presOf" srcId="{E05B93A7-32C6-EB4A-BC89-502964301C5F}" destId="{A98F4A8B-2C50-0049-9E25-85566CF57ABD}" srcOrd="0" destOrd="0" presId="urn:microsoft.com/office/officeart/2005/8/layout/process1"/>
    <dgm:cxn modelId="{35570E8B-3FE1-CE44-B515-2305A41CCDA5}" type="presOf" srcId="{8A041F30-18E2-4549-BDE0-1594E229EB4F}" destId="{DA2C958C-9BC3-1141-AC08-A4AFAE510783}" srcOrd="0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38FE7134-5F0F-B14C-B0DE-31A9061F0CC5}" type="presParOf" srcId="{DA2C958C-9BC3-1141-AC08-A4AFAE510783}" destId="{F6196EA5-EC5A-0D45-A310-04DFDCACF59A}" srcOrd="0" destOrd="0" presId="urn:microsoft.com/office/officeart/2005/8/layout/process1"/>
    <dgm:cxn modelId="{206F4C3B-D576-8A48-BC0C-5B041BABC7CC}" type="presParOf" srcId="{DA2C958C-9BC3-1141-AC08-A4AFAE510783}" destId="{112AC356-9D19-5C40-82A4-9D78CBD39463}" srcOrd="1" destOrd="0" presId="urn:microsoft.com/office/officeart/2005/8/layout/process1"/>
    <dgm:cxn modelId="{106C81CE-C733-564E-8040-D2001E4A5384}" type="presParOf" srcId="{112AC356-9D19-5C40-82A4-9D78CBD39463}" destId="{8DB057DD-C1E2-3748-ACAA-E9872D376C9A}" srcOrd="0" destOrd="0" presId="urn:microsoft.com/office/officeart/2005/8/layout/process1"/>
    <dgm:cxn modelId="{A7E291E9-EA89-F248-B425-6D50076B8880}" type="presParOf" srcId="{DA2C958C-9BC3-1141-AC08-A4AFAE510783}" destId="{A2A014BD-A84B-1A42-AAF4-1D611D4478F7}" srcOrd="2" destOrd="0" presId="urn:microsoft.com/office/officeart/2005/8/layout/process1"/>
    <dgm:cxn modelId="{C66D4053-E9D8-E246-866B-52E40AF858D5}" type="presParOf" srcId="{DA2C958C-9BC3-1141-AC08-A4AFAE510783}" destId="{7AE523E7-78C5-574F-9483-679237052E56}" srcOrd="3" destOrd="0" presId="urn:microsoft.com/office/officeart/2005/8/layout/process1"/>
    <dgm:cxn modelId="{46A14D4D-07C1-854A-8988-232C03C6B103}" type="presParOf" srcId="{7AE523E7-78C5-574F-9483-679237052E56}" destId="{13F8D562-B626-384C-9870-65DC14FE3C2A}" srcOrd="0" destOrd="0" presId="urn:microsoft.com/office/officeart/2005/8/layout/process1"/>
    <dgm:cxn modelId="{D51F19B9-9C66-D14B-A584-911059542169}" type="presParOf" srcId="{DA2C958C-9BC3-1141-AC08-A4AFAE510783}" destId="{5CFCC5E4-0753-5C4C-A552-C4B712FAF73E}" srcOrd="4" destOrd="0" presId="urn:microsoft.com/office/officeart/2005/8/layout/process1"/>
    <dgm:cxn modelId="{1D19CAB3-8AAE-7C46-992B-3C7693D0F213}" type="presParOf" srcId="{DA2C958C-9BC3-1141-AC08-A4AFAE510783}" destId="{2417AF5D-BEEB-224D-83D3-E967DD9D9C11}" srcOrd="5" destOrd="0" presId="urn:microsoft.com/office/officeart/2005/8/layout/process1"/>
    <dgm:cxn modelId="{BC6B0C54-C612-4D45-80D8-AD696691FCBC}" type="presParOf" srcId="{2417AF5D-BEEB-224D-83D3-E967DD9D9C11}" destId="{4DFFC202-A194-1947-9401-241755FE63D9}" srcOrd="0" destOrd="0" presId="urn:microsoft.com/office/officeart/2005/8/layout/process1"/>
    <dgm:cxn modelId="{60E2B604-6C63-864C-A88D-C42B0E040114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051FF2-5D52-0348-8AD7-BC328CC803EC}" type="presOf" srcId="{B07DA006-059A-F343-A907-FBBFF657312B}" destId="{F6196EA5-EC5A-0D45-A310-04DFDCACF59A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DC3D116F-01A5-A94F-89F2-804E6022A971}" type="presOf" srcId="{8A041F30-18E2-4549-BDE0-1594E229EB4F}" destId="{DA2C958C-9BC3-1141-AC08-A4AFAE510783}" srcOrd="0" destOrd="0" presId="urn:microsoft.com/office/officeart/2005/8/layout/process1"/>
    <dgm:cxn modelId="{D2C2C415-D210-834A-BB0E-97C0229C0DAE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1B5DE4-7A7D-AD4C-BA5C-B35B484EAA13}" type="presOf" srcId="{1D79DA52-50E7-FE4C-8D5F-8BDE08EB813F}" destId="{5CFCC5E4-0753-5C4C-A552-C4B712FAF73E}" srcOrd="0" destOrd="0" presId="urn:microsoft.com/office/officeart/2005/8/layout/process1"/>
    <dgm:cxn modelId="{F587914F-7BE6-0E4B-A49C-3AC5713A3098}" type="presOf" srcId="{B07DA006-059A-F343-A907-FBBFF657312B}" destId="{F6196EA5-EC5A-0D45-A310-04DFDCACF59A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BEBB5430-5549-8E4F-93F3-4F805FC3FD1E}" type="presOf" srcId="{E05B93A7-32C6-EB4A-BC89-502964301C5F}" destId="{A98F4A8B-2C50-0049-9E25-85566CF57ABD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BF7C2B91-0B28-6F4F-B58A-1B2D480979D3}" type="presOf" srcId="{2B04CE0C-1C1C-4D42-A3B7-BCB470B9EEB2}" destId="{A2A014BD-A84B-1A42-AAF4-1D611D4478F7}" srcOrd="0" destOrd="0" presId="urn:microsoft.com/office/officeart/2005/8/layout/process1"/>
    <dgm:cxn modelId="{D81DFD1E-2130-E045-800E-EF571CE1A2EE}" type="presOf" srcId="{F16BF942-BBE5-8B45-A036-D5C74B31D151}" destId="{2417AF5D-BEEB-224D-83D3-E967DD9D9C11}" srcOrd="0" destOrd="0" presId="urn:microsoft.com/office/officeart/2005/8/layout/process1"/>
    <dgm:cxn modelId="{300DAF64-30B4-D549-90AD-BF76779A7847}" type="presOf" srcId="{8A041F30-18E2-4549-BDE0-1594E229EB4F}" destId="{DA2C958C-9BC3-1141-AC08-A4AFAE510783}" srcOrd="0" destOrd="0" presId="urn:microsoft.com/office/officeart/2005/8/layout/process1"/>
    <dgm:cxn modelId="{F1CD34C8-78B0-F24C-94B0-DAE8D7A39E87}" type="presOf" srcId="{282A636B-66E9-4E47-906A-533F29202382}" destId="{8DB057DD-C1E2-3748-ACAA-E9872D376C9A}" srcOrd="1" destOrd="0" presId="urn:microsoft.com/office/officeart/2005/8/layout/process1"/>
    <dgm:cxn modelId="{9CBBB849-DB26-AB4C-A5F5-5E68B48D3CD9}" type="presOf" srcId="{3CF5C3FF-15AC-A44D-BF70-338B74E4D00E}" destId="{13F8D562-B626-384C-9870-65DC14FE3C2A}" srcOrd="1" destOrd="0" presId="urn:microsoft.com/office/officeart/2005/8/layout/process1"/>
    <dgm:cxn modelId="{AC3F98D7-144D-E045-98B1-EE3AC5FBEED1}" type="presOf" srcId="{F16BF942-BBE5-8B45-A036-D5C74B31D151}" destId="{4DFFC202-A194-1947-9401-241755FE63D9}" srcOrd="1" destOrd="0" presId="urn:microsoft.com/office/officeart/2005/8/layout/process1"/>
    <dgm:cxn modelId="{0E4EC237-C031-C046-AA17-36CF0EB916EF}" type="presOf" srcId="{282A636B-66E9-4E47-906A-533F29202382}" destId="{112AC356-9D19-5C40-82A4-9D78CBD39463}" srcOrd="0" destOrd="0" presId="urn:microsoft.com/office/officeart/2005/8/layout/process1"/>
    <dgm:cxn modelId="{DBC5A352-8B56-2149-98B7-11609E2F81E3}" type="presOf" srcId="{3CF5C3FF-15AC-A44D-BF70-338B74E4D00E}" destId="{7AE523E7-78C5-574F-9483-679237052E56}" srcOrd="0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A99AE8EF-C8F0-1844-A7D8-419ECDEAB71E}" type="presParOf" srcId="{DA2C958C-9BC3-1141-AC08-A4AFAE510783}" destId="{F6196EA5-EC5A-0D45-A310-04DFDCACF59A}" srcOrd="0" destOrd="0" presId="urn:microsoft.com/office/officeart/2005/8/layout/process1"/>
    <dgm:cxn modelId="{C7F49C5E-2B90-4043-B719-D46514ED2FE8}" type="presParOf" srcId="{DA2C958C-9BC3-1141-AC08-A4AFAE510783}" destId="{112AC356-9D19-5C40-82A4-9D78CBD39463}" srcOrd="1" destOrd="0" presId="urn:microsoft.com/office/officeart/2005/8/layout/process1"/>
    <dgm:cxn modelId="{2B4A904C-378C-BA4F-9270-36769700D6C4}" type="presParOf" srcId="{112AC356-9D19-5C40-82A4-9D78CBD39463}" destId="{8DB057DD-C1E2-3748-ACAA-E9872D376C9A}" srcOrd="0" destOrd="0" presId="urn:microsoft.com/office/officeart/2005/8/layout/process1"/>
    <dgm:cxn modelId="{3A197F1D-DBD4-8349-90F6-84C7E61AF79A}" type="presParOf" srcId="{DA2C958C-9BC3-1141-AC08-A4AFAE510783}" destId="{A2A014BD-A84B-1A42-AAF4-1D611D4478F7}" srcOrd="2" destOrd="0" presId="urn:microsoft.com/office/officeart/2005/8/layout/process1"/>
    <dgm:cxn modelId="{0B2A8A65-3864-2F45-A140-E2F9C4475CC9}" type="presParOf" srcId="{DA2C958C-9BC3-1141-AC08-A4AFAE510783}" destId="{7AE523E7-78C5-574F-9483-679237052E56}" srcOrd="3" destOrd="0" presId="urn:microsoft.com/office/officeart/2005/8/layout/process1"/>
    <dgm:cxn modelId="{6694866B-89AC-1C49-B772-2AEB7EFFF6AD}" type="presParOf" srcId="{7AE523E7-78C5-574F-9483-679237052E56}" destId="{13F8D562-B626-384C-9870-65DC14FE3C2A}" srcOrd="0" destOrd="0" presId="urn:microsoft.com/office/officeart/2005/8/layout/process1"/>
    <dgm:cxn modelId="{40269BEC-EB45-2947-8D19-6D50ED634387}" type="presParOf" srcId="{DA2C958C-9BC3-1141-AC08-A4AFAE510783}" destId="{5CFCC5E4-0753-5C4C-A552-C4B712FAF73E}" srcOrd="4" destOrd="0" presId="urn:microsoft.com/office/officeart/2005/8/layout/process1"/>
    <dgm:cxn modelId="{DAE305D8-742B-5941-8B4D-8447DC893689}" type="presParOf" srcId="{DA2C958C-9BC3-1141-AC08-A4AFAE510783}" destId="{2417AF5D-BEEB-224D-83D3-E967DD9D9C11}" srcOrd="5" destOrd="0" presId="urn:microsoft.com/office/officeart/2005/8/layout/process1"/>
    <dgm:cxn modelId="{6D956849-0690-854B-9456-FA10110AA2E4}" type="presParOf" srcId="{2417AF5D-BEEB-224D-83D3-E967DD9D9C11}" destId="{4DFFC202-A194-1947-9401-241755FE63D9}" srcOrd="0" destOrd="0" presId="urn:microsoft.com/office/officeart/2005/8/layout/process1"/>
    <dgm:cxn modelId="{BC5FAA70-9E23-004C-B3C7-4632B6C8F8A0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3348" y="1656890"/>
          <a:ext cx="1464096" cy="878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SasFit</a:t>
          </a:r>
          <a:r>
            <a:rPr lang="en-US" sz="1900" kern="1200" dirty="0" smtClean="0"/>
            <a:t> Models</a:t>
          </a:r>
          <a:endParaRPr lang="en-US" sz="1900" kern="1200" dirty="0"/>
        </a:p>
      </dsp:txBody>
      <dsp:txXfrm>
        <a:off x="29077" y="1682619"/>
        <a:ext cx="1412638" cy="827000"/>
      </dsp:txXfrm>
    </dsp:sp>
    <dsp:sp modelId="{112AC356-9D19-5C40-82A4-9D78CBD39463}">
      <dsp:nvSpPr>
        <dsp:cNvPr id="0" name=""/>
        <dsp:cNvSpPr/>
      </dsp:nvSpPr>
      <dsp:spPr>
        <a:xfrm>
          <a:off x="1613854" y="1914572"/>
          <a:ext cx="310388" cy="3630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1613854" y="1987191"/>
        <a:ext cx="217272" cy="217857"/>
      </dsp:txXfrm>
    </dsp:sp>
    <dsp:sp modelId="{A2A014BD-A84B-1A42-AAF4-1D611D4478F7}">
      <dsp:nvSpPr>
        <dsp:cNvPr id="0" name=""/>
        <dsp:cNvSpPr/>
      </dsp:nvSpPr>
      <dsp:spPr>
        <a:xfrm>
          <a:off x="2053083" y="1656890"/>
          <a:ext cx="1464096" cy="878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Conversion Script</a:t>
          </a:r>
          <a:endParaRPr lang="en-US" sz="1900" kern="1200" dirty="0"/>
        </a:p>
      </dsp:txBody>
      <dsp:txXfrm>
        <a:off x="2078812" y="1682619"/>
        <a:ext cx="1412638" cy="827000"/>
      </dsp:txXfrm>
    </dsp:sp>
    <dsp:sp modelId="{7AE523E7-78C5-574F-9483-679237052E56}">
      <dsp:nvSpPr>
        <dsp:cNvPr id="0" name=""/>
        <dsp:cNvSpPr/>
      </dsp:nvSpPr>
      <dsp:spPr>
        <a:xfrm>
          <a:off x="3663590" y="1914572"/>
          <a:ext cx="310388" cy="3630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63590" y="1987191"/>
        <a:ext cx="217272" cy="217857"/>
      </dsp:txXfrm>
    </dsp:sp>
    <dsp:sp modelId="{5CFCC5E4-0753-5C4C-A552-C4B712FAF73E}">
      <dsp:nvSpPr>
        <dsp:cNvPr id="0" name=""/>
        <dsp:cNvSpPr/>
      </dsp:nvSpPr>
      <dsp:spPr>
        <a:xfrm>
          <a:off x="4102819" y="1656890"/>
          <a:ext cx="1464096" cy="878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Code beautifier </a:t>
          </a:r>
          <a:endParaRPr lang="en-US" sz="1900" kern="1200" dirty="0"/>
        </a:p>
      </dsp:txBody>
      <dsp:txXfrm>
        <a:off x="4128548" y="1682619"/>
        <a:ext cx="1412638" cy="827000"/>
      </dsp:txXfrm>
    </dsp:sp>
    <dsp:sp modelId="{2417AF5D-BEEB-224D-83D3-E967DD9D9C11}">
      <dsp:nvSpPr>
        <dsp:cNvPr id="0" name=""/>
        <dsp:cNvSpPr/>
      </dsp:nvSpPr>
      <dsp:spPr>
        <a:xfrm>
          <a:off x="5713325" y="1914572"/>
          <a:ext cx="310388" cy="3630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5713325" y="1987191"/>
        <a:ext cx="217272" cy="217857"/>
      </dsp:txXfrm>
    </dsp:sp>
    <dsp:sp modelId="{A98F4A8B-2C50-0049-9E25-85566CF57ABD}">
      <dsp:nvSpPr>
        <dsp:cNvPr id="0" name=""/>
        <dsp:cNvSpPr/>
      </dsp:nvSpPr>
      <dsp:spPr>
        <a:xfrm>
          <a:off x="6152554" y="1656890"/>
          <a:ext cx="1464096" cy="8784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SasModels</a:t>
          </a:r>
          <a:r>
            <a:rPr lang="en-US" sz="1900" kern="1200" dirty="0" smtClean="0"/>
            <a:t> *.c *.</a:t>
          </a:r>
          <a:r>
            <a:rPr lang="en-US" sz="1900" kern="1200" dirty="0" err="1" smtClean="0"/>
            <a:t>py</a:t>
          </a:r>
          <a:r>
            <a:rPr lang="en-US" sz="1900" kern="1200" dirty="0" smtClean="0"/>
            <a:t> files</a:t>
          </a:r>
          <a:endParaRPr lang="en-US" sz="1900" kern="1200" dirty="0"/>
        </a:p>
      </dsp:txBody>
      <dsp:txXfrm>
        <a:off x="6178283" y="1682619"/>
        <a:ext cx="1412638" cy="827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45865"/>
          <a:ext cx="1317586" cy="459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ComparisonWebpage</a:t>
          </a:r>
          <a:endParaRPr lang="en-US" sz="1000" kern="1200" dirty="0"/>
        </a:p>
      </dsp:txBody>
      <dsp:txXfrm>
        <a:off x="13452" y="259317"/>
        <a:ext cx="1290682" cy="432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427363"/>
          <a:ext cx="2285722" cy="7967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ComparisonWebpage</a:t>
          </a:r>
          <a:endParaRPr lang="en-US" sz="1800" kern="1200" dirty="0"/>
        </a:p>
      </dsp:txBody>
      <dsp:txXfrm>
        <a:off x="23337" y="450700"/>
        <a:ext cx="2239048" cy="7501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93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SasFit</a:t>
          </a:r>
          <a:r>
            <a:rPr lang="en-US" sz="1200" kern="1200" dirty="0" smtClean="0"/>
            <a:t> Models</a:t>
          </a:r>
          <a:endParaRPr lang="en-US" sz="1200" kern="1200" dirty="0"/>
        </a:p>
      </dsp:txBody>
      <dsp:txXfrm>
        <a:off x="20237" y="912837"/>
        <a:ext cx="807352" cy="588448"/>
      </dsp:txXfrm>
    </dsp:sp>
    <dsp:sp modelId="{112AC356-9D19-5C40-82A4-9D78CBD39463}">
      <dsp:nvSpPr>
        <dsp:cNvPr id="0" name=""/>
        <dsp:cNvSpPr/>
      </dsp:nvSpPr>
      <dsp:spPr>
        <a:xfrm>
          <a:off x="930293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30293" y="1144271"/>
        <a:ext cx="125244" cy="125581"/>
      </dsp:txXfrm>
    </dsp:sp>
    <dsp:sp modelId="{A2A014BD-A84B-1A42-AAF4-1D611D4478F7}">
      <dsp:nvSpPr>
        <dsp:cNvPr id="0" name=""/>
        <dsp:cNvSpPr/>
      </dsp:nvSpPr>
      <dsp:spPr>
        <a:xfrm>
          <a:off x="1183483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Conversion Script</a:t>
          </a:r>
          <a:endParaRPr lang="en-US" sz="1200" kern="1200" dirty="0"/>
        </a:p>
      </dsp:txBody>
      <dsp:txXfrm>
        <a:off x="1201790" y="912837"/>
        <a:ext cx="807352" cy="588448"/>
      </dsp:txXfrm>
    </dsp:sp>
    <dsp:sp modelId="{7AE523E7-78C5-574F-9483-679237052E56}">
      <dsp:nvSpPr>
        <dsp:cNvPr id="0" name=""/>
        <dsp:cNvSpPr/>
      </dsp:nvSpPr>
      <dsp:spPr>
        <a:xfrm>
          <a:off x="2111847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11847" y="1144271"/>
        <a:ext cx="125244" cy="125581"/>
      </dsp:txXfrm>
    </dsp:sp>
    <dsp:sp modelId="{5CFCC5E4-0753-5C4C-A552-C4B712FAF73E}">
      <dsp:nvSpPr>
        <dsp:cNvPr id="0" name=""/>
        <dsp:cNvSpPr/>
      </dsp:nvSpPr>
      <dsp:spPr>
        <a:xfrm>
          <a:off x="2365037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beautifier </a:t>
          </a:r>
          <a:endParaRPr lang="en-US" sz="1200" kern="1200" dirty="0"/>
        </a:p>
      </dsp:txBody>
      <dsp:txXfrm>
        <a:off x="2383344" y="912837"/>
        <a:ext cx="807352" cy="588448"/>
      </dsp:txXfrm>
    </dsp:sp>
    <dsp:sp modelId="{2417AF5D-BEEB-224D-83D3-E967DD9D9C11}">
      <dsp:nvSpPr>
        <dsp:cNvPr id="0" name=""/>
        <dsp:cNvSpPr/>
      </dsp:nvSpPr>
      <dsp:spPr>
        <a:xfrm>
          <a:off x="3293400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293400" y="1144271"/>
        <a:ext cx="125244" cy="125581"/>
      </dsp:txXfrm>
    </dsp:sp>
    <dsp:sp modelId="{A98F4A8B-2C50-0049-9E25-85566CF57ABD}">
      <dsp:nvSpPr>
        <dsp:cNvPr id="0" name=""/>
        <dsp:cNvSpPr/>
      </dsp:nvSpPr>
      <dsp:spPr>
        <a:xfrm>
          <a:off x="354659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SasModels</a:t>
          </a:r>
          <a:r>
            <a:rPr lang="en-US" sz="1200" kern="1200" dirty="0" smtClean="0"/>
            <a:t> *.c *.</a:t>
          </a:r>
          <a:r>
            <a:rPr lang="en-US" sz="1200" kern="1200" dirty="0" err="1" smtClean="0"/>
            <a:t>py</a:t>
          </a:r>
          <a:r>
            <a:rPr lang="en-US" sz="1200" kern="1200" dirty="0" smtClean="0"/>
            <a:t> files</a:t>
          </a:r>
          <a:endParaRPr lang="en-US" sz="1200" kern="1200" dirty="0"/>
        </a:p>
      </dsp:txBody>
      <dsp:txXfrm>
        <a:off x="3564897" y="912837"/>
        <a:ext cx="807352" cy="5884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45865"/>
          <a:ext cx="1317586" cy="459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ComparisonWebpage</a:t>
          </a:r>
          <a:endParaRPr lang="en-US" sz="1000" kern="1200" dirty="0"/>
        </a:p>
      </dsp:txBody>
      <dsp:txXfrm>
        <a:off x="13452" y="259317"/>
        <a:ext cx="1290682" cy="432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93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SasFit</a:t>
          </a:r>
          <a:r>
            <a:rPr lang="en-US" sz="1200" kern="1200" dirty="0" smtClean="0"/>
            <a:t> Models</a:t>
          </a:r>
          <a:endParaRPr lang="en-US" sz="1200" kern="1200" dirty="0"/>
        </a:p>
      </dsp:txBody>
      <dsp:txXfrm>
        <a:off x="20237" y="912837"/>
        <a:ext cx="807352" cy="588448"/>
      </dsp:txXfrm>
    </dsp:sp>
    <dsp:sp modelId="{112AC356-9D19-5C40-82A4-9D78CBD39463}">
      <dsp:nvSpPr>
        <dsp:cNvPr id="0" name=""/>
        <dsp:cNvSpPr/>
      </dsp:nvSpPr>
      <dsp:spPr>
        <a:xfrm>
          <a:off x="930293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30293" y="1144271"/>
        <a:ext cx="125244" cy="125581"/>
      </dsp:txXfrm>
    </dsp:sp>
    <dsp:sp modelId="{A2A014BD-A84B-1A42-AAF4-1D611D4478F7}">
      <dsp:nvSpPr>
        <dsp:cNvPr id="0" name=""/>
        <dsp:cNvSpPr/>
      </dsp:nvSpPr>
      <dsp:spPr>
        <a:xfrm>
          <a:off x="1183483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Conversion Script</a:t>
          </a:r>
          <a:endParaRPr lang="en-US" sz="1200" kern="1200" dirty="0"/>
        </a:p>
      </dsp:txBody>
      <dsp:txXfrm>
        <a:off x="1201790" y="912837"/>
        <a:ext cx="807352" cy="588448"/>
      </dsp:txXfrm>
    </dsp:sp>
    <dsp:sp modelId="{7AE523E7-78C5-574F-9483-679237052E56}">
      <dsp:nvSpPr>
        <dsp:cNvPr id="0" name=""/>
        <dsp:cNvSpPr/>
      </dsp:nvSpPr>
      <dsp:spPr>
        <a:xfrm>
          <a:off x="2111847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11847" y="1144271"/>
        <a:ext cx="125244" cy="125581"/>
      </dsp:txXfrm>
    </dsp:sp>
    <dsp:sp modelId="{5CFCC5E4-0753-5C4C-A552-C4B712FAF73E}">
      <dsp:nvSpPr>
        <dsp:cNvPr id="0" name=""/>
        <dsp:cNvSpPr/>
      </dsp:nvSpPr>
      <dsp:spPr>
        <a:xfrm>
          <a:off x="2365037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beautifier </a:t>
          </a:r>
          <a:endParaRPr lang="en-US" sz="1200" kern="1200" dirty="0"/>
        </a:p>
      </dsp:txBody>
      <dsp:txXfrm>
        <a:off x="2383344" y="912837"/>
        <a:ext cx="807352" cy="588448"/>
      </dsp:txXfrm>
    </dsp:sp>
    <dsp:sp modelId="{2417AF5D-BEEB-224D-83D3-E967DD9D9C11}">
      <dsp:nvSpPr>
        <dsp:cNvPr id="0" name=""/>
        <dsp:cNvSpPr/>
      </dsp:nvSpPr>
      <dsp:spPr>
        <a:xfrm>
          <a:off x="3293400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293400" y="1144271"/>
        <a:ext cx="125244" cy="125581"/>
      </dsp:txXfrm>
    </dsp:sp>
    <dsp:sp modelId="{A98F4A8B-2C50-0049-9E25-85566CF57ABD}">
      <dsp:nvSpPr>
        <dsp:cNvPr id="0" name=""/>
        <dsp:cNvSpPr/>
      </dsp:nvSpPr>
      <dsp:spPr>
        <a:xfrm>
          <a:off x="354659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SasModels</a:t>
          </a:r>
          <a:r>
            <a:rPr lang="en-US" sz="1200" kern="1200" dirty="0" smtClean="0"/>
            <a:t> *.c *.</a:t>
          </a:r>
          <a:r>
            <a:rPr lang="en-US" sz="1200" kern="1200" dirty="0" err="1" smtClean="0"/>
            <a:t>py</a:t>
          </a:r>
          <a:r>
            <a:rPr lang="en-US" sz="1200" kern="1200" dirty="0" smtClean="0"/>
            <a:t> files</a:t>
          </a:r>
          <a:endParaRPr lang="en-US" sz="1200" kern="1200" dirty="0"/>
        </a:p>
      </dsp:txBody>
      <dsp:txXfrm>
        <a:off x="3564897" y="912837"/>
        <a:ext cx="807352" cy="5884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45865"/>
          <a:ext cx="1317586" cy="459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ComparisonWebpage</a:t>
          </a:r>
          <a:endParaRPr lang="en-US" sz="1000" kern="1200" dirty="0"/>
        </a:p>
      </dsp:txBody>
      <dsp:txXfrm>
        <a:off x="13452" y="259317"/>
        <a:ext cx="1290682" cy="4323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93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SasFit</a:t>
          </a:r>
          <a:r>
            <a:rPr lang="en-US" sz="1200" kern="1200" dirty="0" smtClean="0"/>
            <a:t> Models</a:t>
          </a:r>
          <a:endParaRPr lang="en-US" sz="1200" kern="1200" dirty="0"/>
        </a:p>
      </dsp:txBody>
      <dsp:txXfrm>
        <a:off x="20237" y="912837"/>
        <a:ext cx="807352" cy="588448"/>
      </dsp:txXfrm>
    </dsp:sp>
    <dsp:sp modelId="{112AC356-9D19-5C40-82A4-9D78CBD39463}">
      <dsp:nvSpPr>
        <dsp:cNvPr id="0" name=""/>
        <dsp:cNvSpPr/>
      </dsp:nvSpPr>
      <dsp:spPr>
        <a:xfrm>
          <a:off x="930293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30293" y="1144271"/>
        <a:ext cx="125244" cy="125581"/>
      </dsp:txXfrm>
    </dsp:sp>
    <dsp:sp modelId="{A2A014BD-A84B-1A42-AAF4-1D611D4478F7}">
      <dsp:nvSpPr>
        <dsp:cNvPr id="0" name=""/>
        <dsp:cNvSpPr/>
      </dsp:nvSpPr>
      <dsp:spPr>
        <a:xfrm>
          <a:off x="1183483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Conversion Script</a:t>
          </a:r>
          <a:endParaRPr lang="en-US" sz="1200" kern="1200" dirty="0"/>
        </a:p>
      </dsp:txBody>
      <dsp:txXfrm>
        <a:off x="1201790" y="912837"/>
        <a:ext cx="807352" cy="588448"/>
      </dsp:txXfrm>
    </dsp:sp>
    <dsp:sp modelId="{7AE523E7-78C5-574F-9483-679237052E56}">
      <dsp:nvSpPr>
        <dsp:cNvPr id="0" name=""/>
        <dsp:cNvSpPr/>
      </dsp:nvSpPr>
      <dsp:spPr>
        <a:xfrm>
          <a:off x="2111847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11847" y="1144271"/>
        <a:ext cx="125244" cy="125581"/>
      </dsp:txXfrm>
    </dsp:sp>
    <dsp:sp modelId="{5CFCC5E4-0753-5C4C-A552-C4B712FAF73E}">
      <dsp:nvSpPr>
        <dsp:cNvPr id="0" name=""/>
        <dsp:cNvSpPr/>
      </dsp:nvSpPr>
      <dsp:spPr>
        <a:xfrm>
          <a:off x="2365037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beautifier </a:t>
          </a:r>
          <a:endParaRPr lang="en-US" sz="1200" kern="1200" dirty="0"/>
        </a:p>
      </dsp:txBody>
      <dsp:txXfrm>
        <a:off x="2383344" y="912837"/>
        <a:ext cx="807352" cy="588448"/>
      </dsp:txXfrm>
    </dsp:sp>
    <dsp:sp modelId="{2417AF5D-BEEB-224D-83D3-E967DD9D9C11}">
      <dsp:nvSpPr>
        <dsp:cNvPr id="0" name=""/>
        <dsp:cNvSpPr/>
      </dsp:nvSpPr>
      <dsp:spPr>
        <a:xfrm>
          <a:off x="3293400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293400" y="1144271"/>
        <a:ext cx="125244" cy="125581"/>
      </dsp:txXfrm>
    </dsp:sp>
    <dsp:sp modelId="{A98F4A8B-2C50-0049-9E25-85566CF57ABD}">
      <dsp:nvSpPr>
        <dsp:cNvPr id="0" name=""/>
        <dsp:cNvSpPr/>
      </dsp:nvSpPr>
      <dsp:spPr>
        <a:xfrm>
          <a:off x="354659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SasModels</a:t>
          </a:r>
          <a:r>
            <a:rPr lang="en-US" sz="1200" kern="1200" dirty="0" smtClean="0"/>
            <a:t> *.c *.</a:t>
          </a:r>
          <a:r>
            <a:rPr lang="en-US" sz="1200" kern="1200" dirty="0" err="1" smtClean="0"/>
            <a:t>py</a:t>
          </a:r>
          <a:r>
            <a:rPr lang="en-US" sz="1200" kern="1200" dirty="0" smtClean="0"/>
            <a:t> files</a:t>
          </a:r>
          <a:endParaRPr lang="en-US" sz="1200" kern="1200" dirty="0"/>
        </a:p>
      </dsp:txBody>
      <dsp:txXfrm>
        <a:off x="3564897" y="912837"/>
        <a:ext cx="807352" cy="5884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45865"/>
          <a:ext cx="1317586" cy="459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ComparisonWebpage</a:t>
          </a:r>
          <a:endParaRPr lang="en-US" sz="1000" kern="1200" dirty="0"/>
        </a:p>
      </dsp:txBody>
      <dsp:txXfrm>
        <a:off x="13452" y="259317"/>
        <a:ext cx="1290682" cy="43239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93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SasFit</a:t>
          </a:r>
          <a:r>
            <a:rPr lang="en-US" sz="1200" kern="1200" dirty="0" smtClean="0"/>
            <a:t> Models</a:t>
          </a:r>
          <a:endParaRPr lang="en-US" sz="1200" kern="1200" dirty="0"/>
        </a:p>
      </dsp:txBody>
      <dsp:txXfrm>
        <a:off x="20237" y="912837"/>
        <a:ext cx="807352" cy="588448"/>
      </dsp:txXfrm>
    </dsp:sp>
    <dsp:sp modelId="{112AC356-9D19-5C40-82A4-9D78CBD39463}">
      <dsp:nvSpPr>
        <dsp:cNvPr id="0" name=""/>
        <dsp:cNvSpPr/>
      </dsp:nvSpPr>
      <dsp:spPr>
        <a:xfrm>
          <a:off x="930293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30293" y="1144271"/>
        <a:ext cx="125244" cy="125581"/>
      </dsp:txXfrm>
    </dsp:sp>
    <dsp:sp modelId="{A2A014BD-A84B-1A42-AAF4-1D611D4478F7}">
      <dsp:nvSpPr>
        <dsp:cNvPr id="0" name=""/>
        <dsp:cNvSpPr/>
      </dsp:nvSpPr>
      <dsp:spPr>
        <a:xfrm>
          <a:off x="1183483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Conversion Script</a:t>
          </a:r>
          <a:endParaRPr lang="en-US" sz="1200" kern="1200" dirty="0"/>
        </a:p>
      </dsp:txBody>
      <dsp:txXfrm>
        <a:off x="1201790" y="912837"/>
        <a:ext cx="807352" cy="588448"/>
      </dsp:txXfrm>
    </dsp:sp>
    <dsp:sp modelId="{7AE523E7-78C5-574F-9483-679237052E56}">
      <dsp:nvSpPr>
        <dsp:cNvPr id="0" name=""/>
        <dsp:cNvSpPr/>
      </dsp:nvSpPr>
      <dsp:spPr>
        <a:xfrm>
          <a:off x="2111847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11847" y="1144271"/>
        <a:ext cx="125244" cy="125581"/>
      </dsp:txXfrm>
    </dsp:sp>
    <dsp:sp modelId="{5CFCC5E4-0753-5C4C-A552-C4B712FAF73E}">
      <dsp:nvSpPr>
        <dsp:cNvPr id="0" name=""/>
        <dsp:cNvSpPr/>
      </dsp:nvSpPr>
      <dsp:spPr>
        <a:xfrm>
          <a:off x="2365037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beautifier </a:t>
          </a:r>
          <a:endParaRPr lang="en-US" sz="1200" kern="1200" dirty="0"/>
        </a:p>
      </dsp:txBody>
      <dsp:txXfrm>
        <a:off x="2383344" y="912837"/>
        <a:ext cx="807352" cy="588448"/>
      </dsp:txXfrm>
    </dsp:sp>
    <dsp:sp modelId="{2417AF5D-BEEB-224D-83D3-E967DD9D9C11}">
      <dsp:nvSpPr>
        <dsp:cNvPr id="0" name=""/>
        <dsp:cNvSpPr/>
      </dsp:nvSpPr>
      <dsp:spPr>
        <a:xfrm>
          <a:off x="3293400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293400" y="1144271"/>
        <a:ext cx="125244" cy="125581"/>
      </dsp:txXfrm>
    </dsp:sp>
    <dsp:sp modelId="{A98F4A8B-2C50-0049-9E25-85566CF57ABD}">
      <dsp:nvSpPr>
        <dsp:cNvPr id="0" name=""/>
        <dsp:cNvSpPr/>
      </dsp:nvSpPr>
      <dsp:spPr>
        <a:xfrm>
          <a:off x="354659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SasModels</a:t>
          </a:r>
          <a:r>
            <a:rPr lang="en-US" sz="1200" kern="1200" dirty="0" smtClean="0"/>
            <a:t> *.c *.</a:t>
          </a:r>
          <a:r>
            <a:rPr lang="en-US" sz="1200" kern="1200" dirty="0" err="1" smtClean="0"/>
            <a:t>py</a:t>
          </a:r>
          <a:r>
            <a:rPr lang="en-US" sz="1200" kern="1200" dirty="0" smtClean="0"/>
            <a:t> files</a:t>
          </a:r>
          <a:endParaRPr lang="en-US" sz="1200" kern="1200" dirty="0"/>
        </a:p>
      </dsp:txBody>
      <dsp:txXfrm>
        <a:off x="3564897" y="912837"/>
        <a:ext cx="807352" cy="588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57FC-B3FF-4DF2-9417-962901C07B3B}" type="datetimeFigureOut">
              <a:rPr lang="sv-SE" smtClean="0"/>
              <a:t>15/10/16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53A7-64CD-4D0E-AAE8-1AC9C79D708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465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53A7-64CD-4D0E-AAE8-1AC9C79D7085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10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AC81-318B-4D49-A602-9E30227C87EC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7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260648"/>
            <a:ext cx="1656184" cy="8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9CB0-346B-43FA-9EE6-F90C3F3BC0BA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5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4008" y="319530"/>
            <a:ext cx="1370480" cy="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6B7F-8271-49DA-A25A-F4BB9F476347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9" name="Bildobjekt 7" descr="ESS-vit-logg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662" y="260648"/>
            <a:ext cx="1359826" cy="7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23FA-05C4-4CC1-B281-2F815585BC1C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0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233B-D569-4A6E-878F-CDE152514C47}" type="datetime1">
              <a:rPr lang="sv-SE" smtClean="0"/>
              <a:t>15/10/16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64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7" Type="http://schemas.openxmlformats.org/officeDocument/2006/relationships/diagramData" Target="../diagrams/data10.xml"/><Relationship Id="rId8" Type="http://schemas.openxmlformats.org/officeDocument/2006/relationships/diagramLayout" Target="../diagrams/layout10.xml"/><Relationship Id="rId9" Type="http://schemas.openxmlformats.org/officeDocument/2006/relationships/diagramQuickStyle" Target="../diagrams/quickStyle10.xml"/><Relationship Id="rId10" Type="http://schemas.openxmlformats.org/officeDocument/2006/relationships/diagramColors" Target="../diagrams/colors10.xml"/><Relationship Id="rId11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Relationship Id="rId9" Type="http://schemas.openxmlformats.org/officeDocument/2006/relationships/diagramQuickStyle" Target="../diagrams/quickStyle4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7" Type="http://schemas.openxmlformats.org/officeDocument/2006/relationships/diagramData" Target="../diagrams/data6.xml"/><Relationship Id="rId8" Type="http://schemas.openxmlformats.org/officeDocument/2006/relationships/diagramLayout" Target="../diagrams/layout6.xml"/><Relationship Id="rId9" Type="http://schemas.openxmlformats.org/officeDocument/2006/relationships/diagramQuickStyle" Target="../diagrams/quickStyle6.xml"/><Relationship Id="rId10" Type="http://schemas.openxmlformats.org/officeDocument/2006/relationships/diagramColors" Target="../diagrams/colors6.xml"/><Relationship Id="rId11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Relationship Id="rId11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noProof="0" dirty="0" err="1" smtClean="0"/>
              <a:t>SasFit</a:t>
            </a:r>
            <a:r>
              <a:rPr lang="en-GB" sz="4000" noProof="0" dirty="0" smtClean="0"/>
              <a:t> models integration</a:t>
            </a:r>
            <a:endParaRPr lang="en-GB" sz="40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592288"/>
          </a:xfrm>
        </p:spPr>
        <p:txBody>
          <a:bodyPr>
            <a:noAutofit/>
          </a:bodyPr>
          <a:lstStyle/>
          <a:p>
            <a:endParaRPr lang="en-GB" sz="20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949280"/>
            <a:ext cx="4572000" cy="6032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1600" dirty="0" err="1" smtClean="0">
                <a:solidFill>
                  <a:srgbClr val="FFFFFF"/>
                </a:solidFill>
              </a:rPr>
              <a:t>www.europeanspallationsource.se</a:t>
            </a:r>
            <a:endParaRPr lang="en-GB" sz="1600" dirty="0" smtClean="0">
              <a:solidFill>
                <a:srgbClr val="FFFFFF"/>
              </a:solidFill>
            </a:endParaRPr>
          </a:p>
          <a:p>
            <a:pPr algn="ctr"/>
            <a:fld id="{656E358F-28A8-D04A-99E6-206C49444CD4}" type="datetime3">
              <a:rPr lang="sv-SE" sz="1400" smtClean="0">
                <a:solidFill>
                  <a:srgbClr val="FFFFFF"/>
                </a:solidFill>
              </a:rPr>
              <a:t>15 October 2016</a:t>
            </a:fld>
            <a:endParaRPr lang="en-GB" sz="1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7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Webpage of (non)overlapping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10</a:t>
            </a:fld>
            <a:endParaRPr lang="sv-SE" dirty="0"/>
          </a:p>
        </p:txBody>
      </p:sp>
      <p:pic>
        <p:nvPicPr>
          <p:cNvPr id="5" name="Picture 4" descr="Screen Shot 2016-06-20 at 10.38.53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4439"/>
            <a:ext cx="9144000" cy="433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13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/>
          <a:lstStyle/>
          <a:p>
            <a:pPr algn="just"/>
            <a:r>
              <a:rPr lang="en-US" dirty="0" smtClean="0"/>
              <a:t>For </a:t>
            </a:r>
            <a:r>
              <a:rPr lang="en-US" b="1" dirty="0" smtClean="0"/>
              <a:t>129</a:t>
            </a:r>
            <a:r>
              <a:rPr lang="en-US" dirty="0" smtClean="0"/>
              <a:t> models </a:t>
            </a:r>
            <a:r>
              <a:rPr lang="en-US" b="1" dirty="0" smtClean="0">
                <a:solidFill>
                  <a:srgbClr val="000000"/>
                </a:solidFill>
              </a:rPr>
              <a:t>57</a:t>
            </a:r>
            <a:r>
              <a:rPr lang="en-US" dirty="0" smtClean="0"/>
              <a:t> have been converted </a:t>
            </a:r>
            <a:r>
              <a:rPr lang="en-US" b="1" dirty="0" smtClean="0"/>
              <a:t>29</a:t>
            </a:r>
            <a:r>
              <a:rPr lang="en-US" dirty="0" smtClean="0"/>
              <a:t> of which compiled (both CPU and GPU) </a:t>
            </a:r>
          </a:p>
          <a:p>
            <a:pPr algn="just"/>
            <a:r>
              <a:rPr lang="en-US" dirty="0" smtClean="0"/>
              <a:t>5 overlapping with </a:t>
            </a:r>
            <a:r>
              <a:rPr lang="en-US" dirty="0" err="1" smtClean="0"/>
              <a:t>SasView</a:t>
            </a:r>
            <a:r>
              <a:rPr lang="en-US" dirty="0" smtClean="0"/>
              <a:t> models (based on their names)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11</a:t>
            </a:fld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35496" y="1844824"/>
            <a:ext cx="4392488" cy="3024336"/>
            <a:chOff x="912440" y="1268760"/>
            <a:chExt cx="7620000" cy="5251902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2999498057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ight Brace 6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154193112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911129" y="4005063"/>
              <a:ext cx="220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0000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3456360"/>
            <a:ext cx="4284000" cy="3213000"/>
          </a:xfrm>
          <a:prstGeom prst="rect">
            <a:avLst/>
          </a:prstGeom>
        </p:spPr>
      </p:pic>
      <p:pic>
        <p:nvPicPr>
          <p:cNvPr id="3" name="Picture 2" descr="figure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36" y="3456360"/>
            <a:ext cx="4283968" cy="32129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dirty="0" err="1" smtClean="0"/>
              <a:t>Spinodal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12</a:t>
            </a:fld>
            <a:endParaRPr lang="sv-SE" dirty="0"/>
          </a:p>
        </p:txBody>
      </p:sp>
      <p:sp>
        <p:nvSpPr>
          <p:cNvPr id="13" name="TextBox 12"/>
          <p:cNvSpPr txBox="1"/>
          <p:nvPr/>
        </p:nvSpPr>
        <p:spPr>
          <a:xfrm>
            <a:off x="1403648" y="3203684"/>
            <a:ext cx="222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Precision (CPU)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96136" y="3203684"/>
            <a:ext cx="234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Precision (CPU)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73901" y="1509752"/>
            <a:ext cx="630352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I(q) =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I_max</a:t>
            </a:r>
            <a:r>
              <a:rPr lang="en-US" dirty="0"/>
              <a:t> * (1 + </a:t>
            </a:r>
            <a:r>
              <a:rPr lang="en-US" dirty="0">
                <a:solidFill>
                  <a:srgbClr val="FF0000"/>
                </a:solidFill>
              </a:rPr>
              <a:t>gamma</a:t>
            </a:r>
            <a:r>
              <a:rPr lang="en-US" dirty="0"/>
              <a:t>/2) *x**2 / (</a:t>
            </a:r>
            <a:r>
              <a:rPr lang="en-US" dirty="0">
                <a:solidFill>
                  <a:srgbClr val="FF0000"/>
                </a:solidFill>
              </a:rPr>
              <a:t>gamma</a:t>
            </a:r>
            <a:r>
              <a:rPr lang="en-US" dirty="0"/>
              <a:t>/2 +x**(2+</a:t>
            </a:r>
            <a:r>
              <a:rPr lang="en-US" dirty="0">
                <a:solidFill>
                  <a:srgbClr val="FF0000"/>
                </a:solidFill>
              </a:rPr>
              <a:t>gamma</a:t>
            </a:r>
            <a:r>
              <a:rPr lang="en-US" dirty="0" smtClean="0"/>
              <a:t>)  </a:t>
            </a:r>
          </a:p>
          <a:p>
            <a:r>
              <a:rPr lang="en-US" dirty="0" smtClean="0"/>
              <a:t>x = q/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qmax</a:t>
            </a:r>
            <a:r>
              <a:rPr lang="en-US" dirty="0" smtClean="0"/>
              <a:t> </a:t>
            </a:r>
          </a:p>
          <a:p>
            <a:endParaRPr lang="en-US" sz="1000" dirty="0" smtClean="0">
              <a:solidFill>
                <a:srgbClr val="008000"/>
              </a:solidFill>
            </a:endParaRPr>
          </a:p>
          <a:p>
            <a:r>
              <a:rPr lang="en-US" dirty="0" err="1" smtClean="0">
                <a:solidFill>
                  <a:srgbClr val="008000"/>
                </a:solidFill>
              </a:rPr>
              <a:t>I_max</a:t>
            </a:r>
            <a:r>
              <a:rPr lang="en-US" dirty="0" smtClean="0"/>
              <a:t> - Scattering </a:t>
            </a:r>
            <a:r>
              <a:rPr lang="en-US" dirty="0"/>
              <a:t>intensity at peak </a:t>
            </a:r>
            <a:r>
              <a:rPr lang="en-US" dirty="0" smtClean="0"/>
              <a:t>position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>
                <a:solidFill>
                  <a:srgbClr val="E46C0A"/>
                </a:solidFill>
              </a:rPr>
              <a:t>qmax</a:t>
            </a:r>
            <a:r>
              <a:rPr lang="en-US" dirty="0" smtClean="0"/>
              <a:t> - </a:t>
            </a:r>
            <a:r>
              <a:rPr lang="en-US" dirty="0" err="1" smtClean="0"/>
              <a:t>Corleation</a:t>
            </a:r>
            <a:r>
              <a:rPr lang="en-US" dirty="0" smtClean="0"/>
              <a:t> </a:t>
            </a:r>
            <a:r>
              <a:rPr lang="en-US" dirty="0"/>
              <a:t>peak </a:t>
            </a:r>
            <a:r>
              <a:rPr lang="en-US" dirty="0" smtClean="0"/>
              <a:t>position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gamma</a:t>
            </a:r>
            <a:r>
              <a:rPr lang="en-US" dirty="0" smtClean="0"/>
              <a:t> -  Decomposition exponent</a:t>
            </a:r>
          </a:p>
        </p:txBody>
      </p:sp>
    </p:spTree>
    <p:extLst>
      <p:ext uri="{BB962C8B-B14F-4D97-AF65-F5344CB8AC3E}">
        <p14:creationId xmlns:p14="http://schemas.microsoft.com/office/powerpoint/2010/main" val="1545581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dirty="0" err="1" smtClean="0"/>
              <a:t>BroadPeak</a:t>
            </a:r>
            <a:r>
              <a:rPr lang="en-US" dirty="0" smtClean="0"/>
              <a:t>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13</a:t>
            </a:fld>
            <a:endParaRPr lang="sv-S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35937"/>
              </p:ext>
            </p:extLst>
          </p:nvPr>
        </p:nvGraphicFramePr>
        <p:xfrm>
          <a:off x="72008" y="1916831"/>
          <a:ext cx="4211960" cy="417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</a:tblGrid>
              <a:tr h="100185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SasView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I</a:t>
                      </a:r>
                      <a:r>
                        <a:rPr lang="en-US" dirty="0" smtClean="0"/>
                        <a:t>(</a:t>
                      </a:r>
                      <a:r>
                        <a:rPr lang="en-US" i="1" dirty="0" smtClean="0"/>
                        <a:t>q</a:t>
                      </a:r>
                      <a:r>
                        <a:rPr lang="en-US" dirty="0" smtClean="0"/>
                        <a:t>) = </a:t>
                      </a:r>
                      <a:r>
                        <a:rPr lang="en-US" i="1" dirty="0" err="1" smtClean="0"/>
                        <a:t>I</a:t>
                      </a:r>
                      <a:r>
                        <a:rPr lang="en-US" i="1" baseline="-25000" dirty="0" err="1" smtClean="0"/>
                        <a:t>p</a:t>
                      </a:r>
                      <a:r>
                        <a:rPr lang="en-US" dirty="0" smtClean="0"/>
                        <a:t>/</a:t>
                      </a:r>
                      <a:r>
                        <a:rPr lang="en-US" i="1" dirty="0" err="1" smtClean="0"/>
                        <a:t>q</a:t>
                      </a:r>
                      <a:r>
                        <a:rPr lang="en-US" i="1" baseline="30000" dirty="0" err="1" smtClean="0"/>
                        <a:t>p</a:t>
                      </a:r>
                      <a:r>
                        <a:rPr lang="en-US" dirty="0" err="1" smtClean="0"/>
                        <a:t>+</a:t>
                      </a:r>
                      <a:r>
                        <a:rPr lang="en-US" i="1" dirty="0" err="1" smtClean="0"/>
                        <a:t>I</a:t>
                      </a:r>
                      <a:r>
                        <a:rPr lang="en-US" i="1" baseline="-25000" dirty="0" err="1" smtClean="0"/>
                        <a:t>L</a:t>
                      </a:r>
                      <a:r>
                        <a:rPr lang="en-US" dirty="0" smtClean="0"/>
                        <a:t> /(1 +(|</a:t>
                      </a:r>
                      <a:r>
                        <a:rPr lang="en-US" i="1" dirty="0" smtClean="0"/>
                        <a:t>q</a:t>
                      </a:r>
                      <a:r>
                        <a:rPr lang="en-US" dirty="0" smtClean="0"/>
                        <a:t>-</a:t>
                      </a:r>
                      <a:r>
                        <a:rPr lang="en-US" i="1" dirty="0" smtClean="0"/>
                        <a:t>q</a:t>
                      </a:r>
                      <a:r>
                        <a:rPr lang="en-US" i="1" baseline="-25000" dirty="0" smtClean="0"/>
                        <a:t>0</a:t>
                      </a:r>
                      <a:r>
                        <a:rPr lang="en-US" baseline="0" dirty="0" smtClean="0"/>
                        <a:t>|</a:t>
                      </a:r>
                      <a:r>
                        <a:rPr lang="en-US" i="1" dirty="0" smtClean="0"/>
                        <a:t>x</a:t>
                      </a:r>
                      <a:r>
                        <a:rPr lang="en-US" i="1" baseline="-25000" dirty="0" smtClean="0"/>
                        <a:t>i</a:t>
                      </a:r>
                      <a:r>
                        <a:rPr lang="en-US" dirty="0" smtClean="0"/>
                        <a:t>)</a:t>
                      </a:r>
                      <a:r>
                        <a:rPr lang="en-US" i="1" baseline="30000" dirty="0" smtClean="0"/>
                        <a:t>m</a:t>
                      </a:r>
                      <a:r>
                        <a:rPr lang="en-US" i="1" baseline="0" dirty="0" smtClean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705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Sasfit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i="1" dirty="0" smtClean="0"/>
                        <a:t>I</a:t>
                      </a:r>
                      <a:r>
                        <a:rPr lang="hr-HR" dirty="0" smtClean="0"/>
                        <a:t>(</a:t>
                      </a:r>
                      <a:r>
                        <a:rPr lang="hr-HR" i="1" dirty="0" smtClean="0"/>
                        <a:t>q</a:t>
                      </a:r>
                      <a:r>
                        <a:rPr lang="hr-HR" dirty="0" smtClean="0"/>
                        <a:t>) = </a:t>
                      </a:r>
                      <a:r>
                        <a:rPr lang="hr-HR" i="1" dirty="0" smtClean="0"/>
                        <a:t>I</a:t>
                      </a:r>
                      <a:r>
                        <a:rPr lang="hr-HR" i="1" baseline="-25000" dirty="0" smtClean="0"/>
                        <a:t>L</a:t>
                      </a:r>
                      <a:r>
                        <a:rPr lang="hr-HR" dirty="0" smtClean="0"/>
                        <a:t>/((1+|</a:t>
                      </a:r>
                      <a:r>
                        <a:rPr lang="hr-HR" i="1" dirty="0" smtClean="0"/>
                        <a:t>q</a:t>
                      </a:r>
                      <a:r>
                        <a:rPr lang="hr-HR" dirty="0" smtClean="0"/>
                        <a:t>-</a:t>
                      </a:r>
                      <a:r>
                        <a:rPr lang="hr-HR" i="1" dirty="0" smtClean="0"/>
                        <a:t>q</a:t>
                      </a:r>
                      <a:r>
                        <a:rPr lang="hr-HR" i="1" baseline="-25000" dirty="0" smtClean="0"/>
                        <a:t>0</a:t>
                      </a:r>
                      <a:r>
                        <a:rPr lang="hr-HR" baseline="0" dirty="0" smtClean="0"/>
                        <a:t>|</a:t>
                      </a:r>
                      <a:r>
                        <a:rPr lang="hr-HR" i="1" dirty="0" smtClean="0"/>
                        <a:t>x</a:t>
                      </a:r>
                      <a:r>
                        <a:rPr lang="hr-HR" i="1" baseline="-25000" dirty="0" smtClean="0"/>
                        <a:t>i</a:t>
                      </a:r>
                      <a:r>
                        <a:rPr lang="hr-HR" dirty="0" smtClean="0"/>
                        <a:t>)</a:t>
                      </a:r>
                      <a:r>
                        <a:rPr lang="hr-HR" i="1" baseline="30000" dirty="0" smtClean="0"/>
                        <a:t>m</a:t>
                      </a:r>
                      <a:r>
                        <a:rPr lang="hr-HR" dirty="0" smtClean="0"/>
                        <a:t>)</a:t>
                      </a:r>
                      <a:r>
                        <a:rPr lang="hr-HR" i="1" baseline="50000" dirty="0" smtClean="0"/>
                        <a:t>p</a:t>
                      </a:r>
                      <a:endParaRPr lang="en-US" i="1" baseline="50000" dirty="0" smtClean="0"/>
                    </a:p>
                  </a:txBody>
                  <a:tcPr/>
                </a:tc>
              </a:tr>
              <a:tr h="2204086">
                <a:tc>
                  <a:txBody>
                    <a:bodyPr/>
                    <a:lstStyle/>
                    <a:p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1" kern="1200" baseline="-250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law scale factor</a:t>
                      </a:r>
                    </a:p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 - Exponent of power law</a:t>
                      </a:r>
                    </a:p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i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 factor for broad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Lorentzian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peak</a:t>
                      </a:r>
                    </a:p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Lorentzian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screening length</a:t>
                      </a:r>
                    </a:p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sz="18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Peak position in q</a:t>
                      </a:r>
                    </a:p>
                    <a:p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Exponent of Lorentz function</a:t>
                      </a:r>
                      <a:endParaRPr lang="en-US" b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figure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1"/>
            <a:ext cx="4716015" cy="35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dirty="0" err="1" smtClean="0"/>
              <a:t>CoreShell</a:t>
            </a:r>
            <a:r>
              <a:rPr lang="en-US" dirty="0" err="1"/>
              <a:t>M</a:t>
            </a:r>
            <a:r>
              <a:rPr lang="en-US" dirty="0" err="1" smtClean="0"/>
              <a:t>icrogel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4283968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Calculates </a:t>
            </a:r>
            <a:r>
              <a:rPr lang="en-US" sz="2000" dirty="0"/>
              <a:t>the scattering from spherical particles with a parabolic ”fuzzy” </a:t>
            </a:r>
            <a:r>
              <a:rPr lang="en-US" sz="2000" dirty="0" smtClean="0"/>
              <a:t>interface.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14</a:t>
            </a:fld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084" y="3284984"/>
            <a:ext cx="4233044" cy="1157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8" y="2708920"/>
            <a:ext cx="3851920" cy="36294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36512" y="4869160"/>
            <a:ext cx="4608512" cy="432048"/>
            <a:chOff x="107504" y="3573760"/>
            <a:chExt cx="4968552" cy="4826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504" y="3573760"/>
              <a:ext cx="4864100" cy="4826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860032" y="3789040"/>
              <a:ext cx="216024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Screen Shot 2016-06-21 at 11.56.59.png"/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715581"/>
            <a:ext cx="2454721" cy="2916069"/>
          </a:xfrm>
          <a:prstGeom prst="rect">
            <a:avLst/>
          </a:prstGeom>
        </p:spPr>
      </p:pic>
      <p:pic>
        <p:nvPicPr>
          <p:cNvPr id="12" name="Picture 11" descr="Screen Shot 2016-06-21 at 11.53.5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636912"/>
            <a:ext cx="2396112" cy="41003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20072" y="1484784"/>
            <a:ext cx="1080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Python file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7358135" y="2420888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 file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2704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</a:t>
            </a:r>
            <a:r>
              <a:rPr lang="en-US" dirty="0" err="1" smtClean="0"/>
              <a:t>CoreShell</a:t>
            </a:r>
            <a:r>
              <a:rPr lang="en-US" dirty="0" err="1"/>
              <a:t>M</a:t>
            </a:r>
            <a:r>
              <a:rPr lang="en-US" dirty="0" err="1" smtClean="0"/>
              <a:t>icrogel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15</a:t>
            </a:fld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1846816" y="1340768"/>
            <a:ext cx="164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Single Precision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8144" y="1340768"/>
            <a:ext cx="17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 Precision</a:t>
            </a:r>
            <a:endParaRPr lang="en-US" dirty="0"/>
          </a:p>
        </p:txBody>
      </p:sp>
      <p:pic>
        <p:nvPicPr>
          <p:cNvPr id="14" name="Picture 13" descr="coreshellmicrogel_sasfi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t="1662" r="1"/>
          <a:stretch/>
        </p:blipFill>
        <p:spPr>
          <a:xfrm>
            <a:off x="4788024" y="5041900"/>
            <a:ext cx="2967822" cy="169946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84168" y="4653136"/>
            <a:ext cx="72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SasFit</a:t>
            </a:r>
            <a:endParaRPr lang="en-US" dirty="0"/>
          </a:p>
        </p:txBody>
      </p:sp>
      <p:pic>
        <p:nvPicPr>
          <p:cNvPr id="16" name="Picture 15" descr="coreshellmicrogel_single_vo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65" y="1700808"/>
            <a:ext cx="3840427" cy="2880320"/>
          </a:xfrm>
          <a:prstGeom prst="rect">
            <a:avLst/>
          </a:prstGeom>
        </p:spPr>
      </p:pic>
      <p:pic>
        <p:nvPicPr>
          <p:cNvPr id="17" name="Picture 16" descr="coreshellmicrogel_double_vol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00808"/>
            <a:ext cx="3852000" cy="2888999"/>
          </a:xfrm>
          <a:prstGeom prst="rect">
            <a:avLst/>
          </a:prstGeom>
        </p:spPr>
      </p:pic>
      <p:pic>
        <p:nvPicPr>
          <p:cNvPr id="23" name="Picture 22" descr="figure_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9" t="8809" r="71737"/>
          <a:stretch/>
        </p:blipFill>
        <p:spPr>
          <a:xfrm>
            <a:off x="1816522" y="5041900"/>
            <a:ext cx="2755478" cy="169946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771800" y="4653136"/>
            <a:ext cx="119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SasModels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7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16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External Libraries (GSL and/or </a:t>
            </a:r>
            <a:r>
              <a:rPr lang="en-US" dirty="0" err="1" smtClean="0"/>
              <a:t>SasFit_common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Model Libraries/Distribution</a:t>
            </a:r>
          </a:p>
          <a:p>
            <a:pPr algn="just"/>
            <a:r>
              <a:rPr lang="en-US" dirty="0" smtClean="0"/>
              <a:t>Reasonable parameters and unit tests</a:t>
            </a:r>
          </a:p>
          <a:p>
            <a:pPr algn="just"/>
            <a:r>
              <a:rPr lang="en-US" dirty="0" smtClean="0"/>
              <a:t>Ornstein-Zernike calculator </a:t>
            </a:r>
          </a:p>
          <a:p>
            <a:pPr algn="just"/>
            <a:r>
              <a:rPr lang="en-US" dirty="0" smtClean="0"/>
              <a:t>Testing and comparison with the original </a:t>
            </a:r>
            <a:r>
              <a:rPr lang="en-US" dirty="0" err="1" smtClean="0"/>
              <a:t>SasFit</a:t>
            </a:r>
            <a:r>
              <a:rPr lang="en-US" dirty="0"/>
              <a:t> </a:t>
            </a:r>
            <a:r>
              <a:rPr lang="en-US" dirty="0" smtClean="0"/>
              <a:t>models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7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Libraries</a:t>
            </a:r>
            <a:br>
              <a:rPr lang="en-US" dirty="0" smtClean="0"/>
            </a:br>
            <a:r>
              <a:rPr lang="en-US" dirty="0" smtClean="0"/>
              <a:t>Scenario 1: No external Libraries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17</a:t>
            </a:fld>
            <a:endParaRPr lang="sv-S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285"/>
              </p:ext>
            </p:extLst>
          </p:nvPr>
        </p:nvGraphicFramePr>
        <p:xfrm>
          <a:off x="0" y="1556792"/>
          <a:ext cx="9108504" cy="210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252"/>
                <a:gridCol w="45542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Full</a:t>
                      </a:r>
                      <a:r>
                        <a:rPr lang="en-US" baseline="0" dirty="0" smtClean="0"/>
                        <a:t> control and test coverage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Runs on CPU and GPU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Single and double precision</a:t>
                      </a: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Straightforward</a:t>
                      </a:r>
                      <a:r>
                        <a:rPr lang="en-US" baseline="0" dirty="0" smtClean="0"/>
                        <a:t> distribution (n</a:t>
                      </a:r>
                      <a:r>
                        <a:rPr lang="en-US" dirty="0" smtClean="0"/>
                        <a:t>o</a:t>
                      </a:r>
                      <a:r>
                        <a:rPr lang="en-US" baseline="0" dirty="0" smtClean="0"/>
                        <a:t> licensing issues)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Lot of work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Doesn’t solve general problem of compiling with external libraries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318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Libraries</a:t>
            </a:r>
            <a:br>
              <a:rPr lang="en-US" dirty="0" smtClean="0"/>
            </a:br>
            <a:r>
              <a:rPr lang="en-US" dirty="0" smtClean="0"/>
              <a:t>Scenario 2: GSL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18</a:t>
            </a:fld>
            <a:endParaRPr lang="sv-S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036668"/>
              </p:ext>
            </p:extLst>
          </p:nvPr>
        </p:nvGraphicFramePr>
        <p:xfrm>
          <a:off x="0" y="1556792"/>
          <a:ext cx="9108504" cy="1833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252"/>
                <a:gridCol w="45542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Solving “general”</a:t>
                      </a:r>
                      <a:r>
                        <a:rPr lang="en-US" baseline="0" dirty="0" smtClean="0"/>
                        <a:t> user case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Access to numerous mathematical functions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Relatively simple to implement in </a:t>
                      </a:r>
                      <a:r>
                        <a:rPr lang="en-US" baseline="0" dirty="0" err="1" smtClean="0"/>
                        <a:t>sasmodels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Runs on CPU only (most likely)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GPL license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Shipping libraries 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Screen Shot 2016-09-28 at 13.02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953" y="3377138"/>
            <a:ext cx="2969431" cy="3480862"/>
          </a:xfrm>
          <a:prstGeom prst="rect">
            <a:avLst/>
          </a:prstGeom>
        </p:spPr>
      </p:pic>
      <p:pic>
        <p:nvPicPr>
          <p:cNvPr id="5" name="Picture 4" descr="Screen Shot 2016-09-28 at 13.03.1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09" y="3356992"/>
            <a:ext cx="3846275" cy="350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7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Libraries</a:t>
            </a:r>
            <a:br>
              <a:rPr lang="en-US" dirty="0" smtClean="0"/>
            </a:br>
            <a:r>
              <a:rPr lang="en-US" dirty="0" smtClean="0"/>
              <a:t>Scenario 3: </a:t>
            </a:r>
            <a:r>
              <a:rPr lang="en-US" dirty="0" err="1" smtClean="0"/>
              <a:t>SasFit_common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19</a:t>
            </a:fld>
            <a:endParaRPr lang="sv-S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749154"/>
              </p:ext>
            </p:extLst>
          </p:nvPr>
        </p:nvGraphicFramePr>
        <p:xfrm>
          <a:off x="0" y="1556792"/>
          <a:ext cx="9108504" cy="2382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252"/>
                <a:gridCol w="455425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Disadvantages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Using </a:t>
                      </a:r>
                      <a:r>
                        <a:rPr lang="en-US" baseline="0" dirty="0" err="1" smtClean="0"/>
                        <a:t>SasFit</a:t>
                      </a:r>
                      <a:r>
                        <a:rPr lang="en-US" baseline="0" dirty="0" smtClean="0"/>
                        <a:t> as external library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Synced with current and future </a:t>
                      </a:r>
                      <a:r>
                        <a:rPr lang="en-US" baseline="0" dirty="0" err="1" smtClean="0"/>
                        <a:t>SasFit</a:t>
                      </a:r>
                      <a:endParaRPr lang="en-US" dirty="0" smtClean="0"/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smtClean="0"/>
                        <a:t>Relatively</a:t>
                      </a:r>
                      <a:r>
                        <a:rPr lang="en-US" baseline="0" dirty="0" smtClean="0"/>
                        <a:t> small modification in </a:t>
                      </a:r>
                      <a:r>
                        <a:rPr lang="en-US" baseline="0" dirty="0" err="1" smtClean="0"/>
                        <a:t>SasView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Sasmodels</a:t>
                      </a:r>
                      <a:r>
                        <a:rPr lang="en-US" baseline="0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Very limited control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Shipping rather impossible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Difficult to compile (platform dependence)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GPL license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Runs on CPU only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/>
                        <a:t>Doesn’t solve general problem of compiling with external libraries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42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</a:t>
            </a:fld>
            <a:endParaRPr lang="sv-S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SINE2020 goals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23528" y="2132856"/>
            <a:ext cx="8362255" cy="35283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Code modularization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New API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New GUI</a:t>
            </a:r>
          </a:p>
          <a:p>
            <a:r>
              <a:rPr lang="en-US" dirty="0">
                <a:solidFill>
                  <a:schemeClr val="tx1"/>
                </a:solidFill>
              </a:rPr>
              <a:t>Optimization of algorithms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real time </a:t>
            </a:r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Extension with </a:t>
            </a:r>
            <a:r>
              <a:rPr lang="en-US" dirty="0" err="1" smtClean="0">
                <a:solidFill>
                  <a:schemeClr val="tx1"/>
                </a:solidFill>
              </a:rPr>
              <a:t>SASFit</a:t>
            </a:r>
            <a:r>
              <a:rPr lang="en-US" dirty="0" smtClean="0">
                <a:solidFill>
                  <a:schemeClr val="tx1"/>
                </a:solidFill>
              </a:rPr>
              <a:t> models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27976"/>
          <a:stretch/>
        </p:blipFill>
        <p:spPr>
          <a:xfrm>
            <a:off x="7596336" y="1628800"/>
            <a:ext cx="1312922" cy="10801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3528" y="4221088"/>
            <a:ext cx="5184576" cy="504056"/>
          </a:xfrm>
          <a:prstGeom prst="rect">
            <a:avLst/>
          </a:prstGeom>
          <a:noFill/>
          <a:ln w="63500"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9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SasFit</a:t>
            </a:r>
            <a:r>
              <a:rPr lang="en-US" dirty="0" smtClean="0"/>
              <a:t> Model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Automatically converted GPL models still hold GPL license.</a:t>
            </a:r>
          </a:p>
          <a:p>
            <a:r>
              <a:rPr lang="en-US" dirty="0" smtClean="0"/>
              <a:t>Shipped separately and run upon license agreement</a:t>
            </a:r>
          </a:p>
          <a:p>
            <a:r>
              <a:rPr lang="en-US" dirty="0" err="1" smtClean="0"/>
              <a:t>SasModels</a:t>
            </a:r>
            <a:r>
              <a:rPr lang="en-US" dirty="0" smtClean="0"/>
              <a:t> </a:t>
            </a:r>
            <a:r>
              <a:rPr lang="en-US" dirty="0" err="1" smtClean="0"/>
              <a:t>Markteplace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20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9799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Picard OZ solver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Crude python implementation – takes 2min to compute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21</a:t>
            </a:fld>
            <a:endParaRPr lang="sv-SE" dirty="0"/>
          </a:p>
        </p:txBody>
      </p:sp>
      <p:pic>
        <p:nvPicPr>
          <p:cNvPr id="5" name="Picture 4" descr="Screen Shot 2016-09-29 at 11.55.5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642667"/>
            <a:ext cx="6588224" cy="38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09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22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Open Issues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External Libraries (GSL or </a:t>
            </a:r>
            <a:r>
              <a:rPr lang="en-US" dirty="0" err="1" smtClean="0"/>
              <a:t>SasFit_common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Model Libraries/Distribution</a:t>
            </a:r>
          </a:p>
          <a:p>
            <a:pPr algn="just"/>
            <a:r>
              <a:rPr lang="en-US" dirty="0" smtClean="0"/>
              <a:t>Reasonable parameters and unit tests</a:t>
            </a:r>
          </a:p>
          <a:p>
            <a:pPr algn="just"/>
            <a:r>
              <a:rPr lang="en-US" dirty="0" smtClean="0"/>
              <a:t>Ornstein-Zernike calculator </a:t>
            </a:r>
          </a:p>
          <a:p>
            <a:pPr algn="just"/>
            <a:r>
              <a:rPr lang="en-US" dirty="0" smtClean="0"/>
              <a:t>Testing and comparison with the original </a:t>
            </a:r>
            <a:r>
              <a:rPr lang="en-US" dirty="0" err="1" smtClean="0"/>
              <a:t>SasFit</a:t>
            </a:r>
            <a:r>
              <a:rPr lang="en-US" dirty="0"/>
              <a:t> </a:t>
            </a:r>
            <a:r>
              <a:rPr lang="en-US" dirty="0" smtClean="0"/>
              <a:t>models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945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SasFit</a:t>
            </a:r>
            <a:r>
              <a:rPr lang="en-US" dirty="0" smtClean="0"/>
              <a:t> model functions to large extent can be automatically converted to </a:t>
            </a:r>
            <a:r>
              <a:rPr lang="en-US" dirty="0" err="1" smtClean="0"/>
              <a:t>SasModels</a:t>
            </a:r>
            <a:endParaRPr lang="en-US" dirty="0" smtClean="0"/>
          </a:p>
          <a:p>
            <a:pPr algn="just"/>
            <a:r>
              <a:rPr lang="en-US" dirty="0" smtClean="0"/>
              <a:t>Available conversion framework that can be used internally at ESS and by our collaborators at PSI </a:t>
            </a:r>
          </a:p>
          <a:p>
            <a:pPr algn="just"/>
            <a:r>
              <a:rPr lang="en-US" dirty="0" smtClean="0"/>
              <a:t>Works on the newly added model (SESANS)</a:t>
            </a:r>
          </a:p>
          <a:p>
            <a:pPr algn="just"/>
            <a:r>
              <a:rPr lang="en-US" dirty="0" smtClean="0"/>
              <a:t>Even if successfully converted, reasonable parameters, unit tests and full model description may need to be added manually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779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GSL or users external libraries (based on the correspondence with Paul </a:t>
            </a:r>
            <a:r>
              <a:rPr lang="en-US" dirty="0" err="1" smtClean="0"/>
              <a:t>Kienzle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Single and Double precision versions needed</a:t>
            </a:r>
          </a:p>
          <a:p>
            <a:r>
              <a:rPr lang="en-US" dirty="0" err="1" smtClean="0"/>
              <a:t>opencl</a:t>
            </a:r>
            <a:r>
              <a:rPr lang="en-US" dirty="0" smtClean="0"/>
              <a:t>=False will have to be passed when linking </a:t>
            </a:r>
            <a:r>
              <a:rPr lang="en-US" dirty="0"/>
              <a:t>to non-</a:t>
            </a:r>
            <a:r>
              <a:rPr lang="en-US" dirty="0" err="1"/>
              <a:t>OpenCL</a:t>
            </a:r>
            <a:r>
              <a:rPr lang="en-US" dirty="0"/>
              <a:t>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Precompiled libraries can be supplied for Mac and Windows version</a:t>
            </a:r>
          </a:p>
          <a:p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the external library as part of building the </a:t>
            </a:r>
            <a:r>
              <a:rPr lang="en-US" dirty="0" smtClean="0"/>
              <a:t>model may be needed for users contributed software</a:t>
            </a:r>
          </a:p>
          <a:p>
            <a:r>
              <a:rPr lang="en-US" dirty="0" smtClean="0"/>
              <a:t>GSL is GPL that we try to avoid in </a:t>
            </a:r>
            <a:r>
              <a:rPr lang="en-US" dirty="0" err="1" smtClean="0"/>
              <a:t>SasModels</a:t>
            </a:r>
            <a:r>
              <a:rPr lang="en-US" dirty="0" smtClean="0"/>
              <a:t>, however license=</a:t>
            </a:r>
            <a:r>
              <a:rPr lang="en-US" dirty="0" err="1" smtClean="0"/>
              <a:t>gpl</a:t>
            </a:r>
            <a:r>
              <a:rPr lang="en-US" dirty="0" smtClean="0"/>
              <a:t> can be introduced to decide if BSD or GPL versions should be built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60958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SasFit</a:t>
            </a:r>
            <a:r>
              <a:rPr lang="en-US" dirty="0" smtClean="0"/>
              <a:t> intensity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 the </a:t>
            </a:r>
            <a:r>
              <a:rPr lang="en-US" dirty="0" err="1"/>
              <a:t>monodisperse</a:t>
            </a:r>
            <a:r>
              <a:rPr lang="en-US" dirty="0"/>
              <a:t> approximation the intensity is calculated as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</a:t>
            </a:r>
            <a:r>
              <a:rPr lang="en-US" i="1" dirty="0" smtClean="0"/>
              <a:t> </a:t>
            </a:r>
            <a:r>
              <a:rPr lang="en-US" i="1" dirty="0"/>
              <a:t>F</a:t>
            </a:r>
            <a:r>
              <a:rPr lang="en-US" dirty="0"/>
              <a:t>(Q,R) – form factors</a:t>
            </a:r>
          </a:p>
          <a:p>
            <a:pPr marL="0" indent="0">
              <a:buNone/>
            </a:pPr>
            <a:r>
              <a:rPr lang="en-US" i="1" dirty="0"/>
              <a:t>S</a:t>
            </a:r>
            <a:r>
              <a:rPr lang="en-US" dirty="0"/>
              <a:t>(Q) – structure factors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The other possibility involves the local </a:t>
            </a:r>
            <a:r>
              <a:rPr lang="en-US" dirty="0" err="1"/>
              <a:t>monodisperse</a:t>
            </a:r>
            <a:r>
              <a:rPr lang="en-US" dirty="0"/>
              <a:t> approximation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i="1" dirty="0"/>
              <a:t>N</a:t>
            </a:r>
            <a:r>
              <a:rPr lang="en-US" dirty="0"/>
              <a:t>(r) is a parameter distribution function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Eventually decoupling approach can be </a:t>
            </a:r>
            <a:r>
              <a:rPr lang="en-US" dirty="0" smtClean="0"/>
              <a:t>applied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 </a:t>
            </a:r>
            <a:r>
              <a:rPr lang="en-US" dirty="0"/>
              <a:t>F &gt;</a:t>
            </a:r>
            <a:r>
              <a:rPr lang="en-US" baseline="30000" dirty="0"/>
              <a:t>2</a:t>
            </a:r>
            <a:r>
              <a:rPr lang="en-US" dirty="0"/>
              <a:t>=</a:t>
            </a:r>
            <a:r>
              <a:rPr lang="en-US" baseline="30000" dirty="0"/>
              <a:t> </a:t>
            </a:r>
            <a:r>
              <a:rPr lang="en-US" dirty="0"/>
              <a:t>&lt; F &gt;&lt; F* &gt;- form factor amplitudes including complex conjugate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25</a:t>
            </a:fld>
            <a:endParaRPr lang="sv-SE" dirty="0"/>
          </a:p>
        </p:txBody>
      </p:sp>
      <p:pic>
        <p:nvPicPr>
          <p:cNvPr id="5" name="Picture 4" descr="Screen Shot 2016-06-20 at 15.07.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3365500" cy="546100"/>
          </a:xfrm>
          <a:prstGeom prst="rect">
            <a:avLst/>
          </a:prstGeom>
        </p:spPr>
      </p:pic>
      <p:pic>
        <p:nvPicPr>
          <p:cNvPr id="6" name="Picture 5" descr="Screen Shot 2016-06-20 at 15.08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060848"/>
            <a:ext cx="2692400" cy="381000"/>
          </a:xfrm>
          <a:prstGeom prst="rect">
            <a:avLst/>
          </a:prstGeom>
        </p:spPr>
      </p:pic>
      <p:pic>
        <p:nvPicPr>
          <p:cNvPr id="7" name="Picture 6" descr="Screen Shot 2016-06-20 at 15.08.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68" y="5013176"/>
            <a:ext cx="3759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1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SasFit</a:t>
            </a:r>
            <a:r>
              <a:rPr lang="en-US" dirty="0" smtClean="0"/>
              <a:t> - software </a:t>
            </a:r>
            <a:r>
              <a:rPr lang="en-US" dirty="0"/>
              <a:t>package </a:t>
            </a:r>
            <a:r>
              <a:rPr lang="en-US" dirty="0" smtClean="0"/>
              <a:t>for fitting </a:t>
            </a:r>
            <a:br>
              <a:rPr lang="en-US" dirty="0" smtClean="0"/>
            </a:br>
            <a:r>
              <a:rPr lang="en-US" dirty="0" smtClean="0"/>
              <a:t>small</a:t>
            </a:r>
            <a:r>
              <a:rPr lang="en-US" dirty="0"/>
              <a:t>-angle scattering </a:t>
            </a:r>
            <a:r>
              <a:rPr lang="en-US" dirty="0" smtClean="0"/>
              <a:t>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" y="1600200"/>
            <a:ext cx="5194920" cy="478112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Written </a:t>
            </a:r>
            <a:r>
              <a:rPr lang="en-US" dirty="0"/>
              <a:t>to fulfill the needs at the </a:t>
            </a:r>
            <a:r>
              <a:rPr lang="en-US" dirty="0" smtClean="0"/>
              <a:t>SANS </a:t>
            </a:r>
            <a:r>
              <a:rPr lang="en-US" dirty="0"/>
              <a:t>facility at </a:t>
            </a:r>
            <a:r>
              <a:rPr lang="en-US" dirty="0" smtClean="0"/>
              <a:t>PSI</a:t>
            </a:r>
          </a:p>
          <a:p>
            <a:pPr algn="just"/>
            <a:r>
              <a:rPr lang="en-US" dirty="0" smtClean="0"/>
              <a:t>Calculates </a:t>
            </a:r>
            <a:r>
              <a:rPr lang="en-US" dirty="0"/>
              <a:t>integral structural parameters like radius of gyration, scattering invariant, </a:t>
            </a:r>
            <a:r>
              <a:rPr lang="en-US" dirty="0" err="1"/>
              <a:t>Porod</a:t>
            </a:r>
            <a:r>
              <a:rPr lang="en-US" dirty="0"/>
              <a:t> </a:t>
            </a:r>
            <a:r>
              <a:rPr lang="en-US" dirty="0" smtClean="0"/>
              <a:t>constant</a:t>
            </a:r>
          </a:p>
          <a:p>
            <a:pPr algn="just"/>
            <a:r>
              <a:rPr lang="en-US" dirty="0" smtClean="0"/>
              <a:t>Fits scattering data </a:t>
            </a:r>
            <a:r>
              <a:rPr lang="en-US" dirty="0"/>
              <a:t>with </a:t>
            </a:r>
            <a:r>
              <a:rPr lang="en-US" dirty="0" smtClean="0"/>
              <a:t>form </a:t>
            </a:r>
            <a:r>
              <a:rPr lang="en-US" dirty="0"/>
              <a:t>and structure </a:t>
            </a:r>
            <a:r>
              <a:rPr lang="en-US" dirty="0" smtClean="0"/>
              <a:t>factors</a:t>
            </a:r>
          </a:p>
          <a:p>
            <a:pPr algn="just"/>
            <a:r>
              <a:rPr lang="en-US" dirty="0" smtClean="0"/>
              <a:t>Simultaneously fits </a:t>
            </a:r>
            <a:r>
              <a:rPr lang="en-US" dirty="0"/>
              <a:t>several scattering curves with a </a:t>
            </a:r>
            <a:r>
              <a:rPr lang="en-US" dirty="0" smtClean="0"/>
              <a:t>set </a:t>
            </a:r>
            <a:r>
              <a:rPr lang="en-US" dirty="0"/>
              <a:t>of </a:t>
            </a:r>
            <a:r>
              <a:rPr lang="en-US" dirty="0" smtClean="0"/>
              <a:t>global parameters</a:t>
            </a:r>
          </a:p>
          <a:p>
            <a:pPr algn="just"/>
            <a:r>
              <a:rPr lang="en-US" dirty="0" smtClean="0"/>
              <a:t>Numerical routines written in </a:t>
            </a:r>
            <a:r>
              <a:rPr lang="en-US" dirty="0"/>
              <a:t>C whereas the menu interface </a:t>
            </a:r>
            <a:r>
              <a:rPr lang="en-US" dirty="0" smtClean="0"/>
              <a:t>in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</a:t>
            </a:fld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772816"/>
            <a:ext cx="3494158" cy="2664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653136"/>
            <a:ext cx="1270000" cy="1739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97258" y="5363924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Joachim </a:t>
            </a:r>
            <a:r>
              <a:rPr lang="en-US" dirty="0" err="1"/>
              <a:t>Kohlbrecher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008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SasFit</a:t>
            </a:r>
            <a:r>
              <a:rPr lang="en-US" smtClean="0"/>
              <a:t> Models </a:t>
            </a:r>
            <a:r>
              <a:rPr lang="en-US" dirty="0" smtClean="0"/>
              <a:t>Integration Pipeline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4</a:t>
            </a:fld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912440" y="1268760"/>
            <a:ext cx="7620000" cy="5251902"/>
            <a:chOff x="912440" y="1268760"/>
            <a:chExt cx="7620000" cy="5251902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1217989060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ight Brace 6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936864809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707904" y="4005064"/>
              <a:ext cx="220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7186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7811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Extracts code from </a:t>
            </a:r>
            <a:r>
              <a:rPr lang="en-US" dirty="0" err="1" smtClean="0"/>
              <a:t>SasFit</a:t>
            </a:r>
            <a:r>
              <a:rPr lang="en-US" dirty="0" smtClean="0"/>
              <a:t> plugin models</a:t>
            </a:r>
          </a:p>
          <a:p>
            <a:r>
              <a:rPr lang="en-US" dirty="0" smtClean="0"/>
              <a:t>Reads in model and parameters description</a:t>
            </a:r>
          </a:p>
          <a:p>
            <a:r>
              <a:rPr lang="en-US" dirty="0" smtClean="0"/>
              <a:t>Reads in  parameters defaults</a:t>
            </a:r>
          </a:p>
          <a:p>
            <a:endParaRPr lang="en-US" dirty="0" smtClean="0"/>
          </a:p>
          <a:p>
            <a:r>
              <a:rPr lang="en-US" dirty="0" smtClean="0"/>
              <a:t>Outputs </a:t>
            </a:r>
            <a:r>
              <a:rPr lang="en-US" dirty="0"/>
              <a:t>*.c and *.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Creates description, parameters table, demo section, etc.</a:t>
            </a:r>
          </a:p>
          <a:p>
            <a:r>
              <a:rPr lang="en-US" dirty="0" smtClean="0"/>
              <a:t>Converts to </a:t>
            </a:r>
            <a:r>
              <a:rPr lang="en-US" dirty="0" err="1" smtClean="0"/>
              <a:t>SasModels</a:t>
            </a:r>
            <a:r>
              <a:rPr lang="en-US" dirty="0" smtClean="0"/>
              <a:t> functions (</a:t>
            </a:r>
            <a:r>
              <a:rPr lang="en-US" dirty="0" err="1" smtClean="0"/>
              <a:t>Iq</a:t>
            </a:r>
            <a:r>
              <a:rPr lang="en-US" dirty="0" smtClean="0"/>
              <a:t>, </a:t>
            </a:r>
            <a:r>
              <a:rPr lang="en-US" dirty="0" err="1" smtClean="0"/>
              <a:t>Iqxy</a:t>
            </a:r>
            <a:r>
              <a:rPr lang="en-US" dirty="0" smtClean="0"/>
              <a:t>, </a:t>
            </a:r>
            <a:r>
              <a:rPr lang="en-US" dirty="0" err="1" smtClean="0"/>
              <a:t>form_volume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Replaces internal functions (GSL)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5</a:t>
            </a:fld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35496" y="1844824"/>
            <a:ext cx="4392488" cy="3024336"/>
            <a:chOff x="912440" y="1268760"/>
            <a:chExt cx="7620000" cy="5251902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3100820199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ight Brace 6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1000548440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911129" y="4005063"/>
              <a:ext cx="220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043608" y="2636912"/>
            <a:ext cx="11521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0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6</a:t>
            </a:fld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1412776"/>
            <a:ext cx="119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184" y="1412776"/>
            <a:ext cx="64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pic>
        <p:nvPicPr>
          <p:cNvPr id="16" name="Picture 15" descr="Screen Shot 2016-06-23 at 09.49.5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45" b="947"/>
          <a:stretch/>
        </p:blipFill>
        <p:spPr>
          <a:xfrm>
            <a:off x="122114" y="1772816"/>
            <a:ext cx="4161854" cy="4022576"/>
          </a:xfrm>
          <a:prstGeom prst="rect">
            <a:avLst/>
          </a:prstGeom>
        </p:spPr>
      </p:pic>
      <p:pic>
        <p:nvPicPr>
          <p:cNvPr id="17" name="Picture 16" descr="Screen Shot 2016-06-23 at 09.51.3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50" y="1772816"/>
            <a:ext cx="4703350" cy="4653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680" y="2348880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Documentation needs to be 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manually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1043608" y="2564904"/>
            <a:ext cx="288032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4258" y="5858108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8ED5"/>
                </a:solidFill>
              </a:rPr>
              <a:t>Unit tests needs to be </a:t>
            </a:r>
          </a:p>
          <a:p>
            <a:r>
              <a:rPr lang="en-US" sz="1400" dirty="0" smtClean="0">
                <a:solidFill>
                  <a:srgbClr val="558ED5"/>
                </a:solidFill>
              </a:rPr>
              <a:t>added manually</a:t>
            </a:r>
            <a:endParaRPr lang="en-US" sz="1400" dirty="0">
              <a:solidFill>
                <a:srgbClr val="558ED5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1196186" y="6074132"/>
            <a:ext cx="288032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67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496" y="1844824"/>
            <a:ext cx="4392488" cy="3024336"/>
            <a:chOff x="912440" y="1268760"/>
            <a:chExt cx="7620000" cy="5251902"/>
          </a:xfrm>
        </p:grpSpPr>
        <p:graphicFrame>
          <p:nvGraphicFramePr>
            <p:cNvPr id="12" name="Diagram 11"/>
            <p:cNvGraphicFramePr/>
            <p:nvPr>
              <p:extLst>
                <p:ext uri="{D42A27DB-BD31-4B8C-83A1-F6EECF244321}">
                  <p14:modId xmlns:p14="http://schemas.microsoft.com/office/powerpoint/2010/main" val="3835549157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3" name="Right Brace 12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/>
            <p:cNvGraphicFramePr/>
            <p:nvPr>
              <p:extLst>
                <p:ext uri="{D42A27DB-BD31-4B8C-83A1-F6EECF244321}">
                  <p14:modId xmlns:p14="http://schemas.microsoft.com/office/powerpoint/2010/main" val="1366705235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2911129" y="4005063"/>
              <a:ext cx="220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Beautifier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raw c code after conversion is rather ugly</a:t>
            </a:r>
          </a:p>
          <a:p>
            <a:r>
              <a:rPr lang="en-US" dirty="0" err="1" smtClean="0"/>
              <a:t>Astyle</a:t>
            </a:r>
            <a:r>
              <a:rPr lang="en-US" dirty="0" smtClean="0"/>
              <a:t> – a command line tool for code beautification </a:t>
            </a:r>
          </a:p>
          <a:p>
            <a:r>
              <a:rPr lang="en-US" dirty="0" smtClean="0"/>
              <a:t>Line splitting</a:t>
            </a:r>
          </a:p>
          <a:p>
            <a:r>
              <a:rPr lang="en-US" dirty="0" smtClean="0"/>
              <a:t>Indentation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7</a:t>
            </a:fld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2267744" y="2636912"/>
            <a:ext cx="11521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590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Beautifier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8</a:t>
            </a:fld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2123728" y="1412776"/>
            <a:ext cx="81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948264" y="1412776"/>
            <a:ext cx="65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6" name="Picture 5" descr="Screen Shot 2016-06-23 at 11.42.4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0"/>
          <a:stretch/>
        </p:blipFill>
        <p:spPr>
          <a:xfrm>
            <a:off x="35496" y="1844825"/>
            <a:ext cx="5580112" cy="3584426"/>
          </a:xfrm>
          <a:prstGeom prst="rect">
            <a:avLst/>
          </a:prstGeom>
        </p:spPr>
      </p:pic>
      <p:pic>
        <p:nvPicPr>
          <p:cNvPr id="7" name="Picture 6" descr="Screen Shot 2016-06-23 at 11.45.2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632" y="1844824"/>
            <a:ext cx="3203848" cy="42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6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5496" y="1844824"/>
            <a:ext cx="4392488" cy="3024336"/>
            <a:chOff x="912440" y="1268760"/>
            <a:chExt cx="7620000" cy="5251902"/>
          </a:xfrm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3196232938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8" name="Right Brace 17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Diagram 18"/>
            <p:cNvGraphicFramePr/>
            <p:nvPr>
              <p:extLst>
                <p:ext uri="{D42A27DB-BD31-4B8C-83A1-F6EECF244321}">
                  <p14:modId xmlns:p14="http://schemas.microsoft.com/office/powerpoint/2010/main" val="646463443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2911129" y="4005063"/>
              <a:ext cx="220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tests and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Compilation test on CPU and GPU</a:t>
            </a:r>
          </a:p>
          <a:p>
            <a:pPr algn="just"/>
            <a:r>
              <a:rPr lang="en-US" dirty="0"/>
              <a:t>For non-</a:t>
            </a:r>
            <a:r>
              <a:rPr lang="en-US" dirty="0" smtClean="0"/>
              <a:t>overlapping </a:t>
            </a:r>
            <a:r>
              <a:rPr lang="en-US" dirty="0"/>
              <a:t>model CPU/GPU </a:t>
            </a:r>
            <a:r>
              <a:rPr lang="en-US" dirty="0" smtClean="0"/>
              <a:t>comparison</a:t>
            </a:r>
          </a:p>
          <a:p>
            <a:pPr algn="just"/>
            <a:r>
              <a:rPr lang="en-US" dirty="0" smtClean="0"/>
              <a:t>For overlapping models  extended version of </a:t>
            </a:r>
            <a:r>
              <a:rPr lang="en-US" dirty="0" err="1" smtClean="0"/>
              <a:t>sascomp</a:t>
            </a:r>
            <a:r>
              <a:rPr lang="en-US" dirty="0" smtClean="0"/>
              <a:t> script (-</a:t>
            </a:r>
            <a:r>
              <a:rPr lang="en-US" dirty="0" err="1" smtClean="0"/>
              <a:t>sasfit</a:t>
            </a:r>
            <a:r>
              <a:rPr lang="en-US" dirty="0" smtClean="0"/>
              <a:t>= )  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Reasonable </a:t>
            </a:r>
            <a:r>
              <a:rPr lang="en-US" dirty="0"/>
              <a:t>parameters for </a:t>
            </a:r>
            <a:r>
              <a:rPr lang="en-US" dirty="0" err="1"/>
              <a:t>SasFit</a:t>
            </a:r>
            <a:r>
              <a:rPr lang="en-US" dirty="0"/>
              <a:t> </a:t>
            </a:r>
            <a:r>
              <a:rPr lang="en-US" dirty="0" smtClean="0"/>
              <a:t>models have to be provided</a:t>
            </a:r>
          </a:p>
          <a:p>
            <a:pPr algn="just"/>
            <a:r>
              <a:rPr lang="en-US" dirty="0" smtClean="0"/>
              <a:t>Unit test have to be added manually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9</a:t>
            </a:fld>
            <a:endParaRPr lang="sv-SE" dirty="0"/>
          </a:p>
        </p:txBody>
      </p:sp>
      <p:sp>
        <p:nvSpPr>
          <p:cNvPr id="10" name="Rectangle 9"/>
          <p:cNvSpPr/>
          <p:nvPr/>
        </p:nvSpPr>
        <p:spPr>
          <a:xfrm>
            <a:off x="539552" y="3429000"/>
            <a:ext cx="345638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12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S Cor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SS Core Powerpoint" id="{F02C5803-D437-4A4B-B279-84472F47EB33}" vid="{77746F4A-52A9-724A-84EC-D1436FAAE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 Core Powerpoint.potx</Template>
  <TotalTime>5267</TotalTime>
  <Words>964</Words>
  <Application>Microsoft Macintosh PowerPoint</Application>
  <PresentationFormat>On-screen Show (4:3)</PresentationFormat>
  <Paragraphs>213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ESS Core Powerpoint</vt:lpstr>
      <vt:lpstr>SasFit models integration</vt:lpstr>
      <vt:lpstr>SINE2020 goals</vt:lpstr>
      <vt:lpstr>SasFit - software package for fitting  small-angle scattering curves</vt:lpstr>
      <vt:lpstr>SasFit Models Integration Pipeline</vt:lpstr>
      <vt:lpstr>Conversion script</vt:lpstr>
      <vt:lpstr>Conversion script</vt:lpstr>
      <vt:lpstr>Code Beautifier</vt:lpstr>
      <vt:lpstr>Code Beautifier</vt:lpstr>
      <vt:lpstr>Model tests and comparison</vt:lpstr>
      <vt:lpstr>Webpage of (non)overlapping models</vt:lpstr>
      <vt:lpstr>Results</vt:lpstr>
      <vt:lpstr>Results – Spinodal Model </vt:lpstr>
      <vt:lpstr>Results – BroadPeak Model </vt:lpstr>
      <vt:lpstr>Results – CoreShellMicrogel</vt:lpstr>
      <vt:lpstr>Results – CoreShellMicrogel</vt:lpstr>
      <vt:lpstr>Open Issues</vt:lpstr>
      <vt:lpstr>External Libraries Scenario 1: No external Libraries </vt:lpstr>
      <vt:lpstr>External Libraries Scenario 2: GSL  </vt:lpstr>
      <vt:lpstr>External Libraries Scenario 3: SasFit_common </vt:lpstr>
      <vt:lpstr>SasFit Model Distribution</vt:lpstr>
      <vt:lpstr>Picard OZ solver </vt:lpstr>
      <vt:lpstr>Open Issues</vt:lpstr>
      <vt:lpstr>Conclusions</vt:lpstr>
      <vt:lpstr>GSL or users external libraries (based on the correspondence with Paul Kienzle)</vt:lpstr>
      <vt:lpstr>SasFit intensity calculation</vt:lpstr>
    </vt:vector>
  </TitlesOfParts>
  <Company>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Heléne Björkman</dc:creator>
  <cp:lastModifiedBy>Wojciech Potrzebowski</cp:lastModifiedBy>
  <cp:revision>159</cp:revision>
  <dcterms:created xsi:type="dcterms:W3CDTF">2013-10-29T16:05:10Z</dcterms:created>
  <dcterms:modified xsi:type="dcterms:W3CDTF">2016-10-15T19:41:53Z</dcterms:modified>
</cp:coreProperties>
</file>