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9" r:id="rId4"/>
    <p:sldId id="258" r:id="rId5"/>
    <p:sldId id="257" r:id="rId6"/>
    <p:sldId id="266" r:id="rId7"/>
    <p:sldId id="263" r:id="rId8"/>
    <p:sldId id="268" r:id="rId9"/>
    <p:sldId id="260" r:id="rId10"/>
    <p:sldId id="276" r:id="rId11"/>
    <p:sldId id="264" r:id="rId12"/>
    <p:sldId id="277" r:id="rId13"/>
    <p:sldId id="262" r:id="rId14"/>
    <p:sldId id="265" r:id="rId15"/>
    <p:sldId id="278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32A770-36E8-4B75-A2AA-2887C252F721}">
          <p14:sldIdLst>
            <p14:sldId id="259"/>
            <p14:sldId id="261"/>
            <p14:sldId id="269"/>
            <p14:sldId id="258"/>
            <p14:sldId id="257"/>
            <p14:sldId id="266"/>
            <p14:sldId id="263"/>
            <p14:sldId id="268"/>
            <p14:sldId id="260"/>
            <p14:sldId id="276"/>
            <p14:sldId id="264"/>
            <p14:sldId id="277"/>
            <p14:sldId id="262"/>
            <p14:sldId id="265"/>
            <p14:sldId id="278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B7AB31-C6EC-4B6C-A156-00F2F805DD3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C07C72-6B84-4552-8D86-97B163A00E1C}">
      <dgm:prSet/>
      <dgm:spPr/>
      <dgm:t>
        <a:bodyPr/>
        <a:lstStyle/>
        <a:p>
          <a:r>
            <a:rPr lang="en-US" u="sng"/>
            <a:t>Matplotlib</a:t>
          </a:r>
        </a:p>
        <a:p>
          <a:r>
            <a:rPr lang="en-US"/>
            <a:t>Plotting utility</a:t>
          </a:r>
        </a:p>
      </dgm:t>
    </dgm:pt>
    <dgm:pt modelId="{25FA6FE7-5BFC-4A13-AFBB-25F49DFA7F22}" type="parTrans" cxnId="{91B0CF8D-27C9-4067-9FC1-9EB28431F2A7}">
      <dgm:prSet/>
      <dgm:spPr/>
      <dgm:t>
        <a:bodyPr/>
        <a:lstStyle/>
        <a:p>
          <a:endParaRPr lang="en-US"/>
        </a:p>
      </dgm:t>
    </dgm:pt>
    <dgm:pt modelId="{B2A883E6-C1FE-4561-960F-5997529FB8C0}" type="sibTrans" cxnId="{91B0CF8D-27C9-4067-9FC1-9EB28431F2A7}">
      <dgm:prSet/>
      <dgm:spPr/>
      <dgm:t>
        <a:bodyPr/>
        <a:lstStyle/>
        <a:p>
          <a:endParaRPr lang="en-US"/>
        </a:p>
      </dgm:t>
    </dgm:pt>
    <dgm:pt modelId="{5E5399BE-2E59-4DCD-88A9-41EB16DCC7DA}">
      <dgm:prSet/>
      <dgm:spPr/>
      <dgm:t>
        <a:bodyPr/>
        <a:lstStyle/>
        <a:p>
          <a:r>
            <a:rPr lang="en-US" u="sng" dirty="0" err="1"/>
            <a:t>Pyqt</a:t>
          </a:r>
          <a:endParaRPr lang="en-US" u="sng" dirty="0"/>
        </a:p>
        <a:p>
          <a:r>
            <a:rPr lang="en-US" dirty="0"/>
            <a:t>Base GUI</a:t>
          </a:r>
        </a:p>
      </dgm:t>
    </dgm:pt>
    <dgm:pt modelId="{B57FCC49-0666-418C-88D1-1DEEB9688574}" type="parTrans" cxnId="{55CDDB5D-1D8B-4111-A15A-E5C59F953FE1}">
      <dgm:prSet/>
      <dgm:spPr/>
      <dgm:t>
        <a:bodyPr/>
        <a:lstStyle/>
        <a:p>
          <a:endParaRPr lang="en-US"/>
        </a:p>
      </dgm:t>
    </dgm:pt>
    <dgm:pt modelId="{5C955DD9-0686-4ACB-979E-076080FE1E73}" type="sibTrans" cxnId="{55CDDB5D-1D8B-4111-A15A-E5C59F953FE1}">
      <dgm:prSet/>
      <dgm:spPr/>
      <dgm:t>
        <a:bodyPr/>
        <a:lstStyle/>
        <a:p>
          <a:endParaRPr lang="en-US"/>
        </a:p>
      </dgm:t>
    </dgm:pt>
    <dgm:pt modelId="{6E77E8D5-19C0-4D68-90B0-B3FC31B6F255}">
      <dgm:prSet/>
      <dgm:spPr/>
      <dgm:t>
        <a:bodyPr/>
        <a:lstStyle/>
        <a:p>
          <a:r>
            <a:rPr lang="en-US" u="sng" dirty="0" err="1"/>
            <a:t>Numpy</a:t>
          </a:r>
          <a:r>
            <a:rPr lang="en-US" u="sng" dirty="0"/>
            <a:t> and </a:t>
          </a:r>
          <a:r>
            <a:rPr lang="en-US" u="sng" dirty="0" err="1"/>
            <a:t>Scipy</a:t>
          </a:r>
          <a:endParaRPr lang="en-US" u="sng" dirty="0"/>
        </a:p>
        <a:p>
          <a:r>
            <a:rPr lang="en-US" dirty="0"/>
            <a:t>Array and numerical methods</a:t>
          </a:r>
        </a:p>
      </dgm:t>
    </dgm:pt>
    <dgm:pt modelId="{22D4701A-A057-4A33-8C5B-7C6D80744DD7}" type="parTrans" cxnId="{1FCA2737-0EE6-4DF1-B718-B9FCAB183618}">
      <dgm:prSet/>
      <dgm:spPr/>
      <dgm:t>
        <a:bodyPr/>
        <a:lstStyle/>
        <a:p>
          <a:endParaRPr lang="en-US"/>
        </a:p>
      </dgm:t>
    </dgm:pt>
    <dgm:pt modelId="{FF385D6C-D20E-45C5-98B2-2D20612CFDF6}" type="sibTrans" cxnId="{1FCA2737-0EE6-4DF1-B718-B9FCAB183618}">
      <dgm:prSet/>
      <dgm:spPr/>
      <dgm:t>
        <a:bodyPr/>
        <a:lstStyle/>
        <a:p>
          <a:endParaRPr lang="en-US"/>
        </a:p>
      </dgm:t>
    </dgm:pt>
    <dgm:pt modelId="{F6631B8A-5825-4178-8277-ACE8B347B7DC}">
      <dgm:prSet/>
      <dgm:spPr/>
      <dgm:t>
        <a:bodyPr/>
        <a:lstStyle/>
        <a:p>
          <a:r>
            <a:rPr lang="en-US" u="sng"/>
            <a:t>Lxml, Hdf5 and h5py</a:t>
          </a:r>
        </a:p>
        <a:p>
          <a:r>
            <a:rPr lang="en-US"/>
            <a:t>Load and Save NeXus and XML files</a:t>
          </a:r>
        </a:p>
      </dgm:t>
    </dgm:pt>
    <dgm:pt modelId="{8D6921C4-A541-48C4-8C71-9C1D6770AC72}" type="parTrans" cxnId="{832EA23B-3C15-4864-BB86-04FC764BBA6F}">
      <dgm:prSet/>
      <dgm:spPr/>
      <dgm:t>
        <a:bodyPr/>
        <a:lstStyle/>
        <a:p>
          <a:endParaRPr lang="en-US"/>
        </a:p>
      </dgm:t>
    </dgm:pt>
    <dgm:pt modelId="{2B7D3892-29B5-4809-8A2D-937F7EFD5481}" type="sibTrans" cxnId="{832EA23B-3C15-4864-BB86-04FC764BBA6F}">
      <dgm:prSet/>
      <dgm:spPr/>
      <dgm:t>
        <a:bodyPr/>
        <a:lstStyle/>
        <a:p>
          <a:endParaRPr lang="en-US"/>
        </a:p>
      </dgm:t>
    </dgm:pt>
    <dgm:pt modelId="{2BBC1F41-03BF-47C6-B92A-11B256054E9E}">
      <dgm:prSet/>
      <dgm:spPr/>
      <dgm:t>
        <a:bodyPr/>
        <a:lstStyle/>
        <a:p>
          <a:r>
            <a:rPr lang="en-US" u="sng" dirty="0"/>
            <a:t>Twisted, </a:t>
          </a:r>
          <a:r>
            <a:rPr lang="en-US" u="sng" dirty="0" err="1"/>
            <a:t>cuda</a:t>
          </a:r>
          <a:r>
            <a:rPr lang="en-US" u="sng" dirty="0"/>
            <a:t>, </a:t>
          </a:r>
          <a:r>
            <a:rPr lang="en-US" u="sng" dirty="0" err="1"/>
            <a:t>pyopencl</a:t>
          </a:r>
          <a:r>
            <a:rPr lang="en-US" u="sng" dirty="0"/>
            <a:t> &amp; </a:t>
          </a:r>
          <a:r>
            <a:rPr lang="en-US" u="sng" dirty="0" err="1"/>
            <a:t>numba</a:t>
          </a:r>
          <a:endParaRPr lang="en-US" u="sng" dirty="0"/>
        </a:p>
        <a:p>
          <a:r>
            <a:rPr lang="en-US" dirty="0"/>
            <a:t>Threading and GPU utilization</a:t>
          </a:r>
        </a:p>
      </dgm:t>
    </dgm:pt>
    <dgm:pt modelId="{2FC471BC-AF7C-4FAD-8231-2E6B0562E201}" type="parTrans" cxnId="{4E87B437-A606-4028-83C6-3A3EF507A1DB}">
      <dgm:prSet/>
      <dgm:spPr/>
      <dgm:t>
        <a:bodyPr/>
        <a:lstStyle/>
        <a:p>
          <a:endParaRPr lang="en-US"/>
        </a:p>
      </dgm:t>
    </dgm:pt>
    <dgm:pt modelId="{8E8AF345-D6EE-4E64-ABB1-7D648C5FDB14}" type="sibTrans" cxnId="{4E87B437-A606-4028-83C6-3A3EF507A1DB}">
      <dgm:prSet/>
      <dgm:spPr/>
      <dgm:t>
        <a:bodyPr/>
        <a:lstStyle/>
        <a:p>
          <a:endParaRPr lang="en-US"/>
        </a:p>
      </dgm:t>
    </dgm:pt>
    <dgm:pt modelId="{2BA1417E-C060-4E04-A341-254C171D8D89}">
      <dgm:prSet/>
      <dgm:spPr/>
      <dgm:t>
        <a:bodyPr/>
        <a:lstStyle/>
        <a:p>
          <a:r>
            <a:rPr lang="en-US" u="sng"/>
            <a:t>Sphinx</a:t>
          </a:r>
        </a:p>
        <a:p>
          <a:r>
            <a:rPr lang="en-US"/>
            <a:t>Documentation</a:t>
          </a:r>
        </a:p>
      </dgm:t>
    </dgm:pt>
    <dgm:pt modelId="{301A8F7A-93BE-4D7F-88CA-00979A457F0C}" type="parTrans" cxnId="{B69124A4-CB44-4862-8233-E6B0CF0C5F3F}">
      <dgm:prSet/>
      <dgm:spPr/>
      <dgm:t>
        <a:bodyPr/>
        <a:lstStyle/>
        <a:p>
          <a:endParaRPr lang="en-US"/>
        </a:p>
      </dgm:t>
    </dgm:pt>
    <dgm:pt modelId="{EAB97218-FD7D-4812-A61C-7AD08F9D461C}" type="sibTrans" cxnId="{B69124A4-CB44-4862-8233-E6B0CF0C5F3F}">
      <dgm:prSet/>
      <dgm:spPr/>
      <dgm:t>
        <a:bodyPr/>
        <a:lstStyle/>
        <a:p>
          <a:endParaRPr lang="en-US"/>
        </a:p>
      </dgm:t>
    </dgm:pt>
    <dgm:pt modelId="{63E33CEC-4CD7-47C9-AD4A-E7FAF877924B}">
      <dgm:prSet/>
      <dgm:spPr/>
      <dgm:t>
        <a:bodyPr/>
        <a:lstStyle/>
        <a:p>
          <a:r>
            <a:rPr lang="en-US" u="sng"/>
            <a:t>Tinycc</a:t>
          </a:r>
        </a:p>
        <a:p>
          <a:r>
            <a:rPr lang="en-US"/>
            <a:t>C compiler</a:t>
          </a:r>
        </a:p>
      </dgm:t>
    </dgm:pt>
    <dgm:pt modelId="{23F68C6D-8A3B-4E3D-BB46-259ED879E20A}" type="parTrans" cxnId="{A5CC89E7-88EA-4DD7-8880-C496DFF0635F}">
      <dgm:prSet/>
      <dgm:spPr/>
      <dgm:t>
        <a:bodyPr/>
        <a:lstStyle/>
        <a:p>
          <a:endParaRPr lang="en-US"/>
        </a:p>
      </dgm:t>
    </dgm:pt>
    <dgm:pt modelId="{29A7EA14-4C57-4EC7-95B1-80A189A7C440}" type="sibTrans" cxnId="{A5CC89E7-88EA-4DD7-8880-C496DFF0635F}">
      <dgm:prSet/>
      <dgm:spPr/>
      <dgm:t>
        <a:bodyPr/>
        <a:lstStyle/>
        <a:p>
          <a:endParaRPr lang="en-US"/>
        </a:p>
      </dgm:t>
    </dgm:pt>
    <dgm:pt modelId="{C33676C1-F0B2-4CF9-ABEF-20F38D532F51}">
      <dgm:prSet/>
      <dgm:spPr/>
      <dgm:t>
        <a:bodyPr/>
        <a:lstStyle/>
        <a:p>
          <a:r>
            <a:rPr lang="en-US" u="sng"/>
            <a:t>Periodictable</a:t>
          </a:r>
        </a:p>
        <a:p>
          <a:r>
            <a:rPr lang="en-US"/>
            <a:t>Atomic data</a:t>
          </a:r>
        </a:p>
      </dgm:t>
    </dgm:pt>
    <dgm:pt modelId="{090EAA97-7CA7-419F-8F55-D043B4B0DB01}" type="parTrans" cxnId="{832085EA-7F09-4562-96EB-079A753EF0FB}">
      <dgm:prSet/>
      <dgm:spPr/>
      <dgm:t>
        <a:bodyPr/>
        <a:lstStyle/>
        <a:p>
          <a:endParaRPr lang="en-US"/>
        </a:p>
      </dgm:t>
    </dgm:pt>
    <dgm:pt modelId="{99E59E15-8F58-44DB-807B-C4C7D032B805}" type="sibTrans" cxnId="{832085EA-7F09-4562-96EB-079A753EF0FB}">
      <dgm:prSet/>
      <dgm:spPr/>
      <dgm:t>
        <a:bodyPr/>
        <a:lstStyle/>
        <a:p>
          <a:endParaRPr lang="en-US"/>
        </a:p>
      </dgm:t>
    </dgm:pt>
    <dgm:pt modelId="{902673D1-D22B-4E10-8253-A5AF65CCCC69}" type="pres">
      <dgm:prSet presAssocID="{EEB7AB31-C6EC-4B6C-A156-00F2F805DD3E}" presName="diagram" presStyleCnt="0">
        <dgm:presLayoutVars>
          <dgm:dir/>
          <dgm:resizeHandles val="exact"/>
        </dgm:presLayoutVars>
      </dgm:prSet>
      <dgm:spPr/>
    </dgm:pt>
    <dgm:pt modelId="{B5B6FA91-103C-43C4-8FCF-E939601E76E0}" type="pres">
      <dgm:prSet presAssocID="{D4C07C72-6B84-4552-8D86-97B163A00E1C}" presName="node" presStyleLbl="node1" presStyleIdx="0" presStyleCnt="8">
        <dgm:presLayoutVars>
          <dgm:bulletEnabled val="1"/>
        </dgm:presLayoutVars>
      </dgm:prSet>
      <dgm:spPr/>
    </dgm:pt>
    <dgm:pt modelId="{7E36EDAF-1A4E-4B91-8123-BADC3FE7D5AB}" type="pres">
      <dgm:prSet presAssocID="{B2A883E6-C1FE-4561-960F-5997529FB8C0}" presName="sibTrans" presStyleCnt="0"/>
      <dgm:spPr/>
    </dgm:pt>
    <dgm:pt modelId="{FD68F590-18FF-4D66-A5CD-C95AFFBC5D96}" type="pres">
      <dgm:prSet presAssocID="{5E5399BE-2E59-4DCD-88A9-41EB16DCC7DA}" presName="node" presStyleLbl="node1" presStyleIdx="1" presStyleCnt="8">
        <dgm:presLayoutVars>
          <dgm:bulletEnabled val="1"/>
        </dgm:presLayoutVars>
      </dgm:prSet>
      <dgm:spPr/>
    </dgm:pt>
    <dgm:pt modelId="{E461EA9D-EBC3-4EB4-9CA9-DA50FDFCB090}" type="pres">
      <dgm:prSet presAssocID="{5C955DD9-0686-4ACB-979E-076080FE1E73}" presName="sibTrans" presStyleCnt="0"/>
      <dgm:spPr/>
    </dgm:pt>
    <dgm:pt modelId="{001BF6E9-8BA0-4621-A6BC-F319F114ABDA}" type="pres">
      <dgm:prSet presAssocID="{6E77E8D5-19C0-4D68-90B0-B3FC31B6F255}" presName="node" presStyleLbl="node1" presStyleIdx="2" presStyleCnt="8">
        <dgm:presLayoutVars>
          <dgm:bulletEnabled val="1"/>
        </dgm:presLayoutVars>
      </dgm:prSet>
      <dgm:spPr/>
    </dgm:pt>
    <dgm:pt modelId="{D097657B-AFAA-4979-BAE3-592880FA9543}" type="pres">
      <dgm:prSet presAssocID="{FF385D6C-D20E-45C5-98B2-2D20612CFDF6}" presName="sibTrans" presStyleCnt="0"/>
      <dgm:spPr/>
    </dgm:pt>
    <dgm:pt modelId="{73D6A095-9596-4F78-9E40-AE74F0B51821}" type="pres">
      <dgm:prSet presAssocID="{F6631B8A-5825-4178-8277-ACE8B347B7DC}" presName="node" presStyleLbl="node1" presStyleIdx="3" presStyleCnt="8">
        <dgm:presLayoutVars>
          <dgm:bulletEnabled val="1"/>
        </dgm:presLayoutVars>
      </dgm:prSet>
      <dgm:spPr/>
    </dgm:pt>
    <dgm:pt modelId="{3CEB15A6-1247-4B71-ACDE-4BB226652255}" type="pres">
      <dgm:prSet presAssocID="{2B7D3892-29B5-4809-8A2D-937F7EFD5481}" presName="sibTrans" presStyleCnt="0"/>
      <dgm:spPr/>
    </dgm:pt>
    <dgm:pt modelId="{5BD406FD-649A-469D-B5DE-6C32AD2B9AF2}" type="pres">
      <dgm:prSet presAssocID="{2BBC1F41-03BF-47C6-B92A-11B256054E9E}" presName="node" presStyleLbl="node1" presStyleIdx="4" presStyleCnt="8">
        <dgm:presLayoutVars>
          <dgm:bulletEnabled val="1"/>
        </dgm:presLayoutVars>
      </dgm:prSet>
      <dgm:spPr/>
    </dgm:pt>
    <dgm:pt modelId="{6BCF1BD7-DEE6-46AF-9CD6-48360AB4E2B2}" type="pres">
      <dgm:prSet presAssocID="{8E8AF345-D6EE-4E64-ABB1-7D648C5FDB14}" presName="sibTrans" presStyleCnt="0"/>
      <dgm:spPr/>
    </dgm:pt>
    <dgm:pt modelId="{FDD10564-AA33-44A4-9574-DCF2565CE1A9}" type="pres">
      <dgm:prSet presAssocID="{2BA1417E-C060-4E04-A341-254C171D8D89}" presName="node" presStyleLbl="node1" presStyleIdx="5" presStyleCnt="8">
        <dgm:presLayoutVars>
          <dgm:bulletEnabled val="1"/>
        </dgm:presLayoutVars>
      </dgm:prSet>
      <dgm:spPr/>
    </dgm:pt>
    <dgm:pt modelId="{9860C23A-535F-4AC0-AEDE-7C38417E326B}" type="pres">
      <dgm:prSet presAssocID="{EAB97218-FD7D-4812-A61C-7AD08F9D461C}" presName="sibTrans" presStyleCnt="0"/>
      <dgm:spPr/>
    </dgm:pt>
    <dgm:pt modelId="{53C73BDC-4481-4B26-A680-83E63BAEECE7}" type="pres">
      <dgm:prSet presAssocID="{63E33CEC-4CD7-47C9-AD4A-E7FAF877924B}" presName="node" presStyleLbl="node1" presStyleIdx="6" presStyleCnt="8">
        <dgm:presLayoutVars>
          <dgm:bulletEnabled val="1"/>
        </dgm:presLayoutVars>
      </dgm:prSet>
      <dgm:spPr/>
    </dgm:pt>
    <dgm:pt modelId="{BC9E30FB-B17A-4B59-9343-09FA3EBF5003}" type="pres">
      <dgm:prSet presAssocID="{29A7EA14-4C57-4EC7-95B1-80A189A7C440}" presName="sibTrans" presStyleCnt="0"/>
      <dgm:spPr/>
    </dgm:pt>
    <dgm:pt modelId="{FA39DB39-E532-4E82-8CEE-7355D0E44431}" type="pres">
      <dgm:prSet presAssocID="{C33676C1-F0B2-4CF9-ABEF-20F38D532F51}" presName="node" presStyleLbl="node1" presStyleIdx="7" presStyleCnt="8">
        <dgm:presLayoutVars>
          <dgm:bulletEnabled val="1"/>
        </dgm:presLayoutVars>
      </dgm:prSet>
      <dgm:spPr/>
    </dgm:pt>
  </dgm:ptLst>
  <dgm:cxnLst>
    <dgm:cxn modelId="{1FCA2737-0EE6-4DF1-B718-B9FCAB183618}" srcId="{EEB7AB31-C6EC-4B6C-A156-00F2F805DD3E}" destId="{6E77E8D5-19C0-4D68-90B0-B3FC31B6F255}" srcOrd="2" destOrd="0" parTransId="{22D4701A-A057-4A33-8C5B-7C6D80744DD7}" sibTransId="{FF385D6C-D20E-45C5-98B2-2D20612CFDF6}"/>
    <dgm:cxn modelId="{4E87B437-A606-4028-83C6-3A3EF507A1DB}" srcId="{EEB7AB31-C6EC-4B6C-A156-00F2F805DD3E}" destId="{2BBC1F41-03BF-47C6-B92A-11B256054E9E}" srcOrd="4" destOrd="0" parTransId="{2FC471BC-AF7C-4FAD-8231-2E6B0562E201}" sibTransId="{8E8AF345-D6EE-4E64-ABB1-7D648C5FDB14}"/>
    <dgm:cxn modelId="{832EA23B-3C15-4864-BB86-04FC764BBA6F}" srcId="{EEB7AB31-C6EC-4B6C-A156-00F2F805DD3E}" destId="{F6631B8A-5825-4178-8277-ACE8B347B7DC}" srcOrd="3" destOrd="0" parTransId="{8D6921C4-A541-48C4-8C71-9C1D6770AC72}" sibTransId="{2B7D3892-29B5-4809-8A2D-937F7EFD5481}"/>
    <dgm:cxn modelId="{55CDDB5D-1D8B-4111-A15A-E5C59F953FE1}" srcId="{EEB7AB31-C6EC-4B6C-A156-00F2F805DD3E}" destId="{5E5399BE-2E59-4DCD-88A9-41EB16DCC7DA}" srcOrd="1" destOrd="0" parTransId="{B57FCC49-0666-418C-88D1-1DEEB9688574}" sibTransId="{5C955DD9-0686-4ACB-979E-076080FE1E73}"/>
    <dgm:cxn modelId="{033E1F45-5116-4264-88E9-2B3DF6CEF2E2}" type="presOf" srcId="{EEB7AB31-C6EC-4B6C-A156-00F2F805DD3E}" destId="{902673D1-D22B-4E10-8253-A5AF65CCCC69}" srcOrd="0" destOrd="0" presId="urn:microsoft.com/office/officeart/2005/8/layout/default"/>
    <dgm:cxn modelId="{9AD59366-155E-4C1D-BCC5-49E7E196B7A8}" type="presOf" srcId="{63E33CEC-4CD7-47C9-AD4A-E7FAF877924B}" destId="{53C73BDC-4481-4B26-A680-83E63BAEECE7}" srcOrd="0" destOrd="0" presId="urn:microsoft.com/office/officeart/2005/8/layout/default"/>
    <dgm:cxn modelId="{39CC3078-7D00-4C9C-A15B-6D68CECB62D5}" type="presOf" srcId="{5E5399BE-2E59-4DCD-88A9-41EB16DCC7DA}" destId="{FD68F590-18FF-4D66-A5CD-C95AFFBC5D96}" srcOrd="0" destOrd="0" presId="urn:microsoft.com/office/officeart/2005/8/layout/default"/>
    <dgm:cxn modelId="{88359558-F5B8-4622-9F92-422C501FF6E8}" type="presOf" srcId="{C33676C1-F0B2-4CF9-ABEF-20F38D532F51}" destId="{FA39DB39-E532-4E82-8CEE-7355D0E44431}" srcOrd="0" destOrd="0" presId="urn:microsoft.com/office/officeart/2005/8/layout/default"/>
    <dgm:cxn modelId="{C4C47D84-1D72-4DA4-8287-5B0EC6BA8E7B}" type="presOf" srcId="{D4C07C72-6B84-4552-8D86-97B163A00E1C}" destId="{B5B6FA91-103C-43C4-8FCF-E939601E76E0}" srcOrd="0" destOrd="0" presId="urn:microsoft.com/office/officeart/2005/8/layout/default"/>
    <dgm:cxn modelId="{CF509789-45F9-4336-B05A-DF88FC91FC11}" type="presOf" srcId="{F6631B8A-5825-4178-8277-ACE8B347B7DC}" destId="{73D6A095-9596-4F78-9E40-AE74F0B51821}" srcOrd="0" destOrd="0" presId="urn:microsoft.com/office/officeart/2005/8/layout/default"/>
    <dgm:cxn modelId="{91B0CF8D-27C9-4067-9FC1-9EB28431F2A7}" srcId="{EEB7AB31-C6EC-4B6C-A156-00F2F805DD3E}" destId="{D4C07C72-6B84-4552-8D86-97B163A00E1C}" srcOrd="0" destOrd="0" parTransId="{25FA6FE7-5BFC-4A13-AFBB-25F49DFA7F22}" sibTransId="{B2A883E6-C1FE-4561-960F-5997529FB8C0}"/>
    <dgm:cxn modelId="{B69124A4-CB44-4862-8233-E6B0CF0C5F3F}" srcId="{EEB7AB31-C6EC-4B6C-A156-00F2F805DD3E}" destId="{2BA1417E-C060-4E04-A341-254C171D8D89}" srcOrd="5" destOrd="0" parTransId="{301A8F7A-93BE-4D7F-88CA-00979A457F0C}" sibTransId="{EAB97218-FD7D-4812-A61C-7AD08F9D461C}"/>
    <dgm:cxn modelId="{E90722BA-2206-4716-91CB-9BCFA87BF47C}" type="presOf" srcId="{6E77E8D5-19C0-4D68-90B0-B3FC31B6F255}" destId="{001BF6E9-8BA0-4621-A6BC-F319F114ABDA}" srcOrd="0" destOrd="0" presId="urn:microsoft.com/office/officeart/2005/8/layout/default"/>
    <dgm:cxn modelId="{6476C5D0-062D-4C32-895E-CDE5891E8944}" type="presOf" srcId="{2BBC1F41-03BF-47C6-B92A-11B256054E9E}" destId="{5BD406FD-649A-469D-B5DE-6C32AD2B9AF2}" srcOrd="0" destOrd="0" presId="urn:microsoft.com/office/officeart/2005/8/layout/default"/>
    <dgm:cxn modelId="{6E3579DA-CDB0-450F-BA18-F53EF6603A91}" type="presOf" srcId="{2BA1417E-C060-4E04-A341-254C171D8D89}" destId="{FDD10564-AA33-44A4-9574-DCF2565CE1A9}" srcOrd="0" destOrd="0" presId="urn:microsoft.com/office/officeart/2005/8/layout/default"/>
    <dgm:cxn modelId="{A5CC89E7-88EA-4DD7-8880-C496DFF0635F}" srcId="{EEB7AB31-C6EC-4B6C-A156-00F2F805DD3E}" destId="{63E33CEC-4CD7-47C9-AD4A-E7FAF877924B}" srcOrd="6" destOrd="0" parTransId="{23F68C6D-8A3B-4E3D-BB46-259ED879E20A}" sibTransId="{29A7EA14-4C57-4EC7-95B1-80A189A7C440}"/>
    <dgm:cxn modelId="{832085EA-7F09-4562-96EB-079A753EF0FB}" srcId="{EEB7AB31-C6EC-4B6C-A156-00F2F805DD3E}" destId="{C33676C1-F0B2-4CF9-ABEF-20F38D532F51}" srcOrd="7" destOrd="0" parTransId="{090EAA97-7CA7-419F-8F55-D043B4B0DB01}" sibTransId="{99E59E15-8F58-44DB-807B-C4C7D032B805}"/>
    <dgm:cxn modelId="{71DFFE9B-4330-4955-B5D6-4CE52A4E41E9}" type="presParOf" srcId="{902673D1-D22B-4E10-8253-A5AF65CCCC69}" destId="{B5B6FA91-103C-43C4-8FCF-E939601E76E0}" srcOrd="0" destOrd="0" presId="urn:microsoft.com/office/officeart/2005/8/layout/default"/>
    <dgm:cxn modelId="{344017EF-44A1-43BD-A287-03BBB59AE2E7}" type="presParOf" srcId="{902673D1-D22B-4E10-8253-A5AF65CCCC69}" destId="{7E36EDAF-1A4E-4B91-8123-BADC3FE7D5AB}" srcOrd="1" destOrd="0" presId="urn:microsoft.com/office/officeart/2005/8/layout/default"/>
    <dgm:cxn modelId="{07F9A056-1EFF-46C0-BF6A-FB2D5E1C4F0C}" type="presParOf" srcId="{902673D1-D22B-4E10-8253-A5AF65CCCC69}" destId="{FD68F590-18FF-4D66-A5CD-C95AFFBC5D96}" srcOrd="2" destOrd="0" presId="urn:microsoft.com/office/officeart/2005/8/layout/default"/>
    <dgm:cxn modelId="{D6DC5255-5BA9-4874-AD95-41FA423D3DDB}" type="presParOf" srcId="{902673D1-D22B-4E10-8253-A5AF65CCCC69}" destId="{E461EA9D-EBC3-4EB4-9CA9-DA50FDFCB090}" srcOrd="3" destOrd="0" presId="urn:microsoft.com/office/officeart/2005/8/layout/default"/>
    <dgm:cxn modelId="{E69A0A99-B594-455A-8D14-7AA7B2E4132C}" type="presParOf" srcId="{902673D1-D22B-4E10-8253-A5AF65CCCC69}" destId="{001BF6E9-8BA0-4621-A6BC-F319F114ABDA}" srcOrd="4" destOrd="0" presId="urn:microsoft.com/office/officeart/2005/8/layout/default"/>
    <dgm:cxn modelId="{638F662B-412C-4279-918D-E71688E23F80}" type="presParOf" srcId="{902673D1-D22B-4E10-8253-A5AF65CCCC69}" destId="{D097657B-AFAA-4979-BAE3-592880FA9543}" srcOrd="5" destOrd="0" presId="urn:microsoft.com/office/officeart/2005/8/layout/default"/>
    <dgm:cxn modelId="{D60C2DB1-E3EB-4FFA-88B5-AF6EC9AC467F}" type="presParOf" srcId="{902673D1-D22B-4E10-8253-A5AF65CCCC69}" destId="{73D6A095-9596-4F78-9E40-AE74F0B51821}" srcOrd="6" destOrd="0" presId="urn:microsoft.com/office/officeart/2005/8/layout/default"/>
    <dgm:cxn modelId="{26ECB10A-03EF-4E3B-85FF-25C2DFF7AD29}" type="presParOf" srcId="{902673D1-D22B-4E10-8253-A5AF65CCCC69}" destId="{3CEB15A6-1247-4B71-ACDE-4BB226652255}" srcOrd="7" destOrd="0" presId="urn:microsoft.com/office/officeart/2005/8/layout/default"/>
    <dgm:cxn modelId="{7A3C852E-DA21-4BC1-8D1B-6DD8834534B1}" type="presParOf" srcId="{902673D1-D22B-4E10-8253-A5AF65CCCC69}" destId="{5BD406FD-649A-469D-B5DE-6C32AD2B9AF2}" srcOrd="8" destOrd="0" presId="urn:microsoft.com/office/officeart/2005/8/layout/default"/>
    <dgm:cxn modelId="{9BD06B06-2586-4DBA-90A1-1D9B4B4DFFBB}" type="presParOf" srcId="{902673D1-D22B-4E10-8253-A5AF65CCCC69}" destId="{6BCF1BD7-DEE6-46AF-9CD6-48360AB4E2B2}" srcOrd="9" destOrd="0" presId="urn:microsoft.com/office/officeart/2005/8/layout/default"/>
    <dgm:cxn modelId="{3571276F-0F10-4260-A248-5F0177E23114}" type="presParOf" srcId="{902673D1-D22B-4E10-8253-A5AF65CCCC69}" destId="{FDD10564-AA33-44A4-9574-DCF2565CE1A9}" srcOrd="10" destOrd="0" presId="urn:microsoft.com/office/officeart/2005/8/layout/default"/>
    <dgm:cxn modelId="{39B91100-BF87-401B-9BB1-F860EC911B3E}" type="presParOf" srcId="{902673D1-D22B-4E10-8253-A5AF65CCCC69}" destId="{9860C23A-535F-4AC0-AEDE-7C38417E326B}" srcOrd="11" destOrd="0" presId="urn:microsoft.com/office/officeart/2005/8/layout/default"/>
    <dgm:cxn modelId="{A63E9859-D674-454A-9065-E0ED86A01EF0}" type="presParOf" srcId="{902673D1-D22B-4E10-8253-A5AF65CCCC69}" destId="{53C73BDC-4481-4B26-A680-83E63BAEECE7}" srcOrd="12" destOrd="0" presId="urn:microsoft.com/office/officeart/2005/8/layout/default"/>
    <dgm:cxn modelId="{72EE9F70-02EA-4F3A-B9A6-C775301DC287}" type="presParOf" srcId="{902673D1-D22B-4E10-8253-A5AF65CCCC69}" destId="{BC9E30FB-B17A-4B59-9343-09FA3EBF5003}" srcOrd="13" destOrd="0" presId="urn:microsoft.com/office/officeart/2005/8/layout/default"/>
    <dgm:cxn modelId="{3514CDE7-DB9D-4C82-8445-00CBA3509BDB}" type="presParOf" srcId="{902673D1-D22B-4E10-8253-A5AF65CCCC69}" destId="{FA39DB39-E532-4E82-8CEE-7355D0E4443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B93835-1924-4AC5-8C2F-E2534D2CFE90}" type="doc">
      <dgm:prSet loTypeId="urn:microsoft.com/office/officeart/2005/8/layout/vList5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3E31106-5CCD-42A4-9CEB-4D46D03DEE32}">
      <dgm:prSet custT="1"/>
      <dgm:spPr/>
      <dgm:t>
        <a:bodyPr/>
        <a:lstStyle/>
        <a:p>
          <a:r>
            <a:rPr lang="en-US" sz="1600" dirty="0" err="1"/>
            <a:t>Sasview</a:t>
          </a:r>
          <a:r>
            <a:rPr lang="en-US" sz="1600" dirty="0"/>
            <a:t> and </a:t>
          </a:r>
          <a:r>
            <a:rPr lang="en-US" sz="1600" dirty="0" err="1"/>
            <a:t>sasmodels</a:t>
          </a:r>
          <a:r>
            <a:rPr lang="en-US" sz="1600" dirty="0"/>
            <a:t> must be in python path!</a:t>
          </a:r>
        </a:p>
      </dgm:t>
    </dgm:pt>
    <dgm:pt modelId="{8B98274A-0018-4708-A0AB-B2A02092C542}" type="parTrans" cxnId="{89BA3CB5-98A8-4D3F-8B67-E744711A46CD}">
      <dgm:prSet/>
      <dgm:spPr/>
      <dgm:t>
        <a:bodyPr/>
        <a:lstStyle/>
        <a:p>
          <a:endParaRPr lang="en-US"/>
        </a:p>
      </dgm:t>
    </dgm:pt>
    <dgm:pt modelId="{ABFEA9DC-4D28-473B-B1BD-D259661CDF89}" type="sibTrans" cxnId="{89BA3CB5-98A8-4D3F-8B67-E744711A46CD}">
      <dgm:prSet/>
      <dgm:spPr/>
      <dgm:t>
        <a:bodyPr/>
        <a:lstStyle/>
        <a:p>
          <a:endParaRPr lang="en-US"/>
        </a:p>
      </dgm:t>
    </dgm:pt>
    <dgm:pt modelId="{DAD094DF-4454-4A24-8243-4C5F6B41182F}">
      <dgm:prSet custT="1"/>
      <dgm:spPr/>
      <dgm:t>
        <a:bodyPr/>
        <a:lstStyle/>
        <a:p>
          <a:r>
            <a:rPr lang="en-US" sz="1600" dirty="0"/>
            <a:t>Tip: Create a symbolic link from repo into python library</a:t>
          </a:r>
        </a:p>
      </dgm:t>
    </dgm:pt>
    <dgm:pt modelId="{54638689-1C7E-46EA-A031-36FA269626A0}" type="parTrans" cxnId="{03AA53A3-ADC5-4DB8-A8FF-95D0D8DA60A9}">
      <dgm:prSet/>
      <dgm:spPr/>
      <dgm:t>
        <a:bodyPr/>
        <a:lstStyle/>
        <a:p>
          <a:endParaRPr lang="en-US"/>
        </a:p>
      </dgm:t>
    </dgm:pt>
    <dgm:pt modelId="{3BC6A364-D344-4950-A6E1-F4074653FBED}" type="sibTrans" cxnId="{03AA53A3-ADC5-4DB8-A8FF-95D0D8DA60A9}">
      <dgm:prSet/>
      <dgm:spPr/>
      <dgm:t>
        <a:bodyPr/>
        <a:lstStyle/>
        <a:p>
          <a:endParaRPr lang="en-US"/>
        </a:p>
      </dgm:t>
    </dgm:pt>
    <dgm:pt modelId="{32D85BA8-D426-47F0-AFF8-A7CE6DF67974}">
      <dgm:prSet/>
      <dgm:spPr/>
      <dgm:t>
        <a:bodyPr/>
        <a:lstStyle/>
        <a:p>
          <a:r>
            <a:rPr lang="en-US" dirty="0"/>
            <a:t>Three test locations</a:t>
          </a:r>
        </a:p>
      </dgm:t>
    </dgm:pt>
    <dgm:pt modelId="{3F2C8CAE-222C-4DFB-B795-7EA8E741BEAB}" type="parTrans" cxnId="{906CBB23-E152-484C-809C-71BC1A351EBD}">
      <dgm:prSet/>
      <dgm:spPr/>
      <dgm:t>
        <a:bodyPr/>
        <a:lstStyle/>
        <a:p>
          <a:endParaRPr lang="en-US"/>
        </a:p>
      </dgm:t>
    </dgm:pt>
    <dgm:pt modelId="{25B030AA-9039-4885-891A-2E4C1AABBE16}" type="sibTrans" cxnId="{906CBB23-E152-484C-809C-71BC1A351EBD}">
      <dgm:prSet/>
      <dgm:spPr/>
      <dgm:t>
        <a:bodyPr/>
        <a:lstStyle/>
        <a:p>
          <a:endParaRPr lang="en-US"/>
        </a:p>
      </dgm:t>
    </dgm:pt>
    <dgm:pt modelId="{28CBBAEA-5207-4A0A-A317-59E4A08A07D0}">
      <dgm:prSet/>
      <dgm:spPr/>
      <dgm:t>
        <a:bodyPr/>
        <a:lstStyle/>
        <a:p>
          <a:r>
            <a:rPr lang="en-US"/>
            <a:t>Sascalc: Sasview/test</a:t>
          </a:r>
        </a:p>
      </dgm:t>
    </dgm:pt>
    <dgm:pt modelId="{C99BF149-131E-4EF0-8184-6DDA1956B492}" type="parTrans" cxnId="{1278BBF5-CD30-47E4-99D7-B3E8C88B2336}">
      <dgm:prSet/>
      <dgm:spPr/>
      <dgm:t>
        <a:bodyPr/>
        <a:lstStyle/>
        <a:p>
          <a:endParaRPr lang="en-US"/>
        </a:p>
      </dgm:t>
    </dgm:pt>
    <dgm:pt modelId="{12164C6B-8802-4EA8-A636-71AB80D04588}" type="sibTrans" cxnId="{1278BBF5-CD30-47E4-99D7-B3E8C88B2336}">
      <dgm:prSet/>
      <dgm:spPr/>
      <dgm:t>
        <a:bodyPr/>
        <a:lstStyle/>
        <a:p>
          <a:endParaRPr lang="en-US"/>
        </a:p>
      </dgm:t>
    </dgm:pt>
    <dgm:pt modelId="{A2BCC1A2-0B48-4A1D-82F5-6E8AF3EA4962}">
      <dgm:prSet/>
      <dgm:spPr/>
      <dgm:t>
        <a:bodyPr/>
        <a:lstStyle/>
        <a:p>
          <a:r>
            <a:rPr lang="en-US"/>
            <a:t>Run_one.py -&gt; python run_one relative/path/to/test/file</a:t>
          </a:r>
        </a:p>
      </dgm:t>
    </dgm:pt>
    <dgm:pt modelId="{6B0FC95F-29CC-4C5B-A376-087ECB2D5EA6}" type="parTrans" cxnId="{C9DC2BFF-6A22-497F-9CC8-CE674C46D5DE}">
      <dgm:prSet/>
      <dgm:spPr/>
      <dgm:t>
        <a:bodyPr/>
        <a:lstStyle/>
        <a:p>
          <a:endParaRPr lang="en-US"/>
        </a:p>
      </dgm:t>
    </dgm:pt>
    <dgm:pt modelId="{79958034-5125-4C3D-B9FE-39472357BED3}" type="sibTrans" cxnId="{C9DC2BFF-6A22-497F-9CC8-CE674C46D5DE}">
      <dgm:prSet/>
      <dgm:spPr/>
      <dgm:t>
        <a:bodyPr/>
        <a:lstStyle/>
        <a:p>
          <a:endParaRPr lang="en-US"/>
        </a:p>
      </dgm:t>
    </dgm:pt>
    <dgm:pt modelId="{1CA38088-A8C7-4D84-A2E4-CEA023E95AB4}">
      <dgm:prSet/>
      <dgm:spPr/>
      <dgm:t>
        <a:bodyPr/>
        <a:lstStyle/>
        <a:p>
          <a:r>
            <a:rPr lang="en-US"/>
            <a:t>Only a single file allowed per run</a:t>
          </a:r>
        </a:p>
      </dgm:t>
    </dgm:pt>
    <dgm:pt modelId="{72A09283-15C0-4B96-8242-96DABFC4C954}" type="parTrans" cxnId="{BE7A0C85-E5CC-4484-9767-27EE1A325DFA}">
      <dgm:prSet/>
      <dgm:spPr/>
      <dgm:t>
        <a:bodyPr/>
        <a:lstStyle/>
        <a:p>
          <a:endParaRPr lang="en-US"/>
        </a:p>
      </dgm:t>
    </dgm:pt>
    <dgm:pt modelId="{680754E2-1C54-481F-80BE-08021E91E488}" type="sibTrans" cxnId="{BE7A0C85-E5CC-4484-9767-27EE1A325DFA}">
      <dgm:prSet/>
      <dgm:spPr/>
      <dgm:t>
        <a:bodyPr/>
        <a:lstStyle/>
        <a:p>
          <a:endParaRPr lang="en-US"/>
        </a:p>
      </dgm:t>
    </dgm:pt>
    <dgm:pt modelId="{AC21F781-5F37-4421-AD1D-C34D9E86145B}">
      <dgm:prSet/>
      <dgm:spPr/>
      <dgm:t>
        <a:bodyPr/>
        <a:lstStyle/>
        <a:p>
          <a:r>
            <a:rPr lang="en-US"/>
            <a:t>utest_sasview.py -&gt; python utest_sasview.py</a:t>
          </a:r>
        </a:p>
      </dgm:t>
    </dgm:pt>
    <dgm:pt modelId="{C83D2E8F-2E9C-4407-AB9E-2C11E84344E1}" type="parTrans" cxnId="{01F60A7C-3C84-444B-B2C4-BAF3B0B29B4F}">
      <dgm:prSet/>
      <dgm:spPr/>
      <dgm:t>
        <a:bodyPr/>
        <a:lstStyle/>
        <a:p>
          <a:endParaRPr lang="en-US"/>
        </a:p>
      </dgm:t>
    </dgm:pt>
    <dgm:pt modelId="{A8ED7AEC-BC4B-45BD-8A79-3319CACD7ABF}" type="sibTrans" cxnId="{01F60A7C-3C84-444B-B2C4-BAF3B0B29B4F}">
      <dgm:prSet/>
      <dgm:spPr/>
      <dgm:t>
        <a:bodyPr/>
        <a:lstStyle/>
        <a:p>
          <a:endParaRPr lang="en-US"/>
        </a:p>
      </dgm:t>
    </dgm:pt>
    <dgm:pt modelId="{8255DC6E-2236-490E-9117-57FE0ED8D748}">
      <dgm:prSet/>
      <dgm:spPr/>
      <dgm:t>
        <a:bodyPr/>
        <a:lstStyle/>
        <a:p>
          <a:r>
            <a:rPr lang="en-US"/>
            <a:t>Runs all python files starting with ‘utest’</a:t>
          </a:r>
        </a:p>
      </dgm:t>
    </dgm:pt>
    <dgm:pt modelId="{2F106BD6-700F-42F3-9F23-EF61F5D8A913}" type="parTrans" cxnId="{90F4154E-A494-4D38-9C27-69ACC74C6B17}">
      <dgm:prSet/>
      <dgm:spPr/>
      <dgm:t>
        <a:bodyPr/>
        <a:lstStyle/>
        <a:p>
          <a:endParaRPr lang="en-US"/>
        </a:p>
      </dgm:t>
    </dgm:pt>
    <dgm:pt modelId="{FE2E44A4-4CF3-4767-BAE0-5BEB90287FA2}" type="sibTrans" cxnId="{90F4154E-A494-4D38-9C27-69ACC74C6B17}">
      <dgm:prSet/>
      <dgm:spPr/>
      <dgm:t>
        <a:bodyPr/>
        <a:lstStyle/>
        <a:p>
          <a:endParaRPr lang="en-US"/>
        </a:p>
      </dgm:t>
    </dgm:pt>
    <dgm:pt modelId="{9FEA9804-E688-4934-B178-BBDD2364188E}">
      <dgm:prSet/>
      <dgm:spPr/>
      <dgm:t>
        <a:bodyPr/>
        <a:lstStyle/>
        <a:p>
          <a:r>
            <a:rPr lang="en-US"/>
            <a:t>GUI: Sasview/src/sas/qtgui</a:t>
          </a:r>
        </a:p>
      </dgm:t>
    </dgm:pt>
    <dgm:pt modelId="{3F54861F-DE02-46C1-B41D-CF7ED2D969EB}" type="parTrans" cxnId="{18FB2C7A-58FB-4066-BAA1-894E7FB45BC5}">
      <dgm:prSet/>
      <dgm:spPr/>
      <dgm:t>
        <a:bodyPr/>
        <a:lstStyle/>
        <a:p>
          <a:endParaRPr lang="en-US"/>
        </a:p>
      </dgm:t>
    </dgm:pt>
    <dgm:pt modelId="{7AAF1917-EA9E-4F60-8C5A-1A6FD9EDD55F}" type="sibTrans" cxnId="{18FB2C7A-58FB-4066-BAA1-894E7FB45BC5}">
      <dgm:prSet/>
      <dgm:spPr/>
      <dgm:t>
        <a:bodyPr/>
        <a:lstStyle/>
        <a:p>
          <a:endParaRPr lang="en-US"/>
        </a:p>
      </dgm:t>
    </dgm:pt>
    <dgm:pt modelId="{62763620-4DAA-40FC-94E3-234A59F6415B}">
      <dgm:prSet/>
      <dgm:spPr/>
      <dgm:t>
        <a:bodyPr/>
        <a:lstStyle/>
        <a:p>
          <a:r>
            <a:rPr lang="en-US" dirty="0"/>
            <a:t>GUITests.py -&gt; python GUITests.py [suitename1 suitename2 …]</a:t>
          </a:r>
        </a:p>
      </dgm:t>
    </dgm:pt>
    <dgm:pt modelId="{AA5775C2-915E-454C-A2B6-4F1336C0953A}" type="parTrans" cxnId="{55CE745F-41D7-427A-BDEA-CAE56496814D}">
      <dgm:prSet/>
      <dgm:spPr/>
      <dgm:t>
        <a:bodyPr/>
        <a:lstStyle/>
        <a:p>
          <a:endParaRPr lang="en-US"/>
        </a:p>
      </dgm:t>
    </dgm:pt>
    <dgm:pt modelId="{66A12A24-0EA1-488F-96AC-1FDEB4475CCF}" type="sibTrans" cxnId="{55CE745F-41D7-427A-BDEA-CAE56496814D}">
      <dgm:prSet/>
      <dgm:spPr/>
      <dgm:t>
        <a:bodyPr/>
        <a:lstStyle/>
        <a:p>
          <a:endParaRPr lang="en-US"/>
        </a:p>
      </dgm:t>
    </dgm:pt>
    <dgm:pt modelId="{C9757370-954D-46F6-8195-38DCA7A4F80C}">
      <dgm:prSet/>
      <dgm:spPr/>
      <dgm:t>
        <a:bodyPr/>
        <a:lstStyle/>
        <a:p>
          <a:r>
            <a:rPr lang="en-US" dirty="0"/>
            <a:t>No suite options provided? Run them all!</a:t>
          </a:r>
        </a:p>
      </dgm:t>
    </dgm:pt>
    <dgm:pt modelId="{F69ACF4D-FF5D-48DD-92E4-403C50007A6C}" type="parTrans" cxnId="{DBC83B1C-C8FA-482A-AE6A-F06A09E31A44}">
      <dgm:prSet/>
      <dgm:spPr/>
      <dgm:t>
        <a:bodyPr/>
        <a:lstStyle/>
        <a:p>
          <a:endParaRPr lang="en-US"/>
        </a:p>
      </dgm:t>
    </dgm:pt>
    <dgm:pt modelId="{6C174B1D-17B1-48EC-B2E1-3C7410430D50}" type="sibTrans" cxnId="{DBC83B1C-C8FA-482A-AE6A-F06A09E31A44}">
      <dgm:prSet/>
      <dgm:spPr/>
      <dgm:t>
        <a:bodyPr/>
        <a:lstStyle/>
        <a:p>
          <a:endParaRPr lang="en-US"/>
        </a:p>
      </dgm:t>
    </dgm:pt>
    <dgm:pt modelId="{E0ACD71E-BB54-4D6B-B81D-3E39006732A1}">
      <dgm:prSet/>
      <dgm:spPr/>
      <dgm:t>
        <a:bodyPr/>
        <a:lstStyle/>
        <a:p>
          <a:r>
            <a:rPr lang="en-US" dirty="0"/>
            <a:t>Available suites are listed in </a:t>
          </a:r>
          <a:r>
            <a:rPr lang="en-US" dirty="0" err="1"/>
            <a:t>GUITests.ALL_SUITES</a:t>
          </a:r>
          <a:endParaRPr lang="en-US" dirty="0"/>
        </a:p>
      </dgm:t>
    </dgm:pt>
    <dgm:pt modelId="{6F56C30D-A7C7-4AF0-83B1-916EC2C93707}" type="parTrans" cxnId="{B7B0B1F7-E853-4413-AD6A-89AD5C71061D}">
      <dgm:prSet/>
      <dgm:spPr/>
      <dgm:t>
        <a:bodyPr/>
        <a:lstStyle/>
        <a:p>
          <a:endParaRPr lang="en-US"/>
        </a:p>
      </dgm:t>
    </dgm:pt>
    <dgm:pt modelId="{25ADAE40-896F-4327-9EE5-A7EA54DB3FC6}" type="sibTrans" cxnId="{B7B0B1F7-E853-4413-AD6A-89AD5C71061D}">
      <dgm:prSet/>
      <dgm:spPr/>
      <dgm:t>
        <a:bodyPr/>
        <a:lstStyle/>
        <a:p>
          <a:endParaRPr lang="en-US"/>
        </a:p>
      </dgm:t>
    </dgm:pt>
    <dgm:pt modelId="{378E6362-EA3F-43EC-A8D0-1D2805802848}">
      <dgm:prSet/>
      <dgm:spPr/>
      <dgm:t>
        <a:bodyPr/>
        <a:lstStyle/>
        <a:p>
          <a:r>
            <a:rPr lang="en-US"/>
            <a:t>*Not automatically run during build process</a:t>
          </a:r>
        </a:p>
      </dgm:t>
    </dgm:pt>
    <dgm:pt modelId="{837BA93F-E9CB-4234-A753-0C58FF21D762}" type="parTrans" cxnId="{2F450146-D4F7-4E07-B6B2-D48CC24CD0EE}">
      <dgm:prSet/>
      <dgm:spPr/>
      <dgm:t>
        <a:bodyPr/>
        <a:lstStyle/>
        <a:p>
          <a:endParaRPr lang="en-US"/>
        </a:p>
      </dgm:t>
    </dgm:pt>
    <dgm:pt modelId="{EBB93DC9-8F20-4A32-802C-E1C5C34EDD35}" type="sibTrans" cxnId="{2F450146-D4F7-4E07-B6B2-D48CC24CD0EE}">
      <dgm:prSet/>
      <dgm:spPr/>
      <dgm:t>
        <a:bodyPr/>
        <a:lstStyle/>
        <a:p>
          <a:endParaRPr lang="en-US"/>
        </a:p>
      </dgm:t>
    </dgm:pt>
    <dgm:pt modelId="{F7BAB271-8F07-4259-9227-A22C83910C24}">
      <dgm:prSet/>
      <dgm:spPr/>
      <dgm:t>
        <a:bodyPr/>
        <a:lstStyle/>
        <a:p>
          <a:r>
            <a:rPr lang="en-US"/>
            <a:t>Model tests: sasmodels/sasmodels</a:t>
          </a:r>
        </a:p>
      </dgm:t>
    </dgm:pt>
    <dgm:pt modelId="{FE7BC515-561E-4133-B235-046C7FD097C7}" type="parTrans" cxnId="{598C0E5E-CDF9-4629-B382-204E697CD93F}">
      <dgm:prSet/>
      <dgm:spPr/>
      <dgm:t>
        <a:bodyPr/>
        <a:lstStyle/>
        <a:p>
          <a:endParaRPr lang="en-US"/>
        </a:p>
      </dgm:t>
    </dgm:pt>
    <dgm:pt modelId="{226C54CD-20D4-4A3B-AB1E-65CE3C8CC6B5}" type="sibTrans" cxnId="{598C0E5E-CDF9-4629-B382-204E697CD93F}">
      <dgm:prSet/>
      <dgm:spPr/>
      <dgm:t>
        <a:bodyPr/>
        <a:lstStyle/>
        <a:p>
          <a:endParaRPr lang="en-US"/>
        </a:p>
      </dgm:t>
    </dgm:pt>
    <dgm:pt modelId="{94EEBB69-6FC9-44B1-917F-0B04ED0ABD38}">
      <dgm:prSet/>
      <dgm:spPr/>
      <dgm:t>
        <a:bodyPr/>
        <a:lstStyle/>
        <a:p>
          <a:r>
            <a:rPr lang="en-US"/>
            <a:t>Model_test.py -&gt; python –m sasmodels.model_test [opencl|cuda|dll|all] model1 [model2 …]</a:t>
          </a:r>
        </a:p>
      </dgm:t>
    </dgm:pt>
    <dgm:pt modelId="{5B8F4BF8-FBC0-4B23-A939-648514307D08}" type="parTrans" cxnId="{B662DC43-0A9C-4DD8-BE5C-E4CC9F1F90A9}">
      <dgm:prSet/>
      <dgm:spPr/>
      <dgm:t>
        <a:bodyPr/>
        <a:lstStyle/>
        <a:p>
          <a:endParaRPr lang="en-US"/>
        </a:p>
      </dgm:t>
    </dgm:pt>
    <dgm:pt modelId="{E8F3B398-73A3-4E8D-993E-F5C41D67CA55}" type="sibTrans" cxnId="{B662DC43-0A9C-4DD8-BE5C-E4CC9F1F90A9}">
      <dgm:prSet/>
      <dgm:spPr/>
      <dgm:t>
        <a:bodyPr/>
        <a:lstStyle/>
        <a:p>
          <a:endParaRPr lang="en-US"/>
        </a:p>
      </dgm:t>
    </dgm:pt>
    <dgm:pt modelId="{DDF4C394-0094-4B26-AB43-D9607381616A}">
      <dgm:prSet/>
      <dgm:spPr/>
      <dgm:t>
        <a:bodyPr/>
        <a:lstStyle/>
        <a:p>
          <a:r>
            <a:rPr lang="en-US"/>
            <a:t>‘all’ instead of model1 […] will test all models</a:t>
          </a:r>
        </a:p>
      </dgm:t>
    </dgm:pt>
    <dgm:pt modelId="{29A2860C-BC8B-4FBD-BEA9-BF9773F30ECA}" type="parTrans" cxnId="{B3F8484D-ED5D-4432-8607-4B5BF1C2D6C2}">
      <dgm:prSet/>
      <dgm:spPr/>
      <dgm:t>
        <a:bodyPr/>
        <a:lstStyle/>
        <a:p>
          <a:endParaRPr lang="en-US"/>
        </a:p>
      </dgm:t>
    </dgm:pt>
    <dgm:pt modelId="{B2CE9079-43EF-4617-9CE4-9C1F247CDCE1}" type="sibTrans" cxnId="{B3F8484D-ED5D-4432-8607-4B5BF1C2D6C2}">
      <dgm:prSet/>
      <dgm:spPr/>
      <dgm:t>
        <a:bodyPr/>
        <a:lstStyle/>
        <a:p>
          <a:endParaRPr lang="en-US"/>
        </a:p>
      </dgm:t>
    </dgm:pt>
    <dgm:pt modelId="{62AEEC9C-47E5-416F-88D3-702F9C5AB9D7}" type="pres">
      <dgm:prSet presAssocID="{89B93835-1924-4AC5-8C2F-E2534D2CFE90}" presName="Name0" presStyleCnt="0">
        <dgm:presLayoutVars>
          <dgm:dir/>
          <dgm:animLvl val="lvl"/>
          <dgm:resizeHandles val="exact"/>
        </dgm:presLayoutVars>
      </dgm:prSet>
      <dgm:spPr/>
    </dgm:pt>
    <dgm:pt modelId="{AE695AE5-05B8-4228-A51D-D2E8B87B2996}" type="pres">
      <dgm:prSet presAssocID="{53E31106-5CCD-42A4-9CEB-4D46D03DEE32}" presName="linNode" presStyleCnt="0"/>
      <dgm:spPr/>
    </dgm:pt>
    <dgm:pt modelId="{EA22DA8D-FA58-482F-BBF3-5D0EC3498AE1}" type="pres">
      <dgm:prSet presAssocID="{53E31106-5CCD-42A4-9CEB-4D46D03DEE32}" presName="parentText" presStyleLbl="node1" presStyleIdx="0" presStyleCnt="2" custScaleY="34750">
        <dgm:presLayoutVars>
          <dgm:chMax val="1"/>
          <dgm:bulletEnabled val="1"/>
        </dgm:presLayoutVars>
      </dgm:prSet>
      <dgm:spPr/>
    </dgm:pt>
    <dgm:pt modelId="{746DEBE3-2390-45FD-A46A-E793859B4FF7}" type="pres">
      <dgm:prSet presAssocID="{53E31106-5CCD-42A4-9CEB-4D46D03DEE32}" presName="descendantText" presStyleLbl="alignAccFollowNode1" presStyleIdx="0" presStyleCnt="2" custScaleY="23439">
        <dgm:presLayoutVars>
          <dgm:bulletEnabled val="1"/>
        </dgm:presLayoutVars>
      </dgm:prSet>
      <dgm:spPr/>
    </dgm:pt>
    <dgm:pt modelId="{BD6483BC-1768-459C-9B9B-1543BCDD3BE8}" type="pres">
      <dgm:prSet presAssocID="{ABFEA9DC-4D28-473B-B1BD-D259661CDF89}" presName="sp" presStyleCnt="0"/>
      <dgm:spPr/>
    </dgm:pt>
    <dgm:pt modelId="{6EF24C15-887A-4322-B44E-3C3E16712194}" type="pres">
      <dgm:prSet presAssocID="{32D85BA8-D426-47F0-AFF8-A7CE6DF67974}" presName="linNode" presStyleCnt="0"/>
      <dgm:spPr/>
    </dgm:pt>
    <dgm:pt modelId="{78CD266A-1EBC-4D1F-8E1A-F9D5147F963C}" type="pres">
      <dgm:prSet presAssocID="{32D85BA8-D426-47F0-AFF8-A7CE6DF67974}" presName="parentText" presStyleLbl="node1" presStyleIdx="1" presStyleCnt="2" custScaleY="140469">
        <dgm:presLayoutVars>
          <dgm:chMax val="1"/>
          <dgm:bulletEnabled val="1"/>
        </dgm:presLayoutVars>
      </dgm:prSet>
      <dgm:spPr/>
    </dgm:pt>
    <dgm:pt modelId="{31788BC9-3934-4182-9EBF-C8BE976B907D}" type="pres">
      <dgm:prSet presAssocID="{32D85BA8-D426-47F0-AFF8-A7CE6DF67974}" presName="descendantText" presStyleLbl="alignAccFollowNode1" presStyleIdx="1" presStyleCnt="2" custScaleY="153754" custLinFactNeighborX="110" custLinFactNeighborY="1021">
        <dgm:presLayoutVars>
          <dgm:bulletEnabled val="1"/>
        </dgm:presLayoutVars>
      </dgm:prSet>
      <dgm:spPr/>
    </dgm:pt>
  </dgm:ptLst>
  <dgm:cxnLst>
    <dgm:cxn modelId="{CFD5090E-A50A-4099-8024-EBB366EFF42A}" type="presOf" srcId="{32D85BA8-D426-47F0-AFF8-A7CE6DF67974}" destId="{78CD266A-1EBC-4D1F-8E1A-F9D5147F963C}" srcOrd="0" destOrd="0" presId="urn:microsoft.com/office/officeart/2005/8/layout/vList5"/>
    <dgm:cxn modelId="{DBC83B1C-C8FA-482A-AE6A-F06A09E31A44}" srcId="{62763620-4DAA-40FC-94E3-234A59F6415B}" destId="{C9757370-954D-46F6-8195-38DCA7A4F80C}" srcOrd="0" destOrd="0" parTransId="{F69ACF4D-FF5D-48DD-92E4-403C50007A6C}" sibTransId="{6C174B1D-17B1-48EC-B2E1-3C7410430D50}"/>
    <dgm:cxn modelId="{8EF85B1E-F17D-48DA-8FA0-F4000C64F466}" type="presOf" srcId="{9FEA9804-E688-4934-B178-BBDD2364188E}" destId="{31788BC9-3934-4182-9EBF-C8BE976B907D}" srcOrd="0" destOrd="5" presId="urn:microsoft.com/office/officeart/2005/8/layout/vList5"/>
    <dgm:cxn modelId="{A3C18823-644F-46DD-A0F5-F094362DE580}" type="presOf" srcId="{E0ACD71E-BB54-4D6B-B81D-3E39006732A1}" destId="{31788BC9-3934-4182-9EBF-C8BE976B907D}" srcOrd="0" destOrd="8" presId="urn:microsoft.com/office/officeart/2005/8/layout/vList5"/>
    <dgm:cxn modelId="{906CBB23-E152-484C-809C-71BC1A351EBD}" srcId="{89B93835-1924-4AC5-8C2F-E2534D2CFE90}" destId="{32D85BA8-D426-47F0-AFF8-A7CE6DF67974}" srcOrd="1" destOrd="0" parTransId="{3F2C8CAE-222C-4DFB-B795-7EA8E741BEAB}" sibTransId="{25B030AA-9039-4885-891A-2E4C1AABBE16}"/>
    <dgm:cxn modelId="{598C0E5E-CDF9-4629-B382-204E697CD93F}" srcId="{32D85BA8-D426-47F0-AFF8-A7CE6DF67974}" destId="{F7BAB271-8F07-4259-9227-A22C83910C24}" srcOrd="2" destOrd="0" parTransId="{FE7BC515-561E-4133-B235-046C7FD097C7}" sibTransId="{226C54CD-20D4-4A3B-AB1E-65CE3C8CC6B5}"/>
    <dgm:cxn modelId="{55CE745F-41D7-427A-BDEA-CAE56496814D}" srcId="{9FEA9804-E688-4934-B178-BBDD2364188E}" destId="{62763620-4DAA-40FC-94E3-234A59F6415B}" srcOrd="0" destOrd="0" parTransId="{AA5775C2-915E-454C-A2B6-4F1336C0953A}" sibTransId="{66A12A24-0EA1-488F-96AC-1FDEB4475CCF}"/>
    <dgm:cxn modelId="{80EC5B41-3C94-4D32-AA28-505A6CB457C0}" type="presOf" srcId="{DDF4C394-0094-4B26-AB43-D9607381616A}" destId="{31788BC9-3934-4182-9EBF-C8BE976B907D}" srcOrd="0" destOrd="12" presId="urn:microsoft.com/office/officeart/2005/8/layout/vList5"/>
    <dgm:cxn modelId="{B662DC43-0A9C-4DD8-BE5C-E4CC9F1F90A9}" srcId="{F7BAB271-8F07-4259-9227-A22C83910C24}" destId="{94EEBB69-6FC9-44B1-917F-0B04ED0ABD38}" srcOrd="0" destOrd="0" parTransId="{5B8F4BF8-FBC0-4B23-A939-648514307D08}" sibTransId="{E8F3B398-73A3-4E8D-993E-F5C41D67CA55}"/>
    <dgm:cxn modelId="{2F450146-D4F7-4E07-B6B2-D48CC24CD0EE}" srcId="{9FEA9804-E688-4934-B178-BBDD2364188E}" destId="{378E6362-EA3F-43EC-A8D0-1D2805802848}" srcOrd="1" destOrd="0" parTransId="{837BA93F-E9CB-4234-A753-0C58FF21D762}" sibTransId="{EBB93DC9-8F20-4A32-802C-E1C5C34EDD35}"/>
    <dgm:cxn modelId="{7284C04C-B264-4152-BCA4-F2F68D5D18ED}" type="presOf" srcId="{DAD094DF-4454-4A24-8243-4C5F6B41182F}" destId="{746DEBE3-2390-45FD-A46A-E793859B4FF7}" srcOrd="0" destOrd="0" presId="urn:microsoft.com/office/officeart/2005/8/layout/vList5"/>
    <dgm:cxn modelId="{B3F8484D-ED5D-4432-8607-4B5BF1C2D6C2}" srcId="{F7BAB271-8F07-4259-9227-A22C83910C24}" destId="{DDF4C394-0094-4B26-AB43-D9607381616A}" srcOrd="1" destOrd="0" parTransId="{29A2860C-BC8B-4FBD-BEA9-BF9773F30ECA}" sibTransId="{B2CE9079-43EF-4617-9CE4-9C1F247CDCE1}"/>
    <dgm:cxn modelId="{90F4154E-A494-4D38-9C27-69ACC74C6B17}" srcId="{AC21F781-5F37-4421-AD1D-C34D9E86145B}" destId="{8255DC6E-2236-490E-9117-57FE0ED8D748}" srcOrd="0" destOrd="0" parTransId="{2F106BD6-700F-42F3-9F23-EF61F5D8A913}" sibTransId="{FE2E44A4-4CF3-4767-BAE0-5BEB90287FA2}"/>
    <dgm:cxn modelId="{F2139451-33B7-401A-A975-B55441EB9491}" type="presOf" srcId="{53E31106-5CCD-42A4-9CEB-4D46D03DEE32}" destId="{EA22DA8D-FA58-482F-BBF3-5D0EC3498AE1}" srcOrd="0" destOrd="0" presId="urn:microsoft.com/office/officeart/2005/8/layout/vList5"/>
    <dgm:cxn modelId="{DDBCC553-FDFB-481D-8752-43F5B4EC89BD}" type="presOf" srcId="{F7BAB271-8F07-4259-9227-A22C83910C24}" destId="{31788BC9-3934-4182-9EBF-C8BE976B907D}" srcOrd="0" destOrd="10" presId="urn:microsoft.com/office/officeart/2005/8/layout/vList5"/>
    <dgm:cxn modelId="{6C9DA755-D233-4A26-A668-AF941A9767B1}" type="presOf" srcId="{1CA38088-A8C7-4D84-A2E4-CEA023E95AB4}" destId="{31788BC9-3934-4182-9EBF-C8BE976B907D}" srcOrd="0" destOrd="2" presId="urn:microsoft.com/office/officeart/2005/8/layout/vList5"/>
    <dgm:cxn modelId="{DBCDCC56-5F83-4053-A0DB-A85ADA56F289}" type="presOf" srcId="{8255DC6E-2236-490E-9117-57FE0ED8D748}" destId="{31788BC9-3934-4182-9EBF-C8BE976B907D}" srcOrd="0" destOrd="4" presId="urn:microsoft.com/office/officeart/2005/8/layout/vList5"/>
    <dgm:cxn modelId="{18FB2C7A-58FB-4066-BAA1-894E7FB45BC5}" srcId="{32D85BA8-D426-47F0-AFF8-A7CE6DF67974}" destId="{9FEA9804-E688-4934-B178-BBDD2364188E}" srcOrd="1" destOrd="0" parTransId="{3F54861F-DE02-46C1-B41D-CF7ED2D969EB}" sibTransId="{7AAF1917-EA9E-4F60-8C5A-1A6FD9EDD55F}"/>
    <dgm:cxn modelId="{01F60A7C-3C84-444B-B2C4-BAF3B0B29B4F}" srcId="{28CBBAEA-5207-4A0A-A317-59E4A08A07D0}" destId="{AC21F781-5F37-4421-AD1D-C34D9E86145B}" srcOrd="1" destOrd="0" parTransId="{C83D2E8F-2E9C-4407-AB9E-2C11E84344E1}" sibTransId="{A8ED7AEC-BC4B-45BD-8A79-3319CACD7ABF}"/>
    <dgm:cxn modelId="{BE7A0C85-E5CC-4484-9767-27EE1A325DFA}" srcId="{A2BCC1A2-0B48-4A1D-82F5-6E8AF3EA4962}" destId="{1CA38088-A8C7-4D84-A2E4-CEA023E95AB4}" srcOrd="0" destOrd="0" parTransId="{72A09283-15C0-4B96-8242-96DABFC4C954}" sibTransId="{680754E2-1C54-481F-80BE-08021E91E488}"/>
    <dgm:cxn modelId="{3CCB7E8C-91D4-466E-8E32-7D378488D89C}" type="presOf" srcId="{62763620-4DAA-40FC-94E3-234A59F6415B}" destId="{31788BC9-3934-4182-9EBF-C8BE976B907D}" srcOrd="0" destOrd="6" presId="urn:microsoft.com/office/officeart/2005/8/layout/vList5"/>
    <dgm:cxn modelId="{03AA53A3-ADC5-4DB8-A8FF-95D0D8DA60A9}" srcId="{53E31106-5CCD-42A4-9CEB-4D46D03DEE32}" destId="{DAD094DF-4454-4A24-8243-4C5F6B41182F}" srcOrd="0" destOrd="0" parTransId="{54638689-1C7E-46EA-A031-36FA269626A0}" sibTransId="{3BC6A364-D344-4950-A6E1-F4074653FBED}"/>
    <dgm:cxn modelId="{85E7D4B0-8EA9-4180-872B-C776B433EFC9}" type="presOf" srcId="{28CBBAEA-5207-4A0A-A317-59E4A08A07D0}" destId="{31788BC9-3934-4182-9EBF-C8BE976B907D}" srcOrd="0" destOrd="0" presId="urn:microsoft.com/office/officeart/2005/8/layout/vList5"/>
    <dgm:cxn modelId="{8C9C70B3-11BB-41F2-BEDC-F2E0ED597FD5}" type="presOf" srcId="{AC21F781-5F37-4421-AD1D-C34D9E86145B}" destId="{31788BC9-3934-4182-9EBF-C8BE976B907D}" srcOrd="0" destOrd="3" presId="urn:microsoft.com/office/officeart/2005/8/layout/vList5"/>
    <dgm:cxn modelId="{89BA3CB5-98A8-4D3F-8B67-E744711A46CD}" srcId="{89B93835-1924-4AC5-8C2F-E2534D2CFE90}" destId="{53E31106-5CCD-42A4-9CEB-4D46D03DEE32}" srcOrd="0" destOrd="0" parTransId="{8B98274A-0018-4708-A0AB-B2A02092C542}" sibTransId="{ABFEA9DC-4D28-473B-B1BD-D259661CDF89}"/>
    <dgm:cxn modelId="{F53029C5-0694-450A-A8CE-435A356E3178}" type="presOf" srcId="{C9757370-954D-46F6-8195-38DCA7A4F80C}" destId="{31788BC9-3934-4182-9EBF-C8BE976B907D}" srcOrd="0" destOrd="7" presId="urn:microsoft.com/office/officeart/2005/8/layout/vList5"/>
    <dgm:cxn modelId="{697B39E1-1C28-4787-B103-25994D809438}" type="presOf" srcId="{94EEBB69-6FC9-44B1-917F-0B04ED0ABD38}" destId="{31788BC9-3934-4182-9EBF-C8BE976B907D}" srcOrd="0" destOrd="11" presId="urn:microsoft.com/office/officeart/2005/8/layout/vList5"/>
    <dgm:cxn modelId="{6B5896EF-7FBA-4BD8-9E71-C01F9537BCC0}" type="presOf" srcId="{89B93835-1924-4AC5-8C2F-E2534D2CFE90}" destId="{62AEEC9C-47E5-416F-88D3-702F9C5AB9D7}" srcOrd="0" destOrd="0" presId="urn:microsoft.com/office/officeart/2005/8/layout/vList5"/>
    <dgm:cxn modelId="{1278BBF5-CD30-47E4-99D7-B3E8C88B2336}" srcId="{32D85BA8-D426-47F0-AFF8-A7CE6DF67974}" destId="{28CBBAEA-5207-4A0A-A317-59E4A08A07D0}" srcOrd="0" destOrd="0" parTransId="{C99BF149-131E-4EF0-8184-6DDA1956B492}" sibTransId="{12164C6B-8802-4EA8-A636-71AB80D04588}"/>
    <dgm:cxn modelId="{B7B0B1F7-E853-4413-AD6A-89AD5C71061D}" srcId="{62763620-4DAA-40FC-94E3-234A59F6415B}" destId="{E0ACD71E-BB54-4D6B-B81D-3E39006732A1}" srcOrd="1" destOrd="0" parTransId="{6F56C30D-A7C7-4AF0-83B1-916EC2C93707}" sibTransId="{25ADAE40-896F-4327-9EE5-A7EA54DB3FC6}"/>
    <dgm:cxn modelId="{F7B523FC-5381-4C6D-BB2E-D947CEFCD98E}" type="presOf" srcId="{A2BCC1A2-0B48-4A1D-82F5-6E8AF3EA4962}" destId="{31788BC9-3934-4182-9EBF-C8BE976B907D}" srcOrd="0" destOrd="1" presId="urn:microsoft.com/office/officeart/2005/8/layout/vList5"/>
    <dgm:cxn modelId="{F6699EFC-5768-452B-A6C7-6CB269CD328F}" type="presOf" srcId="{378E6362-EA3F-43EC-A8D0-1D2805802848}" destId="{31788BC9-3934-4182-9EBF-C8BE976B907D}" srcOrd="0" destOrd="9" presId="urn:microsoft.com/office/officeart/2005/8/layout/vList5"/>
    <dgm:cxn modelId="{C9DC2BFF-6A22-497F-9CC8-CE674C46D5DE}" srcId="{28CBBAEA-5207-4A0A-A317-59E4A08A07D0}" destId="{A2BCC1A2-0B48-4A1D-82F5-6E8AF3EA4962}" srcOrd="0" destOrd="0" parTransId="{6B0FC95F-29CC-4C5B-A376-087ECB2D5EA6}" sibTransId="{79958034-5125-4C3D-B9FE-39472357BED3}"/>
    <dgm:cxn modelId="{FD73B974-6ECA-4795-B503-9751EE8705A9}" type="presParOf" srcId="{62AEEC9C-47E5-416F-88D3-702F9C5AB9D7}" destId="{AE695AE5-05B8-4228-A51D-D2E8B87B2996}" srcOrd="0" destOrd="0" presId="urn:microsoft.com/office/officeart/2005/8/layout/vList5"/>
    <dgm:cxn modelId="{C589B413-4108-4641-AAF4-67B2A3C60DCB}" type="presParOf" srcId="{AE695AE5-05B8-4228-A51D-D2E8B87B2996}" destId="{EA22DA8D-FA58-482F-BBF3-5D0EC3498AE1}" srcOrd="0" destOrd="0" presId="urn:microsoft.com/office/officeart/2005/8/layout/vList5"/>
    <dgm:cxn modelId="{956F08C1-A15B-4B29-9F8F-B9F661DB888D}" type="presParOf" srcId="{AE695AE5-05B8-4228-A51D-D2E8B87B2996}" destId="{746DEBE3-2390-45FD-A46A-E793859B4FF7}" srcOrd="1" destOrd="0" presId="urn:microsoft.com/office/officeart/2005/8/layout/vList5"/>
    <dgm:cxn modelId="{B564FD2D-55A3-460E-AE44-2165D1C63A9C}" type="presParOf" srcId="{62AEEC9C-47E5-416F-88D3-702F9C5AB9D7}" destId="{BD6483BC-1768-459C-9B9B-1543BCDD3BE8}" srcOrd="1" destOrd="0" presId="urn:microsoft.com/office/officeart/2005/8/layout/vList5"/>
    <dgm:cxn modelId="{8569B9EE-F7A2-47CF-B998-A14BF8B51FED}" type="presParOf" srcId="{62AEEC9C-47E5-416F-88D3-702F9C5AB9D7}" destId="{6EF24C15-887A-4322-B44E-3C3E16712194}" srcOrd="2" destOrd="0" presId="urn:microsoft.com/office/officeart/2005/8/layout/vList5"/>
    <dgm:cxn modelId="{E1E13FE4-569D-40E2-829A-DF275B5DE70F}" type="presParOf" srcId="{6EF24C15-887A-4322-B44E-3C3E16712194}" destId="{78CD266A-1EBC-4D1F-8E1A-F9D5147F963C}" srcOrd="0" destOrd="0" presId="urn:microsoft.com/office/officeart/2005/8/layout/vList5"/>
    <dgm:cxn modelId="{CAE48710-AEE6-4B64-92BA-C8D4A8FD739A}" type="presParOf" srcId="{6EF24C15-887A-4322-B44E-3C3E16712194}" destId="{31788BC9-3934-4182-9EBF-C8BE976B907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6FA91-103C-43C4-8FCF-E939601E76E0}">
      <dsp:nvSpPr>
        <dsp:cNvPr id="0" name=""/>
        <dsp:cNvSpPr/>
      </dsp:nvSpPr>
      <dsp:spPr>
        <a:xfrm>
          <a:off x="993068" y="2520"/>
          <a:ext cx="2036906" cy="122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/>
            <a:t>Matplotlib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Plotting utility</a:t>
          </a:r>
        </a:p>
      </dsp:txBody>
      <dsp:txXfrm>
        <a:off x="993068" y="2520"/>
        <a:ext cx="2036906" cy="1222143"/>
      </dsp:txXfrm>
    </dsp:sp>
    <dsp:sp modelId="{FD68F590-18FF-4D66-A5CD-C95AFFBC5D96}">
      <dsp:nvSpPr>
        <dsp:cNvPr id="0" name=""/>
        <dsp:cNvSpPr/>
      </dsp:nvSpPr>
      <dsp:spPr>
        <a:xfrm>
          <a:off x="3233665" y="2520"/>
          <a:ext cx="2036906" cy="122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 dirty="0" err="1"/>
            <a:t>Pyqt</a:t>
          </a:r>
          <a:endParaRPr lang="en-US" sz="1700" u="sng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Base GUI</a:t>
          </a:r>
        </a:p>
      </dsp:txBody>
      <dsp:txXfrm>
        <a:off x="3233665" y="2520"/>
        <a:ext cx="2036906" cy="1222143"/>
      </dsp:txXfrm>
    </dsp:sp>
    <dsp:sp modelId="{001BF6E9-8BA0-4621-A6BC-F319F114ABDA}">
      <dsp:nvSpPr>
        <dsp:cNvPr id="0" name=""/>
        <dsp:cNvSpPr/>
      </dsp:nvSpPr>
      <dsp:spPr>
        <a:xfrm>
          <a:off x="993068" y="1428354"/>
          <a:ext cx="2036906" cy="122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 dirty="0" err="1"/>
            <a:t>Numpy</a:t>
          </a:r>
          <a:r>
            <a:rPr lang="en-US" sz="1700" u="sng" kern="1200" dirty="0"/>
            <a:t> and </a:t>
          </a:r>
          <a:r>
            <a:rPr lang="en-US" sz="1700" u="sng" kern="1200" dirty="0" err="1"/>
            <a:t>Scipy</a:t>
          </a:r>
          <a:endParaRPr lang="en-US" sz="1700" u="sng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Array and numerical methods</a:t>
          </a:r>
        </a:p>
      </dsp:txBody>
      <dsp:txXfrm>
        <a:off x="993068" y="1428354"/>
        <a:ext cx="2036906" cy="1222143"/>
      </dsp:txXfrm>
    </dsp:sp>
    <dsp:sp modelId="{73D6A095-9596-4F78-9E40-AE74F0B51821}">
      <dsp:nvSpPr>
        <dsp:cNvPr id="0" name=""/>
        <dsp:cNvSpPr/>
      </dsp:nvSpPr>
      <dsp:spPr>
        <a:xfrm>
          <a:off x="3233665" y="1428354"/>
          <a:ext cx="2036906" cy="122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/>
            <a:t>Lxml, Hdf5 and h5py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Load and Save NeXus and XML files</a:t>
          </a:r>
        </a:p>
      </dsp:txBody>
      <dsp:txXfrm>
        <a:off x="3233665" y="1428354"/>
        <a:ext cx="2036906" cy="1222143"/>
      </dsp:txXfrm>
    </dsp:sp>
    <dsp:sp modelId="{5BD406FD-649A-469D-B5DE-6C32AD2B9AF2}">
      <dsp:nvSpPr>
        <dsp:cNvPr id="0" name=""/>
        <dsp:cNvSpPr/>
      </dsp:nvSpPr>
      <dsp:spPr>
        <a:xfrm>
          <a:off x="993068" y="2854189"/>
          <a:ext cx="2036906" cy="122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 dirty="0"/>
            <a:t>Twisted, </a:t>
          </a:r>
          <a:r>
            <a:rPr lang="en-US" sz="1700" u="sng" kern="1200" dirty="0" err="1"/>
            <a:t>cuda</a:t>
          </a:r>
          <a:r>
            <a:rPr lang="en-US" sz="1700" u="sng" kern="1200" dirty="0"/>
            <a:t>, </a:t>
          </a:r>
          <a:r>
            <a:rPr lang="en-US" sz="1700" u="sng" kern="1200" dirty="0" err="1"/>
            <a:t>pyopencl</a:t>
          </a:r>
          <a:r>
            <a:rPr lang="en-US" sz="1700" u="sng" kern="1200" dirty="0"/>
            <a:t> &amp; </a:t>
          </a:r>
          <a:r>
            <a:rPr lang="en-US" sz="1700" u="sng" kern="1200" dirty="0" err="1"/>
            <a:t>numba</a:t>
          </a:r>
          <a:endParaRPr lang="en-US" sz="1700" u="sng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Threading and GPU utilization</a:t>
          </a:r>
        </a:p>
      </dsp:txBody>
      <dsp:txXfrm>
        <a:off x="993068" y="2854189"/>
        <a:ext cx="2036906" cy="1222143"/>
      </dsp:txXfrm>
    </dsp:sp>
    <dsp:sp modelId="{FDD10564-AA33-44A4-9574-DCF2565CE1A9}">
      <dsp:nvSpPr>
        <dsp:cNvPr id="0" name=""/>
        <dsp:cNvSpPr/>
      </dsp:nvSpPr>
      <dsp:spPr>
        <a:xfrm>
          <a:off x="3233665" y="2854189"/>
          <a:ext cx="2036906" cy="122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/>
            <a:t>Sphinx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Documentation</a:t>
          </a:r>
        </a:p>
      </dsp:txBody>
      <dsp:txXfrm>
        <a:off x="3233665" y="2854189"/>
        <a:ext cx="2036906" cy="1222143"/>
      </dsp:txXfrm>
    </dsp:sp>
    <dsp:sp modelId="{53C73BDC-4481-4B26-A680-83E63BAEECE7}">
      <dsp:nvSpPr>
        <dsp:cNvPr id="0" name=""/>
        <dsp:cNvSpPr/>
      </dsp:nvSpPr>
      <dsp:spPr>
        <a:xfrm>
          <a:off x="993068" y="4280023"/>
          <a:ext cx="2036906" cy="122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/>
            <a:t>Tinycc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 compiler</a:t>
          </a:r>
        </a:p>
      </dsp:txBody>
      <dsp:txXfrm>
        <a:off x="993068" y="4280023"/>
        <a:ext cx="2036906" cy="1222143"/>
      </dsp:txXfrm>
    </dsp:sp>
    <dsp:sp modelId="{FA39DB39-E532-4E82-8CEE-7355D0E44431}">
      <dsp:nvSpPr>
        <dsp:cNvPr id="0" name=""/>
        <dsp:cNvSpPr/>
      </dsp:nvSpPr>
      <dsp:spPr>
        <a:xfrm>
          <a:off x="3233665" y="4280023"/>
          <a:ext cx="2036906" cy="122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u="sng" kern="1200"/>
            <a:t>Periodictable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Atomic data</a:t>
          </a:r>
        </a:p>
      </dsp:txBody>
      <dsp:txXfrm>
        <a:off x="3233665" y="4280023"/>
        <a:ext cx="2036906" cy="12221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DEBE3-2390-45FD-A46A-E793859B4FF7}">
      <dsp:nvSpPr>
        <dsp:cNvPr id="0" name=""/>
        <dsp:cNvSpPr/>
      </dsp:nvSpPr>
      <dsp:spPr>
        <a:xfrm rot="5400000">
          <a:off x="3289031" y="-1151013"/>
          <a:ext cx="572545" cy="3364992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Tip: Create a symbolic link from repo into python library</a:t>
          </a:r>
        </a:p>
      </dsp:txBody>
      <dsp:txXfrm rot="-5400000">
        <a:off x="1892808" y="273159"/>
        <a:ext cx="3337043" cy="516647"/>
      </dsp:txXfrm>
    </dsp:sp>
    <dsp:sp modelId="{EA22DA8D-FA58-482F-BBF3-5D0EC3498AE1}">
      <dsp:nvSpPr>
        <dsp:cNvPr id="0" name=""/>
        <dsp:cNvSpPr/>
      </dsp:nvSpPr>
      <dsp:spPr>
        <a:xfrm>
          <a:off x="0" y="957"/>
          <a:ext cx="1892808" cy="10610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Sasview</a:t>
          </a:r>
          <a:r>
            <a:rPr lang="en-US" sz="1600" kern="1200" dirty="0"/>
            <a:t> and </a:t>
          </a:r>
          <a:r>
            <a:rPr lang="en-US" sz="1600" kern="1200" dirty="0" err="1"/>
            <a:t>sasmodels</a:t>
          </a:r>
          <a:r>
            <a:rPr lang="en-US" sz="1600" kern="1200" dirty="0"/>
            <a:t> must be in python path!</a:t>
          </a:r>
        </a:p>
      </dsp:txBody>
      <dsp:txXfrm>
        <a:off x="51796" y="52753"/>
        <a:ext cx="1789216" cy="957458"/>
      </dsp:txXfrm>
    </dsp:sp>
    <dsp:sp modelId="{31788BC9-3934-4182-9EBF-C8BE976B907D}">
      <dsp:nvSpPr>
        <dsp:cNvPr id="0" name=""/>
        <dsp:cNvSpPr/>
      </dsp:nvSpPr>
      <dsp:spPr>
        <a:xfrm rot="5400000">
          <a:off x="1696013" y="1703290"/>
          <a:ext cx="3755757" cy="3361705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Sascalc: Sasview/test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Run_one.py -&gt; python run_one relative/path/to/test/file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Only a single file allowed per run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utest_sasview.py -&gt; python utest_sasview.py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Runs all python files starting with ‘utest’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GUI: Sasview/src/sas/qtgui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GUITests.py -&gt; python GUITests.py [suitename1 suitename2 …]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No suite options provided? Run them all!</a:t>
          </a:r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Available suites are listed in </a:t>
          </a:r>
          <a:r>
            <a:rPr lang="en-US" sz="1200" kern="1200" dirty="0" err="1"/>
            <a:t>GUITests.ALL_SUITES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*Not automatically run during build process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Model tests: sasmodels/sasmodels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Model_test.py -&gt; python –m sasmodels.model_test [opencl|cuda|dll|all] model1 [model2 …]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‘all’ instead of model1 […] will test all models</a:t>
          </a:r>
        </a:p>
      </dsp:txBody>
      <dsp:txXfrm rot="-5400000">
        <a:off x="1893039" y="1670370"/>
        <a:ext cx="3197600" cy="3427547"/>
      </dsp:txXfrm>
    </dsp:sp>
    <dsp:sp modelId="{78CD266A-1EBC-4D1F-8E1A-F9D5147F963C}">
      <dsp:nvSpPr>
        <dsp:cNvPr id="0" name=""/>
        <dsp:cNvSpPr/>
      </dsp:nvSpPr>
      <dsp:spPr>
        <a:xfrm>
          <a:off x="0" y="1214676"/>
          <a:ext cx="1890959" cy="428905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Three test locations</a:t>
          </a:r>
        </a:p>
      </dsp:txBody>
      <dsp:txXfrm>
        <a:off x="92309" y="1306985"/>
        <a:ext cx="1706341" cy="4104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0780-8E7A-4240-B6B6-BD478AF75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2931A-D927-4C6B-A291-C945BE32E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EE734-160F-4956-9AE6-3674377C2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5430-51B8-44B2-A87F-0C9D5944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C24BD-CD9E-4693-9349-63EC9F23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0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6577-E04D-4317-934E-9C45C26A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0603C-99D0-45C9-9A0B-159A4A5EF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6E292-A608-4571-A2E9-53ED2E7B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55621-C9A8-4712-91F9-F3D7FD12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A4A03-0AE3-494C-983D-9B36774E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8A2E0-D808-4AB8-B1D7-E8B8DE514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A8DD-F2E4-4792-ADB6-CC56D01E6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AF00D-4798-4486-B610-2248A24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94EC-7D80-4500-9898-B9C13AD7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2355B-F086-4E7C-9F8D-B001C8E4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8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62C9-CC38-42F0-A839-A519D218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92CD-82D8-4C7F-94F6-1E0FF6F3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64DB9-551E-48D5-84AB-EF062A6A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5D31-B893-48D3-AD08-44CA4F9A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19014-0D1D-43FB-98D2-B0203839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8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BE58-15DC-4469-A6B4-A15D8890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AC2EC-9A6A-4DDD-B2DC-B6A5D90F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8B621-EA15-4213-AFB6-5E6C4BBD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86EA-3620-4BCC-8236-5D9EBA5F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4588-BA2F-4757-A25D-6EF658EE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32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5343-DF34-43D3-B82A-BDBDCFB8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F10D-9A44-40BD-B455-B246A3E50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DB9DF-1E49-4B7F-8C16-EDAC11306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D94C-F9DB-4461-B072-A30E9D2F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88AEA-1652-4046-BDDD-0EF67A37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FF10F-4ACE-4BC7-9E21-CFE4A240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E1E2-6073-4E4F-A5C1-FDB20AF7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7A81C-535D-4B8A-A8DF-19E1C06FF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779C7-05AF-4F7A-BEE8-FFF89487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D11CD-10EF-4D65-9846-0485FDF69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47DB7-ACED-446D-B5AC-9F6F1ACDC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8E9074-3582-4CAC-948F-9659BD4F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30CCA-4AAB-49CE-8A2F-679EFBAA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423E4-FCE0-4217-80B4-6DF73514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C242-FEC3-40F8-BF3F-E3A2EEED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02EA8-3F40-4FDE-90A4-BE7AB366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2E0C8-8695-4FFD-8C6A-BCA9118B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1C2EC-2CBE-406A-922C-4535B3D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9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4FEEB-84C6-458A-8980-12F68013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307CF0-6173-453F-B853-D3362928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C69D-BBEE-4ED1-8EBE-E7AF7164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3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DBA8-B376-45F9-AC38-1D5075A3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72DBB-B0F7-45FC-8981-B346EFF37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CC4D9-C071-4D65-9514-E95BD9A63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95B66-F8CA-43BF-A5C9-2E1CA49C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238D7-0E39-4DA9-939C-B7FB86A3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8B175-0379-4AFB-A00F-3D728490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7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4D3A-139D-4F11-89E9-5FFA246C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4E62E-55A8-4182-94E4-C823CB81C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EAC84-2F13-44FE-AA53-D0041BD71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1D034-C95E-4060-87E6-113E9CA4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014D1-F58A-49BF-A62E-B6E90FDE41A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8DBA2-F3CE-4830-B2FD-9BED18DC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A6E1-7693-4B06-B861-5CF891CF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7E18A-61C7-4B42-BCFD-36135035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1CBC7-ED6F-4556-955B-62773626C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39EC-8B41-489F-BC6B-9E2CE98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14D1-F58A-49BF-A62E-B6E90FDE41A6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A488B-B8A4-47C8-905E-EB6A4D650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C08E-C19F-4B1D-B3BC-3D82E8465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F01A-BE87-4398-B259-848AAC2CE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7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992CE-A1F7-4D2F-91BD-71B843DE9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7400" u="sng"/>
              <a:t>SasView</a:t>
            </a:r>
            <a:br>
              <a:rPr lang="en-US" sz="7400"/>
            </a:br>
            <a:r>
              <a:rPr lang="en-US" sz="7400"/>
              <a:t>Coding Beyond the Models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04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Main Menu Options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94884"/>
              </p:ext>
            </p:extLst>
          </p:nvPr>
        </p:nvGraphicFramePr>
        <p:xfrm>
          <a:off x="346363" y="1315616"/>
          <a:ext cx="9590787" cy="5303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65480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1501204">
                  <a:extLst>
                    <a:ext uri="{9D8B030D-6E8A-4147-A177-3AD203B41FA5}">
                      <a16:colId xmlns:a16="http://schemas.microsoft.com/office/drawing/2014/main" val="456380158"/>
                    </a:ext>
                  </a:extLst>
                </a:gridCol>
                <a:gridCol w="2827655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2087880">
                  <a:extLst>
                    <a:ext uri="{9D8B030D-6E8A-4147-A177-3AD203B41FA5}">
                      <a16:colId xmlns:a16="http://schemas.microsoft.com/office/drawing/2014/main" val="368274669"/>
                    </a:ext>
                  </a:extLst>
                </a:gridCol>
                <a:gridCol w="2508568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343807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Menu 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809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Load Data File(s)</a:t>
                      </a:r>
                    </a:p>
                    <a:p>
                      <a:pPr algn="ctr"/>
                      <a:r>
                        <a:rPr lang="en-US" sz="1000" dirty="0"/>
                        <a:t>Load Data Folder(s)</a:t>
                      </a:r>
                    </a:p>
                    <a:p>
                      <a:pPr algn="ctr"/>
                      <a:r>
                        <a:rPr lang="en-US" sz="1000" dirty="0"/>
                        <a:t>Open Project</a:t>
                      </a:r>
                    </a:p>
                    <a:p>
                      <a:pPr algn="ctr"/>
                      <a:r>
                        <a:rPr lang="en-US" sz="1000" dirty="0"/>
                        <a:t>Open Analysis</a:t>
                      </a:r>
                    </a:p>
                    <a:p>
                      <a:pPr algn="ctr"/>
                      <a:r>
                        <a:rPr lang="en-US" sz="1000" dirty="0"/>
                        <a:t>Save Project</a:t>
                      </a:r>
                    </a:p>
                    <a:p>
                      <a:pPr algn="ctr"/>
                      <a:r>
                        <a:rPr lang="en-US" sz="1000" dirty="0"/>
                        <a:t>Save Analysis</a:t>
                      </a:r>
                    </a:p>
                    <a:p>
                      <a:pPr algn="ctr"/>
                      <a:r>
                        <a:rPr lang="en-US" sz="1000" dirty="0"/>
                        <a:t>Quit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MainWindow.DataExplorer.loadFile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MainWindow.DataExplorer.loadFolder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MainWindow.GuiManager.actionOpen_Project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MainWindow.GuiManager.actionOpen_Analysis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MainWindow.GuiManager.actionSave_Project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MainWindow.GuiManager.actionSave_Analysis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MainWindow.GuiManager.actionQuit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dataloader.loader.load</a:t>
                      </a:r>
                      <a:r>
                        <a:rPr lang="en-US" sz="1000" dirty="0"/>
                        <a:t>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dataloader.loader.load</a:t>
                      </a:r>
                      <a:r>
                        <a:rPr lang="en-US" sz="1000" dirty="0"/>
                        <a:t>()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Load a list of data files</a:t>
                      </a:r>
                    </a:p>
                    <a:p>
                      <a:pPr algn="ctr"/>
                      <a:r>
                        <a:rPr lang="en-US" sz="1000" dirty="0"/>
                        <a:t>Load all data within a specific folder</a:t>
                      </a:r>
                    </a:p>
                    <a:p>
                      <a:pPr algn="ctr"/>
                      <a:r>
                        <a:rPr lang="en-US" sz="1000" dirty="0"/>
                        <a:t>Open a saved project</a:t>
                      </a:r>
                    </a:p>
                    <a:p>
                      <a:pPr algn="ctr"/>
                      <a:r>
                        <a:rPr lang="en-US" sz="1000" dirty="0"/>
                        <a:t>Open a saved analysis</a:t>
                      </a:r>
                    </a:p>
                    <a:p>
                      <a:pPr algn="ctr"/>
                      <a:r>
                        <a:rPr lang="en-US" sz="1000" dirty="0"/>
                        <a:t>Save the existing project</a:t>
                      </a:r>
                    </a:p>
                    <a:p>
                      <a:pPr algn="ctr"/>
                      <a:r>
                        <a:rPr lang="en-US" sz="1000" dirty="0"/>
                        <a:t>Save the existing analysis</a:t>
                      </a:r>
                    </a:p>
                    <a:p>
                      <a:pPr algn="ctr"/>
                      <a:r>
                        <a:rPr lang="en-US" sz="1000" dirty="0"/>
                        <a:t>Close the 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757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Copy Params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Paste Params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Copy Params To Format…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Save Params To File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Report Results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Freeze Fit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GuiManager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actionCopy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GuiManager.actionPaste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GuiManager.actionExcel</a:t>
                      </a:r>
                      <a:r>
                        <a:rPr lang="en-US" sz="1000" dirty="0"/>
                        <a:t>() -or- </a:t>
                      </a:r>
                      <a:r>
                        <a:rPr lang="en-US" sz="1000" dirty="0" err="1"/>
                        <a:t>actionLatex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GuiManager.actionSaveParamsAs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GuiManager.actionReport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actionFreeze_Theory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Copy the fit parameters from a fit page</a:t>
                      </a:r>
                    </a:p>
                    <a:p>
                      <a:pPr algn="ctr"/>
                      <a:r>
                        <a:rPr lang="en-US" sz="1000" dirty="0"/>
                        <a:t>Paste copied parameters into the fit page</a:t>
                      </a:r>
                    </a:p>
                    <a:p>
                      <a:pPr algn="ctr"/>
                      <a:r>
                        <a:rPr lang="en-US" sz="1000" dirty="0"/>
                        <a:t>Copy parameters to Excel or Latex format</a:t>
                      </a:r>
                    </a:p>
                    <a:p>
                      <a:pPr algn="ctr"/>
                      <a:r>
                        <a:rPr lang="en-US" sz="1000" dirty="0"/>
                        <a:t>Export parameters to file</a:t>
                      </a:r>
                    </a:p>
                    <a:p>
                      <a:pPr algn="ctr"/>
                      <a:r>
                        <a:rPr lang="en-US" sz="1000" dirty="0"/>
                        <a:t>Create fit report</a:t>
                      </a:r>
                    </a:p>
                    <a:p>
                      <a:pPr algn="ctr"/>
                      <a:r>
                        <a:rPr lang="en-US" sz="1000" dirty="0"/>
                        <a:t>Freeze a theory to view later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809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Data Operation</a:t>
                      </a:r>
                    </a:p>
                    <a:p>
                      <a:pPr algn="ctr"/>
                      <a:r>
                        <a:rPr lang="en-US" sz="1000" dirty="0"/>
                        <a:t>SLD</a:t>
                      </a:r>
                    </a:p>
                    <a:p>
                      <a:pPr algn="ctr"/>
                      <a:r>
                        <a:rPr lang="en-US" sz="1000" dirty="0"/>
                        <a:t>Density/Volume</a:t>
                      </a:r>
                    </a:p>
                    <a:p>
                      <a:pPr algn="ctr"/>
                      <a:r>
                        <a:rPr lang="en-US" sz="1000" dirty="0"/>
                        <a:t>Slit Size</a:t>
                      </a:r>
                    </a:p>
                    <a:p>
                      <a:pPr algn="ctr"/>
                      <a:r>
                        <a:rPr lang="en-US" sz="1000" dirty="0" err="1"/>
                        <a:t>Kiessig</a:t>
                      </a:r>
                      <a:r>
                        <a:rPr lang="en-US" sz="1000" dirty="0"/>
                        <a:t> Thickness</a:t>
                      </a:r>
                    </a:p>
                    <a:p>
                      <a:pPr algn="ctr"/>
                      <a:r>
                        <a:rPr lang="en-US" sz="1000" dirty="0"/>
                        <a:t>Q Resolution</a:t>
                      </a:r>
                    </a:p>
                    <a:p>
                      <a:pPr algn="ctr"/>
                      <a:r>
                        <a:rPr lang="en-US" sz="1000" dirty="0"/>
                        <a:t>Generic Scattering</a:t>
                      </a:r>
                    </a:p>
                    <a:p>
                      <a:pPr algn="ctr"/>
                      <a:r>
                        <a:rPr lang="en-US" sz="1000" dirty="0"/>
                        <a:t>Python Shell/Editor</a:t>
                      </a:r>
                    </a:p>
                    <a:p>
                      <a:pPr algn="ctr"/>
                      <a:r>
                        <a:rPr lang="en-US" sz="1000" dirty="0"/>
                        <a:t>Image Viewer</a:t>
                      </a:r>
                    </a:p>
                    <a:p>
                      <a:pPr algn="ctr"/>
                      <a:r>
                        <a:rPr lang="en-US" sz="1000" dirty="0"/>
                        <a:t>File Converter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Calculators.DataOperationUtilityPanel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Calculators.SldPanel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DataOperations.DensityPanel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DataOperations.SlitSizePanel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DataOperations.KiessigPanel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Calculators.ResolutionCalculatorPanel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Calculators.GenericScatteringPanel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Utilities.IPythonWidget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Utilities.ImageViewer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Utilities.FileConverter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Periodictable.xsf/</a:t>
                      </a:r>
                      <a:r>
                        <a:rPr lang="en-US" sz="1000" dirty="0" err="1"/>
                        <a:t>nsf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Periodictable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calculator.slit_length_calculator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calculator.kiessig_calculator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calculator.resolution_calculator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calculator.sas_gen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 err="1"/>
                        <a:t>dataloader.manipulations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file_converter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FileConverterUtilities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Add/sub/multi/div two data sets</a:t>
                      </a:r>
                    </a:p>
                    <a:p>
                      <a:pPr algn="ctr"/>
                      <a:r>
                        <a:rPr lang="en-US" sz="1000" dirty="0"/>
                        <a:t>SLD Calculator</a:t>
                      </a:r>
                    </a:p>
                    <a:p>
                      <a:pPr algn="ctr"/>
                      <a:r>
                        <a:rPr lang="en-US" sz="1000" dirty="0"/>
                        <a:t>Density/Volume Calculator</a:t>
                      </a:r>
                    </a:p>
                    <a:p>
                      <a:pPr algn="ctr"/>
                      <a:r>
                        <a:rPr lang="en-US" sz="1000" dirty="0"/>
                        <a:t>Slit Length Calculator</a:t>
                      </a:r>
                    </a:p>
                    <a:p>
                      <a:pPr algn="ctr"/>
                      <a:r>
                        <a:rPr lang="en-US" sz="1000" dirty="0" err="1"/>
                        <a:t>Kiessig</a:t>
                      </a:r>
                      <a:r>
                        <a:rPr lang="en-US" sz="1000" dirty="0"/>
                        <a:t> Thickness Calculator</a:t>
                      </a:r>
                    </a:p>
                    <a:p>
                      <a:pPr algn="ctr"/>
                      <a:r>
                        <a:rPr lang="en-US" sz="1000" dirty="0"/>
                        <a:t>Resolution Calculator</a:t>
                      </a:r>
                    </a:p>
                    <a:p>
                      <a:pPr algn="ctr"/>
                      <a:r>
                        <a:rPr lang="en-US" sz="1000" dirty="0"/>
                        <a:t>Real Space Calculator</a:t>
                      </a:r>
                    </a:p>
                    <a:p>
                      <a:pPr algn="ctr"/>
                      <a:r>
                        <a:rPr lang="en-US" sz="1000" dirty="0"/>
                        <a:t>Python Editor Window</a:t>
                      </a:r>
                    </a:p>
                    <a:p>
                      <a:pPr algn="ctr"/>
                      <a:r>
                        <a:rPr lang="en-US" sz="1000" dirty="0"/>
                        <a:t>Convert images into Arb Int Data</a:t>
                      </a:r>
                    </a:p>
                    <a:p>
                      <a:pPr algn="ctr"/>
                      <a:r>
                        <a:rPr lang="en-US" sz="1000" dirty="0"/>
                        <a:t>Convert non-standard files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12949"/>
                  </a:ext>
                </a:extLst>
              </a:tr>
              <a:tr h="757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Documentation</a:t>
                      </a:r>
                    </a:p>
                    <a:p>
                      <a:pPr algn="ctr"/>
                      <a:r>
                        <a:rPr lang="en-US" sz="1000" dirty="0"/>
                        <a:t>Tutorial</a:t>
                      </a:r>
                    </a:p>
                    <a:p>
                      <a:pPr algn="ctr"/>
                      <a:r>
                        <a:rPr lang="en-US" sz="1000" dirty="0"/>
                        <a:t>Model Marketplace</a:t>
                      </a:r>
                    </a:p>
                    <a:p>
                      <a:pPr algn="ctr"/>
                      <a:r>
                        <a:rPr lang="en-US" sz="1000" dirty="0"/>
                        <a:t>Acknowledge</a:t>
                      </a:r>
                    </a:p>
                    <a:p>
                      <a:pPr algn="ctr"/>
                      <a:r>
                        <a:rPr lang="en-US" sz="1000" dirty="0"/>
                        <a:t>About</a:t>
                      </a:r>
                    </a:p>
                    <a:p>
                      <a:pPr algn="ctr"/>
                      <a:r>
                        <a:rPr lang="en-US" sz="1000" dirty="0"/>
                        <a:t>Welcome to </a:t>
                      </a:r>
                      <a:r>
                        <a:rPr lang="en-US" sz="1000" dirty="0" err="1"/>
                        <a:t>SasView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Check for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GuiManager.actionDocumentation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GuiManager.actionTutorial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GuiManager.actionMarketplace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GuiManager.actionAcknowledge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GuiManager.actionAbout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actionWelcome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GuiManager.actionCheck_for_update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a browser with documentation</a:t>
                      </a:r>
                    </a:p>
                    <a:p>
                      <a:pPr algn="ctr"/>
                      <a:r>
                        <a:rPr lang="en-US" sz="1000" dirty="0"/>
                        <a:t>Open the latest </a:t>
                      </a:r>
                      <a:r>
                        <a:rPr lang="en-US" sz="1000" dirty="0" err="1"/>
                        <a:t>toturial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Open a browser to the Model Marketplace</a:t>
                      </a:r>
                    </a:p>
                    <a:p>
                      <a:pPr algn="ctr"/>
                      <a:r>
                        <a:rPr lang="en-US" sz="1000" dirty="0"/>
                        <a:t>How to Acknowledge </a:t>
                      </a:r>
                      <a:r>
                        <a:rPr lang="en-US" sz="1000" dirty="0" err="1"/>
                        <a:t>SasView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About </a:t>
                      </a:r>
                      <a:r>
                        <a:rPr lang="en-US" sz="1000" dirty="0" err="1"/>
                        <a:t>Sasview</a:t>
                      </a:r>
                      <a:r>
                        <a:rPr lang="en-US" sz="1000" dirty="0"/>
                        <a:t> (</a:t>
                      </a:r>
                      <a:r>
                        <a:rPr lang="en-US" sz="1000" dirty="0" err="1"/>
                        <a:t>ver</a:t>
                      </a:r>
                      <a:r>
                        <a:rPr lang="en-US" sz="1000" dirty="0"/>
                        <a:t>, contributors, etc.)</a:t>
                      </a:r>
                    </a:p>
                    <a:p>
                      <a:pPr algn="ctr"/>
                      <a:r>
                        <a:rPr lang="en-US" sz="1000" dirty="0"/>
                        <a:t>Splash screen</a:t>
                      </a:r>
                    </a:p>
                    <a:p>
                      <a:pPr algn="ctr"/>
                      <a:r>
                        <a:rPr lang="en-US" sz="1000" dirty="0"/>
                        <a:t>Check your version against the latest 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</a:tbl>
          </a:graphicData>
        </a:graphic>
      </p:graphicFrame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A57F8F1-801B-4E9A-9E57-A1C95FA08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065" y="55135"/>
            <a:ext cx="1073892" cy="1662545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3C7F34C-356B-4B63-ACD2-077DC25BF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414" y="1681356"/>
            <a:ext cx="1553543" cy="1521008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C82843-F298-4499-98C3-80CD6B325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647" y="5041771"/>
            <a:ext cx="1087310" cy="1577365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69FE16-D4C2-4A67-B9F2-3476A60EC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727" y="3194052"/>
            <a:ext cx="1331230" cy="184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18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Data Explorer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312960"/>
              </p:ext>
            </p:extLst>
          </p:nvPr>
        </p:nvGraphicFramePr>
        <p:xfrm>
          <a:off x="360898" y="1339806"/>
          <a:ext cx="8735989" cy="547864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3483292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2330768">
                  <a:extLst>
                    <a:ext uri="{9D8B030D-6E8A-4147-A177-3AD203B41FA5}">
                      <a16:colId xmlns:a16="http://schemas.microsoft.com/office/drawing/2014/main" val="368274669"/>
                    </a:ext>
                  </a:extLst>
                </a:gridCol>
                <a:gridCol w="2353286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45888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Variables: </a:t>
                      </a:r>
                      <a:r>
                        <a:rPr lang="en-US" sz="1000" dirty="0" err="1"/>
                        <a:t>DataExplorer.treeView</a:t>
                      </a:r>
                      <a:r>
                        <a:rPr lang="en-US" sz="1000" dirty="0"/>
                        <a:t> &amp; </a:t>
                      </a:r>
                      <a:r>
                        <a:rPr lang="en-US" sz="1000" dirty="0" err="1"/>
                        <a:t>DataExplorer.freezeView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currentChanged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MainWindow.DataExplorer.changeTabs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Data and Theory Tabs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678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DataExplorer.cmdLoad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MainWindow.DataExplorer.loadFile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/>
                        <a:t>(Menu Option): </a:t>
                      </a:r>
                      <a:r>
                        <a:rPr lang="en-US" sz="1000" dirty="0" err="1"/>
                        <a:t>MainWindow.DataExplorer.loadFolder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dataloader.loader.load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 err="1"/>
                        <a:t>Dataloader.file_reader_base_class.read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a file browser and load selected files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52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DataExplorer.cmdDeleteData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MainWindow.DataExplorer.deleteFile</a:t>
                      </a:r>
                      <a:r>
                        <a:rPr lang="en-US" sz="1000" dirty="0"/>
                        <a:t>() -&gt;</a:t>
                      </a:r>
                    </a:p>
                    <a:p>
                      <a:pPr algn="ctr"/>
                      <a:r>
                        <a:rPr lang="en-US" sz="1000" dirty="0"/>
                        <a:t>[&lt;Perspective&gt;.</a:t>
                      </a:r>
                      <a:r>
                        <a:rPr lang="en-US" sz="1000" dirty="0" err="1"/>
                        <a:t>removeData</a:t>
                      </a:r>
                      <a:r>
                        <a:rPr lang="en-US" sz="1000" dirty="0"/>
                        <a:t>()]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Delete data that are checked and remove data from all perspectives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12949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DataExplorer.cbSelect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Activated: </a:t>
                      </a:r>
                      <a:r>
                        <a:rPr lang="en-US" sz="1000" dirty="0" err="1"/>
                        <a:t>MainWindow.DataExplorer.selectData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Check or uncheck highlighted data 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DataExplorer.model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itemChanged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MainWindow.DataExplorer.onFileListChanged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List of data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80932"/>
                  </a:ext>
                </a:extLst>
              </a:tr>
              <a:tr h="490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DataExplorer.cmdSendTo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MainWindow.DataExplorer.sendData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Send selected data set(s) to the perspective selected in [7]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90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DataExplorer.cbFitting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MainWindow.DataExplorer.updatePerspectiveCombo</a:t>
                      </a:r>
                      <a:r>
                        <a:rPr lang="en-US" sz="1000" dirty="0"/>
                        <a:t>()</a:t>
                      </a:r>
                    </a:p>
                    <a:p>
                      <a:pPr algn="ctr"/>
                      <a:r>
                        <a:rPr lang="en-US" sz="1000" dirty="0"/>
                        <a:t>-&gt; </a:t>
                      </a:r>
                      <a:r>
                        <a:rPr lang="en-US" sz="1000" dirty="0" err="1"/>
                        <a:t>MainWindow.GuiManager.perspectiveChanged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Changes the active perspective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5072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DataExplorer.cmdNew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MainWindow.DataExplorer.newPlot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Create new plots for the selected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032270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DataExplorer.cmdAppend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MainWindow.DataExplorer.appendPlot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Append selected data to existing 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593439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DataExplorer.cmdHelp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MainWindow.DataExplorer.displayHelp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data help window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6799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DD86D5-DA3B-45C3-80B7-51E7F0BD60EE}"/>
              </a:ext>
            </a:extLst>
          </p:cNvPr>
          <p:cNvSpPr txBox="1"/>
          <p:nvPr/>
        </p:nvSpPr>
        <p:spPr>
          <a:xfrm>
            <a:off x="5729490" y="684893"/>
            <a:ext cx="336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Qtgui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MainWindow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DataExplorer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Placeholder 8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16054E3-F8A7-49AA-B457-117460B4305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550" y="317965"/>
            <a:ext cx="2280267" cy="622207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697280-74C2-467B-AC60-45FB4D994102}"/>
              </a:ext>
            </a:extLst>
          </p:cNvPr>
          <p:cNvSpPr txBox="1"/>
          <p:nvPr/>
        </p:nvSpPr>
        <p:spPr>
          <a:xfrm>
            <a:off x="9507892" y="746449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1622B9-6F31-495B-9A29-EE921D5F7762}"/>
              </a:ext>
            </a:extLst>
          </p:cNvPr>
          <p:cNvSpPr txBox="1"/>
          <p:nvPr/>
        </p:nvSpPr>
        <p:spPr>
          <a:xfrm>
            <a:off x="9503377" y="1220124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D5AA38-AF58-4A93-B61D-6E5B3B4AFDFA}"/>
              </a:ext>
            </a:extLst>
          </p:cNvPr>
          <p:cNvSpPr txBox="1"/>
          <p:nvPr/>
        </p:nvSpPr>
        <p:spPr>
          <a:xfrm>
            <a:off x="10700608" y="106939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99FB00-7717-42C9-B2A6-D6A4E00C6990}"/>
              </a:ext>
            </a:extLst>
          </p:cNvPr>
          <p:cNvSpPr txBox="1"/>
          <p:nvPr/>
        </p:nvSpPr>
        <p:spPr>
          <a:xfrm>
            <a:off x="10700608" y="1343234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7B8BFA-313A-40EA-97F6-FDEC6F04175D}"/>
              </a:ext>
            </a:extLst>
          </p:cNvPr>
          <p:cNvSpPr txBox="1"/>
          <p:nvPr/>
        </p:nvSpPr>
        <p:spPr>
          <a:xfrm>
            <a:off x="10282384" y="3305889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D39F0D-9B7E-4918-A51A-2E4F942B9F65}"/>
              </a:ext>
            </a:extLst>
          </p:cNvPr>
          <p:cNvSpPr txBox="1"/>
          <p:nvPr/>
        </p:nvSpPr>
        <p:spPr>
          <a:xfrm>
            <a:off x="9812692" y="518821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AE2772-73E0-4BCE-8E8E-4D17811D6E4A}"/>
              </a:ext>
            </a:extLst>
          </p:cNvPr>
          <p:cNvSpPr txBox="1"/>
          <p:nvPr/>
        </p:nvSpPr>
        <p:spPr>
          <a:xfrm>
            <a:off x="10695161" y="506510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E6891-43A0-4133-AB95-2B3C4F312AFB}"/>
              </a:ext>
            </a:extLst>
          </p:cNvPr>
          <p:cNvSpPr txBox="1"/>
          <p:nvPr/>
        </p:nvSpPr>
        <p:spPr>
          <a:xfrm>
            <a:off x="9812692" y="5905250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A9A09E-8239-4725-ABD3-E0D3B0046B64}"/>
              </a:ext>
            </a:extLst>
          </p:cNvPr>
          <p:cNvSpPr txBox="1"/>
          <p:nvPr/>
        </p:nvSpPr>
        <p:spPr>
          <a:xfrm>
            <a:off x="9812692" y="614524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60BCA3-386F-464D-87C5-225C34A5DDE3}"/>
              </a:ext>
            </a:extLst>
          </p:cNvPr>
          <p:cNvSpPr txBox="1"/>
          <p:nvPr/>
        </p:nvSpPr>
        <p:spPr>
          <a:xfrm>
            <a:off x="11147366" y="6263888"/>
            <a:ext cx="321087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90415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Data Context Menu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64145"/>
              </p:ext>
            </p:extLst>
          </p:nvPr>
        </p:nvGraphicFramePr>
        <p:xfrm>
          <a:off x="360898" y="1339806"/>
          <a:ext cx="9899437" cy="532887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98041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2812034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1908556">
                  <a:extLst>
                    <a:ext uri="{9D8B030D-6E8A-4147-A177-3AD203B41FA5}">
                      <a16:colId xmlns:a16="http://schemas.microsoft.com/office/drawing/2014/main" val="368274669"/>
                    </a:ext>
                  </a:extLst>
                </a:gridCol>
                <a:gridCol w="3580806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458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onFileListSelected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Check the boxes of the highlighted data (Ctrl/Shift/</a:t>
                      </a:r>
                      <a:r>
                        <a:rPr lang="en-US" sz="1200" dirty="0" err="1"/>
                        <a:t>Cmd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678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Deselect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onFileListDeselected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Uncheck the boxes of the highlighted data sets (Ctrl/Shift/</a:t>
                      </a:r>
                      <a:r>
                        <a:rPr lang="en-US" sz="1200" dirty="0" err="1"/>
                        <a:t>Cmd</a:t>
                      </a:r>
                      <a:r>
                        <a:rPr lang="en-US" sz="12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525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changeName</a:t>
                      </a:r>
                      <a:r>
                        <a:rPr lang="en-US" sz="1200" dirty="0"/>
                        <a:t>() -&gt; </a:t>
                      </a:r>
                      <a:r>
                        <a:rPr lang="en-US" sz="1200" dirty="0" err="1"/>
                        <a:t>nameChangeBox.show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Open a dialogue to change the display name of the data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12949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showDataInfo</a:t>
                      </a:r>
                      <a:r>
                        <a:rPr lang="en-US" sz="1200" dirty="0"/>
                        <a:t>() -&gt; </a:t>
                      </a:r>
                      <a:r>
                        <a:rPr lang="en-US" sz="1200" dirty="0" err="1"/>
                        <a:t>txt_widget.show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Data_info.Data1D.__str__()</a:t>
                      </a:r>
                    </a:p>
                    <a:p>
                      <a:pPr algn="ctr"/>
                      <a:r>
                        <a:rPr lang="en-US" sz="1200" dirty="0"/>
                        <a:t>Data_info.Data2D.__str__()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Show the extended data info including meta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Save 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saveDataAs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Loader.save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Save the selected data set as multi-column text, CVS, </a:t>
                      </a:r>
                      <a:r>
                        <a:rPr lang="en-US" sz="1200" dirty="0" err="1"/>
                        <a:t>canSAS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XMl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NXcanSAS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80932"/>
                  </a:ext>
                </a:extLst>
              </a:tr>
              <a:tr h="490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quickDataPlot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Create a quick plot of the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903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Quick 3D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quickData3DPlot()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Create a one-off heat-map style plot from a 2D data 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5072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Edit Mask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showEditDataMask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Mask selected data points for 2D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032270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Freeze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freezeSelectedItems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Freeze the theory and send it to the theory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593439"/>
                  </a:ext>
                </a:extLst>
              </a:tr>
              <a:tr h="458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deleteSelectedItem</a:t>
                      </a:r>
                      <a:r>
                        <a:rPr lang="en-US" sz="12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Delete the data set and remove it from all perspectives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6799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9DD86D5-DA3B-45C3-80B7-51E7F0BD60EE}"/>
              </a:ext>
            </a:extLst>
          </p:cNvPr>
          <p:cNvSpPr txBox="1"/>
          <p:nvPr/>
        </p:nvSpPr>
        <p:spPr>
          <a:xfrm>
            <a:off x="7413188" y="576828"/>
            <a:ext cx="3367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Qtgui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MainWindow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DataExplorer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Sascalc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dataloader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F990FB0-3794-4929-A745-5C139444A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709" y="2808686"/>
            <a:ext cx="125747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Fitting Perspective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82147"/>
              </p:ext>
            </p:extLst>
          </p:nvPr>
        </p:nvGraphicFramePr>
        <p:xfrm>
          <a:off x="508953" y="1750999"/>
          <a:ext cx="8160646" cy="469673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82729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3713480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368274669"/>
                    </a:ext>
                  </a:extLst>
                </a:gridCol>
                <a:gridCol w="2535382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423034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FittingPerspective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Fit perspective – generated on </a:t>
                      </a:r>
                      <a:r>
                        <a:rPr lang="en-US" sz="1000" dirty="0" err="1"/>
                        <a:t>SasView</a:t>
                      </a:r>
                      <a:r>
                        <a:rPr lang="en-US" sz="1000" dirty="0"/>
                        <a:t> 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FittingWidget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 &amp;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FittingLogic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Fit tab – generate on loading </a:t>
                      </a:r>
                      <a:r>
                        <a:rPr lang="en-US" sz="1000" dirty="0" err="1"/>
                        <a:t>SasView</a:t>
                      </a:r>
                      <a:r>
                        <a:rPr lang="en-US" sz="1000" dirty="0"/>
                        <a:t> or when new data sent to fitting perspective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088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OptionsWidget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 -&gt;</a:t>
                      </a:r>
                    </a:p>
                    <a:p>
                      <a:pPr algn="ctr"/>
                      <a:r>
                        <a:rPr lang="en-US" sz="1000" dirty="0" err="1"/>
                        <a:t>FittingOptions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Fitting Options – generated with new fit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12949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FittingWidget.cbCategory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CurrentIndexChanged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FittingWidget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onSelectCategory</a:t>
                      </a:r>
                      <a:r>
                        <a:rPr lang="en-US" sz="1000" dirty="0"/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Category selector combo box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FittingWidget.cbModel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CurrentIndexChanged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FittingWidget.onSelectModel</a:t>
                      </a:r>
                      <a:r>
                        <a:rPr lang="en-US" sz="1000" dirty="0"/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Sasmodels.generate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load_kernel_module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Model selector combo box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80932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cbStructureFactor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CurrentIndexChanged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FittingWidget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onSelectStructureFactor</a:t>
                      </a:r>
                      <a:r>
                        <a:rPr lang="en-US" sz="1000" dirty="0"/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Structure factor combo box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</a:t>
                      </a:r>
                      <a:r>
                        <a:rPr lang="en-US" sz="1000" dirty="0"/>
                        <a:t>._</a:t>
                      </a:r>
                      <a:r>
                        <a:rPr lang="en-US" sz="1000" dirty="0" err="1"/>
                        <a:t>model_model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dataChanged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FittingWidget.onMainParamsChange</a:t>
                      </a:r>
                      <a:r>
                        <a:rPr lang="en-US" sz="1000" dirty="0"/>
                        <a:t>() -&gt;</a:t>
                      </a:r>
                    </a:p>
                    <a:p>
                      <a:pPr algn="ctr"/>
                      <a:r>
                        <a:rPr lang="en-US" sz="1000" dirty="0"/>
                        <a:t>ViewDelegate.</a:t>
                      </a:r>
                      <a:r>
                        <a:rPr lang="en-US" sz="1000" dirty="0" err="1"/>
                        <a:t>ModelViewDelegate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Model parameter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5072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FittingWidget.cmdPlot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FittingWidget.onPlot</a:t>
                      </a:r>
                      <a:r>
                        <a:rPr lang="en-US" sz="1000" dirty="0"/>
                        <a:t> -&gt; </a:t>
                      </a:r>
                      <a:r>
                        <a:rPr lang="en-US" sz="1000" dirty="0" err="1"/>
                        <a:t>plotRequestedSignal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Plot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032270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FittingWidget.cmdFit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FittingWidget.onFit</a:t>
                      </a:r>
                      <a:r>
                        <a:rPr lang="en-US" sz="1000" dirty="0"/>
                        <a:t> -&gt; </a:t>
                      </a:r>
                      <a:r>
                        <a:rPr lang="en-US" sz="1000" dirty="0" err="1"/>
                        <a:t>FitThread</a:t>
                      </a:r>
                      <a:r>
                        <a:rPr lang="en-US" sz="1000" dirty="0"/>
                        <a:t> -&gt; (batch)</a:t>
                      </a:r>
                      <a:r>
                        <a:rPr lang="en-US" sz="1000" dirty="0" err="1"/>
                        <a:t>FittingCompleted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Fit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5593439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FittingWidget.cmdHelp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FittingWidget.onHelp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Help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67993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83631CE-11DA-4D52-9B51-30F95084E378}"/>
              </a:ext>
            </a:extLst>
          </p:cNvPr>
          <p:cNvGrpSpPr/>
          <p:nvPr/>
        </p:nvGrpSpPr>
        <p:grpSpPr>
          <a:xfrm>
            <a:off x="8594954" y="2044147"/>
            <a:ext cx="3511205" cy="3976327"/>
            <a:chOff x="8164286" y="1960915"/>
            <a:chExt cx="3945192" cy="414279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A4ECE6-43AA-4887-98C0-E940D2A82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4286" y="1960915"/>
              <a:ext cx="3945192" cy="414279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30978BB-CF90-4222-B22B-233CF2FFCFFF}"/>
                </a:ext>
              </a:extLst>
            </p:cNvPr>
            <p:cNvSpPr txBox="1"/>
            <p:nvPr/>
          </p:nvSpPr>
          <p:spPr>
            <a:xfrm>
              <a:off x="9949114" y="1960915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9C93F5-5ECE-4A0C-9957-94E6568F5795}"/>
                </a:ext>
              </a:extLst>
            </p:cNvPr>
            <p:cNvSpPr txBox="1"/>
            <p:nvPr/>
          </p:nvSpPr>
          <p:spPr>
            <a:xfrm>
              <a:off x="8360785" y="2207136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45015C-8373-46D8-A6C6-2FBA445B0B2B}"/>
                </a:ext>
              </a:extLst>
            </p:cNvPr>
            <p:cNvSpPr txBox="1"/>
            <p:nvPr/>
          </p:nvSpPr>
          <p:spPr>
            <a:xfrm>
              <a:off x="8854749" y="2582499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213273-D90D-40C5-AF3D-83CF61076FE7}"/>
                </a:ext>
              </a:extLst>
            </p:cNvPr>
            <p:cNvSpPr txBox="1"/>
            <p:nvPr/>
          </p:nvSpPr>
          <p:spPr>
            <a:xfrm>
              <a:off x="8814102" y="3038636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0DEDDF-BE91-488D-BA54-C39645EA13DD}"/>
                </a:ext>
              </a:extLst>
            </p:cNvPr>
            <p:cNvSpPr txBox="1"/>
            <p:nvPr/>
          </p:nvSpPr>
          <p:spPr>
            <a:xfrm>
              <a:off x="9949114" y="3038636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280228-038D-441A-9A2F-B08A2E194327}"/>
                </a:ext>
              </a:extLst>
            </p:cNvPr>
            <p:cNvSpPr txBox="1"/>
            <p:nvPr/>
          </p:nvSpPr>
          <p:spPr>
            <a:xfrm>
              <a:off x="11084126" y="3038635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146FC4-4F14-40E1-BBCD-EA68DDD794E2}"/>
                </a:ext>
              </a:extLst>
            </p:cNvPr>
            <p:cNvSpPr txBox="1"/>
            <p:nvPr/>
          </p:nvSpPr>
          <p:spPr>
            <a:xfrm>
              <a:off x="9414148" y="4029282"/>
              <a:ext cx="245241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7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F3FC7F-07DB-498D-8F9F-15B953F33AA2}"/>
                </a:ext>
              </a:extLst>
            </p:cNvPr>
            <p:cNvSpPr txBox="1"/>
            <p:nvPr/>
          </p:nvSpPr>
          <p:spPr>
            <a:xfrm>
              <a:off x="10180347" y="5761099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8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03599C-510A-44B7-A93B-ADB5E5EB2C2A}"/>
                </a:ext>
              </a:extLst>
            </p:cNvPr>
            <p:cNvSpPr txBox="1"/>
            <p:nvPr/>
          </p:nvSpPr>
          <p:spPr>
            <a:xfrm>
              <a:off x="10880582" y="5761099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9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24631A-9D00-43CC-A755-A047CCD629AE}"/>
                </a:ext>
              </a:extLst>
            </p:cNvPr>
            <p:cNvSpPr txBox="1"/>
            <p:nvPr/>
          </p:nvSpPr>
          <p:spPr>
            <a:xfrm>
              <a:off x="11456301" y="5761100"/>
              <a:ext cx="320056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10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9173288" y="666240"/>
            <a:ext cx="228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/Perspectives/Fitting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sascalc</a:t>
            </a:r>
            <a:r>
              <a:rPr lang="en-US" sz="1200" dirty="0">
                <a:solidFill>
                  <a:schemeClr val="bg1"/>
                </a:solidFill>
              </a:rPr>
              <a:t>/fit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sasmodels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886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Fitting Options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908330"/>
              </p:ext>
            </p:extLst>
          </p:nvPr>
        </p:nvGraphicFramePr>
        <p:xfrm>
          <a:off x="651112" y="1425427"/>
          <a:ext cx="7612956" cy="497715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82729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3746818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3283409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423034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OptionsWidget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Options Widget – generated on </a:t>
                      </a:r>
                      <a:r>
                        <a:rPr lang="en-US" sz="1000" dirty="0" err="1"/>
                        <a:t>SasView</a:t>
                      </a:r>
                      <a:r>
                        <a:rPr lang="en-US" sz="1000" dirty="0"/>
                        <a:t> 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OptionsWidget.txtMinRange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dataChanged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OptionsWidget.onModelChange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Minimum Q for fit – updates when any options widget model item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088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OptionsWidget.txtMaxRange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dataChanged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OptionsWidget.onModelChange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Maximum Q for fit – updates when any options widget model item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12949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OptionsWidget.cmdReset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OptionsWidget.onRangeReset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Resets the Q range to the original 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OptionsWidget.cmdMaskEdit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OptionsWidget.onMaskEdit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Opens a mask editor window to allow masking of data points – 2D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80932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OptionsWidget.txtNpts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dataChanged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OptionsWidget.onModelChange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Number of points selected – updates when any options widget model item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OptionsWidget.txtNptsFit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dataChanged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OptionsWidget.onModelChange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Number of points used for the fit – updates when any options widget model item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5072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OptionsWidget.weightingGroup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ButtonClicked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OptionsWidget.onWeightingChoice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Intensity error weighting – </a:t>
                      </a:r>
                      <a:r>
                        <a:rPr lang="en-US" sz="1000" dirty="0" err="1"/>
                        <a:t>dI</a:t>
                      </a:r>
                      <a:r>
                        <a:rPr lang="en-US" sz="1000" dirty="0"/>
                        <a:t> becomes available if present in data, others when data is sent to 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768697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FittingWidget.smearing_widget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smearingChangedSignal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FittingWidget.onSmearingOptionsUpdate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Resolution Tab</a:t>
                      </a:r>
                    </a:p>
                    <a:p>
                      <a:pPr algn="ctr"/>
                      <a:r>
                        <a:rPr lang="en-US" sz="1000" dirty="0"/>
                        <a:t>Only option: Instrumental Smearing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027111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FittingWidget.poly_params</a:t>
                      </a:r>
                      <a:r>
                        <a:rPr lang="en-US" sz="1000" dirty="0"/>
                        <a:t> -&gt;</a:t>
                      </a:r>
                    </a:p>
                    <a:p>
                      <a:pPr algn="ctr"/>
                      <a:r>
                        <a:rPr lang="en-US" sz="1000" dirty="0"/>
                        <a:t>ViewDelegate.</a:t>
                      </a:r>
                      <a:r>
                        <a:rPr lang="en-US" sz="1000" dirty="0" err="1"/>
                        <a:t>PolyViewDelegate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Polydispersity Tab</a:t>
                      </a:r>
                    </a:p>
                    <a:p>
                      <a:pPr algn="ctr"/>
                      <a:r>
                        <a:rPr lang="en-US" sz="1000" dirty="0"/>
                        <a:t>Disabled until Polydispersity box checked on Model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773676"/>
                  </a:ext>
                </a:extLst>
              </a:tr>
              <a:tr h="4145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FittingWidget.lstMagnetic</a:t>
                      </a:r>
                      <a:r>
                        <a:rPr lang="en-US" sz="1000" dirty="0"/>
                        <a:t> -&gt; ViewDelegate.</a:t>
                      </a:r>
                      <a:r>
                        <a:rPr lang="en-US" sz="1000" dirty="0" err="1"/>
                        <a:t>MagnetismViewDelegate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Magnetism Tab – only for 2D data sets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Disabled until Magnetism box checked on Model tab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91607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6803257" y="743815"/>
            <a:ext cx="2294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/Perspectives/Fitting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CF6E65E-9E54-4BFD-A8BC-5063265B3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726" y="2186248"/>
            <a:ext cx="3514225" cy="36908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6DEFDC-E112-4963-A383-B2D452726334}"/>
              </a:ext>
            </a:extLst>
          </p:cNvPr>
          <p:cNvSpPr txBox="1"/>
          <p:nvPr/>
        </p:nvSpPr>
        <p:spPr>
          <a:xfrm>
            <a:off x="8976048" y="272568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076B4-3A5D-4A6D-A116-B30097B73367}"/>
              </a:ext>
            </a:extLst>
          </p:cNvPr>
          <p:cNvSpPr txBox="1"/>
          <p:nvPr/>
        </p:nvSpPr>
        <p:spPr>
          <a:xfrm>
            <a:off x="9218646" y="3091851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2850E-F848-496B-81C6-7DF32FB39768}"/>
              </a:ext>
            </a:extLst>
          </p:cNvPr>
          <p:cNvSpPr txBox="1"/>
          <p:nvPr/>
        </p:nvSpPr>
        <p:spPr>
          <a:xfrm>
            <a:off x="9218646" y="3424554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50C743-84FA-44B3-8B0B-AADE97DD2325}"/>
              </a:ext>
            </a:extLst>
          </p:cNvPr>
          <p:cNvSpPr txBox="1"/>
          <p:nvPr/>
        </p:nvSpPr>
        <p:spPr>
          <a:xfrm>
            <a:off x="11190004" y="3539231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31C1D-9579-4267-8B2F-C2F338F72DA9}"/>
              </a:ext>
            </a:extLst>
          </p:cNvPr>
          <p:cNvSpPr txBox="1"/>
          <p:nvPr/>
        </p:nvSpPr>
        <p:spPr>
          <a:xfrm>
            <a:off x="11190004" y="299179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61A09-898B-4E9D-A6B4-750DD0E64970}"/>
              </a:ext>
            </a:extLst>
          </p:cNvPr>
          <p:cNvSpPr txBox="1"/>
          <p:nvPr/>
        </p:nvSpPr>
        <p:spPr>
          <a:xfrm>
            <a:off x="9523446" y="3785452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D89C0-705B-469A-B440-263FD4D24F7B}"/>
              </a:ext>
            </a:extLst>
          </p:cNvPr>
          <p:cNvSpPr txBox="1"/>
          <p:nvPr/>
        </p:nvSpPr>
        <p:spPr>
          <a:xfrm>
            <a:off x="9523446" y="404811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EB940-CB2B-438D-AFA9-66DF211A2A5B}"/>
              </a:ext>
            </a:extLst>
          </p:cNvPr>
          <p:cNvSpPr txBox="1"/>
          <p:nvPr/>
        </p:nvSpPr>
        <p:spPr>
          <a:xfrm>
            <a:off x="9422617" y="4607432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020FC-F5D6-4FD1-AE2E-4B62AC4D9AD0}"/>
              </a:ext>
            </a:extLst>
          </p:cNvPr>
          <p:cNvSpPr txBox="1"/>
          <p:nvPr/>
        </p:nvSpPr>
        <p:spPr>
          <a:xfrm>
            <a:off x="9476797" y="2725684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5627B-0E28-4621-B92A-22DB08D49529}"/>
              </a:ext>
            </a:extLst>
          </p:cNvPr>
          <p:cNvSpPr txBox="1"/>
          <p:nvPr/>
        </p:nvSpPr>
        <p:spPr>
          <a:xfrm>
            <a:off x="9897461" y="2725683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E6C6B-59BE-4A2E-87E7-B7EAFCFADB4B}"/>
              </a:ext>
            </a:extLst>
          </p:cNvPr>
          <p:cNvSpPr txBox="1"/>
          <p:nvPr/>
        </p:nvSpPr>
        <p:spPr>
          <a:xfrm>
            <a:off x="10468805" y="2725682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188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Fitting Menu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78641"/>
              </p:ext>
            </p:extLst>
          </p:nvPr>
        </p:nvGraphicFramePr>
        <p:xfrm>
          <a:off x="651112" y="1425428"/>
          <a:ext cx="9564385" cy="530066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534158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3746818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3283409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402484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New Fit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GuiManager.actionNew_Fit_Page</a:t>
                      </a:r>
                      <a:r>
                        <a:rPr lang="en-US" sz="1000" dirty="0"/>
                        <a:t>() -&gt; </a:t>
                      </a:r>
                      <a:r>
                        <a:rPr lang="en-US" sz="1000" dirty="0" err="1"/>
                        <a:t>FittingPerspective.addFit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Add a fit page to the fitting perspective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Constrained or Simultaneous 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</a:t>
                      </a:r>
                      <a:r>
                        <a:rPr lang="en-US" sz="1000" dirty="0"/>
                        <a:t>. </a:t>
                      </a:r>
                      <a:r>
                        <a:rPr lang="en-US" sz="1000" dirty="0" err="1"/>
                        <a:t>actionConstrained_Fit</a:t>
                      </a:r>
                      <a:r>
                        <a:rPr lang="en-US" sz="1000" dirty="0"/>
                        <a:t>() -&gt;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FittingPerspective.addConstraintTab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Create a Constrained/Simultaneous fit 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38898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Show Grid Window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GuiManager.actionCombine_Batch_Fit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the Batch Fit results window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12949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Fit 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GuiManager.actionFit_Options</a:t>
                      </a:r>
                      <a:r>
                        <a:rPr lang="en-US" sz="1000" dirty="0"/>
                        <a:t>() -&gt;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FittingPerspective.fit_options_widget.show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the Fit optimizer selection panel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GPU 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GuiManager.actionGPU_Options</a:t>
                      </a:r>
                      <a:r>
                        <a:rPr lang="en-US" sz="1000" dirty="0"/>
                        <a:t>() -&gt;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FittingPerspective.gpu_options_widget.show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the GPU/CPU options panel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80932"/>
                  </a:ext>
                </a:extLst>
              </a:tr>
              <a:tr h="5309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Fit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GuiManager.actionFit_Results</a:t>
                      </a:r>
                      <a:r>
                        <a:rPr lang="en-US" sz="1000" dirty="0"/>
                        <a:t>() -&gt;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GuiManager.showFitResults</a:t>
                      </a:r>
                      <a:r>
                        <a:rPr lang="en-US" sz="1000" dirty="0"/>
                        <a:t>() -&gt;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GuiManager.results_frame.setVisible</a:t>
                      </a:r>
                      <a:r>
                        <a:rPr lang="en-US" sz="1000" dirty="0"/>
                        <a:t>(True)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Displays the fit results panel (DREAM optimizer only)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Category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GuiManager.actionCategory_Manager</a:t>
                      </a:r>
                      <a:r>
                        <a:rPr lang="en-US" sz="1000" dirty="0"/>
                        <a:t>() -&gt;</a:t>
                      </a:r>
                    </a:p>
                    <a:p>
                      <a:pPr algn="ctr"/>
                      <a:r>
                        <a:rPr lang="en-US" sz="1000" dirty="0" err="1"/>
                        <a:t>GuiManager.categoryManagerWidget.show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Open the Model Category Manager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CategoryManager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05072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 Custom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GuiManager.actionAdd_Custom_Model</a:t>
                      </a:r>
                      <a:r>
                        <a:rPr lang="en-US" sz="1000" dirty="0"/>
                        <a:t>() -&gt;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GuiManager.model_editor.show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the model creation window</a:t>
                      </a:r>
                    </a:p>
                    <a:p>
                      <a:pPr algn="ctr"/>
                      <a:r>
                        <a:rPr lang="en-US" sz="1000" dirty="0" err="1"/>
                        <a:t>Model_editor</a:t>
                      </a:r>
                      <a:r>
                        <a:rPr lang="en-US" sz="1000" dirty="0"/>
                        <a:t> = </a:t>
                      </a:r>
                      <a:r>
                        <a:rPr lang="en-US" sz="1000" dirty="0" err="1"/>
                        <a:t>TabbedModelEditor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768697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Edit Custom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GuiManager.actionEdit_Custom_Model</a:t>
                      </a:r>
                      <a:r>
                        <a:rPr lang="en-US" sz="1000" dirty="0"/>
                        <a:t>() -&gt;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GuiManager.model_editor.show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the custom model editor window</a:t>
                      </a:r>
                    </a:p>
                    <a:p>
                      <a:pPr algn="ctr"/>
                      <a:r>
                        <a:rPr lang="en-US" sz="1000" dirty="0" err="1"/>
                        <a:t>Model_editor</a:t>
                      </a:r>
                      <a:r>
                        <a:rPr lang="en-US" sz="1000" dirty="0"/>
                        <a:t> = </a:t>
                      </a:r>
                      <a:r>
                        <a:rPr lang="en-US" sz="1000" dirty="0" err="1"/>
                        <a:t>TabbedModelEditor</a:t>
                      </a:r>
                      <a:r>
                        <a:rPr lang="en-US" sz="1000" dirty="0"/>
                        <a:t>(</a:t>
                      </a:r>
                      <a:r>
                        <a:rPr lang="en-US" sz="1000" dirty="0" err="1"/>
                        <a:t>edit_only</a:t>
                      </a:r>
                      <a:r>
                        <a:rPr lang="en-US" sz="1000" dirty="0"/>
                        <a:t>=True)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027111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Manage Custom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GuiManager.actionManage_Custom_Models</a:t>
                      </a:r>
                      <a:r>
                        <a:rPr lang="en-US" sz="1000" dirty="0"/>
                        <a:t>() -&gt; </a:t>
                      </a:r>
                    </a:p>
                    <a:p>
                      <a:pPr algn="ctr"/>
                      <a:r>
                        <a:rPr lang="en-US" sz="1000" dirty="0" err="1"/>
                        <a:t>GuiManager.model_manager.show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a list of custom models</a:t>
                      </a:r>
                    </a:p>
                    <a:p>
                      <a:pPr algn="ctr"/>
                      <a:r>
                        <a:rPr lang="en-US" sz="1000" dirty="0" err="1"/>
                        <a:t>Model_manager</a:t>
                      </a:r>
                      <a:r>
                        <a:rPr lang="en-US" sz="1000" dirty="0"/>
                        <a:t> = </a:t>
                      </a:r>
                      <a:r>
                        <a:rPr lang="en-US" sz="1000" dirty="0" err="1"/>
                        <a:t>PluginManager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773676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Add/Multiply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GuiManager.actionAddMult_Models</a:t>
                      </a:r>
                      <a:r>
                        <a:rPr lang="en-US" sz="1000" dirty="0"/>
                        <a:t>() -&gt;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GuiManager.add_mult_editor.show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the sum/multiply model window</a:t>
                      </a:r>
                    </a:p>
                    <a:p>
                      <a:pPr algn="ctr"/>
                      <a:r>
                        <a:rPr lang="en-US" sz="1000" dirty="0" err="1"/>
                        <a:t>add_mult_editor</a:t>
                      </a:r>
                      <a:r>
                        <a:rPr lang="en-US" sz="1000" dirty="0"/>
                        <a:t> = </a:t>
                      </a:r>
                      <a:r>
                        <a:rPr lang="en-US" sz="1000" dirty="0" err="1"/>
                        <a:t>AddMultEditor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14658"/>
                  </a:ext>
                </a:extLst>
              </a:tr>
              <a:tr h="3943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Edit Mask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GuiManager.actionEditMask</a:t>
                      </a:r>
                      <a:r>
                        <a:rPr lang="en-US" sz="1000" dirty="0"/>
                        <a:t>() -&gt;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extMaskEditorSignal.emit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Open the 2D mask editor window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3955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6487373" y="699908"/>
            <a:ext cx="445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</a:p>
          <a:p>
            <a:r>
              <a:rPr lang="en-US" sz="1200" dirty="0">
                <a:solidFill>
                  <a:schemeClr val="bg1"/>
                </a:solidFill>
              </a:rPr>
              <a:t>NB: This menu is only available when the Fitting perspective is active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AF6DB9-F946-4586-AF87-6B821BE17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497" y="2647485"/>
            <a:ext cx="1895740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25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BA2CA66F-0F99-4814-BB42-D85333EE8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833" y="2056286"/>
            <a:ext cx="4055167" cy="38460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4759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Invariant Perspective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909936"/>
              </p:ext>
            </p:extLst>
          </p:nvPr>
        </p:nvGraphicFramePr>
        <p:xfrm>
          <a:off x="410375" y="1304128"/>
          <a:ext cx="7861049" cy="505934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04655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2497455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2374145">
                  <a:extLst>
                    <a:ext uri="{9D8B030D-6E8A-4147-A177-3AD203B41FA5}">
                      <a16:colId xmlns:a16="http://schemas.microsoft.com/office/drawing/2014/main" val="2566218513"/>
                    </a:ext>
                  </a:extLst>
                </a:gridCol>
                <a:gridCol w="2284794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502585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InvariantPerspective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Invariant._calculator</a:t>
                      </a:r>
                      <a:r>
                        <a:rPr lang="en-US" sz="1000" dirty="0"/>
                        <a:t> -&gt;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invariant.InvariantCalculator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Invariant Perspective Tabs– generated on </a:t>
                      </a:r>
                      <a:r>
                        <a:rPr lang="en-US" sz="1000" dirty="0" err="1"/>
                        <a:t>SasView</a:t>
                      </a:r>
                      <a:r>
                        <a:rPr lang="en-US" sz="1000" dirty="0"/>
                        <a:t> open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&amp;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txtTotalQMin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txtTotalQMax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Minimum and Maximum Q</a:t>
                      </a:r>
                    </a:p>
                    <a:p>
                      <a:pPr algn="ctr"/>
                      <a:r>
                        <a:rPr lang="en-US" sz="1000" dirty="0"/>
                        <a:t>From loaded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&amp;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txtVolFract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txtVolFractErr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get_volume_fraction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Calculated Volume Fraction and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&amp;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txtSpecSurf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txtSpecSurfErr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get_surface_with_error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Calculated Specific Surface and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&amp;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txtInvariantTot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txtInvariantTotErr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get_qstar_with_error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Calculated Total Invariant and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768697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cmdCalculate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calculateInvariant</a:t>
                      </a:r>
                      <a:r>
                        <a:rPr lang="en-US" sz="1000" dirty="0"/>
                        <a:t>() -&gt; </a:t>
                      </a:r>
                      <a:r>
                        <a:rPr lang="en-US" sz="1000" dirty="0" err="1"/>
                        <a:t>calculateThread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set_extrapolation</a:t>
                      </a:r>
                      <a:r>
                        <a:rPr lang="en-US" sz="1000" dirty="0"/>
                        <a:t>(),</a:t>
                      </a:r>
                    </a:p>
                    <a:p>
                      <a:pPr algn="ctr"/>
                      <a:r>
                        <a:rPr lang="en-US" sz="1000" dirty="0" err="1"/>
                        <a:t>get_qstar_low</a:t>
                      </a:r>
                      <a:r>
                        <a:rPr lang="en-US" sz="1000" dirty="0"/>
                        <a:t>(),</a:t>
                      </a:r>
                    </a:p>
                    <a:p>
                      <a:pPr algn="ctr"/>
                      <a:r>
                        <a:rPr lang="en-US" sz="1000" dirty="0" err="1"/>
                        <a:t>get_qstar_high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Calculate Button</a:t>
                      </a:r>
                    </a:p>
                    <a:p>
                      <a:pPr algn="ctr"/>
                      <a:r>
                        <a:rPr lang="en-US" sz="1000" dirty="0"/>
                        <a:t>Calculates the high and/or low Q extrapolation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773676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cmdStatus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onStatus</a:t>
                      </a:r>
                      <a:r>
                        <a:rPr lang="en-US" sz="1000" dirty="0"/>
                        <a:t>() -&gt; InvariantDetails.py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Invariant Details Button</a:t>
                      </a:r>
                    </a:p>
                    <a:p>
                      <a:pPr algn="ctr"/>
                      <a:r>
                        <a:rPr lang="en-US" sz="1000" dirty="0"/>
                        <a:t>Opens window with bar chart with % for low, high, and total invariants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916076"/>
                  </a:ext>
                </a:extLst>
              </a:tr>
              <a:tr h="5695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cmdHelp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onHelp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Help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8083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8892770" y="631464"/>
            <a:ext cx="250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/Perspectives/Invariant</a:t>
            </a:r>
          </a:p>
          <a:p>
            <a:r>
              <a:rPr lang="en-US" sz="1200" dirty="0">
                <a:solidFill>
                  <a:schemeClr val="bg1"/>
                </a:solidFill>
              </a:rPr>
              <a:t>src/sas/sascalc/invariant/invariant.py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2850E-F848-496B-81C6-7DF32FB39768}"/>
              </a:ext>
            </a:extLst>
          </p:cNvPr>
          <p:cNvSpPr txBox="1"/>
          <p:nvPr/>
        </p:nvSpPr>
        <p:spPr>
          <a:xfrm>
            <a:off x="10972802" y="3371203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50C743-84FA-44B3-8B0B-AADE97DD2325}"/>
              </a:ext>
            </a:extLst>
          </p:cNvPr>
          <p:cNvSpPr txBox="1"/>
          <p:nvPr/>
        </p:nvSpPr>
        <p:spPr>
          <a:xfrm>
            <a:off x="10900758" y="427327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31C1D-9579-4267-8B2F-C2F338F72DA9}"/>
              </a:ext>
            </a:extLst>
          </p:cNvPr>
          <p:cNvSpPr txBox="1"/>
          <p:nvPr/>
        </p:nvSpPr>
        <p:spPr>
          <a:xfrm>
            <a:off x="9725097" y="427327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61A09-898B-4E9D-A6B4-750DD0E64970}"/>
              </a:ext>
            </a:extLst>
          </p:cNvPr>
          <p:cNvSpPr txBox="1"/>
          <p:nvPr/>
        </p:nvSpPr>
        <p:spPr>
          <a:xfrm>
            <a:off x="9725097" y="4556050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D89C0-705B-469A-B440-263FD4D24F7B}"/>
              </a:ext>
            </a:extLst>
          </p:cNvPr>
          <p:cNvSpPr txBox="1"/>
          <p:nvPr/>
        </p:nvSpPr>
        <p:spPr>
          <a:xfrm>
            <a:off x="10900758" y="4556049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EB940-CB2B-438D-AFA9-66DF211A2A5B}"/>
              </a:ext>
            </a:extLst>
          </p:cNvPr>
          <p:cNvSpPr txBox="1"/>
          <p:nvPr/>
        </p:nvSpPr>
        <p:spPr>
          <a:xfrm>
            <a:off x="9725097" y="498297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020FC-F5D6-4FD1-AE2E-4B62AC4D9AD0}"/>
              </a:ext>
            </a:extLst>
          </p:cNvPr>
          <p:cNvSpPr txBox="1"/>
          <p:nvPr/>
        </p:nvSpPr>
        <p:spPr>
          <a:xfrm>
            <a:off x="10900758" y="498297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5627B-0E28-4621-B92A-22DB08D49529}"/>
              </a:ext>
            </a:extLst>
          </p:cNvPr>
          <p:cNvSpPr txBox="1"/>
          <p:nvPr/>
        </p:nvSpPr>
        <p:spPr>
          <a:xfrm>
            <a:off x="8499492" y="5556044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E6C6B-59BE-4A2E-87E7-B7EAFCFADB4B}"/>
              </a:ext>
            </a:extLst>
          </p:cNvPr>
          <p:cNvSpPr txBox="1"/>
          <p:nvPr/>
        </p:nvSpPr>
        <p:spPr>
          <a:xfrm>
            <a:off x="10750078" y="5548521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DEFDC-E112-4963-A383-B2D452726334}"/>
              </a:ext>
            </a:extLst>
          </p:cNvPr>
          <p:cNvSpPr txBox="1"/>
          <p:nvPr/>
        </p:nvSpPr>
        <p:spPr>
          <a:xfrm>
            <a:off x="8574832" y="235108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076B4-3A5D-4A6D-A116-B30097B73367}"/>
              </a:ext>
            </a:extLst>
          </p:cNvPr>
          <p:cNvSpPr txBox="1"/>
          <p:nvPr/>
        </p:nvSpPr>
        <p:spPr>
          <a:xfrm>
            <a:off x="9333849" y="3371203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76502-6A9C-40B8-82F5-D4876AB27BEE}"/>
              </a:ext>
            </a:extLst>
          </p:cNvPr>
          <p:cNvSpPr txBox="1"/>
          <p:nvPr/>
        </p:nvSpPr>
        <p:spPr>
          <a:xfrm>
            <a:off x="11524832" y="5548520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52623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60579E1A-6390-477D-80AF-28C84E051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831" y="2118049"/>
            <a:ext cx="4119169" cy="389917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4759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Invariant Options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04005"/>
              </p:ext>
            </p:extLst>
          </p:nvPr>
        </p:nvGraphicFramePr>
        <p:xfrm>
          <a:off x="410375" y="1304129"/>
          <a:ext cx="7406699" cy="546989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04655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3442018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886396">
                  <a:extLst>
                    <a:ext uri="{9D8B030D-6E8A-4147-A177-3AD203B41FA5}">
                      <a16:colId xmlns:a16="http://schemas.microsoft.com/office/drawing/2014/main" val="2566218513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374651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InvariantPerspective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Invariant Perspective Tabs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txtBackgd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textChanged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updateFromGui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Background entered by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txtScale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textChanged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updateFromGui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Scale factor entered by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294148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txtContrast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textChanged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updateFromGui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Contrast factor entered by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txtScale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textChanged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updateFromGui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Porod</a:t>
                      </a:r>
                      <a:r>
                        <a:rPr lang="en-US" sz="1000" dirty="0"/>
                        <a:t> constant entered by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txtExtrapolQMin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txtExtrapolQMax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textChanged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checkQMinRange</a:t>
                      </a:r>
                      <a:r>
                        <a:rPr lang="en-US" sz="1000" dirty="0"/>
                        <a:t>(), </a:t>
                      </a:r>
                      <a:r>
                        <a:rPr lang="en-US" sz="1000" dirty="0" err="1"/>
                        <a:t>checkQMaxRange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Extrapolated Q 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349919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chkLowQ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chkHighQ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stateChanged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stateChanged</a:t>
                      </a:r>
                      <a:r>
                        <a:rPr lang="en-US" sz="1000" dirty="0"/>
                        <a:t>(), </a:t>
                      </a:r>
                      <a:r>
                        <a:rPr lang="en-US" sz="1000" dirty="0" err="1"/>
                        <a:t>checkQExtrapolatedData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Enable Low and High Q ranges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638804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txtNptsLowQm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txtNptsHighQ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textChanged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updateFromGui</a:t>
                      </a:r>
                      <a:r>
                        <a:rPr lang="en-US" sz="1000" dirty="0"/>
                        <a:t>(), </a:t>
                      </a:r>
                      <a:r>
                        <a:rPr lang="en-US" sz="1000" dirty="0" err="1"/>
                        <a:t>checkLength</a:t>
                      </a:r>
                      <a:r>
                        <a:rPr lang="en-US" sz="1000" dirty="0"/>
                        <a:t>(), </a:t>
                      </a:r>
                      <a:r>
                        <a:rPr lang="en-US" sz="1000" dirty="0" err="1"/>
                        <a:t>checkQRange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Number of points used for low and high Q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941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rbGuinier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rbPowerLawLowQ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Toggled: </a:t>
                      </a:r>
                      <a:r>
                        <a:rPr lang="en-US" sz="1000" dirty="0" err="1"/>
                        <a:t>lowGuinierAndPowerToggle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Low Q Guinier/Power Law Radio Buttons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768697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rbFitHighQ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Toggled: </a:t>
                      </a:r>
                      <a:r>
                        <a:rPr lang="en-US" sz="1000" dirty="0" err="1"/>
                        <a:t>hiFitAndFixToggle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High Q Fit/Fix Radio Buttons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773676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txtPowerLowQ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Textchanged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updateFromGui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Low Q Guinier or Power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916076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txtPowerHighQ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Textchanged</a:t>
                      </a:r>
                      <a:r>
                        <a:rPr lang="en-US" sz="1000" dirty="0"/>
                        <a:t>: </a:t>
                      </a:r>
                      <a:r>
                        <a:rPr lang="en-US" sz="1000" dirty="0" err="1"/>
                        <a:t>updateFromGui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Help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80837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8892770" y="631464"/>
            <a:ext cx="250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/Perspectives/Invariant</a:t>
            </a:r>
          </a:p>
          <a:p>
            <a:r>
              <a:rPr lang="en-US" sz="1200" dirty="0">
                <a:solidFill>
                  <a:schemeClr val="bg1"/>
                </a:solidFill>
              </a:rPr>
              <a:t>src/sas/sascalc/invariant/invariant.py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2850E-F848-496B-81C6-7DF32FB39768}"/>
              </a:ext>
            </a:extLst>
          </p:cNvPr>
          <p:cNvSpPr txBox="1"/>
          <p:nvPr/>
        </p:nvSpPr>
        <p:spPr>
          <a:xfrm>
            <a:off x="10875371" y="2886011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50C743-84FA-44B3-8B0B-AADE97DD2325}"/>
              </a:ext>
            </a:extLst>
          </p:cNvPr>
          <p:cNvSpPr txBox="1"/>
          <p:nvPr/>
        </p:nvSpPr>
        <p:spPr>
          <a:xfrm>
            <a:off x="10875371" y="3144630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31C1D-9579-4267-8B2F-C2F338F72DA9}"/>
              </a:ext>
            </a:extLst>
          </p:cNvPr>
          <p:cNvSpPr txBox="1"/>
          <p:nvPr/>
        </p:nvSpPr>
        <p:spPr>
          <a:xfrm>
            <a:off x="9309438" y="3136394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61A09-898B-4E9D-A6B4-750DD0E64970}"/>
              </a:ext>
            </a:extLst>
          </p:cNvPr>
          <p:cNvSpPr txBox="1"/>
          <p:nvPr/>
        </p:nvSpPr>
        <p:spPr>
          <a:xfrm>
            <a:off x="9920410" y="371183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D89C0-705B-469A-B440-263FD4D24F7B}"/>
              </a:ext>
            </a:extLst>
          </p:cNvPr>
          <p:cNvSpPr txBox="1"/>
          <p:nvPr/>
        </p:nvSpPr>
        <p:spPr>
          <a:xfrm>
            <a:off x="9920410" y="4161314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EB940-CB2B-438D-AFA9-66DF211A2A5B}"/>
              </a:ext>
            </a:extLst>
          </p:cNvPr>
          <p:cNvSpPr txBox="1"/>
          <p:nvPr/>
        </p:nvSpPr>
        <p:spPr>
          <a:xfrm>
            <a:off x="9920410" y="440753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020FC-F5D6-4FD1-AE2E-4B62AC4D9AD0}"/>
              </a:ext>
            </a:extLst>
          </p:cNvPr>
          <p:cNvSpPr txBox="1"/>
          <p:nvPr/>
        </p:nvSpPr>
        <p:spPr>
          <a:xfrm>
            <a:off x="8732020" y="4764721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5627B-0E28-4621-B92A-22DB08D49529}"/>
              </a:ext>
            </a:extLst>
          </p:cNvPr>
          <p:cNvSpPr txBox="1"/>
          <p:nvPr/>
        </p:nvSpPr>
        <p:spPr>
          <a:xfrm>
            <a:off x="10269802" y="4764721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E6C6B-59BE-4A2E-87E7-B7EAFCFADB4B}"/>
              </a:ext>
            </a:extLst>
          </p:cNvPr>
          <p:cNvSpPr txBox="1"/>
          <p:nvPr/>
        </p:nvSpPr>
        <p:spPr>
          <a:xfrm>
            <a:off x="9126924" y="5116281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DEFDC-E112-4963-A383-B2D452726334}"/>
              </a:ext>
            </a:extLst>
          </p:cNvPr>
          <p:cNvSpPr txBox="1"/>
          <p:nvPr/>
        </p:nvSpPr>
        <p:spPr>
          <a:xfrm>
            <a:off x="8771471" y="2425733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076B4-3A5D-4A6D-A116-B30097B73367}"/>
              </a:ext>
            </a:extLst>
          </p:cNvPr>
          <p:cNvSpPr txBox="1"/>
          <p:nvPr/>
        </p:nvSpPr>
        <p:spPr>
          <a:xfrm>
            <a:off x="9298777" y="2886011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76502-6A9C-40B8-82F5-D4876AB27BEE}"/>
              </a:ext>
            </a:extLst>
          </p:cNvPr>
          <p:cNvSpPr txBox="1"/>
          <p:nvPr/>
        </p:nvSpPr>
        <p:spPr>
          <a:xfrm>
            <a:off x="10800031" y="5117171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141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98D2067-1C59-41EB-82F4-A19DFF9FA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58" y="1650729"/>
            <a:ext cx="3894304" cy="45758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4759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Inversion Perspective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96274"/>
              </p:ext>
            </p:extLst>
          </p:nvPr>
        </p:nvGraphicFramePr>
        <p:xfrm>
          <a:off x="473937" y="1748244"/>
          <a:ext cx="6973058" cy="42078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04655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2554605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2566218513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374651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InversionPerspective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Inverter.Invertor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P(r) Inversion perspective – generated on </a:t>
                      </a:r>
                      <a:r>
                        <a:rPr lang="en-US" sz="1000" dirty="0" err="1"/>
                        <a:t>SasView</a:t>
                      </a:r>
                      <a:r>
                        <a:rPr lang="en-US" sz="1000" dirty="0"/>
                        <a:t> open, but hidden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dataList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Data file combo box (for future batch capabilities)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Variable: </a:t>
                      </a:r>
                      <a:r>
                        <a:rPr lang="en-US" sz="1000" dirty="0" err="1"/>
                        <a:t>removeButton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removeData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Delete the data set selected in the combo box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294148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noOfTermsInput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Invertor.nfunc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Number of terms used in the inversion calculation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noOfTermsSuggestionButton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acceptNoTerms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estimate_numterms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Value is generated when data is loaded, and the estimate method is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regularizationConstantInput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set_alpha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Alpha/scaling factor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349919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regConstantSuggestionButton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acceptAlpha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estimate_alpha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Value is generated when data is loaded, and the estimate method is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638804"/>
                  </a:ext>
                </a:extLst>
              </a:tr>
              <a:tr h="436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maxDistanceInput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set_dmax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Maximum real space distance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941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explorerButton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openExplorerWindow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Opens the data explorer window to show correlations between 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76869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8892770" y="631464"/>
            <a:ext cx="250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/Perspectives/Inversion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src/sas/sascalc/pr/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2850E-F848-496B-81C6-7DF32FB39768}"/>
              </a:ext>
            </a:extLst>
          </p:cNvPr>
          <p:cNvSpPr txBox="1"/>
          <p:nvPr/>
        </p:nvSpPr>
        <p:spPr>
          <a:xfrm>
            <a:off x="11117969" y="269633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50C743-84FA-44B3-8B0B-AADE97DD2325}"/>
              </a:ext>
            </a:extLst>
          </p:cNvPr>
          <p:cNvSpPr txBox="1"/>
          <p:nvPr/>
        </p:nvSpPr>
        <p:spPr>
          <a:xfrm>
            <a:off x="11095186" y="356094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31C1D-9579-4267-8B2F-C2F338F72DA9}"/>
              </a:ext>
            </a:extLst>
          </p:cNvPr>
          <p:cNvSpPr txBox="1"/>
          <p:nvPr/>
        </p:nvSpPr>
        <p:spPr>
          <a:xfrm>
            <a:off x="9552036" y="358872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61A09-898B-4E9D-A6B4-750DD0E64970}"/>
              </a:ext>
            </a:extLst>
          </p:cNvPr>
          <p:cNvSpPr txBox="1"/>
          <p:nvPr/>
        </p:nvSpPr>
        <p:spPr>
          <a:xfrm>
            <a:off x="9552036" y="385217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D89C0-705B-469A-B440-263FD4D24F7B}"/>
              </a:ext>
            </a:extLst>
          </p:cNvPr>
          <p:cNvSpPr txBox="1"/>
          <p:nvPr/>
        </p:nvSpPr>
        <p:spPr>
          <a:xfrm>
            <a:off x="11098701" y="383494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EB940-CB2B-438D-AFA9-66DF211A2A5B}"/>
              </a:ext>
            </a:extLst>
          </p:cNvPr>
          <p:cNvSpPr txBox="1"/>
          <p:nvPr/>
        </p:nvSpPr>
        <p:spPr>
          <a:xfrm>
            <a:off x="9552036" y="411562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020FC-F5D6-4FD1-AE2E-4B62AC4D9AD0}"/>
              </a:ext>
            </a:extLst>
          </p:cNvPr>
          <p:cNvSpPr txBox="1"/>
          <p:nvPr/>
        </p:nvSpPr>
        <p:spPr>
          <a:xfrm>
            <a:off x="11091066" y="4115629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5627B-0E28-4621-B92A-22DB08D49529}"/>
              </a:ext>
            </a:extLst>
          </p:cNvPr>
          <p:cNvSpPr txBox="1"/>
          <p:nvPr/>
        </p:nvSpPr>
        <p:spPr>
          <a:xfrm>
            <a:off x="9097347" y="4755283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E6C6B-59BE-4A2E-87E7-B7EAFCFADB4B}"/>
              </a:ext>
            </a:extLst>
          </p:cNvPr>
          <p:cNvSpPr txBox="1"/>
          <p:nvPr/>
        </p:nvSpPr>
        <p:spPr>
          <a:xfrm>
            <a:off x="10940386" y="4755284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DEFDC-E112-4963-A383-B2D452726334}"/>
              </a:ext>
            </a:extLst>
          </p:cNvPr>
          <p:cNvSpPr txBox="1"/>
          <p:nvPr/>
        </p:nvSpPr>
        <p:spPr>
          <a:xfrm>
            <a:off x="8415475" y="194217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076B4-3A5D-4A6D-A116-B30097B73367}"/>
              </a:ext>
            </a:extLst>
          </p:cNvPr>
          <p:cNvSpPr txBox="1"/>
          <p:nvPr/>
        </p:nvSpPr>
        <p:spPr>
          <a:xfrm>
            <a:off x="9552036" y="269633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76502-6A9C-40B8-82F5-D4876AB27BEE}"/>
              </a:ext>
            </a:extLst>
          </p:cNvPr>
          <p:cNvSpPr txBox="1"/>
          <p:nvPr/>
        </p:nvSpPr>
        <p:spPr>
          <a:xfrm>
            <a:off x="9091616" y="5001502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EF01D-99EE-44DC-AC33-0CBD681165D8}"/>
              </a:ext>
            </a:extLst>
          </p:cNvPr>
          <p:cNvSpPr txBox="1"/>
          <p:nvPr/>
        </p:nvSpPr>
        <p:spPr>
          <a:xfrm>
            <a:off x="10946117" y="5001503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A67D11-B427-4E3F-BEA7-845B2F4B8A6E}"/>
              </a:ext>
            </a:extLst>
          </p:cNvPr>
          <p:cNvSpPr txBox="1"/>
          <p:nvPr/>
        </p:nvSpPr>
        <p:spPr>
          <a:xfrm>
            <a:off x="9091616" y="5203432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07A858-500B-4BA3-A96B-AFAD860B7FC9}"/>
              </a:ext>
            </a:extLst>
          </p:cNvPr>
          <p:cNvSpPr txBox="1"/>
          <p:nvPr/>
        </p:nvSpPr>
        <p:spPr>
          <a:xfrm>
            <a:off x="10940386" y="5232838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496378-2B4A-416E-8B6E-0A8319736E48}"/>
              </a:ext>
            </a:extLst>
          </p:cNvPr>
          <p:cNvSpPr txBox="1"/>
          <p:nvPr/>
        </p:nvSpPr>
        <p:spPr>
          <a:xfrm>
            <a:off x="9097347" y="5449651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7333EB-D0BE-4D06-9E41-776230BFA8B0}"/>
              </a:ext>
            </a:extLst>
          </p:cNvPr>
          <p:cNvSpPr txBox="1"/>
          <p:nvPr/>
        </p:nvSpPr>
        <p:spPr>
          <a:xfrm>
            <a:off x="10946117" y="5463802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4907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898D2067-1C59-41EB-82F4-A19DFF9FA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258" y="1650729"/>
            <a:ext cx="3894304" cy="457580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4759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Inversion Perspective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012"/>
              </p:ext>
            </p:extLst>
          </p:nvPr>
        </p:nvGraphicFramePr>
        <p:xfrm>
          <a:off x="473937" y="1748244"/>
          <a:ext cx="6973058" cy="37714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04655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2554605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2566218513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374651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rgValue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Rg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Calculated radius of gyration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chiDofValue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Chi2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Calculated chi^2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iQ0Value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Iq0()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Calculated I(Q=0)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294148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oscillationValue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oscillations()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Oscillation parameters for the P(r)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backgroundValue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Background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Calculated background value for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090026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posFractionValue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get_positive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Calculated fraction of the P(r) &gt;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sigmaPosFractionValue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get_pos_err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Calculated fraction of P(r) the is 1-sigma greater than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349919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computationTimeValue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elapsed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Computation time in seconds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6388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8892770" y="631464"/>
            <a:ext cx="2500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/Perspectives/Inversion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src/sas/sascalc/pr/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2850E-F848-496B-81C6-7DF32FB39768}"/>
              </a:ext>
            </a:extLst>
          </p:cNvPr>
          <p:cNvSpPr txBox="1"/>
          <p:nvPr/>
        </p:nvSpPr>
        <p:spPr>
          <a:xfrm>
            <a:off x="11117969" y="269633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50C743-84FA-44B3-8B0B-AADE97DD2325}"/>
              </a:ext>
            </a:extLst>
          </p:cNvPr>
          <p:cNvSpPr txBox="1"/>
          <p:nvPr/>
        </p:nvSpPr>
        <p:spPr>
          <a:xfrm>
            <a:off x="11095186" y="356094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31C1D-9579-4267-8B2F-C2F338F72DA9}"/>
              </a:ext>
            </a:extLst>
          </p:cNvPr>
          <p:cNvSpPr txBox="1"/>
          <p:nvPr/>
        </p:nvSpPr>
        <p:spPr>
          <a:xfrm>
            <a:off x="9552036" y="358872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61A09-898B-4E9D-A6B4-750DD0E64970}"/>
              </a:ext>
            </a:extLst>
          </p:cNvPr>
          <p:cNvSpPr txBox="1"/>
          <p:nvPr/>
        </p:nvSpPr>
        <p:spPr>
          <a:xfrm>
            <a:off x="9552036" y="385217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D89C0-705B-469A-B440-263FD4D24F7B}"/>
              </a:ext>
            </a:extLst>
          </p:cNvPr>
          <p:cNvSpPr txBox="1"/>
          <p:nvPr/>
        </p:nvSpPr>
        <p:spPr>
          <a:xfrm>
            <a:off x="11098701" y="383494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EB940-CB2B-438D-AFA9-66DF211A2A5B}"/>
              </a:ext>
            </a:extLst>
          </p:cNvPr>
          <p:cNvSpPr txBox="1"/>
          <p:nvPr/>
        </p:nvSpPr>
        <p:spPr>
          <a:xfrm>
            <a:off x="9552036" y="411562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020FC-F5D6-4FD1-AE2E-4B62AC4D9AD0}"/>
              </a:ext>
            </a:extLst>
          </p:cNvPr>
          <p:cNvSpPr txBox="1"/>
          <p:nvPr/>
        </p:nvSpPr>
        <p:spPr>
          <a:xfrm>
            <a:off x="11091066" y="4115629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5627B-0E28-4621-B92A-22DB08D49529}"/>
              </a:ext>
            </a:extLst>
          </p:cNvPr>
          <p:cNvSpPr txBox="1"/>
          <p:nvPr/>
        </p:nvSpPr>
        <p:spPr>
          <a:xfrm>
            <a:off x="9097347" y="4755283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E6C6B-59BE-4A2E-87E7-B7EAFCFADB4B}"/>
              </a:ext>
            </a:extLst>
          </p:cNvPr>
          <p:cNvSpPr txBox="1"/>
          <p:nvPr/>
        </p:nvSpPr>
        <p:spPr>
          <a:xfrm>
            <a:off x="10940386" y="4755284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DEFDC-E112-4963-A383-B2D452726334}"/>
              </a:ext>
            </a:extLst>
          </p:cNvPr>
          <p:cNvSpPr txBox="1"/>
          <p:nvPr/>
        </p:nvSpPr>
        <p:spPr>
          <a:xfrm>
            <a:off x="8415475" y="194217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076B4-3A5D-4A6D-A116-B30097B73367}"/>
              </a:ext>
            </a:extLst>
          </p:cNvPr>
          <p:cNvSpPr txBox="1"/>
          <p:nvPr/>
        </p:nvSpPr>
        <p:spPr>
          <a:xfrm>
            <a:off x="9552036" y="269633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76502-6A9C-40B8-82F5-D4876AB27BEE}"/>
              </a:ext>
            </a:extLst>
          </p:cNvPr>
          <p:cNvSpPr txBox="1"/>
          <p:nvPr/>
        </p:nvSpPr>
        <p:spPr>
          <a:xfrm>
            <a:off x="9091616" y="5001502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EF01D-99EE-44DC-AC33-0CBD681165D8}"/>
              </a:ext>
            </a:extLst>
          </p:cNvPr>
          <p:cNvSpPr txBox="1"/>
          <p:nvPr/>
        </p:nvSpPr>
        <p:spPr>
          <a:xfrm>
            <a:off x="10946117" y="5001503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A67D11-B427-4E3F-BEA7-845B2F4B8A6E}"/>
              </a:ext>
            </a:extLst>
          </p:cNvPr>
          <p:cNvSpPr txBox="1"/>
          <p:nvPr/>
        </p:nvSpPr>
        <p:spPr>
          <a:xfrm>
            <a:off x="9091616" y="5203432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07A858-500B-4BA3-A96B-AFAD860B7FC9}"/>
              </a:ext>
            </a:extLst>
          </p:cNvPr>
          <p:cNvSpPr txBox="1"/>
          <p:nvPr/>
        </p:nvSpPr>
        <p:spPr>
          <a:xfrm>
            <a:off x="10940386" y="5232838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496378-2B4A-416E-8B6E-0A8319736E48}"/>
              </a:ext>
            </a:extLst>
          </p:cNvPr>
          <p:cNvSpPr txBox="1"/>
          <p:nvPr/>
        </p:nvSpPr>
        <p:spPr>
          <a:xfrm>
            <a:off x="9097347" y="5449651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7333EB-D0BE-4D06-9E41-776230BFA8B0}"/>
              </a:ext>
            </a:extLst>
          </p:cNvPr>
          <p:cNvSpPr txBox="1"/>
          <p:nvPr/>
        </p:nvSpPr>
        <p:spPr>
          <a:xfrm>
            <a:off x="10946117" y="5463802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783665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992CE-A1F7-4D2F-91BD-71B843DE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8387" cy="5763963"/>
          </a:xfrm>
        </p:spPr>
        <p:txBody>
          <a:bodyPr>
            <a:normAutofit/>
          </a:bodyPr>
          <a:lstStyle/>
          <a:p>
            <a:r>
              <a:rPr lang="en-US" sz="5200" dirty="0"/>
              <a:t>Large Learning Curve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F5F7CE-AE08-4D46-9DA9-19E9ADB1C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1252" y="365125"/>
            <a:ext cx="5181600" cy="5611726"/>
          </a:xfrm>
        </p:spPr>
        <p:txBody>
          <a:bodyPr>
            <a:normAutofit/>
          </a:bodyPr>
          <a:lstStyle/>
          <a:p>
            <a:r>
              <a:rPr lang="en-US" sz="2000" dirty="0"/>
              <a:t>Massive code base</a:t>
            </a:r>
          </a:p>
          <a:p>
            <a:pPr lvl="1"/>
            <a:r>
              <a:rPr lang="en-US" sz="1600" dirty="0" err="1"/>
              <a:t>Sasview</a:t>
            </a:r>
            <a:r>
              <a:rPr lang="en-US" sz="1600" dirty="0"/>
              <a:t> 100,000+ lines of python and c</a:t>
            </a:r>
          </a:p>
          <a:p>
            <a:pPr lvl="1"/>
            <a:r>
              <a:rPr lang="en-US" sz="1600" dirty="0" err="1"/>
              <a:t>sasmodels</a:t>
            </a:r>
            <a:r>
              <a:rPr lang="en-US" sz="1600" dirty="0"/>
              <a:t>, bumps, and other dependencies</a:t>
            </a:r>
          </a:p>
          <a:p>
            <a:r>
              <a:rPr lang="en-US" sz="2000" dirty="0"/>
              <a:t>Many non source code directories</a:t>
            </a:r>
          </a:p>
          <a:p>
            <a:r>
              <a:rPr lang="en-US" sz="2000" dirty="0"/>
              <a:t>Multiple protected branches – which one to use?</a:t>
            </a:r>
          </a:p>
          <a:p>
            <a:pPr lvl="1"/>
            <a:r>
              <a:rPr lang="en-US" sz="1600" dirty="0"/>
              <a:t>main branch (v5.x) only recently became the default (2021)</a:t>
            </a:r>
          </a:p>
          <a:p>
            <a:r>
              <a:rPr lang="en-US" sz="2000" dirty="0"/>
              <a:t>Getting started wiki</a:t>
            </a:r>
            <a:r>
              <a:rPr lang="en-US" sz="2000" baseline="30000" dirty="0"/>
              <a:t>1</a:t>
            </a:r>
          </a:p>
          <a:p>
            <a:pPr lvl="1"/>
            <a:r>
              <a:rPr lang="en-US" sz="1600" dirty="0"/>
              <a:t>Developer environment setup</a:t>
            </a:r>
          </a:p>
          <a:p>
            <a:pPr lvl="1"/>
            <a:r>
              <a:rPr lang="en-US" sz="1600" dirty="0"/>
              <a:t>Code Overview</a:t>
            </a:r>
          </a:p>
          <a:p>
            <a:pPr lvl="1"/>
            <a:r>
              <a:rPr lang="en-US" sz="1600" dirty="0"/>
              <a:t>Code guidelines</a:t>
            </a:r>
          </a:p>
          <a:p>
            <a:r>
              <a:rPr lang="en-US" sz="2000" dirty="0"/>
              <a:t>Side project for most contributors – need to make time for training</a:t>
            </a:r>
          </a:p>
          <a:p>
            <a:pPr lvl="1"/>
            <a:r>
              <a:rPr lang="en-US" sz="1600" dirty="0"/>
              <a:t>Occasional student (temporary and with a focused project)</a:t>
            </a:r>
          </a:p>
          <a:p>
            <a:pPr lvl="1"/>
            <a:r>
              <a:rPr lang="en-US" sz="1600" dirty="0"/>
              <a:t>Others ‘when they can find the time’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59D747-5DF3-4B53-9308-F616D405C79F}"/>
              </a:ext>
            </a:extLst>
          </p:cNvPr>
          <p:cNvSpPr txBox="1"/>
          <p:nvPr/>
        </p:nvSpPr>
        <p:spPr>
          <a:xfrm>
            <a:off x="6108467" y="6186592"/>
            <a:ext cx="5347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[1] https://github.com/SasView/sasview/wiki/DevNotes_DevGuide_GettingStarted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7292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EFE1144-5B25-4B52-8882-C55BA894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000" y="1472366"/>
            <a:ext cx="3766670" cy="46696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4759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</a:t>
            </a:r>
            <a:r>
              <a:rPr lang="en-US" dirty="0" err="1">
                <a:solidFill>
                  <a:schemeClr val="bg1"/>
                </a:solidFill>
              </a:rPr>
              <a:t>Corfunc</a:t>
            </a:r>
            <a:r>
              <a:rPr lang="en-US" dirty="0">
                <a:solidFill>
                  <a:schemeClr val="bg1"/>
                </a:solidFill>
              </a:rPr>
              <a:t> Perspective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16280"/>
              </p:ext>
            </p:extLst>
          </p:nvPr>
        </p:nvGraphicFramePr>
        <p:xfrm>
          <a:off x="473937" y="1748244"/>
          <a:ext cx="7069895" cy="420786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704655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2554605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2566218513"/>
                    </a:ext>
                  </a:extLst>
                </a:gridCol>
                <a:gridCol w="2373630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374651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Basis: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CorfuncWindow</a:t>
                      </a:r>
                      <a:r>
                        <a:rPr lang="en-US" sz="1000" dirty="0"/>
                        <a:t>.__</a:t>
                      </a:r>
                      <a:r>
                        <a:rPr lang="en-US" sz="1000" dirty="0" err="1"/>
                        <a:t>init</a:t>
                      </a:r>
                      <a:r>
                        <a:rPr lang="en-US" sz="1000" dirty="0"/>
                        <a:t>__()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Basis: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CorfuncCalculator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Corfunc</a:t>
                      </a:r>
                      <a:r>
                        <a:rPr lang="en-US" sz="1000" dirty="0"/>
                        <a:t> Perspective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Generated and hidden on loading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183566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txtLowerQMin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txtLowerQMax</a:t>
                      </a:r>
                      <a:r>
                        <a:rPr lang="en-US" sz="1000" dirty="0"/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_</a:t>
                      </a:r>
                      <a:r>
                        <a:rPr lang="en-US" sz="1000" dirty="0" err="1"/>
                        <a:t>update_calculator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0.0, min(_</a:t>
                      </a:r>
                      <a:r>
                        <a:rPr lang="en-US" sz="1000" dirty="0" err="1"/>
                        <a:t>data.x</a:t>
                      </a:r>
                      <a:r>
                        <a:rPr lang="en-US" sz="10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Linked to slider on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Lower Q Range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txtUpperQMin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txtUpperQMax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_</a:t>
                      </a:r>
                      <a:r>
                        <a:rPr lang="en-US" sz="1000" dirty="0" err="1"/>
                        <a:t>update_calculator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Linked to slider on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Upper Q 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cmdCalculateBg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calculate_background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Compute_background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Background calculation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294148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txtBackground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_</a:t>
                      </a:r>
                      <a:r>
                        <a:rPr lang="en-US" sz="1000" dirty="0" err="1"/>
                        <a:t>update_calculator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background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Calculated background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txtGuinierA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txtGuinierB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Calculated in extrapolate()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Guinier Parameters A and 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I(Q) = Ae</a:t>
                      </a:r>
                      <a:r>
                        <a:rPr lang="en-US" sz="1000" baseline="30000" dirty="0"/>
                        <a:t>Bq^2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txtPorodK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txtPorodSigma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Calculated in extrapolate()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Porod</a:t>
                      </a:r>
                      <a:r>
                        <a:rPr lang="en-US" sz="1000" dirty="0"/>
                        <a:t> Parameters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I(Q) = Kq</a:t>
                      </a:r>
                      <a:r>
                        <a:rPr lang="en-US" sz="1000" baseline="30000" dirty="0"/>
                        <a:t>-4</a:t>
                      </a:r>
                      <a:r>
                        <a:rPr lang="en-US" sz="1000" dirty="0"/>
                        <a:t>e</a:t>
                      </a:r>
                      <a:r>
                        <a:rPr lang="en-US" sz="1000" baseline="30000" dirty="0"/>
                        <a:t>-q^2sigma^2 </a:t>
                      </a:r>
                      <a:r>
                        <a:rPr lang="en-US" sz="1000" dirty="0"/>
                        <a:t>+ </a:t>
                      </a:r>
                      <a:r>
                        <a:rPr lang="en-US" sz="1000" dirty="0" err="1"/>
                        <a:t>Bg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349919"/>
                  </a:ext>
                </a:extLst>
              </a:tr>
              <a:tr h="424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_canvas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SAS Data 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638804"/>
                  </a:ext>
                </a:extLst>
              </a:tr>
              <a:tr h="4363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_</a:t>
                      </a:r>
                      <a:r>
                        <a:rPr lang="en-US" sz="1000" dirty="0" err="1"/>
                        <a:t>realplot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Real Space Plot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394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8892770" y="631464"/>
            <a:ext cx="237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/Perspectives/</a:t>
            </a:r>
            <a:r>
              <a:rPr lang="en-US" sz="1200" dirty="0" err="1">
                <a:solidFill>
                  <a:schemeClr val="bg1"/>
                </a:solidFill>
              </a:rPr>
              <a:t>Corfunc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src/sas/</a:t>
            </a:r>
            <a:r>
              <a:rPr lang="en-US" sz="1200" dirty="0" err="1">
                <a:solidFill>
                  <a:schemeClr val="bg1"/>
                </a:solidFill>
              </a:rPr>
              <a:t>sascalc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corfunc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2850E-F848-496B-81C6-7DF32FB39768}"/>
              </a:ext>
            </a:extLst>
          </p:cNvPr>
          <p:cNvSpPr txBox="1"/>
          <p:nvPr/>
        </p:nvSpPr>
        <p:spPr>
          <a:xfrm>
            <a:off x="8156656" y="281944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50C743-84FA-44B3-8B0B-AADE97DD2325}"/>
              </a:ext>
            </a:extLst>
          </p:cNvPr>
          <p:cNvSpPr txBox="1"/>
          <p:nvPr/>
        </p:nvSpPr>
        <p:spPr>
          <a:xfrm>
            <a:off x="8156656" y="330534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31C1D-9579-4267-8B2F-C2F338F72DA9}"/>
              </a:ext>
            </a:extLst>
          </p:cNvPr>
          <p:cNvSpPr txBox="1"/>
          <p:nvPr/>
        </p:nvSpPr>
        <p:spPr>
          <a:xfrm>
            <a:off x="9166956" y="281944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61A09-898B-4E9D-A6B4-750DD0E64970}"/>
              </a:ext>
            </a:extLst>
          </p:cNvPr>
          <p:cNvSpPr txBox="1"/>
          <p:nvPr/>
        </p:nvSpPr>
        <p:spPr>
          <a:xfrm>
            <a:off x="9166956" y="330136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D89C0-705B-469A-B440-263FD4D24F7B}"/>
              </a:ext>
            </a:extLst>
          </p:cNvPr>
          <p:cNvSpPr txBox="1"/>
          <p:nvPr/>
        </p:nvSpPr>
        <p:spPr>
          <a:xfrm>
            <a:off x="10665211" y="281944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EB940-CB2B-438D-AFA9-66DF211A2A5B}"/>
              </a:ext>
            </a:extLst>
          </p:cNvPr>
          <p:cNvSpPr txBox="1"/>
          <p:nvPr/>
        </p:nvSpPr>
        <p:spPr>
          <a:xfrm>
            <a:off x="10665211" y="5128341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020FC-F5D6-4FD1-AE2E-4B62AC4D9AD0}"/>
              </a:ext>
            </a:extLst>
          </p:cNvPr>
          <p:cNvSpPr txBox="1"/>
          <p:nvPr/>
        </p:nvSpPr>
        <p:spPr>
          <a:xfrm>
            <a:off x="8277955" y="360595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5627B-0E28-4621-B92A-22DB08D49529}"/>
              </a:ext>
            </a:extLst>
          </p:cNvPr>
          <p:cNvSpPr txBox="1"/>
          <p:nvPr/>
        </p:nvSpPr>
        <p:spPr>
          <a:xfrm>
            <a:off x="8630342" y="3605955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E6C6B-59BE-4A2E-87E7-B7EAFCFADB4B}"/>
              </a:ext>
            </a:extLst>
          </p:cNvPr>
          <p:cNvSpPr txBox="1"/>
          <p:nvPr/>
        </p:nvSpPr>
        <p:spPr>
          <a:xfrm>
            <a:off x="9261287" y="3639720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DEFDC-E112-4963-A383-B2D452726334}"/>
              </a:ext>
            </a:extLst>
          </p:cNvPr>
          <p:cNvSpPr txBox="1"/>
          <p:nvPr/>
        </p:nvSpPr>
        <p:spPr>
          <a:xfrm>
            <a:off x="8711574" y="2027842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076B4-3A5D-4A6D-A116-B30097B73367}"/>
              </a:ext>
            </a:extLst>
          </p:cNvPr>
          <p:cNvSpPr txBox="1"/>
          <p:nvPr/>
        </p:nvSpPr>
        <p:spPr>
          <a:xfrm>
            <a:off x="8705682" y="238876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76502-6A9C-40B8-82F5-D4876AB27BEE}"/>
              </a:ext>
            </a:extLst>
          </p:cNvPr>
          <p:cNvSpPr txBox="1"/>
          <p:nvPr/>
        </p:nvSpPr>
        <p:spPr>
          <a:xfrm>
            <a:off x="8630342" y="4386360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EF01D-99EE-44DC-AC33-0CBD681165D8}"/>
              </a:ext>
            </a:extLst>
          </p:cNvPr>
          <p:cNvSpPr txBox="1"/>
          <p:nvPr/>
        </p:nvSpPr>
        <p:spPr>
          <a:xfrm>
            <a:off x="7884677" y="5128341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A67D11-B427-4E3F-BEA7-845B2F4B8A6E}"/>
              </a:ext>
            </a:extLst>
          </p:cNvPr>
          <p:cNvSpPr txBox="1"/>
          <p:nvPr/>
        </p:nvSpPr>
        <p:spPr>
          <a:xfrm>
            <a:off x="9409554" y="5149367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345185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EFE1144-5B25-4B52-8882-C55BA8945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000" y="1472366"/>
            <a:ext cx="3766670" cy="466960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4759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</a:t>
            </a:r>
            <a:r>
              <a:rPr lang="en-US" dirty="0" err="1">
                <a:solidFill>
                  <a:schemeClr val="bg1"/>
                </a:solidFill>
              </a:rPr>
              <a:t>Corfunc</a:t>
            </a:r>
            <a:r>
              <a:rPr lang="en-US" dirty="0">
                <a:solidFill>
                  <a:schemeClr val="bg1"/>
                </a:solidFill>
              </a:rPr>
              <a:t> Perspective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83382"/>
              </p:ext>
            </p:extLst>
          </p:nvPr>
        </p:nvGraphicFramePr>
        <p:xfrm>
          <a:off x="473937" y="1748244"/>
          <a:ext cx="6939181" cy="377972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827223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1539730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1785729">
                  <a:extLst>
                    <a:ext uri="{9D8B030D-6E8A-4147-A177-3AD203B41FA5}">
                      <a16:colId xmlns:a16="http://schemas.microsoft.com/office/drawing/2014/main" val="2566218513"/>
                    </a:ext>
                  </a:extLst>
                </a:gridCol>
                <a:gridCol w="2786499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404188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458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cmdExtrapolate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extrapolate()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compute_extrapolation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Extrapolate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458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cmdTransform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transform()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Threaded: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compute_transform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Transform Button – Fourier transform high and low Q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458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cmdSave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on_save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Save data as a multi-column text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294148"/>
                  </a:ext>
                </a:extLst>
              </a:tr>
              <a:tr h="108513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txtAvgCoreThick</a:t>
                      </a:r>
                      <a:r>
                        <a:rPr lang="en-US" sz="1000" dirty="0"/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txtAvgIntThick</a:t>
                      </a:r>
                      <a:r>
                        <a:rPr lang="en-US" sz="1000" dirty="0"/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txtAvgHardBlock</a:t>
                      </a:r>
                      <a:r>
                        <a:rPr lang="en-US" sz="1000" dirty="0"/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txtPolydisp</a:t>
                      </a:r>
                      <a:r>
                        <a:rPr lang="en-US" sz="1000" dirty="0"/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txtLongPeriod</a:t>
                      </a:r>
                      <a:r>
                        <a:rPr lang="en-US" sz="1000" dirty="0"/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txtLocalCrystal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extract_parameters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Correlation parameters</a:t>
                      </a:r>
                    </a:p>
                    <a:p>
                      <a:pPr algn="ctr"/>
                      <a:r>
                        <a:rPr lang="en-US" sz="1000" dirty="0"/>
                        <a:t>Calculated when ‘Extract’ button is clicked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458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cmdExtract</a:t>
                      </a:r>
                      <a:endParaRPr lang="en-US" sz="1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Clicked: extract()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extract_parameters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/>
                        <a:t>Extract correlation parameters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80229"/>
                  </a:ext>
                </a:extLst>
              </a:tr>
              <a:tr h="4580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cmdHelp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Clicked: </a:t>
                      </a:r>
                      <a:r>
                        <a:rPr lang="en-US" sz="1000" dirty="0" err="1"/>
                        <a:t>showHelp</a:t>
                      </a:r>
                      <a:r>
                        <a:rPr lang="en-US" sz="10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Help button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34991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A075802-33C2-490C-99AE-6AD5A61EF08A}"/>
              </a:ext>
            </a:extLst>
          </p:cNvPr>
          <p:cNvSpPr txBox="1"/>
          <p:nvPr/>
        </p:nvSpPr>
        <p:spPr>
          <a:xfrm>
            <a:off x="8892770" y="631464"/>
            <a:ext cx="237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src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sas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qtgui</a:t>
            </a:r>
            <a:r>
              <a:rPr lang="en-US" sz="1200" dirty="0">
                <a:solidFill>
                  <a:schemeClr val="bg1"/>
                </a:solidFill>
              </a:rPr>
              <a:t>/Perspectives/</a:t>
            </a:r>
            <a:r>
              <a:rPr lang="en-US" sz="1200" dirty="0" err="1">
                <a:solidFill>
                  <a:schemeClr val="bg1"/>
                </a:solidFill>
              </a:rPr>
              <a:t>Corfunc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src/sas/</a:t>
            </a:r>
            <a:r>
              <a:rPr lang="en-US" sz="1200" dirty="0" err="1">
                <a:solidFill>
                  <a:schemeClr val="bg1"/>
                </a:solidFill>
              </a:rPr>
              <a:t>sascalc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  <a:r>
              <a:rPr lang="en-US" sz="1200" dirty="0" err="1">
                <a:solidFill>
                  <a:schemeClr val="bg1"/>
                </a:solidFill>
              </a:rPr>
              <a:t>corfunc</a:t>
            </a:r>
            <a:r>
              <a:rPr lang="en-US" sz="12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B2850E-F848-496B-81C6-7DF32FB39768}"/>
              </a:ext>
            </a:extLst>
          </p:cNvPr>
          <p:cNvSpPr txBox="1"/>
          <p:nvPr/>
        </p:nvSpPr>
        <p:spPr>
          <a:xfrm>
            <a:off x="8156656" y="281944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50C743-84FA-44B3-8B0B-AADE97DD2325}"/>
              </a:ext>
            </a:extLst>
          </p:cNvPr>
          <p:cNvSpPr txBox="1"/>
          <p:nvPr/>
        </p:nvSpPr>
        <p:spPr>
          <a:xfrm>
            <a:off x="8156656" y="3305346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E31C1D-9579-4267-8B2F-C2F338F72DA9}"/>
              </a:ext>
            </a:extLst>
          </p:cNvPr>
          <p:cNvSpPr txBox="1"/>
          <p:nvPr/>
        </p:nvSpPr>
        <p:spPr>
          <a:xfrm>
            <a:off x="9166956" y="2819448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661A09-898B-4E9D-A6B4-750DD0E64970}"/>
              </a:ext>
            </a:extLst>
          </p:cNvPr>
          <p:cNvSpPr txBox="1"/>
          <p:nvPr/>
        </p:nvSpPr>
        <p:spPr>
          <a:xfrm>
            <a:off x="9166956" y="330136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D89C0-705B-469A-B440-263FD4D24F7B}"/>
              </a:ext>
            </a:extLst>
          </p:cNvPr>
          <p:cNvSpPr txBox="1"/>
          <p:nvPr/>
        </p:nvSpPr>
        <p:spPr>
          <a:xfrm>
            <a:off x="10665211" y="281944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EB940-CB2B-438D-AFA9-66DF211A2A5B}"/>
              </a:ext>
            </a:extLst>
          </p:cNvPr>
          <p:cNvSpPr txBox="1"/>
          <p:nvPr/>
        </p:nvSpPr>
        <p:spPr>
          <a:xfrm>
            <a:off x="10665211" y="5128341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020FC-F5D6-4FD1-AE2E-4B62AC4D9AD0}"/>
              </a:ext>
            </a:extLst>
          </p:cNvPr>
          <p:cNvSpPr txBox="1"/>
          <p:nvPr/>
        </p:nvSpPr>
        <p:spPr>
          <a:xfrm>
            <a:off x="8277955" y="3605955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05627B-0E28-4621-B92A-22DB08D49529}"/>
              </a:ext>
            </a:extLst>
          </p:cNvPr>
          <p:cNvSpPr txBox="1"/>
          <p:nvPr/>
        </p:nvSpPr>
        <p:spPr>
          <a:xfrm>
            <a:off x="8630342" y="3605955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DE6C6B-59BE-4A2E-87E7-B7EAFCFADB4B}"/>
              </a:ext>
            </a:extLst>
          </p:cNvPr>
          <p:cNvSpPr txBox="1"/>
          <p:nvPr/>
        </p:nvSpPr>
        <p:spPr>
          <a:xfrm>
            <a:off x="9261287" y="3639720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DEFDC-E112-4963-A383-B2D452726334}"/>
              </a:ext>
            </a:extLst>
          </p:cNvPr>
          <p:cNvSpPr txBox="1"/>
          <p:nvPr/>
        </p:nvSpPr>
        <p:spPr>
          <a:xfrm>
            <a:off x="8711574" y="2027842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076B4-3A5D-4A6D-A116-B30097B73367}"/>
              </a:ext>
            </a:extLst>
          </p:cNvPr>
          <p:cNvSpPr txBox="1"/>
          <p:nvPr/>
        </p:nvSpPr>
        <p:spPr>
          <a:xfrm>
            <a:off x="8705682" y="2388767"/>
            <a:ext cx="24259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976502-6A9C-40B8-82F5-D4876AB27BEE}"/>
              </a:ext>
            </a:extLst>
          </p:cNvPr>
          <p:cNvSpPr txBox="1"/>
          <p:nvPr/>
        </p:nvSpPr>
        <p:spPr>
          <a:xfrm>
            <a:off x="8630342" y="4386360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EEF01D-99EE-44DC-AC33-0CBD681165D8}"/>
              </a:ext>
            </a:extLst>
          </p:cNvPr>
          <p:cNvSpPr txBox="1"/>
          <p:nvPr/>
        </p:nvSpPr>
        <p:spPr>
          <a:xfrm>
            <a:off x="7884677" y="5128341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A67D11-B427-4E3F-BEA7-845B2F4B8A6E}"/>
              </a:ext>
            </a:extLst>
          </p:cNvPr>
          <p:cNvSpPr txBox="1"/>
          <p:nvPr/>
        </p:nvSpPr>
        <p:spPr>
          <a:xfrm>
            <a:off x="9409554" y="5149367"/>
            <a:ext cx="393278" cy="2462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393802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8552F-CFFA-4E2D-B062-01EA9ECE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8387" cy="5763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Getting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44150-DFE7-41D8-8159-40E8823E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2" y="365125"/>
            <a:ext cx="5181600" cy="513060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1800"/>
              <a:t>Using Anaconda</a:t>
            </a:r>
            <a:r>
              <a:rPr lang="en-US" sz="1800" baseline="30000"/>
              <a:t>1</a:t>
            </a:r>
          </a:p>
          <a:p>
            <a:pPr lvl="1"/>
            <a:r>
              <a:rPr lang="en-US" sz="1800"/>
              <a:t>Install anaconda, git, and MS Visual C++ 14 build tools</a:t>
            </a:r>
          </a:p>
          <a:p>
            <a:pPr lvl="1"/>
            <a:r>
              <a:rPr lang="en-US" sz="1800"/>
              <a:t>Clone sasview and sasmodels from github</a:t>
            </a:r>
          </a:p>
          <a:p>
            <a:pPr lvl="1"/>
            <a:r>
              <a:rPr lang="en-US" sz="1800"/>
              <a:t>Create conda environment and install dependencies from yaml</a:t>
            </a:r>
          </a:p>
          <a:p>
            <a:pPr lvl="2"/>
            <a:r>
              <a:rPr lang="en-US" sz="1800"/>
              <a:t>Sasview/build_tools -&gt; conda env create –f conda_qt5[_min]_&lt;OS&gt;.yml</a:t>
            </a:r>
          </a:p>
          <a:p>
            <a:pPr lvl="1"/>
            <a:r>
              <a:rPr lang="en-US" sz="1800"/>
              <a:t>Optional: Symbolically link sasview and sasmodels repo directories into anaconda environment</a:t>
            </a:r>
          </a:p>
          <a:p>
            <a:pPr lvl="1"/>
            <a:r>
              <a:rPr lang="en-US" sz="1800"/>
              <a:t>Activate conda environment</a:t>
            </a:r>
          </a:p>
          <a:p>
            <a:pPr lvl="2"/>
            <a:r>
              <a:rPr lang="en-US" sz="1800"/>
              <a:t>Conda activate qt5_&lt;OS&gt;</a:t>
            </a:r>
          </a:p>
          <a:p>
            <a:pPr lvl="1"/>
            <a:r>
              <a:rPr lang="en-US" sz="1800"/>
              <a:t>Build and run sasview from base sasview directory</a:t>
            </a:r>
          </a:p>
          <a:p>
            <a:pPr lvl="2"/>
            <a:r>
              <a:rPr lang="en-US" sz="1800"/>
              <a:t>Python setup.py [clean] [docs] [build]</a:t>
            </a:r>
          </a:p>
          <a:p>
            <a:pPr lvl="2"/>
            <a:r>
              <a:rPr lang="en-US" sz="1800"/>
              <a:t>Python run.py – Will run base setup if needed</a:t>
            </a:r>
          </a:p>
          <a:p>
            <a:pPr lvl="2"/>
            <a:r>
              <a:rPr lang="en-US" sz="1800"/>
              <a:t>Optional: src/sas/qtgui/convertUI.py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F6EAC6-15A3-42C3-AF91-00E7055A2533}"/>
              </a:ext>
            </a:extLst>
          </p:cNvPr>
          <p:cNvSpPr txBox="1"/>
          <p:nvPr/>
        </p:nvSpPr>
        <p:spPr>
          <a:xfrm>
            <a:off x="6191252" y="5635690"/>
            <a:ext cx="5181600" cy="49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[1] https://github.com/SasView/sasview/wiki/DevNotes_DevEnviroment</a:t>
            </a:r>
          </a:p>
        </p:txBody>
      </p:sp>
    </p:spTree>
    <p:extLst>
      <p:ext uri="{BB962C8B-B14F-4D97-AF65-F5344CB8AC3E}">
        <p14:creationId xmlns:p14="http://schemas.microsoft.com/office/powerpoint/2010/main" val="91602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A5DA6-0FA9-4BCD-AB7C-A853C0BC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/>
              <a:t>Dependencies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CFBC927-41D6-4EA0-9302-54B9EAC77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85325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20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F79EDF-8294-4E68-A0DA-1729AE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28387" cy="5763963"/>
          </a:xfrm>
        </p:spPr>
        <p:txBody>
          <a:bodyPr>
            <a:normAutofit/>
          </a:bodyPr>
          <a:lstStyle/>
          <a:p>
            <a:r>
              <a:rPr lang="en-US" sz="5200" dirty="0"/>
              <a:t>Structure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0EB4B66-2180-4FE1-8F2F-40AC91C13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1252" y="365124"/>
            <a:ext cx="5181600" cy="6260119"/>
          </a:xfrm>
        </p:spPr>
        <p:txBody>
          <a:bodyPr>
            <a:noAutofit/>
          </a:bodyPr>
          <a:lstStyle/>
          <a:p>
            <a:r>
              <a:rPr lang="en-US" sz="1400" dirty="0" err="1"/>
              <a:t>sasview</a:t>
            </a:r>
            <a:endParaRPr lang="en-US" sz="1400" dirty="0"/>
          </a:p>
          <a:p>
            <a:pPr lvl="1"/>
            <a:r>
              <a:rPr lang="en-US" sz="1400" dirty="0"/>
              <a:t>/.</a:t>
            </a:r>
            <a:r>
              <a:rPr lang="en-US" sz="1400" dirty="0" err="1"/>
              <a:t>github</a:t>
            </a:r>
            <a:r>
              <a:rPr lang="en-US" sz="1400" dirty="0"/>
              <a:t>/workflows – </a:t>
            </a:r>
            <a:r>
              <a:rPr lang="en-US" sz="1400" dirty="0" err="1"/>
              <a:t>Github</a:t>
            </a:r>
            <a:r>
              <a:rPr lang="en-US" sz="1400" dirty="0"/>
              <a:t> Actions</a:t>
            </a:r>
          </a:p>
          <a:p>
            <a:pPr lvl="1"/>
            <a:r>
              <a:rPr lang="en-US" sz="1400" dirty="0"/>
              <a:t>/</a:t>
            </a:r>
            <a:r>
              <a:rPr lang="en-US" sz="1400" dirty="0" err="1"/>
              <a:t>build_tools</a:t>
            </a:r>
            <a:r>
              <a:rPr lang="en-US" sz="1400" dirty="0"/>
              <a:t> – </a:t>
            </a:r>
            <a:r>
              <a:rPr lang="en-US" sz="1400" dirty="0" err="1"/>
              <a:t>Conda</a:t>
            </a:r>
            <a:r>
              <a:rPr lang="en-US" sz="1400" dirty="0"/>
              <a:t> YAML, Build Scripts</a:t>
            </a:r>
          </a:p>
          <a:p>
            <a:pPr lvl="1"/>
            <a:r>
              <a:rPr lang="en-US" sz="1400" dirty="0"/>
              <a:t>/docs – Documentation and Tutorials</a:t>
            </a:r>
          </a:p>
          <a:p>
            <a:pPr lvl="1"/>
            <a:r>
              <a:rPr lang="en-US" sz="1400" dirty="0"/>
              <a:t>/installers – release generation</a:t>
            </a:r>
          </a:p>
          <a:p>
            <a:pPr lvl="1"/>
            <a:r>
              <a:rPr lang="en-US" sz="1400" dirty="0"/>
              <a:t>/</a:t>
            </a:r>
            <a:r>
              <a:rPr lang="en-US" sz="1400" dirty="0" err="1"/>
              <a:t>src</a:t>
            </a:r>
            <a:r>
              <a:rPr lang="en-US" sz="1400" dirty="0"/>
              <a:t> – Main source directory</a:t>
            </a:r>
          </a:p>
          <a:p>
            <a:pPr lvl="2"/>
            <a:r>
              <a:rPr lang="en-US" sz="1000" dirty="0"/>
              <a:t>/</a:t>
            </a:r>
            <a:r>
              <a:rPr lang="en-US" sz="1000" dirty="0" err="1"/>
              <a:t>qtgui</a:t>
            </a:r>
            <a:r>
              <a:rPr lang="en-US" sz="1000" dirty="0"/>
              <a:t> – GUI elements for v5.0+</a:t>
            </a:r>
          </a:p>
          <a:p>
            <a:pPr lvl="2"/>
            <a:r>
              <a:rPr lang="en-US" sz="1000" dirty="0"/>
              <a:t>/</a:t>
            </a:r>
            <a:r>
              <a:rPr lang="en-US" sz="1000" dirty="0" err="1"/>
              <a:t>sascalc</a:t>
            </a:r>
            <a:r>
              <a:rPr lang="en-US" sz="1000" dirty="0"/>
              <a:t> – Calculation elements</a:t>
            </a:r>
          </a:p>
          <a:p>
            <a:pPr lvl="2"/>
            <a:r>
              <a:rPr lang="en-US" sz="1000" dirty="0"/>
              <a:t>/</a:t>
            </a:r>
            <a:r>
              <a:rPr lang="en-US" sz="1000" dirty="0" err="1"/>
              <a:t>sasgui</a:t>
            </a:r>
            <a:r>
              <a:rPr lang="en-US" sz="1000" dirty="0"/>
              <a:t> – GUI elements before v5.0*</a:t>
            </a:r>
          </a:p>
          <a:p>
            <a:pPr lvl="2"/>
            <a:r>
              <a:rPr lang="en-US" sz="1000" dirty="0"/>
              <a:t>/</a:t>
            </a:r>
            <a:r>
              <a:rPr lang="en-US" sz="1000" dirty="0" err="1"/>
              <a:t>sasview</a:t>
            </a:r>
            <a:r>
              <a:rPr lang="en-US" sz="1000" dirty="0"/>
              <a:t> – Main window loader for pre v5.0 – not used in v5.x</a:t>
            </a:r>
          </a:p>
          <a:p>
            <a:pPr lvl="1"/>
            <a:r>
              <a:rPr lang="en-US" sz="1400" dirty="0"/>
              <a:t>/test – Unit tests for </a:t>
            </a:r>
            <a:r>
              <a:rPr lang="en-US" sz="1400" dirty="0" err="1"/>
              <a:t>sascalc</a:t>
            </a:r>
            <a:endParaRPr lang="en-US" sz="1400" dirty="0"/>
          </a:p>
          <a:p>
            <a:r>
              <a:rPr lang="en-US" sz="1400" dirty="0" err="1"/>
              <a:t>sasmodels</a:t>
            </a:r>
            <a:endParaRPr lang="en-US" sz="1400" dirty="0"/>
          </a:p>
          <a:p>
            <a:pPr lvl="1"/>
            <a:r>
              <a:rPr lang="en-US" sz="1400" dirty="0"/>
              <a:t>/.</a:t>
            </a:r>
            <a:r>
              <a:rPr lang="en-US" sz="1400" dirty="0" err="1"/>
              <a:t>github</a:t>
            </a:r>
            <a:r>
              <a:rPr lang="en-US" sz="1400" dirty="0"/>
              <a:t>/workflows – </a:t>
            </a:r>
            <a:r>
              <a:rPr lang="en-US" sz="1400" dirty="0" err="1"/>
              <a:t>Github</a:t>
            </a:r>
            <a:r>
              <a:rPr lang="en-US" sz="1400" dirty="0"/>
              <a:t> Actions</a:t>
            </a:r>
          </a:p>
          <a:p>
            <a:pPr lvl="1"/>
            <a:r>
              <a:rPr lang="en-US" sz="1400" dirty="0"/>
              <a:t>/.</a:t>
            </a:r>
            <a:r>
              <a:rPr lang="en-US" sz="1400" dirty="0" err="1"/>
              <a:t>travis</a:t>
            </a:r>
            <a:r>
              <a:rPr lang="en-US" sz="1400" dirty="0"/>
              <a:t> – Travis CI</a:t>
            </a:r>
          </a:p>
          <a:p>
            <a:pPr lvl="1"/>
            <a:r>
              <a:rPr lang="en-US" sz="1400" dirty="0"/>
              <a:t>/doc – Documentation</a:t>
            </a:r>
          </a:p>
          <a:p>
            <a:pPr lvl="1"/>
            <a:r>
              <a:rPr lang="en-US" sz="1400" dirty="0"/>
              <a:t>/example – Example Workflows and data</a:t>
            </a:r>
          </a:p>
          <a:p>
            <a:pPr lvl="1"/>
            <a:r>
              <a:rPr lang="en-US" sz="1400" dirty="0"/>
              <a:t>/extra</a:t>
            </a:r>
          </a:p>
          <a:p>
            <a:pPr lvl="1"/>
            <a:r>
              <a:rPr lang="en-US" sz="1400" dirty="0"/>
              <a:t>/</a:t>
            </a:r>
            <a:r>
              <a:rPr lang="en-US" sz="1400" dirty="0" err="1"/>
              <a:t>sasmodels</a:t>
            </a:r>
            <a:r>
              <a:rPr lang="en-US" sz="1400" dirty="0"/>
              <a:t> – Main source directory</a:t>
            </a:r>
          </a:p>
          <a:p>
            <a:pPr lvl="2"/>
            <a:r>
              <a:rPr lang="en-US" sz="1000" dirty="0" err="1"/>
              <a:t>kernal</a:t>
            </a:r>
            <a:r>
              <a:rPr lang="en-US" sz="1000" dirty="0"/>
              <a:t>(</a:t>
            </a:r>
            <a:r>
              <a:rPr lang="en-US" sz="1000" dirty="0" err="1"/>
              <a:t>cl|cuda|dll|py</a:t>
            </a:r>
            <a:r>
              <a:rPr lang="en-US" sz="1000" dirty="0"/>
              <a:t>).</a:t>
            </a:r>
            <a:r>
              <a:rPr lang="en-US" sz="1000" dirty="0" err="1"/>
              <a:t>py</a:t>
            </a:r>
            <a:r>
              <a:rPr lang="en-US" sz="1000" dirty="0"/>
              <a:t> – kernel model wrappers</a:t>
            </a:r>
          </a:p>
          <a:p>
            <a:pPr lvl="2"/>
            <a:r>
              <a:rPr lang="en-US" sz="1000" dirty="0"/>
              <a:t>Mixture.py – Combine models (A*B + C*D)</a:t>
            </a:r>
          </a:p>
          <a:p>
            <a:pPr lvl="2"/>
            <a:r>
              <a:rPr lang="en-US" sz="1000" dirty="0"/>
              <a:t>resolution(2D).</a:t>
            </a:r>
            <a:r>
              <a:rPr lang="en-US" sz="1000" dirty="0" err="1"/>
              <a:t>py</a:t>
            </a:r>
            <a:r>
              <a:rPr lang="en-US" sz="1000" dirty="0"/>
              <a:t> – resolution calculators</a:t>
            </a:r>
          </a:p>
          <a:p>
            <a:pPr lvl="2"/>
            <a:r>
              <a:rPr lang="en-US" sz="1000" dirty="0"/>
              <a:t>Product.py – P(Q)*S(Q)</a:t>
            </a:r>
          </a:p>
          <a:p>
            <a:pPr lvl="2"/>
            <a:r>
              <a:rPr lang="en-US" sz="1000" dirty="0"/>
              <a:t>Sesans.py – </a:t>
            </a:r>
            <a:r>
              <a:rPr lang="en-US" sz="1000" dirty="0" err="1"/>
              <a:t>sesans</a:t>
            </a:r>
            <a:r>
              <a:rPr lang="en-US" sz="1000" dirty="0"/>
              <a:t> transformations</a:t>
            </a:r>
          </a:p>
          <a:p>
            <a:pPr lvl="2"/>
            <a:r>
              <a:rPr lang="en-US" sz="1000" dirty="0"/>
              <a:t>Weights.py – Dispersion generators (gaussian, log normal, rectangular, etc.)</a:t>
            </a:r>
          </a:p>
          <a:p>
            <a:pPr lvl="2"/>
            <a:r>
              <a:rPr lang="en-US" sz="1000" dirty="0"/>
              <a:t>/models – location of all built-in models</a:t>
            </a:r>
          </a:p>
          <a:p>
            <a:pPr lvl="1"/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3168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90590-3417-4A24-93C8-A20A6B9D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en-US" dirty="0"/>
              <a:t>Scriptable portions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87AC3-5F2F-45C6-81B0-01AC2008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anchor="ctr">
            <a:normAutofit lnSpcReduction="10000"/>
          </a:bodyPr>
          <a:lstStyle/>
          <a:p>
            <a:r>
              <a:rPr lang="en-US" sz="1900" dirty="0" err="1"/>
              <a:t>Sasmodels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Import </a:t>
            </a:r>
            <a:r>
              <a:rPr lang="en-US" sz="1900" dirty="0" err="1"/>
              <a:t>sasmodels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 err="1"/>
              <a:t>Sasmodels.generate</a:t>
            </a:r>
            <a:r>
              <a:rPr lang="en-US" sz="1900" dirty="0"/>
              <a:t> &lt;</a:t>
            </a:r>
            <a:r>
              <a:rPr lang="en-US" sz="1900" dirty="0" err="1"/>
              <a:t>modelname</a:t>
            </a:r>
            <a:r>
              <a:rPr lang="en-US" sz="1900" dirty="0"/>
              <a:t>&gt;  # Generates DLL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 err="1"/>
              <a:t>Sasmodels.compare</a:t>
            </a:r>
            <a:r>
              <a:rPr lang="en-US" sz="1900" dirty="0"/>
              <a:t> [options]  # Compares models to one another – see documentation for usage</a:t>
            </a:r>
          </a:p>
          <a:p>
            <a:r>
              <a:rPr lang="en-US" sz="1900" dirty="0"/>
              <a:t>Data Loading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from </a:t>
            </a:r>
            <a:r>
              <a:rPr lang="en-US" sz="1900" dirty="0" err="1"/>
              <a:t>sas.sascalc.dataloader.loader</a:t>
            </a:r>
            <a:r>
              <a:rPr lang="en-US" sz="1900" dirty="0"/>
              <a:t> import Loader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Loader = Loader()  # Not a callable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/>
              <a:t>File = </a:t>
            </a:r>
            <a:r>
              <a:rPr lang="en-US" sz="1900" dirty="0" err="1"/>
              <a:t>Loader.load</a:t>
            </a:r>
            <a:r>
              <a:rPr lang="en-US" sz="1900" dirty="0"/>
              <a:t>(&lt;</a:t>
            </a:r>
            <a:r>
              <a:rPr lang="en-US" sz="1900" dirty="0" err="1"/>
              <a:t>filePath</a:t>
            </a:r>
            <a:r>
              <a:rPr lang="en-US" sz="1900" dirty="0"/>
              <a:t>&gt;)  # Returns [</a:t>
            </a:r>
            <a:r>
              <a:rPr lang="en-US" sz="1900" dirty="0" err="1"/>
              <a:t>dataloader.data_info.Data</a:t>
            </a:r>
            <a:r>
              <a:rPr lang="en-US" sz="1900" dirty="0"/>
              <a:t>(1|2)D()]</a:t>
            </a:r>
          </a:p>
          <a:p>
            <a:r>
              <a:rPr lang="en-US" sz="1900" dirty="0"/>
              <a:t>Fitting</a:t>
            </a:r>
          </a:p>
          <a:p>
            <a:pPr lvl="1"/>
            <a:r>
              <a:rPr lang="en-US" sz="1500" dirty="0"/>
              <a:t>Possible, but more complicated</a:t>
            </a:r>
          </a:p>
          <a:p>
            <a:pPr lvl="1"/>
            <a:r>
              <a:rPr lang="en-US" sz="1500" dirty="0"/>
              <a:t>Generate model, load data, generate bumps fit, generate fit engine, tie all together and run fit()</a:t>
            </a:r>
          </a:p>
          <a:p>
            <a:r>
              <a:rPr lang="en-US" sz="1900" dirty="0"/>
              <a:t>More to come…</a:t>
            </a:r>
          </a:p>
          <a:p>
            <a:pPr lvl="1"/>
            <a:r>
              <a:rPr lang="en-US" sz="1900" dirty="0"/>
              <a:t>Requires cleaner separation of calculations and GUI</a:t>
            </a:r>
          </a:p>
          <a:p>
            <a:pPr lvl="1"/>
            <a:r>
              <a:rPr lang="en-US" sz="1900" dirty="0"/>
              <a:t>Also requires API for other tools</a:t>
            </a:r>
          </a:p>
        </p:txBody>
      </p:sp>
    </p:spTree>
    <p:extLst>
      <p:ext uri="{BB962C8B-B14F-4D97-AF65-F5344CB8AC3E}">
        <p14:creationId xmlns:p14="http://schemas.microsoft.com/office/powerpoint/2010/main" val="259270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35718-2A08-4682-B4DA-3746803F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/>
              <a:t>GUI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1658-D3F9-4460-9D80-816E9BBC1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/>
          </a:bodyPr>
          <a:lstStyle/>
          <a:p>
            <a:r>
              <a:rPr lang="en-US" sz="1700"/>
              <a:t>Qt uses an XML format (.UI) to define the layout of each element</a:t>
            </a:r>
          </a:p>
          <a:p>
            <a:pPr lvl="1"/>
            <a:r>
              <a:rPr lang="en-US" sz="1700"/>
              <a:t>Qt Creator (free) can be used to edit and/or create new GUIs, or XML can be edited natively</a:t>
            </a:r>
          </a:p>
          <a:p>
            <a:r>
              <a:rPr lang="en-US" sz="1700"/>
              <a:t>Housed in qtgui[/subpackage]/UI folders</a:t>
            </a:r>
          </a:p>
          <a:p>
            <a:r>
              <a:rPr lang="en-US" sz="1700"/>
              <a:t>src/sas/qtgui/convertUI.py generates a python file from the XML, giving each element and interaction a unique python name</a:t>
            </a:r>
          </a:p>
          <a:p>
            <a:pPr lvl="1"/>
            <a:r>
              <a:rPr lang="en-US" sz="1700"/>
              <a:t>.py files in UI directories are included in .gitignore (**/UI/*.py)</a:t>
            </a:r>
          </a:p>
          <a:p>
            <a:endParaRPr lang="en-US" sz="1700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BDD0CA-BE8E-4334-9DE8-461984FD7E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5" r="3" b="649"/>
          <a:stretch/>
        </p:blipFill>
        <p:spPr>
          <a:xfrm>
            <a:off x="5988424" y="728339"/>
            <a:ext cx="5365375" cy="520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4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0F1F5-93EE-415F-BEA8-5D1907E7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en-US" sz="5200"/>
              <a:t>Unit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559DC4-7C75-4DF0-BB6F-AFE19A83A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602482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1843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D2726A-4BB4-448D-BDFE-93A18967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57559" cy="858416"/>
          </a:xfrm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Entry Points: Main Window</a:t>
            </a:r>
          </a:p>
        </p:txBody>
      </p:sp>
      <p:graphicFrame>
        <p:nvGraphicFramePr>
          <p:cNvPr id="11" name="Table 12">
            <a:extLst>
              <a:ext uri="{FF2B5EF4-FFF2-40B4-BE49-F238E27FC236}">
                <a16:creationId xmlns:a16="http://schemas.microsoft.com/office/drawing/2014/main" id="{2C8B9046-3AB5-46A4-ACA9-699BB428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50624"/>
              </p:ext>
            </p:extLst>
          </p:nvPr>
        </p:nvGraphicFramePr>
        <p:xfrm>
          <a:off x="508953" y="1751000"/>
          <a:ext cx="7991235" cy="425789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68643">
                  <a:extLst>
                    <a:ext uri="{9D8B030D-6E8A-4147-A177-3AD203B41FA5}">
                      <a16:colId xmlns:a16="http://schemas.microsoft.com/office/drawing/2014/main" val="4113419880"/>
                    </a:ext>
                  </a:extLst>
                </a:gridCol>
                <a:gridCol w="2710180">
                  <a:extLst>
                    <a:ext uri="{9D8B030D-6E8A-4147-A177-3AD203B41FA5}">
                      <a16:colId xmlns:a16="http://schemas.microsoft.com/office/drawing/2014/main" val="4103538390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val="368274669"/>
                    </a:ext>
                  </a:extLst>
                </a:gridCol>
                <a:gridCol w="3119832">
                  <a:extLst>
                    <a:ext uri="{9D8B030D-6E8A-4147-A177-3AD203B41FA5}">
                      <a16:colId xmlns:a16="http://schemas.microsoft.com/office/drawing/2014/main" val="3142720665"/>
                    </a:ext>
                  </a:extLst>
                </a:gridCol>
              </a:tblGrid>
              <a:tr h="343807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qtgui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sascalc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395111"/>
                  </a:ext>
                </a:extLst>
              </a:tr>
              <a:tr h="809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Qtgui.MainWindow.MainWindow.py</a:t>
                      </a:r>
                    </a:p>
                    <a:p>
                      <a:pPr algn="ctr"/>
                      <a:r>
                        <a:rPr lang="en-US" sz="1000" dirty="0"/>
                        <a:t>Qtgui.MainWindow.GuiManager.py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Main </a:t>
                      </a:r>
                      <a:r>
                        <a:rPr lang="en-US" sz="1000" dirty="0" err="1"/>
                        <a:t>SasView</a:t>
                      </a:r>
                      <a:r>
                        <a:rPr lang="en-US" sz="1000" dirty="0"/>
                        <a:t> Window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98612"/>
                  </a:ext>
                </a:extLst>
              </a:tr>
              <a:tr h="757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Qtgui.Utilities.SasviewLogging.py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Qtgui.GuiManager</a:t>
                      </a:r>
                      <a:r>
                        <a:rPr lang="en-US" sz="1000" dirty="0"/>
                        <a:t> -&gt; </a:t>
                      </a:r>
                      <a:r>
                        <a:rPr lang="en-US" sz="1000" dirty="0" err="1"/>
                        <a:t>listWidget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Src.logger_config.py</a:t>
                      </a:r>
                    </a:p>
                    <a:p>
                      <a:pPr algn="ctr"/>
                      <a:r>
                        <a:rPr lang="en-US" sz="1000" dirty="0"/>
                        <a:t>Src.logging.ini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Console 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841994"/>
                  </a:ext>
                </a:extLst>
              </a:tr>
              <a:tr h="8095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qtgui.MainWindow.DataExplorer.py</a:t>
                      </a:r>
                    </a:p>
                    <a:p>
                      <a:pPr algn="ctr"/>
                      <a:r>
                        <a:rPr lang="en-US" sz="1000" dirty="0"/>
                        <a:t>Qtgui.MainWindow.DataManager.py</a:t>
                      </a:r>
                    </a:p>
                    <a:p>
                      <a:pPr algn="ctr"/>
                      <a:r>
                        <a:rPr lang="en-US" sz="1000" dirty="0"/>
                        <a:t>Qtgui.MainWindow.DoppableDtaLoadWidget.py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Sascalc.dataloader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Sascalc.dataloader.readers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Data explorer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412949"/>
                  </a:ext>
                </a:extLst>
              </a:tr>
              <a:tr h="757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Qtgui.perspectives.Fitting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Qtgui.Perspectives.Corfunc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Qtgui.Perspectives.Invariant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Qtgui.Perspectives.Inversion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Sascalc.fit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Sascalc.corfunc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 err="1"/>
                        <a:t>Sascalc.invariant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Sascalc.pr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Perspectives (default: Fitting)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334636"/>
                  </a:ext>
                </a:extLst>
              </a:tr>
              <a:tr h="7576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Qtgui.MainWindow.UI.MainWindowUI.py</a:t>
                      </a:r>
                    </a:p>
                    <a:p>
                      <a:pPr algn="ctr"/>
                      <a:r>
                        <a:rPr lang="en-US" sz="1000" dirty="0"/>
                        <a:t>Perspectives: Qtgui.Mainwindow.GuiManager.py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Drop down menu bar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80932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2714BE39-C81E-49B0-A68F-653B3BDA88AD}"/>
              </a:ext>
            </a:extLst>
          </p:cNvPr>
          <p:cNvGrpSpPr/>
          <p:nvPr/>
        </p:nvGrpSpPr>
        <p:grpSpPr>
          <a:xfrm>
            <a:off x="8702784" y="2227127"/>
            <a:ext cx="3195284" cy="3305636"/>
            <a:chOff x="8996716" y="2236862"/>
            <a:chExt cx="3195284" cy="330563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CEBA0C-2CD3-4E91-8E5E-DF79F26A80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591"/>
            <a:stretch/>
          </p:blipFill>
          <p:spPr>
            <a:xfrm>
              <a:off x="8996716" y="2236862"/>
              <a:ext cx="3195284" cy="330563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6BF22A-E708-4C1B-8B23-E82618291DEC}"/>
                </a:ext>
              </a:extLst>
            </p:cNvPr>
            <p:cNvSpPr txBox="1"/>
            <p:nvPr/>
          </p:nvSpPr>
          <p:spPr>
            <a:xfrm>
              <a:off x="10189535" y="4570303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46D1CA-E93A-4819-907C-94B49AE10D84}"/>
                </a:ext>
              </a:extLst>
            </p:cNvPr>
            <p:cNvSpPr txBox="1"/>
            <p:nvPr/>
          </p:nvSpPr>
          <p:spPr>
            <a:xfrm>
              <a:off x="10189535" y="5111077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b="1" dirty="0"/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BB451C-6BF8-43E7-B06A-22F73FC8A83C}"/>
                </a:ext>
              </a:extLst>
            </p:cNvPr>
            <p:cNvSpPr txBox="1"/>
            <p:nvPr/>
          </p:nvSpPr>
          <p:spPr>
            <a:xfrm>
              <a:off x="10879492" y="3305889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401359-F34B-4E5E-89F9-BBF944721758}"/>
                </a:ext>
              </a:extLst>
            </p:cNvPr>
            <p:cNvSpPr txBox="1"/>
            <p:nvPr/>
          </p:nvSpPr>
          <p:spPr>
            <a:xfrm>
              <a:off x="9400613" y="3428999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2BBCEC7-228F-48B6-99CB-A7F86DC32555}"/>
                </a:ext>
              </a:extLst>
            </p:cNvPr>
            <p:cNvSpPr txBox="1"/>
            <p:nvPr/>
          </p:nvSpPr>
          <p:spPr>
            <a:xfrm>
              <a:off x="9279314" y="2236862"/>
              <a:ext cx="242598" cy="24622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354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3925</Words>
  <Application>Microsoft Office PowerPoint</Application>
  <PresentationFormat>Widescreen</PresentationFormat>
  <Paragraphs>968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SasView Coding Beyond the Models</vt:lpstr>
      <vt:lpstr>Large Learning Curve</vt:lpstr>
      <vt:lpstr>Getting setup</vt:lpstr>
      <vt:lpstr>Dependencies</vt:lpstr>
      <vt:lpstr>Structure</vt:lpstr>
      <vt:lpstr>Scriptable portions</vt:lpstr>
      <vt:lpstr>GUI elements</vt:lpstr>
      <vt:lpstr>Unit testing</vt:lpstr>
      <vt:lpstr>Entry Points: Main Window</vt:lpstr>
      <vt:lpstr>Entry Points: Main Menu Options</vt:lpstr>
      <vt:lpstr>Entry Points: Data Explorer</vt:lpstr>
      <vt:lpstr>Entry Points: Data Context Menu</vt:lpstr>
      <vt:lpstr>Entry Points: Fitting Perspective</vt:lpstr>
      <vt:lpstr>Entry Points: Fitting Options</vt:lpstr>
      <vt:lpstr>Entry Points: Fitting Menu</vt:lpstr>
      <vt:lpstr>Entry Points: Invariant Perspective</vt:lpstr>
      <vt:lpstr>Entry Points: Invariant Options</vt:lpstr>
      <vt:lpstr>Entry Points: Inversion Perspective</vt:lpstr>
      <vt:lpstr>Entry Points: Inversion Perspective</vt:lpstr>
      <vt:lpstr>Entry Points: Corfunc Perspective</vt:lpstr>
      <vt:lpstr>Entry Points: Corfunc 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Krzywon, Jeffery R. (Fed)</dc:creator>
  <cp:lastModifiedBy>Krzywon, Jeffery R. (Fed)</cp:lastModifiedBy>
  <cp:revision>145</cp:revision>
  <dcterms:created xsi:type="dcterms:W3CDTF">2021-04-14T20:26:16Z</dcterms:created>
  <dcterms:modified xsi:type="dcterms:W3CDTF">2021-05-18T22:03:53Z</dcterms:modified>
</cp:coreProperties>
</file>