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72" r:id="rId2"/>
    <p:sldMasterId id="2147483660" r:id="rId3"/>
    <p:sldMasterId id="2147483684" r:id="rId4"/>
  </p:sldMasterIdLst>
  <p:notesMasterIdLst>
    <p:notesMasterId r:id="rId6"/>
  </p:notesMasterIdLst>
  <p:handoutMasterIdLst>
    <p:handoutMasterId r:id="rId7"/>
  </p:handoutMasterIdLst>
  <p:sldIdLst>
    <p:sldId id="256" r:id="rId5"/>
  </p:sldIdLst>
  <p:sldSz cx="30275213" cy="42784713"/>
  <p:notesSz cx="6858000" cy="9144000"/>
  <p:defaultTextStyle>
    <a:defPPr>
      <a:defRPr lang="en-US"/>
    </a:defPPr>
    <a:lvl1pPr algn="ctr" rtl="0" fontAlgn="base">
      <a:spcBef>
        <a:spcPct val="0"/>
      </a:spcBef>
      <a:spcAft>
        <a:spcPct val="0"/>
      </a:spcAft>
      <a:defRPr sz="10500" kern="1200">
        <a:solidFill>
          <a:srgbClr val="000000"/>
        </a:solidFill>
        <a:latin typeface="Comic Sans MS" charset="0"/>
        <a:ea typeface="ヒラギノ角ゴ ProN W3" charset="-128"/>
        <a:cs typeface="+mn-cs"/>
        <a:sym typeface="Comic Sans MS" charset="0"/>
      </a:defRPr>
    </a:lvl1pPr>
    <a:lvl2pPr marL="457200" algn="ctr" rtl="0" fontAlgn="base">
      <a:spcBef>
        <a:spcPct val="0"/>
      </a:spcBef>
      <a:spcAft>
        <a:spcPct val="0"/>
      </a:spcAft>
      <a:defRPr sz="10500" kern="1200">
        <a:solidFill>
          <a:srgbClr val="000000"/>
        </a:solidFill>
        <a:latin typeface="Comic Sans MS" charset="0"/>
        <a:ea typeface="ヒラギノ角ゴ ProN W3" charset="-128"/>
        <a:cs typeface="+mn-cs"/>
        <a:sym typeface="Comic Sans MS" charset="0"/>
      </a:defRPr>
    </a:lvl2pPr>
    <a:lvl3pPr marL="914400" algn="ctr" rtl="0" fontAlgn="base">
      <a:spcBef>
        <a:spcPct val="0"/>
      </a:spcBef>
      <a:spcAft>
        <a:spcPct val="0"/>
      </a:spcAft>
      <a:defRPr sz="10500" kern="1200">
        <a:solidFill>
          <a:srgbClr val="000000"/>
        </a:solidFill>
        <a:latin typeface="Comic Sans MS" charset="0"/>
        <a:ea typeface="ヒラギノ角ゴ ProN W3" charset="-128"/>
        <a:cs typeface="+mn-cs"/>
        <a:sym typeface="Comic Sans MS" charset="0"/>
      </a:defRPr>
    </a:lvl3pPr>
    <a:lvl4pPr marL="1371600" algn="ctr" rtl="0" fontAlgn="base">
      <a:spcBef>
        <a:spcPct val="0"/>
      </a:spcBef>
      <a:spcAft>
        <a:spcPct val="0"/>
      </a:spcAft>
      <a:defRPr sz="10500" kern="1200">
        <a:solidFill>
          <a:srgbClr val="000000"/>
        </a:solidFill>
        <a:latin typeface="Comic Sans MS" charset="0"/>
        <a:ea typeface="ヒラギノ角ゴ ProN W3" charset="-128"/>
        <a:cs typeface="+mn-cs"/>
        <a:sym typeface="Comic Sans MS" charset="0"/>
      </a:defRPr>
    </a:lvl4pPr>
    <a:lvl5pPr marL="1828800" algn="ctr" rtl="0" fontAlgn="base">
      <a:spcBef>
        <a:spcPct val="0"/>
      </a:spcBef>
      <a:spcAft>
        <a:spcPct val="0"/>
      </a:spcAft>
      <a:defRPr sz="10500" kern="1200">
        <a:solidFill>
          <a:srgbClr val="000000"/>
        </a:solidFill>
        <a:latin typeface="Comic Sans MS" charset="0"/>
        <a:ea typeface="ヒラギノ角ゴ ProN W3" charset="-128"/>
        <a:cs typeface="+mn-cs"/>
        <a:sym typeface="Comic Sans MS" charset="0"/>
      </a:defRPr>
    </a:lvl5pPr>
    <a:lvl6pPr marL="2286000" algn="l" defTabSz="914400" rtl="0" eaLnBrk="1" latinLnBrk="0" hangingPunct="1">
      <a:defRPr sz="10500" kern="1200">
        <a:solidFill>
          <a:srgbClr val="000000"/>
        </a:solidFill>
        <a:latin typeface="Comic Sans MS" charset="0"/>
        <a:ea typeface="ヒラギノ角ゴ ProN W3" charset="-128"/>
        <a:cs typeface="+mn-cs"/>
        <a:sym typeface="Comic Sans MS" charset="0"/>
      </a:defRPr>
    </a:lvl6pPr>
    <a:lvl7pPr marL="2743200" algn="l" defTabSz="914400" rtl="0" eaLnBrk="1" latinLnBrk="0" hangingPunct="1">
      <a:defRPr sz="10500" kern="1200">
        <a:solidFill>
          <a:srgbClr val="000000"/>
        </a:solidFill>
        <a:latin typeface="Comic Sans MS" charset="0"/>
        <a:ea typeface="ヒラギノ角ゴ ProN W3" charset="-128"/>
        <a:cs typeface="+mn-cs"/>
        <a:sym typeface="Comic Sans MS" charset="0"/>
      </a:defRPr>
    </a:lvl7pPr>
    <a:lvl8pPr marL="3200400" algn="l" defTabSz="914400" rtl="0" eaLnBrk="1" latinLnBrk="0" hangingPunct="1">
      <a:defRPr sz="10500" kern="1200">
        <a:solidFill>
          <a:srgbClr val="000000"/>
        </a:solidFill>
        <a:latin typeface="Comic Sans MS" charset="0"/>
        <a:ea typeface="ヒラギノ角ゴ ProN W3" charset="-128"/>
        <a:cs typeface="+mn-cs"/>
        <a:sym typeface="Comic Sans MS" charset="0"/>
      </a:defRPr>
    </a:lvl8pPr>
    <a:lvl9pPr marL="3657600" algn="l" defTabSz="914400" rtl="0" eaLnBrk="1" latinLnBrk="0" hangingPunct="1">
      <a:defRPr sz="10500" kern="1200">
        <a:solidFill>
          <a:srgbClr val="000000"/>
        </a:solidFill>
        <a:latin typeface="Comic Sans MS" charset="0"/>
        <a:ea typeface="ヒラギノ角ゴ ProN W3" charset="-128"/>
        <a:cs typeface="+mn-cs"/>
        <a:sym typeface="Comic Sans MS" charset="0"/>
      </a:defRPr>
    </a:lvl9pPr>
  </p:defaultTextStyle>
  <p:extLst>
    <p:ext uri="{EFAFB233-063F-42B5-8137-9DF3F51BA10A}">
      <p15:sldGuideLst xmlns="" xmlns:p15="http://schemas.microsoft.com/office/powerpoint/2012/main">
        <p15:guide id="1" orient="horz" pos="13475">
          <p15:clr>
            <a:srgbClr val="A4A3A4"/>
          </p15:clr>
        </p15:guide>
        <p15:guide id="2" pos="9535">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3B8E5"/>
    <a:srgbClr val="67A6CE"/>
    <a:srgbClr val="55D271"/>
    <a:srgbClr val="99E4FF"/>
    <a:srgbClr val="8ED4FF"/>
    <a:srgbClr val="80CEFF"/>
    <a:srgbClr val="54C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2964"/>
    <p:restoredTop sz="94619"/>
  </p:normalViewPr>
  <p:slideViewPr>
    <p:cSldViewPr>
      <p:cViewPr>
        <p:scale>
          <a:sx n="50" d="100"/>
          <a:sy n="50" d="100"/>
        </p:scale>
        <p:origin x="-1088" y="-80"/>
      </p:cViewPr>
      <p:guideLst>
        <p:guide orient="horz" pos="13475"/>
        <p:guide pos="9535"/>
      </p:guideLst>
    </p:cSldViewPr>
  </p:slideViewPr>
  <p:notesTextViewPr>
    <p:cViewPr>
      <p:scale>
        <a:sx n="100" d="100"/>
        <a:sy n="100" d="100"/>
      </p:scale>
      <p:origin x="0" y="0"/>
    </p:cViewPr>
  </p:notesTextViewPr>
  <p:notesViewPr>
    <p:cSldViewPr>
      <p:cViewPr varScale="1">
        <p:scale>
          <a:sx n="122" d="100"/>
          <a:sy n="122" d="100"/>
        </p:scale>
        <p:origin x="-478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98FF27-7F2F-0A4E-9658-1D34FDFF6EC8}" type="doc">
      <dgm:prSet loTypeId="urn:microsoft.com/office/officeart/2009/3/layout/DescendingProcess" loCatId="" qsTypeId="urn:microsoft.com/office/officeart/2005/8/quickstyle/simple1" qsCatId="simple" csTypeId="urn:microsoft.com/office/officeart/2005/8/colors/accent2_3" csCatId="accent2" phldr="1"/>
      <dgm:spPr/>
      <dgm:t>
        <a:bodyPr/>
        <a:lstStyle/>
        <a:p>
          <a:endParaRPr lang="en-US"/>
        </a:p>
      </dgm:t>
    </dgm:pt>
    <dgm:pt modelId="{0CFDE8A4-15B4-9843-896F-4B7F0195D341}">
      <dgm:prSet phldrT="[Text]"/>
      <dgm:spPr/>
      <dgm:t>
        <a:bodyPr/>
        <a:lstStyle/>
        <a:p>
          <a:r>
            <a:rPr lang="en-US" dirty="0" err="1" smtClean="0"/>
            <a:t>SasView</a:t>
          </a:r>
          <a:endParaRPr lang="en-US" dirty="0"/>
        </a:p>
      </dgm:t>
    </dgm:pt>
    <dgm:pt modelId="{7C6D9F3C-DB00-884F-B0FC-97BEEB255073}" type="parTrans" cxnId="{46343264-E0BD-0F40-9965-9900FFFDEFBD}">
      <dgm:prSet/>
      <dgm:spPr/>
      <dgm:t>
        <a:bodyPr/>
        <a:lstStyle/>
        <a:p>
          <a:endParaRPr lang="en-US"/>
        </a:p>
      </dgm:t>
    </dgm:pt>
    <dgm:pt modelId="{91E62588-2696-3046-90AA-46129565C00A}" type="sibTrans" cxnId="{46343264-E0BD-0F40-9965-9900FFFDEFBD}">
      <dgm:prSet/>
      <dgm:spPr/>
      <dgm:t>
        <a:bodyPr/>
        <a:lstStyle/>
        <a:p>
          <a:endParaRPr lang="en-US"/>
        </a:p>
      </dgm:t>
    </dgm:pt>
    <dgm:pt modelId="{5183E0C2-A5FC-9C4D-9EBB-6FB96745E32C}">
      <dgm:prSet phldrT="[Text]"/>
      <dgm:spPr/>
      <dgm:t>
        <a:bodyPr/>
        <a:lstStyle/>
        <a:p>
          <a:r>
            <a:rPr lang="en-US" dirty="0" err="1" smtClean="0"/>
            <a:t>SasFit</a:t>
          </a:r>
          <a:endParaRPr lang="en-US" dirty="0"/>
        </a:p>
      </dgm:t>
    </dgm:pt>
    <dgm:pt modelId="{754EBC4E-7279-524A-88F5-14E760C202D6}" type="parTrans" cxnId="{D845CD08-6CDD-384F-A0DC-E131D0E66971}">
      <dgm:prSet/>
      <dgm:spPr/>
      <dgm:t>
        <a:bodyPr/>
        <a:lstStyle/>
        <a:p>
          <a:endParaRPr lang="en-US"/>
        </a:p>
      </dgm:t>
    </dgm:pt>
    <dgm:pt modelId="{CA7F2761-672F-5E46-8807-9D24089AC500}" type="sibTrans" cxnId="{D845CD08-6CDD-384F-A0DC-E131D0E66971}">
      <dgm:prSet/>
      <dgm:spPr/>
      <dgm:t>
        <a:bodyPr/>
        <a:lstStyle/>
        <a:p>
          <a:endParaRPr lang="en-US"/>
        </a:p>
      </dgm:t>
    </dgm:pt>
    <dgm:pt modelId="{CC53C339-6AF6-144D-BE27-BA3FAB069021}" type="pres">
      <dgm:prSet presAssocID="{A898FF27-7F2F-0A4E-9658-1D34FDFF6EC8}" presName="Name0" presStyleCnt="0">
        <dgm:presLayoutVars>
          <dgm:chMax val="7"/>
          <dgm:chPref val="5"/>
        </dgm:presLayoutVars>
      </dgm:prSet>
      <dgm:spPr/>
      <dgm:t>
        <a:bodyPr/>
        <a:lstStyle/>
        <a:p>
          <a:endParaRPr lang="en-US"/>
        </a:p>
      </dgm:t>
    </dgm:pt>
    <dgm:pt modelId="{0106AE48-996B-A643-8C8C-CFBE80045956}" type="pres">
      <dgm:prSet presAssocID="{A898FF27-7F2F-0A4E-9658-1D34FDFF6EC8}" presName="arrowNode" presStyleLbl="node1" presStyleIdx="0" presStyleCnt="1"/>
      <dgm:spPr/>
    </dgm:pt>
    <dgm:pt modelId="{6BA41AC2-4243-8A49-B9FE-6768DDFB84E7}" type="pres">
      <dgm:prSet presAssocID="{5183E0C2-A5FC-9C4D-9EBB-6FB96745E32C}" presName="txNode1" presStyleLbl="revTx" presStyleIdx="0" presStyleCnt="2" custLinFactNeighborX="-45045" custLinFactNeighborY="41667">
        <dgm:presLayoutVars>
          <dgm:bulletEnabled val="1"/>
        </dgm:presLayoutVars>
      </dgm:prSet>
      <dgm:spPr/>
      <dgm:t>
        <a:bodyPr/>
        <a:lstStyle/>
        <a:p>
          <a:endParaRPr lang="en-US"/>
        </a:p>
      </dgm:t>
    </dgm:pt>
    <dgm:pt modelId="{81CF1201-2F7F-6646-926B-5DF2C49B4BD4}" type="pres">
      <dgm:prSet presAssocID="{0CFDE8A4-15B4-9843-896F-4B7F0195D341}" presName="txNode2" presStyleLbl="revTx" presStyleIdx="1" presStyleCnt="2" custLinFactNeighborX="36364" custLinFactNeighborY="-25000">
        <dgm:presLayoutVars>
          <dgm:bulletEnabled val="1"/>
        </dgm:presLayoutVars>
      </dgm:prSet>
      <dgm:spPr/>
      <dgm:t>
        <a:bodyPr/>
        <a:lstStyle/>
        <a:p>
          <a:endParaRPr lang="en-US"/>
        </a:p>
      </dgm:t>
    </dgm:pt>
  </dgm:ptLst>
  <dgm:cxnLst>
    <dgm:cxn modelId="{9074F29B-CBCC-C643-B677-0A5D15EA05CD}" type="presOf" srcId="{0CFDE8A4-15B4-9843-896F-4B7F0195D341}" destId="{81CF1201-2F7F-6646-926B-5DF2C49B4BD4}" srcOrd="0" destOrd="0" presId="urn:microsoft.com/office/officeart/2009/3/layout/DescendingProcess"/>
    <dgm:cxn modelId="{6DA0AF78-6C8B-D342-B846-71710FFBB030}" type="presOf" srcId="{5183E0C2-A5FC-9C4D-9EBB-6FB96745E32C}" destId="{6BA41AC2-4243-8A49-B9FE-6768DDFB84E7}" srcOrd="0" destOrd="0" presId="urn:microsoft.com/office/officeart/2009/3/layout/DescendingProcess"/>
    <dgm:cxn modelId="{46343264-E0BD-0F40-9965-9900FFFDEFBD}" srcId="{A898FF27-7F2F-0A4E-9658-1D34FDFF6EC8}" destId="{0CFDE8A4-15B4-9843-896F-4B7F0195D341}" srcOrd="1" destOrd="0" parTransId="{7C6D9F3C-DB00-884F-B0FC-97BEEB255073}" sibTransId="{91E62588-2696-3046-90AA-46129565C00A}"/>
    <dgm:cxn modelId="{D845CD08-6CDD-384F-A0DC-E131D0E66971}" srcId="{A898FF27-7F2F-0A4E-9658-1D34FDFF6EC8}" destId="{5183E0C2-A5FC-9C4D-9EBB-6FB96745E32C}" srcOrd="0" destOrd="0" parTransId="{754EBC4E-7279-524A-88F5-14E760C202D6}" sibTransId="{CA7F2761-672F-5E46-8807-9D24089AC500}"/>
    <dgm:cxn modelId="{67101FC3-588E-8A4F-96FC-77C789D0A9FE}" type="presOf" srcId="{A898FF27-7F2F-0A4E-9658-1D34FDFF6EC8}" destId="{CC53C339-6AF6-144D-BE27-BA3FAB069021}" srcOrd="0" destOrd="0" presId="urn:microsoft.com/office/officeart/2009/3/layout/DescendingProcess"/>
    <dgm:cxn modelId="{A675092C-E253-6C4B-A9BC-0C365FFB666A}" type="presParOf" srcId="{CC53C339-6AF6-144D-BE27-BA3FAB069021}" destId="{0106AE48-996B-A643-8C8C-CFBE80045956}" srcOrd="0" destOrd="0" presId="urn:microsoft.com/office/officeart/2009/3/layout/DescendingProcess"/>
    <dgm:cxn modelId="{500B2405-68BC-464F-AA9D-EC66538E847B}" type="presParOf" srcId="{CC53C339-6AF6-144D-BE27-BA3FAB069021}" destId="{6BA41AC2-4243-8A49-B9FE-6768DDFB84E7}" srcOrd="1" destOrd="0" presId="urn:microsoft.com/office/officeart/2009/3/layout/DescendingProcess"/>
    <dgm:cxn modelId="{9F3C282E-13C2-454D-936C-0418068CC50C}" type="presParOf" srcId="{CC53C339-6AF6-144D-BE27-BA3FAB069021}" destId="{81CF1201-2F7F-6646-926B-5DF2C49B4BD4}" srcOrd="2" destOrd="0" presId="urn:microsoft.com/office/officeart/2009/3/layout/DescendingProcess"/>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6AE48-996B-A643-8C8C-CFBE80045956}">
      <dsp:nvSpPr>
        <dsp:cNvPr id="0" name=""/>
        <dsp:cNvSpPr/>
      </dsp:nvSpPr>
      <dsp:spPr>
        <a:xfrm rot="4396374">
          <a:off x="1055687" y="682344"/>
          <a:ext cx="2960116" cy="2064311"/>
        </a:xfrm>
        <a:prstGeom prst="swooshArrow">
          <a:avLst>
            <a:gd name="adj1" fmla="val 16310"/>
            <a:gd name="adj2" fmla="val 3137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A41AC2-4243-8A49-B9FE-6768DDFB84E7}">
      <dsp:nvSpPr>
        <dsp:cNvPr id="0" name=""/>
        <dsp:cNvSpPr/>
      </dsp:nvSpPr>
      <dsp:spPr>
        <a:xfrm>
          <a:off x="228600" y="228601"/>
          <a:ext cx="1395603" cy="54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lvl="0" algn="ctr" defTabSz="1466850">
            <a:lnSpc>
              <a:spcPct val="90000"/>
            </a:lnSpc>
            <a:spcBef>
              <a:spcPct val="0"/>
            </a:spcBef>
            <a:spcAft>
              <a:spcPct val="35000"/>
            </a:spcAft>
          </a:pPr>
          <a:r>
            <a:rPr lang="en-US" sz="3300" kern="1200" dirty="0" err="1" smtClean="0"/>
            <a:t>SasFit</a:t>
          </a:r>
          <a:endParaRPr lang="en-US" sz="3300" kern="1200" dirty="0"/>
        </a:p>
      </dsp:txBody>
      <dsp:txXfrm>
        <a:off x="228600" y="228601"/>
        <a:ext cx="1395603" cy="548640"/>
      </dsp:txXfrm>
    </dsp:sp>
    <dsp:sp modelId="{81CF1201-2F7F-6646-926B-5DF2C49B4BD4}">
      <dsp:nvSpPr>
        <dsp:cNvPr id="0" name=""/>
        <dsp:cNvSpPr/>
      </dsp:nvSpPr>
      <dsp:spPr>
        <a:xfrm>
          <a:off x="3429006" y="2743199"/>
          <a:ext cx="1885950" cy="54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ctr" defTabSz="1466850">
            <a:lnSpc>
              <a:spcPct val="90000"/>
            </a:lnSpc>
            <a:spcBef>
              <a:spcPct val="0"/>
            </a:spcBef>
            <a:spcAft>
              <a:spcPct val="35000"/>
            </a:spcAft>
          </a:pPr>
          <a:r>
            <a:rPr lang="en-US" sz="3300" kern="1200" dirty="0" err="1" smtClean="0"/>
            <a:t>SasView</a:t>
          </a:r>
          <a:endParaRPr lang="en-US" sz="3300" kern="1200" dirty="0"/>
        </a:p>
      </dsp:txBody>
      <dsp:txXfrm>
        <a:off x="3429006" y="2743199"/>
        <a:ext cx="1885950" cy="548640"/>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ea typeface="ヒラギノ角ゴ ProN W3" charset="-128"/>
                <a:cs typeface="ヒラギノ角ゴ ProN W3" charset="-128"/>
              </a:defRPr>
            </a:lvl1pPr>
          </a:lstStyle>
          <a:p>
            <a:pPr>
              <a:defRPr/>
            </a:pPr>
            <a:endParaRPr lang="sv-SE"/>
          </a:p>
        </p:txBody>
      </p:sp>
      <p:sp>
        <p:nvSpPr>
          <p:cNvPr id="3" name="Platshållare fö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9EFDAB2-A143-7548-B8DF-FCA52004ADAD}" type="datetime1">
              <a:rPr lang="sv-SE" altLang="en-US"/>
              <a:pPr/>
              <a:t>23/05/16</a:t>
            </a:fld>
            <a:endParaRPr lang="sv-SE" altLang="en-US"/>
          </a:p>
        </p:txBody>
      </p:sp>
      <p:sp>
        <p:nvSpPr>
          <p:cNvPr id="4" name="Platshållare för sidfot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ea typeface="ヒラギノ角ゴ ProN W3" charset="-128"/>
                <a:cs typeface="ヒラギノ角ゴ ProN W3" charset="-128"/>
              </a:defRPr>
            </a:lvl1pPr>
          </a:lstStyle>
          <a:p>
            <a:pPr>
              <a:defRPr/>
            </a:pPr>
            <a:endParaRPr lang="sv-SE"/>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2A2E1F1-97F7-0B43-98C8-C738A143CCE7}" type="slidenum">
              <a:rPr lang="sv-SE" altLang="en-US"/>
              <a:pPr/>
              <a:t>‹#›</a:t>
            </a:fld>
            <a:endParaRPr lang="sv-SE" altLang="en-US"/>
          </a:p>
        </p:txBody>
      </p:sp>
    </p:spTree>
    <p:extLst>
      <p:ext uri="{BB962C8B-B14F-4D97-AF65-F5344CB8AC3E}">
        <p14:creationId xmlns:p14="http://schemas.microsoft.com/office/powerpoint/2010/main" val="431349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ea typeface="ヒラギノ角ゴ ProN W3" charset="-128"/>
                <a:cs typeface="ヒラギノ角ゴ ProN W3" charset="-128"/>
              </a:defRPr>
            </a:lvl1pPr>
          </a:lstStyle>
          <a:p>
            <a:pPr>
              <a:defRPr/>
            </a:pPr>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610764A-C7BA-0E43-8633-AF0E7FAA06CA}" type="datetime1">
              <a:rPr lang="sv-SE" altLang="en-US"/>
              <a:pPr/>
              <a:t>23/05/16</a:t>
            </a:fld>
            <a:endParaRPr lang="sv-SE" altLang="en-US"/>
          </a:p>
        </p:txBody>
      </p:sp>
      <p:sp>
        <p:nvSpPr>
          <p:cNvPr id="4" name="Platshållare för bildobjekt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sv-SE" noProof="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sv-SE" altLang="en-US"/>
              <a:t>Klicka här för att ändra format på bakgrundstexten</a:t>
            </a:r>
          </a:p>
          <a:p>
            <a:pPr lvl="1"/>
            <a:r>
              <a:rPr lang="sv-SE" altLang="en-US"/>
              <a:t>Nivå två</a:t>
            </a:r>
          </a:p>
          <a:p>
            <a:pPr lvl="2"/>
            <a:r>
              <a:rPr lang="sv-SE" altLang="en-US"/>
              <a:t>Nivå tre</a:t>
            </a:r>
          </a:p>
          <a:p>
            <a:pPr lvl="3"/>
            <a:r>
              <a:rPr lang="sv-SE" altLang="en-US"/>
              <a:t>Nivå fyra</a:t>
            </a:r>
          </a:p>
          <a:p>
            <a:pPr lvl="4"/>
            <a:r>
              <a:rPr lang="sv-SE" altLang="en-US"/>
              <a:t>Nivå fem</a:t>
            </a:r>
          </a:p>
        </p:txBody>
      </p:sp>
      <p:sp>
        <p:nvSpPr>
          <p:cNvPr id="6" name="Platshållare för sidfot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ea typeface="ヒラギノ角ゴ ProN W3" charset="-128"/>
                <a:cs typeface="ヒラギノ角ゴ ProN W3" charset="-128"/>
              </a:defRPr>
            </a:lvl1pPr>
          </a:lstStyle>
          <a:p>
            <a:pPr>
              <a:defRPr/>
            </a:pPr>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2160573-12B8-4E40-A5A4-9F1144829ECB}" type="slidenum">
              <a:rPr lang="sv-SE" altLang="en-US"/>
              <a:pPr/>
              <a:t>‹#›</a:t>
            </a:fld>
            <a:endParaRPr lang="sv-SE" altLang="en-US"/>
          </a:p>
        </p:txBody>
      </p:sp>
    </p:spTree>
    <p:extLst>
      <p:ext uri="{BB962C8B-B14F-4D97-AF65-F5344CB8AC3E}">
        <p14:creationId xmlns:p14="http://schemas.microsoft.com/office/powerpoint/2010/main" val="176444535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2270125" y="13290550"/>
            <a:ext cx="25734963" cy="9170988"/>
          </a:xfrm>
          <a:prstGeom prst="rect">
            <a:avLst/>
          </a:prstGeom>
        </p:spPr>
        <p:txBody>
          <a:bodyPr vert="horz"/>
          <a:lstStyle/>
          <a:p>
            <a:r>
              <a:rPr lang="en-US" smtClean="0"/>
              <a:t>Click to edit Master title style</a:t>
            </a:r>
            <a:endParaRPr lang="sv-SE"/>
          </a:p>
        </p:txBody>
      </p:sp>
      <p:sp>
        <p:nvSpPr>
          <p:cNvPr id="3" name="Underrubrik 2"/>
          <p:cNvSpPr>
            <a:spLocks noGrp="1"/>
          </p:cNvSpPr>
          <p:nvPr>
            <p:ph type="subTitle" idx="1"/>
          </p:nvPr>
        </p:nvSpPr>
        <p:spPr>
          <a:xfrm>
            <a:off x="4541838" y="24244300"/>
            <a:ext cx="21191537" cy="109347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v-SE"/>
          </a:p>
        </p:txBody>
      </p:sp>
    </p:spTree>
    <p:extLst>
      <p:ext uri="{BB962C8B-B14F-4D97-AF65-F5344CB8AC3E}">
        <p14:creationId xmlns:p14="http://schemas.microsoft.com/office/powerpoint/2010/main" val="193610766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a:xfrm>
            <a:off x="1514475" y="1712913"/>
            <a:ext cx="27246263" cy="7131050"/>
          </a:xfrm>
          <a:prstGeom prst="rect">
            <a:avLst/>
          </a:prstGeom>
        </p:spPr>
        <p:txBody>
          <a:bodyPr vert="horz"/>
          <a:lstStyle/>
          <a:p>
            <a:r>
              <a:rPr lang="en-US" smtClean="0"/>
              <a:t>Click to edit Master title style</a:t>
            </a:r>
            <a:endParaRPr lang="sv-SE"/>
          </a:p>
        </p:txBody>
      </p:sp>
      <p:sp>
        <p:nvSpPr>
          <p:cNvPr id="3" name="Platshållare för lodrät text 2"/>
          <p:cNvSpPr>
            <a:spLocks noGrp="1"/>
          </p:cNvSpPr>
          <p:nvPr>
            <p:ph type="body" orient="vert" idx="1"/>
          </p:nvPr>
        </p:nvSpPr>
        <p:spPr>
          <a:xfrm>
            <a:off x="1514475" y="9983788"/>
            <a:ext cx="27246263" cy="282352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3477655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21950363" y="1712913"/>
            <a:ext cx="6810375" cy="36506150"/>
          </a:xfrm>
          <a:prstGeom prst="rect">
            <a:avLst/>
          </a:prstGeom>
        </p:spPr>
        <p:txBody>
          <a:bodyPr vert="eaVert"/>
          <a:lstStyle/>
          <a:p>
            <a:r>
              <a:rPr lang="en-US" smtClean="0"/>
              <a:t>Click to edit Master title style</a:t>
            </a:r>
            <a:endParaRPr lang="sv-SE"/>
          </a:p>
        </p:txBody>
      </p:sp>
      <p:sp>
        <p:nvSpPr>
          <p:cNvPr id="3" name="Platshållare för lodrät text 2"/>
          <p:cNvSpPr>
            <a:spLocks noGrp="1"/>
          </p:cNvSpPr>
          <p:nvPr>
            <p:ph type="body" orient="vert" idx="1"/>
          </p:nvPr>
        </p:nvSpPr>
        <p:spPr>
          <a:xfrm>
            <a:off x="1514475" y="1712913"/>
            <a:ext cx="20283488" cy="365061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962083539"/>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2270125" y="13290550"/>
            <a:ext cx="25734963" cy="9170988"/>
          </a:xfrm>
        </p:spPr>
        <p:txBody>
          <a:bodyPr/>
          <a:lstStyle/>
          <a:p>
            <a:r>
              <a:rPr lang="sv-SE" smtClean="0"/>
              <a:t>Klicka här för att ändra format</a:t>
            </a:r>
            <a:endParaRPr lang="en-GB"/>
          </a:p>
        </p:txBody>
      </p:sp>
      <p:sp>
        <p:nvSpPr>
          <p:cNvPr id="3" name="Underrubrik 2"/>
          <p:cNvSpPr>
            <a:spLocks noGrp="1"/>
          </p:cNvSpPr>
          <p:nvPr>
            <p:ph type="subTitle" idx="1"/>
          </p:nvPr>
        </p:nvSpPr>
        <p:spPr>
          <a:xfrm>
            <a:off x="4541838" y="24244300"/>
            <a:ext cx="21191537" cy="10934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en-GB"/>
          </a:p>
        </p:txBody>
      </p:sp>
      <p:sp>
        <p:nvSpPr>
          <p:cNvPr id="4" name="Platshållare för datum 3"/>
          <p:cNvSpPr>
            <a:spLocks noGrp="1"/>
          </p:cNvSpPr>
          <p:nvPr>
            <p:ph type="dt" sz="half" idx="10"/>
          </p:nvPr>
        </p:nvSpPr>
        <p:spPr/>
        <p:txBody>
          <a:bodyPr/>
          <a:lstStyle>
            <a:lvl1pPr>
              <a:defRPr/>
            </a:lvl1pPr>
          </a:lstStyle>
          <a:p>
            <a:fld id="{A832B5F3-4582-6842-A96E-14CC643371A3}" type="datetime1">
              <a:rPr lang="sv-SE" altLang="en-US"/>
              <a:pPr/>
              <a:t>23/05/16</a:t>
            </a:fld>
            <a:endParaRPr lang="en-GB" altLang="en-US"/>
          </a:p>
        </p:txBody>
      </p:sp>
      <p:sp>
        <p:nvSpPr>
          <p:cNvPr id="5" name="Platshållare för sidfot 4"/>
          <p:cNvSpPr>
            <a:spLocks noGrp="1"/>
          </p:cNvSpPr>
          <p:nvPr>
            <p:ph type="ftr" sz="quarter" idx="11"/>
          </p:nvPr>
        </p:nvSpPr>
        <p:spPr/>
        <p:txBody>
          <a:bodyPr/>
          <a:lstStyle>
            <a:lvl1pPr>
              <a:defRPr/>
            </a:lvl1pPr>
          </a:lstStyle>
          <a:p>
            <a:pPr>
              <a:defRPr/>
            </a:pPr>
            <a:endParaRPr lang="en-GB"/>
          </a:p>
        </p:txBody>
      </p:sp>
      <p:sp>
        <p:nvSpPr>
          <p:cNvPr id="6" name="Platshållare för bildnummer 5"/>
          <p:cNvSpPr>
            <a:spLocks noGrp="1"/>
          </p:cNvSpPr>
          <p:nvPr>
            <p:ph type="sldNum" sz="quarter" idx="12"/>
          </p:nvPr>
        </p:nvSpPr>
        <p:spPr/>
        <p:txBody>
          <a:bodyPr/>
          <a:lstStyle>
            <a:lvl1pPr>
              <a:defRPr/>
            </a:lvl1pPr>
          </a:lstStyle>
          <a:p>
            <a:fld id="{B3FDB578-B556-8043-90C7-0425426B526D}" type="slidenum">
              <a:rPr lang="en-GB" altLang="en-US"/>
              <a:pPr/>
              <a:t>‹#›</a:t>
            </a:fld>
            <a:endParaRPr lang="en-GB" altLang="en-US"/>
          </a:p>
        </p:txBody>
      </p:sp>
    </p:spTree>
    <p:extLst>
      <p:ext uri="{BB962C8B-B14F-4D97-AF65-F5344CB8AC3E}">
        <p14:creationId xmlns:p14="http://schemas.microsoft.com/office/powerpoint/2010/main" val="1333661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lvl1pPr>
              <a:defRPr/>
            </a:lvl1pPr>
          </a:lstStyle>
          <a:p>
            <a:fld id="{216467D0-2079-CD45-8DE0-2225400541DE}" type="datetime1">
              <a:rPr lang="sv-SE" altLang="en-US"/>
              <a:pPr/>
              <a:t>23/05/16</a:t>
            </a:fld>
            <a:endParaRPr lang="en-GB" altLang="en-US"/>
          </a:p>
        </p:txBody>
      </p:sp>
      <p:sp>
        <p:nvSpPr>
          <p:cNvPr id="5" name="Platshållare för sidfot 4"/>
          <p:cNvSpPr>
            <a:spLocks noGrp="1"/>
          </p:cNvSpPr>
          <p:nvPr>
            <p:ph type="ftr" sz="quarter" idx="11"/>
          </p:nvPr>
        </p:nvSpPr>
        <p:spPr/>
        <p:txBody>
          <a:bodyPr/>
          <a:lstStyle>
            <a:lvl1pPr>
              <a:defRPr/>
            </a:lvl1pPr>
          </a:lstStyle>
          <a:p>
            <a:pPr>
              <a:defRPr/>
            </a:pPr>
            <a:endParaRPr lang="en-GB"/>
          </a:p>
        </p:txBody>
      </p:sp>
      <p:sp>
        <p:nvSpPr>
          <p:cNvPr id="6" name="Platshållare för bildnummer 5"/>
          <p:cNvSpPr>
            <a:spLocks noGrp="1"/>
          </p:cNvSpPr>
          <p:nvPr>
            <p:ph type="sldNum" sz="quarter" idx="12"/>
          </p:nvPr>
        </p:nvSpPr>
        <p:spPr/>
        <p:txBody>
          <a:bodyPr/>
          <a:lstStyle>
            <a:lvl1pPr>
              <a:defRPr/>
            </a:lvl1pPr>
          </a:lstStyle>
          <a:p>
            <a:fld id="{01F05F22-56FB-2C4C-9EDE-C0B547994D70}" type="slidenum">
              <a:rPr lang="en-GB" altLang="en-US"/>
              <a:pPr/>
              <a:t>‹#›</a:t>
            </a:fld>
            <a:endParaRPr lang="en-GB" altLang="en-US"/>
          </a:p>
        </p:txBody>
      </p:sp>
    </p:spTree>
    <p:extLst>
      <p:ext uri="{BB962C8B-B14F-4D97-AF65-F5344CB8AC3E}">
        <p14:creationId xmlns:p14="http://schemas.microsoft.com/office/powerpoint/2010/main" val="1565536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2390775" y="27493913"/>
            <a:ext cx="25734963" cy="8496300"/>
          </a:xfrm>
        </p:spPr>
        <p:txBody>
          <a:bodyPr anchor="t"/>
          <a:lstStyle>
            <a:lvl1pPr algn="l">
              <a:defRPr sz="4000" b="1" cap="all"/>
            </a:lvl1pPr>
          </a:lstStyle>
          <a:p>
            <a:r>
              <a:rPr lang="sv-SE" smtClean="0"/>
              <a:t>Klicka här för att ändra format</a:t>
            </a:r>
            <a:endParaRPr lang="en-GB"/>
          </a:p>
        </p:txBody>
      </p:sp>
      <p:sp>
        <p:nvSpPr>
          <p:cNvPr id="3" name="Platshållare för text 2"/>
          <p:cNvSpPr>
            <a:spLocks noGrp="1"/>
          </p:cNvSpPr>
          <p:nvPr>
            <p:ph type="body" idx="1"/>
          </p:nvPr>
        </p:nvSpPr>
        <p:spPr>
          <a:xfrm>
            <a:off x="2390775" y="18134013"/>
            <a:ext cx="25734963" cy="93599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lvl1pPr>
              <a:defRPr/>
            </a:lvl1pPr>
          </a:lstStyle>
          <a:p>
            <a:fld id="{50AF94A8-B525-5240-A19C-5B6021FC090E}" type="datetime1">
              <a:rPr lang="sv-SE" altLang="en-US"/>
              <a:pPr/>
              <a:t>23/05/16</a:t>
            </a:fld>
            <a:endParaRPr lang="en-GB" altLang="en-US"/>
          </a:p>
        </p:txBody>
      </p:sp>
      <p:sp>
        <p:nvSpPr>
          <p:cNvPr id="5" name="Platshållare för sidfot 4"/>
          <p:cNvSpPr>
            <a:spLocks noGrp="1"/>
          </p:cNvSpPr>
          <p:nvPr>
            <p:ph type="ftr" sz="quarter" idx="11"/>
          </p:nvPr>
        </p:nvSpPr>
        <p:spPr/>
        <p:txBody>
          <a:bodyPr/>
          <a:lstStyle>
            <a:lvl1pPr>
              <a:defRPr/>
            </a:lvl1pPr>
          </a:lstStyle>
          <a:p>
            <a:pPr>
              <a:defRPr/>
            </a:pPr>
            <a:endParaRPr lang="en-GB"/>
          </a:p>
        </p:txBody>
      </p:sp>
      <p:sp>
        <p:nvSpPr>
          <p:cNvPr id="6" name="Platshållare för bildnummer 5"/>
          <p:cNvSpPr>
            <a:spLocks noGrp="1"/>
          </p:cNvSpPr>
          <p:nvPr>
            <p:ph type="sldNum" sz="quarter" idx="12"/>
          </p:nvPr>
        </p:nvSpPr>
        <p:spPr/>
        <p:txBody>
          <a:bodyPr/>
          <a:lstStyle>
            <a:lvl1pPr>
              <a:defRPr/>
            </a:lvl1pPr>
          </a:lstStyle>
          <a:p>
            <a:fld id="{3D881E11-DDDC-9442-ADE9-0C37B64804A4}" type="slidenum">
              <a:rPr lang="en-GB" altLang="en-US"/>
              <a:pPr/>
              <a:t>‹#›</a:t>
            </a:fld>
            <a:endParaRPr lang="en-GB" altLang="en-US"/>
          </a:p>
        </p:txBody>
      </p:sp>
    </p:spTree>
    <p:extLst>
      <p:ext uri="{BB962C8B-B14F-4D97-AF65-F5344CB8AC3E}">
        <p14:creationId xmlns:p14="http://schemas.microsoft.com/office/powerpoint/2010/main" val="997791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innehåll 2"/>
          <p:cNvSpPr>
            <a:spLocks noGrp="1"/>
          </p:cNvSpPr>
          <p:nvPr>
            <p:ph sz="half" idx="1"/>
          </p:nvPr>
        </p:nvSpPr>
        <p:spPr>
          <a:xfrm>
            <a:off x="1514475" y="9983788"/>
            <a:ext cx="13546138" cy="2823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innehåll 3"/>
          <p:cNvSpPr>
            <a:spLocks noGrp="1"/>
          </p:cNvSpPr>
          <p:nvPr>
            <p:ph sz="half" idx="2"/>
          </p:nvPr>
        </p:nvSpPr>
        <p:spPr>
          <a:xfrm>
            <a:off x="15213013" y="9983788"/>
            <a:ext cx="13547725" cy="2823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datum 3"/>
          <p:cNvSpPr>
            <a:spLocks noGrp="1"/>
          </p:cNvSpPr>
          <p:nvPr>
            <p:ph type="dt" sz="half" idx="10"/>
          </p:nvPr>
        </p:nvSpPr>
        <p:spPr/>
        <p:txBody>
          <a:bodyPr/>
          <a:lstStyle>
            <a:lvl1pPr>
              <a:defRPr/>
            </a:lvl1pPr>
          </a:lstStyle>
          <a:p>
            <a:fld id="{8CD388E0-A368-7445-9020-43B780277563}" type="datetime1">
              <a:rPr lang="sv-SE" altLang="en-US"/>
              <a:pPr/>
              <a:t>23/05/16</a:t>
            </a:fld>
            <a:endParaRPr lang="en-GB" altLang="en-US"/>
          </a:p>
        </p:txBody>
      </p:sp>
      <p:sp>
        <p:nvSpPr>
          <p:cNvPr id="6" name="Platshållare för sidfot 4"/>
          <p:cNvSpPr>
            <a:spLocks noGrp="1"/>
          </p:cNvSpPr>
          <p:nvPr>
            <p:ph type="ftr" sz="quarter" idx="11"/>
          </p:nvPr>
        </p:nvSpPr>
        <p:spPr/>
        <p:txBody>
          <a:bodyPr/>
          <a:lstStyle>
            <a:lvl1pPr>
              <a:defRPr/>
            </a:lvl1pPr>
          </a:lstStyle>
          <a:p>
            <a:pPr>
              <a:defRPr/>
            </a:pPr>
            <a:endParaRPr lang="en-GB"/>
          </a:p>
        </p:txBody>
      </p:sp>
      <p:sp>
        <p:nvSpPr>
          <p:cNvPr id="7" name="Platshållare för bildnummer 5"/>
          <p:cNvSpPr>
            <a:spLocks noGrp="1"/>
          </p:cNvSpPr>
          <p:nvPr>
            <p:ph type="sldNum" sz="quarter" idx="12"/>
          </p:nvPr>
        </p:nvSpPr>
        <p:spPr/>
        <p:txBody>
          <a:bodyPr/>
          <a:lstStyle>
            <a:lvl1pPr>
              <a:defRPr/>
            </a:lvl1pPr>
          </a:lstStyle>
          <a:p>
            <a:fld id="{D01FA7A8-0875-4E4D-A3B1-0EE29B81E93F}" type="slidenum">
              <a:rPr lang="en-GB" altLang="en-US"/>
              <a:pPr/>
              <a:t>‹#›</a:t>
            </a:fld>
            <a:endParaRPr lang="en-GB" altLang="en-US"/>
          </a:p>
        </p:txBody>
      </p:sp>
    </p:spTree>
    <p:extLst>
      <p:ext uri="{BB962C8B-B14F-4D97-AF65-F5344CB8AC3E}">
        <p14:creationId xmlns:p14="http://schemas.microsoft.com/office/powerpoint/2010/main" val="179806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en-GB"/>
          </a:p>
        </p:txBody>
      </p:sp>
      <p:sp>
        <p:nvSpPr>
          <p:cNvPr id="3" name="Platshållare för text 2"/>
          <p:cNvSpPr>
            <a:spLocks noGrp="1"/>
          </p:cNvSpPr>
          <p:nvPr>
            <p:ph type="body" idx="1"/>
          </p:nvPr>
        </p:nvSpPr>
        <p:spPr>
          <a:xfrm>
            <a:off x="1514475" y="9577388"/>
            <a:ext cx="13376275" cy="3990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1514475" y="13568363"/>
            <a:ext cx="13376275" cy="24650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5" name="Platshållare för text 4"/>
          <p:cNvSpPr>
            <a:spLocks noGrp="1"/>
          </p:cNvSpPr>
          <p:nvPr>
            <p:ph type="body" sz="quarter" idx="3"/>
          </p:nvPr>
        </p:nvSpPr>
        <p:spPr>
          <a:xfrm>
            <a:off x="15379700" y="9577388"/>
            <a:ext cx="13381038" cy="3990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15379700" y="13568363"/>
            <a:ext cx="13381038" cy="24650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7" name="Platshållare för datum 3"/>
          <p:cNvSpPr>
            <a:spLocks noGrp="1"/>
          </p:cNvSpPr>
          <p:nvPr>
            <p:ph type="dt" sz="half" idx="10"/>
          </p:nvPr>
        </p:nvSpPr>
        <p:spPr/>
        <p:txBody>
          <a:bodyPr/>
          <a:lstStyle>
            <a:lvl1pPr>
              <a:defRPr/>
            </a:lvl1pPr>
          </a:lstStyle>
          <a:p>
            <a:fld id="{65C609EC-66AB-BE42-B484-C2D59EB19B3B}" type="datetime1">
              <a:rPr lang="sv-SE" altLang="en-US"/>
              <a:pPr/>
              <a:t>23/05/16</a:t>
            </a:fld>
            <a:endParaRPr lang="en-GB" altLang="en-US"/>
          </a:p>
        </p:txBody>
      </p:sp>
      <p:sp>
        <p:nvSpPr>
          <p:cNvPr id="8" name="Platshållare för sidfot 4"/>
          <p:cNvSpPr>
            <a:spLocks noGrp="1"/>
          </p:cNvSpPr>
          <p:nvPr>
            <p:ph type="ftr" sz="quarter" idx="11"/>
          </p:nvPr>
        </p:nvSpPr>
        <p:spPr/>
        <p:txBody>
          <a:bodyPr/>
          <a:lstStyle>
            <a:lvl1pPr>
              <a:defRPr/>
            </a:lvl1pPr>
          </a:lstStyle>
          <a:p>
            <a:pPr>
              <a:defRPr/>
            </a:pPr>
            <a:endParaRPr lang="en-GB"/>
          </a:p>
        </p:txBody>
      </p:sp>
      <p:sp>
        <p:nvSpPr>
          <p:cNvPr id="9" name="Platshållare för bildnummer 5"/>
          <p:cNvSpPr>
            <a:spLocks noGrp="1"/>
          </p:cNvSpPr>
          <p:nvPr>
            <p:ph type="sldNum" sz="quarter" idx="12"/>
          </p:nvPr>
        </p:nvSpPr>
        <p:spPr/>
        <p:txBody>
          <a:bodyPr/>
          <a:lstStyle>
            <a:lvl1pPr>
              <a:defRPr/>
            </a:lvl1pPr>
          </a:lstStyle>
          <a:p>
            <a:fld id="{3C8BF93D-4574-6848-90BC-94EDC4E5B2C9}" type="slidenum">
              <a:rPr lang="en-GB" altLang="en-US"/>
              <a:pPr/>
              <a:t>‹#›</a:t>
            </a:fld>
            <a:endParaRPr lang="en-GB" altLang="en-US"/>
          </a:p>
        </p:txBody>
      </p:sp>
    </p:spTree>
    <p:extLst>
      <p:ext uri="{BB962C8B-B14F-4D97-AF65-F5344CB8AC3E}">
        <p14:creationId xmlns:p14="http://schemas.microsoft.com/office/powerpoint/2010/main" val="499833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datum 3"/>
          <p:cNvSpPr>
            <a:spLocks noGrp="1"/>
          </p:cNvSpPr>
          <p:nvPr>
            <p:ph type="dt" sz="half" idx="10"/>
          </p:nvPr>
        </p:nvSpPr>
        <p:spPr/>
        <p:txBody>
          <a:bodyPr/>
          <a:lstStyle>
            <a:lvl1pPr>
              <a:defRPr/>
            </a:lvl1pPr>
          </a:lstStyle>
          <a:p>
            <a:fld id="{EECBAC3D-B863-8346-BFFC-1F5E2D79A800}" type="datetime1">
              <a:rPr lang="sv-SE" altLang="en-US"/>
              <a:pPr/>
              <a:t>23/05/16</a:t>
            </a:fld>
            <a:endParaRPr lang="en-GB" altLang="en-US"/>
          </a:p>
        </p:txBody>
      </p:sp>
      <p:sp>
        <p:nvSpPr>
          <p:cNvPr id="4" name="Platshållare för sidfot 4"/>
          <p:cNvSpPr>
            <a:spLocks noGrp="1"/>
          </p:cNvSpPr>
          <p:nvPr>
            <p:ph type="ftr" sz="quarter" idx="11"/>
          </p:nvPr>
        </p:nvSpPr>
        <p:spPr/>
        <p:txBody>
          <a:bodyPr/>
          <a:lstStyle>
            <a:lvl1pPr>
              <a:defRPr/>
            </a:lvl1pPr>
          </a:lstStyle>
          <a:p>
            <a:pPr>
              <a:defRPr/>
            </a:pPr>
            <a:endParaRPr lang="en-GB"/>
          </a:p>
        </p:txBody>
      </p:sp>
      <p:sp>
        <p:nvSpPr>
          <p:cNvPr id="5" name="Platshållare för bildnummer 5"/>
          <p:cNvSpPr>
            <a:spLocks noGrp="1"/>
          </p:cNvSpPr>
          <p:nvPr>
            <p:ph type="sldNum" sz="quarter" idx="12"/>
          </p:nvPr>
        </p:nvSpPr>
        <p:spPr/>
        <p:txBody>
          <a:bodyPr/>
          <a:lstStyle>
            <a:lvl1pPr>
              <a:defRPr/>
            </a:lvl1pPr>
          </a:lstStyle>
          <a:p>
            <a:fld id="{C0C32B23-7A48-8C43-A9B2-9260254A4624}" type="slidenum">
              <a:rPr lang="en-GB" altLang="en-US"/>
              <a:pPr/>
              <a:t>‹#›</a:t>
            </a:fld>
            <a:endParaRPr lang="en-GB" altLang="en-US"/>
          </a:p>
        </p:txBody>
      </p:sp>
    </p:spTree>
    <p:extLst>
      <p:ext uri="{BB962C8B-B14F-4D97-AF65-F5344CB8AC3E}">
        <p14:creationId xmlns:p14="http://schemas.microsoft.com/office/powerpoint/2010/main" val="1887830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3"/>
          <p:cNvSpPr>
            <a:spLocks noGrp="1"/>
          </p:cNvSpPr>
          <p:nvPr>
            <p:ph type="dt" sz="half" idx="10"/>
          </p:nvPr>
        </p:nvSpPr>
        <p:spPr/>
        <p:txBody>
          <a:bodyPr/>
          <a:lstStyle>
            <a:lvl1pPr>
              <a:defRPr/>
            </a:lvl1pPr>
          </a:lstStyle>
          <a:p>
            <a:fld id="{219FCC06-8646-8343-9A0E-F70E91FC0DC6}" type="datetime1">
              <a:rPr lang="sv-SE" altLang="en-US"/>
              <a:pPr/>
              <a:t>23/05/16</a:t>
            </a:fld>
            <a:endParaRPr lang="en-GB" altLang="en-US"/>
          </a:p>
        </p:txBody>
      </p:sp>
      <p:sp>
        <p:nvSpPr>
          <p:cNvPr id="3" name="Platshållare för sidfot 4"/>
          <p:cNvSpPr>
            <a:spLocks noGrp="1"/>
          </p:cNvSpPr>
          <p:nvPr>
            <p:ph type="ftr" sz="quarter" idx="11"/>
          </p:nvPr>
        </p:nvSpPr>
        <p:spPr/>
        <p:txBody>
          <a:bodyPr/>
          <a:lstStyle>
            <a:lvl1pPr>
              <a:defRPr/>
            </a:lvl1pPr>
          </a:lstStyle>
          <a:p>
            <a:pPr>
              <a:defRPr/>
            </a:pPr>
            <a:endParaRPr lang="en-GB"/>
          </a:p>
        </p:txBody>
      </p:sp>
      <p:sp>
        <p:nvSpPr>
          <p:cNvPr id="4" name="Platshållare för bildnummer 5"/>
          <p:cNvSpPr>
            <a:spLocks noGrp="1"/>
          </p:cNvSpPr>
          <p:nvPr>
            <p:ph type="sldNum" sz="quarter" idx="12"/>
          </p:nvPr>
        </p:nvSpPr>
        <p:spPr/>
        <p:txBody>
          <a:bodyPr/>
          <a:lstStyle>
            <a:lvl1pPr>
              <a:defRPr/>
            </a:lvl1pPr>
          </a:lstStyle>
          <a:p>
            <a:fld id="{88EA68DB-20C7-DB4D-ABFD-F590BA556A48}" type="slidenum">
              <a:rPr lang="en-GB" altLang="en-US"/>
              <a:pPr/>
              <a:t>‹#›</a:t>
            </a:fld>
            <a:endParaRPr lang="en-GB" altLang="en-US"/>
          </a:p>
        </p:txBody>
      </p:sp>
    </p:spTree>
    <p:extLst>
      <p:ext uri="{BB962C8B-B14F-4D97-AF65-F5344CB8AC3E}">
        <p14:creationId xmlns:p14="http://schemas.microsoft.com/office/powerpoint/2010/main" val="1843678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514475" y="1703388"/>
            <a:ext cx="9959975" cy="7250112"/>
          </a:xfrm>
        </p:spPr>
        <p:txBody>
          <a:bodyPr anchor="b"/>
          <a:lstStyle>
            <a:lvl1pPr algn="l">
              <a:defRPr sz="2000" b="1"/>
            </a:lvl1pPr>
          </a:lstStyle>
          <a:p>
            <a:r>
              <a:rPr lang="sv-SE" smtClean="0"/>
              <a:t>Klicka här för att ändra format</a:t>
            </a:r>
            <a:endParaRPr lang="en-GB"/>
          </a:p>
        </p:txBody>
      </p:sp>
      <p:sp>
        <p:nvSpPr>
          <p:cNvPr id="3" name="Platshållare för innehåll 2"/>
          <p:cNvSpPr>
            <a:spLocks noGrp="1"/>
          </p:cNvSpPr>
          <p:nvPr>
            <p:ph idx="1"/>
          </p:nvPr>
        </p:nvSpPr>
        <p:spPr>
          <a:xfrm>
            <a:off x="11836400" y="1703388"/>
            <a:ext cx="16924338" cy="36515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text 3"/>
          <p:cNvSpPr>
            <a:spLocks noGrp="1"/>
          </p:cNvSpPr>
          <p:nvPr>
            <p:ph type="body" sz="half" idx="2"/>
          </p:nvPr>
        </p:nvSpPr>
        <p:spPr>
          <a:xfrm>
            <a:off x="1514475" y="8953500"/>
            <a:ext cx="9959975" cy="29265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3"/>
          <p:cNvSpPr>
            <a:spLocks noGrp="1"/>
          </p:cNvSpPr>
          <p:nvPr>
            <p:ph type="dt" sz="half" idx="10"/>
          </p:nvPr>
        </p:nvSpPr>
        <p:spPr/>
        <p:txBody>
          <a:bodyPr/>
          <a:lstStyle>
            <a:lvl1pPr>
              <a:defRPr/>
            </a:lvl1pPr>
          </a:lstStyle>
          <a:p>
            <a:fld id="{54A6FF8B-61F4-AC4F-8E52-E1A718E483E5}" type="datetime1">
              <a:rPr lang="sv-SE" altLang="en-US"/>
              <a:pPr/>
              <a:t>23/05/16</a:t>
            </a:fld>
            <a:endParaRPr lang="en-GB" altLang="en-US"/>
          </a:p>
        </p:txBody>
      </p:sp>
      <p:sp>
        <p:nvSpPr>
          <p:cNvPr id="6" name="Platshållare för sidfot 4"/>
          <p:cNvSpPr>
            <a:spLocks noGrp="1"/>
          </p:cNvSpPr>
          <p:nvPr>
            <p:ph type="ftr" sz="quarter" idx="11"/>
          </p:nvPr>
        </p:nvSpPr>
        <p:spPr/>
        <p:txBody>
          <a:bodyPr/>
          <a:lstStyle>
            <a:lvl1pPr>
              <a:defRPr/>
            </a:lvl1pPr>
          </a:lstStyle>
          <a:p>
            <a:pPr>
              <a:defRPr/>
            </a:pPr>
            <a:endParaRPr lang="en-GB"/>
          </a:p>
        </p:txBody>
      </p:sp>
      <p:sp>
        <p:nvSpPr>
          <p:cNvPr id="7" name="Platshållare för bildnummer 5"/>
          <p:cNvSpPr>
            <a:spLocks noGrp="1"/>
          </p:cNvSpPr>
          <p:nvPr>
            <p:ph type="sldNum" sz="quarter" idx="12"/>
          </p:nvPr>
        </p:nvSpPr>
        <p:spPr/>
        <p:txBody>
          <a:bodyPr/>
          <a:lstStyle>
            <a:lvl1pPr>
              <a:defRPr/>
            </a:lvl1pPr>
          </a:lstStyle>
          <a:p>
            <a:fld id="{825BF1FC-88AA-B042-B85D-9AAA9FF1F9FB}" type="slidenum">
              <a:rPr lang="en-GB" altLang="en-US"/>
              <a:pPr/>
              <a:t>‹#›</a:t>
            </a:fld>
            <a:endParaRPr lang="en-GB" altLang="en-US"/>
          </a:p>
        </p:txBody>
      </p:sp>
    </p:spTree>
    <p:extLst>
      <p:ext uri="{BB962C8B-B14F-4D97-AF65-F5344CB8AC3E}">
        <p14:creationId xmlns:p14="http://schemas.microsoft.com/office/powerpoint/2010/main" val="65907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1514475" y="1712913"/>
            <a:ext cx="27246263" cy="7131050"/>
          </a:xfrm>
          <a:prstGeom prst="rect">
            <a:avLst/>
          </a:prstGeom>
        </p:spPr>
        <p:txBody>
          <a:bodyPr vert="horz"/>
          <a:lstStyle/>
          <a:p>
            <a:r>
              <a:rPr lang="en-US" smtClean="0"/>
              <a:t>Click to edit Master title style</a:t>
            </a:r>
            <a:endParaRPr lang="sv-SE"/>
          </a:p>
        </p:txBody>
      </p:sp>
      <p:sp>
        <p:nvSpPr>
          <p:cNvPr id="3" name="Platshållare för innehåll 2"/>
          <p:cNvSpPr>
            <a:spLocks noGrp="1"/>
          </p:cNvSpPr>
          <p:nvPr>
            <p:ph idx="1"/>
          </p:nvPr>
        </p:nvSpPr>
        <p:spPr>
          <a:xfrm>
            <a:off x="1514475" y="9983788"/>
            <a:ext cx="27246263" cy="282352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1489255890"/>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5934075" y="29949775"/>
            <a:ext cx="18165763" cy="3535363"/>
          </a:xfrm>
        </p:spPr>
        <p:txBody>
          <a:bodyPr anchor="b"/>
          <a:lstStyle>
            <a:lvl1pPr algn="l">
              <a:defRPr sz="2000" b="1"/>
            </a:lvl1pPr>
          </a:lstStyle>
          <a:p>
            <a:r>
              <a:rPr lang="sv-SE" smtClean="0"/>
              <a:t>Klicka här för att ändra format</a:t>
            </a:r>
            <a:endParaRPr lang="en-GB"/>
          </a:p>
        </p:txBody>
      </p:sp>
      <p:sp>
        <p:nvSpPr>
          <p:cNvPr id="3" name="Platshållare för bild 2"/>
          <p:cNvSpPr>
            <a:spLocks noGrp="1"/>
          </p:cNvSpPr>
          <p:nvPr>
            <p:ph type="pic" idx="1"/>
          </p:nvPr>
        </p:nvSpPr>
        <p:spPr>
          <a:xfrm>
            <a:off x="5934075" y="3822700"/>
            <a:ext cx="18165763" cy="25671463"/>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Platshållare för text 3"/>
          <p:cNvSpPr>
            <a:spLocks noGrp="1"/>
          </p:cNvSpPr>
          <p:nvPr>
            <p:ph type="body" sz="half" idx="2"/>
          </p:nvPr>
        </p:nvSpPr>
        <p:spPr>
          <a:xfrm>
            <a:off x="5934075" y="33485138"/>
            <a:ext cx="18165763" cy="5021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3"/>
          <p:cNvSpPr>
            <a:spLocks noGrp="1"/>
          </p:cNvSpPr>
          <p:nvPr>
            <p:ph type="dt" sz="half" idx="10"/>
          </p:nvPr>
        </p:nvSpPr>
        <p:spPr/>
        <p:txBody>
          <a:bodyPr/>
          <a:lstStyle>
            <a:lvl1pPr>
              <a:defRPr/>
            </a:lvl1pPr>
          </a:lstStyle>
          <a:p>
            <a:fld id="{983CCB17-177D-A14F-BADC-DB96265545FB}" type="datetime1">
              <a:rPr lang="sv-SE" altLang="en-US"/>
              <a:pPr/>
              <a:t>23/05/16</a:t>
            </a:fld>
            <a:endParaRPr lang="en-GB" altLang="en-US"/>
          </a:p>
        </p:txBody>
      </p:sp>
      <p:sp>
        <p:nvSpPr>
          <p:cNvPr id="6" name="Platshållare för sidfot 4"/>
          <p:cNvSpPr>
            <a:spLocks noGrp="1"/>
          </p:cNvSpPr>
          <p:nvPr>
            <p:ph type="ftr" sz="quarter" idx="11"/>
          </p:nvPr>
        </p:nvSpPr>
        <p:spPr/>
        <p:txBody>
          <a:bodyPr/>
          <a:lstStyle>
            <a:lvl1pPr>
              <a:defRPr/>
            </a:lvl1pPr>
          </a:lstStyle>
          <a:p>
            <a:pPr>
              <a:defRPr/>
            </a:pPr>
            <a:endParaRPr lang="en-GB"/>
          </a:p>
        </p:txBody>
      </p:sp>
      <p:sp>
        <p:nvSpPr>
          <p:cNvPr id="7" name="Platshållare för bildnummer 5"/>
          <p:cNvSpPr>
            <a:spLocks noGrp="1"/>
          </p:cNvSpPr>
          <p:nvPr>
            <p:ph type="sldNum" sz="quarter" idx="12"/>
          </p:nvPr>
        </p:nvSpPr>
        <p:spPr/>
        <p:txBody>
          <a:bodyPr/>
          <a:lstStyle>
            <a:lvl1pPr>
              <a:defRPr/>
            </a:lvl1pPr>
          </a:lstStyle>
          <a:p>
            <a:fld id="{067D4E8A-EF0F-A943-BC42-C196EB2D01EB}" type="slidenum">
              <a:rPr lang="en-GB" altLang="en-US"/>
              <a:pPr/>
              <a:t>‹#›</a:t>
            </a:fld>
            <a:endParaRPr lang="en-GB" altLang="en-US"/>
          </a:p>
        </p:txBody>
      </p:sp>
    </p:spTree>
    <p:extLst>
      <p:ext uri="{BB962C8B-B14F-4D97-AF65-F5344CB8AC3E}">
        <p14:creationId xmlns:p14="http://schemas.microsoft.com/office/powerpoint/2010/main" val="337730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GB"/>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lvl1pPr>
              <a:defRPr/>
            </a:lvl1pPr>
          </a:lstStyle>
          <a:p>
            <a:fld id="{B8091BBD-DF03-9746-A04A-B6FCFBAEA205}" type="datetime1">
              <a:rPr lang="sv-SE" altLang="en-US"/>
              <a:pPr/>
              <a:t>23/05/16</a:t>
            </a:fld>
            <a:endParaRPr lang="en-GB" altLang="en-US"/>
          </a:p>
        </p:txBody>
      </p:sp>
      <p:sp>
        <p:nvSpPr>
          <p:cNvPr id="5" name="Platshållare för sidfot 4"/>
          <p:cNvSpPr>
            <a:spLocks noGrp="1"/>
          </p:cNvSpPr>
          <p:nvPr>
            <p:ph type="ftr" sz="quarter" idx="11"/>
          </p:nvPr>
        </p:nvSpPr>
        <p:spPr/>
        <p:txBody>
          <a:bodyPr/>
          <a:lstStyle>
            <a:lvl1pPr>
              <a:defRPr/>
            </a:lvl1pPr>
          </a:lstStyle>
          <a:p>
            <a:pPr>
              <a:defRPr/>
            </a:pPr>
            <a:endParaRPr lang="en-GB"/>
          </a:p>
        </p:txBody>
      </p:sp>
      <p:sp>
        <p:nvSpPr>
          <p:cNvPr id="6" name="Platshållare för bildnummer 5"/>
          <p:cNvSpPr>
            <a:spLocks noGrp="1"/>
          </p:cNvSpPr>
          <p:nvPr>
            <p:ph type="sldNum" sz="quarter" idx="12"/>
          </p:nvPr>
        </p:nvSpPr>
        <p:spPr/>
        <p:txBody>
          <a:bodyPr/>
          <a:lstStyle>
            <a:lvl1pPr>
              <a:defRPr/>
            </a:lvl1pPr>
          </a:lstStyle>
          <a:p>
            <a:fld id="{FBD2B331-2F34-8141-84C7-3AE31825BA74}" type="slidenum">
              <a:rPr lang="en-GB" altLang="en-US"/>
              <a:pPr/>
              <a:t>‹#›</a:t>
            </a:fld>
            <a:endParaRPr lang="en-GB" altLang="en-US"/>
          </a:p>
        </p:txBody>
      </p:sp>
    </p:spTree>
    <p:extLst>
      <p:ext uri="{BB962C8B-B14F-4D97-AF65-F5344CB8AC3E}">
        <p14:creationId xmlns:p14="http://schemas.microsoft.com/office/powerpoint/2010/main" val="440041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21950363" y="1712913"/>
            <a:ext cx="6810375" cy="36506150"/>
          </a:xfrm>
        </p:spPr>
        <p:txBody>
          <a:bodyPr vert="eaVert"/>
          <a:lstStyle/>
          <a:p>
            <a:r>
              <a:rPr lang="sv-SE" smtClean="0"/>
              <a:t>Klicka här för att ändra format</a:t>
            </a:r>
            <a:endParaRPr lang="en-GB"/>
          </a:p>
        </p:txBody>
      </p:sp>
      <p:sp>
        <p:nvSpPr>
          <p:cNvPr id="3" name="Platshållare för lodrät text 2"/>
          <p:cNvSpPr>
            <a:spLocks noGrp="1"/>
          </p:cNvSpPr>
          <p:nvPr>
            <p:ph type="body" orient="vert" idx="1"/>
          </p:nvPr>
        </p:nvSpPr>
        <p:spPr>
          <a:xfrm>
            <a:off x="1514475" y="1712913"/>
            <a:ext cx="20283488" cy="36506150"/>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lvl1pPr>
              <a:defRPr/>
            </a:lvl1pPr>
          </a:lstStyle>
          <a:p>
            <a:fld id="{CDEFE918-9537-3542-B310-5B25D4D5C281}" type="datetime1">
              <a:rPr lang="sv-SE" altLang="en-US"/>
              <a:pPr/>
              <a:t>23/05/16</a:t>
            </a:fld>
            <a:endParaRPr lang="en-GB" altLang="en-US"/>
          </a:p>
        </p:txBody>
      </p:sp>
      <p:sp>
        <p:nvSpPr>
          <p:cNvPr id="5" name="Platshållare för sidfot 4"/>
          <p:cNvSpPr>
            <a:spLocks noGrp="1"/>
          </p:cNvSpPr>
          <p:nvPr>
            <p:ph type="ftr" sz="quarter" idx="11"/>
          </p:nvPr>
        </p:nvSpPr>
        <p:spPr/>
        <p:txBody>
          <a:bodyPr/>
          <a:lstStyle>
            <a:lvl1pPr>
              <a:defRPr/>
            </a:lvl1pPr>
          </a:lstStyle>
          <a:p>
            <a:pPr>
              <a:defRPr/>
            </a:pPr>
            <a:endParaRPr lang="en-GB"/>
          </a:p>
        </p:txBody>
      </p:sp>
      <p:sp>
        <p:nvSpPr>
          <p:cNvPr id="6" name="Platshållare för bildnummer 5"/>
          <p:cNvSpPr>
            <a:spLocks noGrp="1"/>
          </p:cNvSpPr>
          <p:nvPr>
            <p:ph type="sldNum" sz="quarter" idx="12"/>
          </p:nvPr>
        </p:nvSpPr>
        <p:spPr/>
        <p:txBody>
          <a:bodyPr/>
          <a:lstStyle>
            <a:lvl1pPr>
              <a:defRPr/>
            </a:lvl1pPr>
          </a:lstStyle>
          <a:p>
            <a:fld id="{8EBD7957-4497-8B47-A3A8-85B5741058FF}" type="slidenum">
              <a:rPr lang="en-GB" altLang="en-US"/>
              <a:pPr/>
              <a:t>‹#›</a:t>
            </a:fld>
            <a:endParaRPr lang="en-GB" altLang="en-US"/>
          </a:p>
        </p:txBody>
      </p:sp>
    </p:spTree>
    <p:extLst>
      <p:ext uri="{BB962C8B-B14F-4D97-AF65-F5344CB8AC3E}">
        <p14:creationId xmlns:p14="http://schemas.microsoft.com/office/powerpoint/2010/main" val="1987058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2270125" y="13290550"/>
            <a:ext cx="25734963" cy="9170988"/>
          </a:xfrm>
        </p:spPr>
        <p:txBody>
          <a:bodyPr/>
          <a:lstStyle/>
          <a:p>
            <a:r>
              <a:rPr lang="sv-SE" smtClean="0"/>
              <a:t>Klicka här för att ändra format</a:t>
            </a:r>
            <a:endParaRPr lang="en-GB"/>
          </a:p>
        </p:txBody>
      </p:sp>
      <p:sp>
        <p:nvSpPr>
          <p:cNvPr id="3" name="Underrubrik 2"/>
          <p:cNvSpPr>
            <a:spLocks noGrp="1"/>
          </p:cNvSpPr>
          <p:nvPr>
            <p:ph type="subTitle" idx="1"/>
          </p:nvPr>
        </p:nvSpPr>
        <p:spPr>
          <a:xfrm>
            <a:off x="4541838" y="24244300"/>
            <a:ext cx="21191537" cy="10934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en-GB"/>
          </a:p>
        </p:txBody>
      </p:sp>
      <p:sp>
        <p:nvSpPr>
          <p:cNvPr id="4" name="Platshållare för datum 3"/>
          <p:cNvSpPr>
            <a:spLocks noGrp="1"/>
          </p:cNvSpPr>
          <p:nvPr>
            <p:ph type="dt" sz="half" idx="10"/>
          </p:nvPr>
        </p:nvSpPr>
        <p:spPr/>
        <p:txBody>
          <a:bodyPr/>
          <a:lstStyle>
            <a:lvl1pPr>
              <a:defRPr/>
            </a:lvl1pPr>
          </a:lstStyle>
          <a:p>
            <a:fld id="{97577410-FC42-4240-8D03-57A46562A4AA}" type="datetime1">
              <a:rPr lang="sv-SE" altLang="en-US"/>
              <a:pPr/>
              <a:t>23/05/16</a:t>
            </a:fld>
            <a:endParaRPr lang="en-GB" altLang="en-US"/>
          </a:p>
        </p:txBody>
      </p:sp>
      <p:sp>
        <p:nvSpPr>
          <p:cNvPr id="5" name="Platshållare för sidfot 4"/>
          <p:cNvSpPr>
            <a:spLocks noGrp="1"/>
          </p:cNvSpPr>
          <p:nvPr>
            <p:ph type="ftr" sz="quarter" idx="11"/>
          </p:nvPr>
        </p:nvSpPr>
        <p:spPr/>
        <p:txBody>
          <a:bodyPr/>
          <a:lstStyle>
            <a:lvl1pPr>
              <a:defRPr/>
            </a:lvl1pPr>
          </a:lstStyle>
          <a:p>
            <a:pPr>
              <a:defRPr/>
            </a:pPr>
            <a:endParaRPr lang="en-GB"/>
          </a:p>
        </p:txBody>
      </p:sp>
      <p:sp>
        <p:nvSpPr>
          <p:cNvPr id="6" name="Platshållare för bildnummer 5"/>
          <p:cNvSpPr>
            <a:spLocks noGrp="1"/>
          </p:cNvSpPr>
          <p:nvPr>
            <p:ph type="sldNum" sz="quarter" idx="12"/>
          </p:nvPr>
        </p:nvSpPr>
        <p:spPr/>
        <p:txBody>
          <a:bodyPr/>
          <a:lstStyle>
            <a:lvl1pPr>
              <a:defRPr/>
            </a:lvl1pPr>
          </a:lstStyle>
          <a:p>
            <a:fld id="{8F9DDEB0-6D78-0541-9254-AEF385B445A0}" type="slidenum">
              <a:rPr lang="en-GB" altLang="en-US"/>
              <a:pPr/>
              <a:t>‹#›</a:t>
            </a:fld>
            <a:endParaRPr lang="en-GB" altLang="en-US"/>
          </a:p>
        </p:txBody>
      </p:sp>
    </p:spTree>
    <p:extLst>
      <p:ext uri="{BB962C8B-B14F-4D97-AF65-F5344CB8AC3E}">
        <p14:creationId xmlns:p14="http://schemas.microsoft.com/office/powerpoint/2010/main" val="9742671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21950363" y="1712913"/>
            <a:ext cx="6810375" cy="36506150"/>
          </a:xfrm>
        </p:spPr>
        <p:txBody>
          <a:bodyPr vert="eaVert"/>
          <a:lstStyle/>
          <a:p>
            <a:r>
              <a:rPr lang="sv-SE" smtClean="0"/>
              <a:t>Klicka här för att ändra format</a:t>
            </a:r>
            <a:endParaRPr lang="en-GB"/>
          </a:p>
        </p:txBody>
      </p:sp>
      <p:sp>
        <p:nvSpPr>
          <p:cNvPr id="3" name="Platshållare för lodrät text 2"/>
          <p:cNvSpPr>
            <a:spLocks noGrp="1"/>
          </p:cNvSpPr>
          <p:nvPr>
            <p:ph type="body" orient="vert" idx="1"/>
          </p:nvPr>
        </p:nvSpPr>
        <p:spPr>
          <a:xfrm>
            <a:off x="1514475" y="1712913"/>
            <a:ext cx="20283488" cy="36506150"/>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GB"/>
          </a:p>
        </p:txBody>
      </p:sp>
      <p:sp>
        <p:nvSpPr>
          <p:cNvPr id="4" name="Platshållare för datum 3"/>
          <p:cNvSpPr>
            <a:spLocks noGrp="1"/>
          </p:cNvSpPr>
          <p:nvPr>
            <p:ph type="dt" sz="half" idx="10"/>
          </p:nvPr>
        </p:nvSpPr>
        <p:spPr/>
        <p:txBody>
          <a:bodyPr/>
          <a:lstStyle>
            <a:lvl1pPr>
              <a:defRPr/>
            </a:lvl1pPr>
          </a:lstStyle>
          <a:p>
            <a:fld id="{B062A0CA-42E4-5641-A973-19743B502C99}" type="datetime1">
              <a:rPr lang="sv-SE" altLang="en-US"/>
              <a:pPr/>
              <a:t>23/05/16</a:t>
            </a:fld>
            <a:endParaRPr lang="en-GB" altLang="en-US"/>
          </a:p>
        </p:txBody>
      </p:sp>
      <p:sp>
        <p:nvSpPr>
          <p:cNvPr id="5" name="Platshållare för sidfot 4"/>
          <p:cNvSpPr>
            <a:spLocks noGrp="1"/>
          </p:cNvSpPr>
          <p:nvPr>
            <p:ph type="ftr" sz="quarter" idx="11"/>
          </p:nvPr>
        </p:nvSpPr>
        <p:spPr/>
        <p:txBody>
          <a:bodyPr/>
          <a:lstStyle>
            <a:lvl1pPr>
              <a:defRPr/>
            </a:lvl1pPr>
          </a:lstStyle>
          <a:p>
            <a:pPr>
              <a:defRPr/>
            </a:pPr>
            <a:endParaRPr lang="en-GB"/>
          </a:p>
        </p:txBody>
      </p:sp>
      <p:sp>
        <p:nvSpPr>
          <p:cNvPr id="6" name="Platshållare för bildnummer 5"/>
          <p:cNvSpPr>
            <a:spLocks noGrp="1"/>
          </p:cNvSpPr>
          <p:nvPr>
            <p:ph type="sldNum" sz="quarter" idx="12"/>
          </p:nvPr>
        </p:nvSpPr>
        <p:spPr/>
        <p:txBody>
          <a:bodyPr/>
          <a:lstStyle>
            <a:lvl1pPr>
              <a:defRPr/>
            </a:lvl1pPr>
          </a:lstStyle>
          <a:p>
            <a:fld id="{E50C4AE5-771D-6541-B8D2-B90332E0D495}" type="slidenum">
              <a:rPr lang="en-GB" altLang="en-US"/>
              <a:pPr/>
              <a:t>‹#›</a:t>
            </a:fld>
            <a:endParaRPr lang="en-GB" altLang="en-US"/>
          </a:p>
        </p:txBody>
      </p:sp>
    </p:spTree>
    <p:extLst>
      <p:ext uri="{BB962C8B-B14F-4D97-AF65-F5344CB8AC3E}">
        <p14:creationId xmlns:p14="http://schemas.microsoft.com/office/powerpoint/2010/main" val="209195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2390775" y="27493913"/>
            <a:ext cx="25734963" cy="8496300"/>
          </a:xfrm>
          <a:prstGeom prst="rect">
            <a:avLst/>
          </a:prstGeom>
        </p:spPr>
        <p:txBody>
          <a:bodyPr vert="horz" anchor="t"/>
          <a:lstStyle>
            <a:lvl1pPr algn="l">
              <a:defRPr sz="4000" b="1" cap="all"/>
            </a:lvl1pPr>
          </a:lstStyle>
          <a:p>
            <a:r>
              <a:rPr lang="en-US" smtClean="0"/>
              <a:t>Click to edit Master title style</a:t>
            </a:r>
            <a:endParaRPr lang="sv-SE"/>
          </a:p>
        </p:txBody>
      </p:sp>
      <p:sp>
        <p:nvSpPr>
          <p:cNvPr id="3" name="Platshållare för text 2"/>
          <p:cNvSpPr>
            <a:spLocks noGrp="1"/>
          </p:cNvSpPr>
          <p:nvPr>
            <p:ph type="body" idx="1"/>
          </p:nvPr>
        </p:nvSpPr>
        <p:spPr>
          <a:xfrm>
            <a:off x="2390775" y="18134013"/>
            <a:ext cx="25734963" cy="9359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183744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1514475" y="1712913"/>
            <a:ext cx="27246263" cy="7131050"/>
          </a:xfrm>
          <a:prstGeom prst="rect">
            <a:avLst/>
          </a:prstGeom>
        </p:spPr>
        <p:txBody>
          <a:bodyPr vert="horz"/>
          <a:lstStyle/>
          <a:p>
            <a:r>
              <a:rPr lang="en-US" smtClean="0"/>
              <a:t>Click to edit Master title style</a:t>
            </a:r>
            <a:endParaRPr lang="sv-SE"/>
          </a:p>
        </p:txBody>
      </p:sp>
      <p:sp>
        <p:nvSpPr>
          <p:cNvPr id="3" name="Platshållare för innehåll 2"/>
          <p:cNvSpPr>
            <a:spLocks noGrp="1"/>
          </p:cNvSpPr>
          <p:nvPr>
            <p:ph sz="half" idx="1"/>
          </p:nvPr>
        </p:nvSpPr>
        <p:spPr>
          <a:xfrm>
            <a:off x="1514475" y="9983788"/>
            <a:ext cx="13546138" cy="2823527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Platshållare för innehåll 3"/>
          <p:cNvSpPr>
            <a:spLocks noGrp="1"/>
          </p:cNvSpPr>
          <p:nvPr>
            <p:ph sz="half" idx="2"/>
          </p:nvPr>
        </p:nvSpPr>
        <p:spPr>
          <a:xfrm>
            <a:off x="15213013" y="9983788"/>
            <a:ext cx="13547725" cy="2823527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161014563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1514475" y="1712913"/>
            <a:ext cx="27246263" cy="7131050"/>
          </a:xfrm>
          <a:prstGeom prst="rect">
            <a:avLst/>
          </a:prstGeom>
        </p:spPr>
        <p:txBody>
          <a:bodyPr vert="horz"/>
          <a:lstStyle>
            <a:lvl1pPr>
              <a:defRPr/>
            </a:lvl1pPr>
          </a:lstStyle>
          <a:p>
            <a:r>
              <a:rPr lang="en-US" smtClean="0"/>
              <a:t>Click to edit Master title style</a:t>
            </a:r>
            <a:endParaRPr lang="sv-SE"/>
          </a:p>
        </p:txBody>
      </p:sp>
      <p:sp>
        <p:nvSpPr>
          <p:cNvPr id="3" name="Platshållare för text 2"/>
          <p:cNvSpPr>
            <a:spLocks noGrp="1"/>
          </p:cNvSpPr>
          <p:nvPr>
            <p:ph type="body" idx="1"/>
          </p:nvPr>
        </p:nvSpPr>
        <p:spPr>
          <a:xfrm>
            <a:off x="1514475" y="9577388"/>
            <a:ext cx="13376275" cy="39909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Platshållare för innehåll 3"/>
          <p:cNvSpPr>
            <a:spLocks noGrp="1"/>
          </p:cNvSpPr>
          <p:nvPr>
            <p:ph sz="half" idx="2"/>
          </p:nvPr>
        </p:nvSpPr>
        <p:spPr>
          <a:xfrm>
            <a:off x="1514475" y="13568363"/>
            <a:ext cx="13376275" cy="246507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Platshållare för text 4"/>
          <p:cNvSpPr>
            <a:spLocks noGrp="1"/>
          </p:cNvSpPr>
          <p:nvPr>
            <p:ph type="body" sz="quarter" idx="3"/>
          </p:nvPr>
        </p:nvSpPr>
        <p:spPr>
          <a:xfrm>
            <a:off x="15379700" y="9577388"/>
            <a:ext cx="13381038" cy="39909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Platshållare för innehåll 5"/>
          <p:cNvSpPr>
            <a:spLocks noGrp="1"/>
          </p:cNvSpPr>
          <p:nvPr>
            <p:ph sz="quarter" idx="4"/>
          </p:nvPr>
        </p:nvSpPr>
        <p:spPr>
          <a:xfrm>
            <a:off x="15379700" y="13568363"/>
            <a:ext cx="13381038" cy="246507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1276251598"/>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1514475" y="1712913"/>
            <a:ext cx="27246263" cy="7131050"/>
          </a:xfrm>
          <a:prstGeom prst="rect">
            <a:avLst/>
          </a:prstGeom>
        </p:spPr>
        <p:txBody>
          <a:bodyPr vert="horz"/>
          <a:lstStyle/>
          <a:p>
            <a:r>
              <a:rPr lang="en-US" smtClean="0"/>
              <a:t>Click to edit Master title style</a:t>
            </a:r>
            <a:endParaRPr lang="sv-SE"/>
          </a:p>
        </p:txBody>
      </p:sp>
    </p:spTree>
    <p:extLst>
      <p:ext uri="{BB962C8B-B14F-4D97-AF65-F5344CB8AC3E}">
        <p14:creationId xmlns:p14="http://schemas.microsoft.com/office/powerpoint/2010/main" val="893941350"/>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67503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514475" y="1703388"/>
            <a:ext cx="9959975" cy="7250112"/>
          </a:xfrm>
          <a:prstGeom prst="rect">
            <a:avLst/>
          </a:prstGeom>
        </p:spPr>
        <p:txBody>
          <a:bodyPr vert="horz" anchor="b"/>
          <a:lstStyle>
            <a:lvl1pPr algn="l">
              <a:defRPr sz="2000" b="1"/>
            </a:lvl1pPr>
          </a:lstStyle>
          <a:p>
            <a:r>
              <a:rPr lang="en-US" smtClean="0"/>
              <a:t>Click to edit Master title style</a:t>
            </a:r>
            <a:endParaRPr lang="sv-SE"/>
          </a:p>
        </p:txBody>
      </p:sp>
      <p:sp>
        <p:nvSpPr>
          <p:cNvPr id="3" name="Platshållare för innehåll 2"/>
          <p:cNvSpPr>
            <a:spLocks noGrp="1"/>
          </p:cNvSpPr>
          <p:nvPr>
            <p:ph idx="1"/>
          </p:nvPr>
        </p:nvSpPr>
        <p:spPr>
          <a:xfrm>
            <a:off x="11836400" y="1703388"/>
            <a:ext cx="16924338" cy="3651567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Platshållare för text 3"/>
          <p:cNvSpPr>
            <a:spLocks noGrp="1"/>
          </p:cNvSpPr>
          <p:nvPr>
            <p:ph type="body" sz="half" idx="2"/>
          </p:nvPr>
        </p:nvSpPr>
        <p:spPr>
          <a:xfrm>
            <a:off x="1514475" y="8953500"/>
            <a:ext cx="9959975" cy="292655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1452801"/>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5934075" y="29949775"/>
            <a:ext cx="18165763" cy="3535363"/>
          </a:xfrm>
          <a:prstGeom prst="rect">
            <a:avLst/>
          </a:prstGeom>
        </p:spPr>
        <p:txBody>
          <a:bodyPr vert="horz" anchor="b"/>
          <a:lstStyle>
            <a:lvl1pPr algn="l">
              <a:defRPr sz="2000" b="1"/>
            </a:lvl1pPr>
          </a:lstStyle>
          <a:p>
            <a:r>
              <a:rPr lang="en-US" smtClean="0"/>
              <a:t>Click to edit Master title style</a:t>
            </a:r>
            <a:endParaRPr lang="sv-SE"/>
          </a:p>
        </p:txBody>
      </p:sp>
      <p:sp>
        <p:nvSpPr>
          <p:cNvPr id="3" name="Platshållare för bild 2"/>
          <p:cNvSpPr>
            <a:spLocks noGrp="1"/>
          </p:cNvSpPr>
          <p:nvPr>
            <p:ph type="pic" idx="1"/>
          </p:nvPr>
        </p:nvSpPr>
        <p:spPr>
          <a:xfrm>
            <a:off x="5934075" y="3822700"/>
            <a:ext cx="18165763" cy="25671463"/>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sym typeface="Lucida Grande" pitchFamily="-112" charset="0"/>
              </a:rPr>
              <a:t>Drag picture to placeholder or click icon to add</a:t>
            </a:r>
            <a:endParaRPr lang="sv-SE" noProof="0" smtClean="0">
              <a:sym typeface="Lucida Grande" pitchFamily="-112" charset="0"/>
            </a:endParaRPr>
          </a:p>
        </p:txBody>
      </p:sp>
      <p:sp>
        <p:nvSpPr>
          <p:cNvPr id="4" name="Platshållare för text 3"/>
          <p:cNvSpPr>
            <a:spLocks noGrp="1"/>
          </p:cNvSpPr>
          <p:nvPr>
            <p:ph type="body" sz="half" idx="2"/>
          </p:nvPr>
        </p:nvSpPr>
        <p:spPr>
          <a:xfrm>
            <a:off x="5934075" y="33485138"/>
            <a:ext cx="18165763" cy="50212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6969423"/>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0195"/>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xmlns:p14="http://schemas.microsoft.com/office/powerpoint/2010/main"/>
  <p:txStyles>
    <p:titleStyle>
      <a:lvl1pPr marL="39688" indent="-39688" algn="ctr" rtl="0" eaLnBrk="1" fontAlgn="base" hangingPunct="1">
        <a:spcBef>
          <a:spcPct val="0"/>
        </a:spcBef>
        <a:spcAft>
          <a:spcPct val="0"/>
        </a:spcAft>
        <a:defRPr sz="19200" b="1">
          <a:solidFill>
            <a:srgbClr val="FFFFFF"/>
          </a:solidFill>
          <a:latin typeface="+mj-lt"/>
          <a:ea typeface="+mj-ea"/>
          <a:cs typeface="+mj-cs"/>
          <a:sym typeface="Lucida Grande" charset="0"/>
        </a:defRPr>
      </a:lvl1pPr>
      <a:lvl2pPr marL="39688" indent="-39688" algn="ctr" rtl="0" eaLnBrk="1" fontAlgn="base" hangingPunct="1">
        <a:spcBef>
          <a:spcPct val="0"/>
        </a:spcBef>
        <a:spcAft>
          <a:spcPct val="0"/>
        </a:spcAft>
        <a:defRPr sz="19200" b="1">
          <a:solidFill>
            <a:srgbClr val="FFFFFF"/>
          </a:solidFill>
          <a:latin typeface="Lucida Grande" pitchFamily="-112" charset="0"/>
          <a:ea typeface="ヒラギノ角ゴ ProN W6" pitchFamily="-112" charset="-128"/>
          <a:cs typeface="ヒラギノ角ゴ ProN W6" pitchFamily="-112" charset="-128"/>
          <a:sym typeface="Lucida Grande" charset="0"/>
        </a:defRPr>
      </a:lvl2pPr>
      <a:lvl3pPr marL="39688" indent="-39688" algn="ctr" rtl="0" eaLnBrk="1" fontAlgn="base" hangingPunct="1">
        <a:spcBef>
          <a:spcPct val="0"/>
        </a:spcBef>
        <a:spcAft>
          <a:spcPct val="0"/>
        </a:spcAft>
        <a:defRPr sz="19200" b="1">
          <a:solidFill>
            <a:srgbClr val="FFFFFF"/>
          </a:solidFill>
          <a:latin typeface="Lucida Grande" pitchFamily="-112" charset="0"/>
          <a:ea typeface="ヒラギノ角ゴ ProN W6" pitchFamily="-112" charset="-128"/>
          <a:cs typeface="ヒラギノ角ゴ ProN W6" pitchFamily="-112" charset="-128"/>
          <a:sym typeface="Lucida Grande" charset="0"/>
        </a:defRPr>
      </a:lvl3pPr>
      <a:lvl4pPr marL="39688" indent="-39688" algn="ctr" rtl="0" eaLnBrk="1" fontAlgn="base" hangingPunct="1">
        <a:spcBef>
          <a:spcPct val="0"/>
        </a:spcBef>
        <a:spcAft>
          <a:spcPct val="0"/>
        </a:spcAft>
        <a:defRPr sz="19200" b="1">
          <a:solidFill>
            <a:srgbClr val="FFFFFF"/>
          </a:solidFill>
          <a:latin typeface="Lucida Grande" pitchFamily="-112" charset="0"/>
          <a:ea typeface="ヒラギノ角ゴ ProN W6" pitchFamily="-112" charset="-128"/>
          <a:cs typeface="ヒラギノ角ゴ ProN W6" pitchFamily="-112" charset="-128"/>
          <a:sym typeface="Lucida Grande" charset="0"/>
        </a:defRPr>
      </a:lvl4pPr>
      <a:lvl5pPr marL="39688" indent="-39688" algn="ctr" rtl="0" eaLnBrk="1" fontAlgn="base" hangingPunct="1">
        <a:spcBef>
          <a:spcPct val="0"/>
        </a:spcBef>
        <a:spcAft>
          <a:spcPct val="0"/>
        </a:spcAft>
        <a:defRPr sz="19200" b="1">
          <a:solidFill>
            <a:srgbClr val="FFFFFF"/>
          </a:solidFill>
          <a:latin typeface="Lucida Grande" pitchFamily="-112" charset="0"/>
          <a:ea typeface="ヒラギノ角ゴ ProN W6" pitchFamily="-112" charset="-128"/>
          <a:cs typeface="ヒラギノ角ゴ ProN W6" pitchFamily="-112" charset="-128"/>
          <a:sym typeface="Lucida Grande" charset="0"/>
        </a:defRPr>
      </a:lvl5pPr>
      <a:lvl6pPr marL="496888" algn="ctr" rtl="0" eaLnBrk="1" fontAlgn="base" hangingPunct="1">
        <a:spcBef>
          <a:spcPct val="0"/>
        </a:spcBef>
        <a:spcAft>
          <a:spcPct val="0"/>
        </a:spcAft>
        <a:defRPr sz="19200" b="1">
          <a:solidFill>
            <a:srgbClr val="FFFFFF"/>
          </a:solidFill>
          <a:latin typeface="Lucida Grande" pitchFamily="-112" charset="0"/>
          <a:ea typeface="ヒラギノ角ゴ ProN W6" pitchFamily="-112" charset="-128"/>
          <a:cs typeface="ヒラギノ角ゴ ProN W6" pitchFamily="-112" charset="-128"/>
          <a:sym typeface="Lucida Grande" pitchFamily="-112" charset="0"/>
        </a:defRPr>
      </a:lvl6pPr>
      <a:lvl7pPr marL="954088" algn="ctr" rtl="0" eaLnBrk="1" fontAlgn="base" hangingPunct="1">
        <a:spcBef>
          <a:spcPct val="0"/>
        </a:spcBef>
        <a:spcAft>
          <a:spcPct val="0"/>
        </a:spcAft>
        <a:defRPr sz="19200" b="1">
          <a:solidFill>
            <a:srgbClr val="FFFFFF"/>
          </a:solidFill>
          <a:latin typeface="Lucida Grande" pitchFamily="-112" charset="0"/>
          <a:ea typeface="ヒラギノ角ゴ ProN W6" pitchFamily="-112" charset="-128"/>
          <a:cs typeface="ヒラギノ角ゴ ProN W6" pitchFamily="-112" charset="-128"/>
          <a:sym typeface="Lucida Grande" pitchFamily="-112" charset="0"/>
        </a:defRPr>
      </a:lvl7pPr>
      <a:lvl8pPr marL="1411288" algn="ctr" rtl="0" eaLnBrk="1" fontAlgn="base" hangingPunct="1">
        <a:spcBef>
          <a:spcPct val="0"/>
        </a:spcBef>
        <a:spcAft>
          <a:spcPct val="0"/>
        </a:spcAft>
        <a:defRPr sz="19200" b="1">
          <a:solidFill>
            <a:srgbClr val="FFFFFF"/>
          </a:solidFill>
          <a:latin typeface="Lucida Grande" pitchFamily="-112" charset="0"/>
          <a:ea typeface="ヒラギノ角ゴ ProN W6" pitchFamily="-112" charset="-128"/>
          <a:cs typeface="ヒラギノ角ゴ ProN W6" pitchFamily="-112" charset="-128"/>
          <a:sym typeface="Lucida Grande" pitchFamily="-112" charset="0"/>
        </a:defRPr>
      </a:lvl8pPr>
      <a:lvl9pPr marL="1868488" algn="ctr" rtl="0" eaLnBrk="1" fontAlgn="base" hangingPunct="1">
        <a:spcBef>
          <a:spcPct val="0"/>
        </a:spcBef>
        <a:spcAft>
          <a:spcPct val="0"/>
        </a:spcAft>
        <a:defRPr sz="19200" b="1">
          <a:solidFill>
            <a:srgbClr val="FFFFFF"/>
          </a:solidFill>
          <a:latin typeface="Lucida Grande" pitchFamily="-112" charset="0"/>
          <a:ea typeface="ヒラギノ角ゴ ProN W6" pitchFamily="-112" charset="-128"/>
          <a:cs typeface="ヒラギノ角ゴ ProN W6" pitchFamily="-112" charset="-128"/>
          <a:sym typeface="Lucida Grande" pitchFamily="-112" charset="0"/>
        </a:defRPr>
      </a:lvl9pPr>
    </p:titleStyle>
    <p:bodyStyle>
      <a:lvl1pPr marL="1533525" indent="-1493838" algn="l" rtl="0" eaLnBrk="1" fontAlgn="base" hangingPunct="1">
        <a:spcBef>
          <a:spcPts val="3300"/>
        </a:spcBef>
        <a:spcAft>
          <a:spcPct val="0"/>
        </a:spcAft>
        <a:buSzPct val="100000"/>
        <a:buFont typeface="Thonburi" charset="-34"/>
        <a:buChar char="•"/>
        <a:defRPr sz="13900" b="1">
          <a:solidFill>
            <a:srgbClr val="FFFFFF"/>
          </a:solidFill>
          <a:latin typeface="+mn-lt"/>
          <a:ea typeface="+mn-ea"/>
          <a:cs typeface="+mn-cs"/>
          <a:sym typeface="Lucida Grande" charset="0"/>
        </a:defRPr>
      </a:lvl1pPr>
      <a:lvl2pPr marL="3276600" indent="-1244600" algn="l" rtl="0" eaLnBrk="1" fontAlgn="base" hangingPunct="1">
        <a:spcBef>
          <a:spcPts val="2900"/>
        </a:spcBef>
        <a:spcAft>
          <a:spcPct val="0"/>
        </a:spcAft>
        <a:buSzPct val="100000"/>
        <a:buFont typeface="Thonburi" charset="-34"/>
        <a:buChar char="–"/>
        <a:defRPr sz="12200" b="1">
          <a:solidFill>
            <a:srgbClr val="FFFFFF"/>
          </a:solidFill>
          <a:latin typeface="+mn-lt"/>
          <a:ea typeface="+mn-ea"/>
          <a:cs typeface="+mn-cs"/>
          <a:sym typeface="Lucida Grande" charset="0"/>
        </a:defRPr>
      </a:lvl2pPr>
      <a:lvl3pPr marL="5019675" indent="-995363" algn="l" rtl="0" eaLnBrk="1" fontAlgn="base" hangingPunct="1">
        <a:spcBef>
          <a:spcPts val="2500"/>
        </a:spcBef>
        <a:spcAft>
          <a:spcPct val="0"/>
        </a:spcAft>
        <a:buSzPct val="100000"/>
        <a:buFont typeface="Thonburi" charset="-34"/>
        <a:buChar char="•"/>
        <a:defRPr sz="10500" b="1">
          <a:solidFill>
            <a:srgbClr val="FFFFFF"/>
          </a:solidFill>
          <a:latin typeface="+mn-lt"/>
          <a:ea typeface="+mn-ea"/>
          <a:cs typeface="+mn-cs"/>
          <a:sym typeface="Lucida Grande" charset="0"/>
        </a:defRPr>
      </a:lvl3pPr>
      <a:lvl4pPr marL="7011988" indent="-995363" algn="l" rtl="0" eaLnBrk="1" fontAlgn="base" hangingPunct="1">
        <a:spcBef>
          <a:spcPts val="2100"/>
        </a:spcBef>
        <a:spcAft>
          <a:spcPct val="0"/>
        </a:spcAft>
        <a:buSzPct val="100000"/>
        <a:buFont typeface="Thonburi" charset="-34"/>
        <a:buChar char="–"/>
        <a:defRPr sz="8700" b="1">
          <a:solidFill>
            <a:srgbClr val="FFFFFF"/>
          </a:solidFill>
          <a:latin typeface="+mn-lt"/>
          <a:ea typeface="+mn-ea"/>
          <a:cs typeface="+mn-cs"/>
          <a:sym typeface="Lucida Grande" charset="0"/>
        </a:defRPr>
      </a:lvl4pPr>
      <a:lvl5pPr marL="9005888" indent="-995363" algn="l" rtl="0" eaLnBrk="1" fontAlgn="base" hangingPunct="1">
        <a:spcBef>
          <a:spcPts val="2100"/>
        </a:spcBef>
        <a:spcAft>
          <a:spcPct val="0"/>
        </a:spcAft>
        <a:buSzPct val="100000"/>
        <a:buFont typeface="Geeza Pro" charset="-78"/>
        <a:buChar char="»"/>
        <a:defRPr sz="8700" b="1">
          <a:solidFill>
            <a:srgbClr val="FFFFFF"/>
          </a:solidFill>
          <a:latin typeface="+mn-lt"/>
          <a:ea typeface="+mn-ea"/>
          <a:cs typeface="+mn-cs"/>
          <a:sym typeface="Lucida Grande" charset="0"/>
        </a:defRPr>
      </a:lvl5pPr>
      <a:lvl6pPr marL="9463088" indent="-995363" algn="l" rtl="0" eaLnBrk="1" fontAlgn="base" hangingPunct="1">
        <a:spcBef>
          <a:spcPts val="2100"/>
        </a:spcBef>
        <a:spcAft>
          <a:spcPct val="0"/>
        </a:spcAft>
        <a:buSzPct val="100000"/>
        <a:buFont typeface="Geeza Pro" charset="0"/>
        <a:buChar char="»"/>
        <a:defRPr sz="8700" b="1">
          <a:solidFill>
            <a:srgbClr val="FFFFFF"/>
          </a:solidFill>
          <a:latin typeface="+mn-lt"/>
          <a:ea typeface="+mn-ea"/>
          <a:cs typeface="+mn-cs"/>
          <a:sym typeface="Lucida Grande" pitchFamily="-112" charset="0"/>
        </a:defRPr>
      </a:lvl6pPr>
      <a:lvl7pPr marL="9920288" indent="-995363" algn="l" rtl="0" eaLnBrk="1" fontAlgn="base" hangingPunct="1">
        <a:spcBef>
          <a:spcPts val="2100"/>
        </a:spcBef>
        <a:spcAft>
          <a:spcPct val="0"/>
        </a:spcAft>
        <a:buSzPct val="100000"/>
        <a:buFont typeface="Geeza Pro" charset="0"/>
        <a:buChar char="»"/>
        <a:defRPr sz="8700" b="1">
          <a:solidFill>
            <a:srgbClr val="FFFFFF"/>
          </a:solidFill>
          <a:latin typeface="+mn-lt"/>
          <a:ea typeface="+mn-ea"/>
          <a:cs typeface="+mn-cs"/>
          <a:sym typeface="Lucida Grande" pitchFamily="-112" charset="0"/>
        </a:defRPr>
      </a:lvl7pPr>
      <a:lvl8pPr marL="10377488" indent="-995363" algn="l" rtl="0" eaLnBrk="1" fontAlgn="base" hangingPunct="1">
        <a:spcBef>
          <a:spcPts val="2100"/>
        </a:spcBef>
        <a:spcAft>
          <a:spcPct val="0"/>
        </a:spcAft>
        <a:buSzPct val="100000"/>
        <a:buFont typeface="Geeza Pro" charset="0"/>
        <a:buChar char="»"/>
        <a:defRPr sz="8700" b="1">
          <a:solidFill>
            <a:srgbClr val="FFFFFF"/>
          </a:solidFill>
          <a:latin typeface="+mn-lt"/>
          <a:ea typeface="+mn-ea"/>
          <a:cs typeface="+mn-cs"/>
          <a:sym typeface="Lucida Grande" pitchFamily="-112" charset="0"/>
        </a:defRPr>
      </a:lvl8pPr>
      <a:lvl9pPr marL="10834688" indent="-995363" algn="l" rtl="0" eaLnBrk="1" fontAlgn="base" hangingPunct="1">
        <a:spcBef>
          <a:spcPts val="2100"/>
        </a:spcBef>
        <a:spcAft>
          <a:spcPct val="0"/>
        </a:spcAft>
        <a:buSzPct val="100000"/>
        <a:buFont typeface="Geeza Pro" charset="0"/>
        <a:buChar char="»"/>
        <a:defRPr sz="8700" b="1">
          <a:solidFill>
            <a:srgbClr val="FFFFFF"/>
          </a:solidFill>
          <a:latin typeface="+mn-lt"/>
          <a:ea typeface="+mn-ea"/>
          <a:cs typeface="+mn-cs"/>
          <a:sym typeface="Lucida Grande" pitchFamily="-112" charset="0"/>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Platshållare för rubrik 1"/>
          <p:cNvSpPr>
            <a:spLocks noGrp="1"/>
          </p:cNvSpPr>
          <p:nvPr>
            <p:ph type="title"/>
          </p:nvPr>
        </p:nvSpPr>
        <p:spPr bwMode="auto">
          <a:xfrm>
            <a:off x="1514475" y="1712913"/>
            <a:ext cx="27246263" cy="713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sv-SE" altLang="en-US"/>
              <a:t>Klicka här för att ändra format</a:t>
            </a:r>
            <a:endParaRPr lang="en-GB" altLang="en-US"/>
          </a:p>
        </p:txBody>
      </p:sp>
      <p:sp>
        <p:nvSpPr>
          <p:cNvPr id="2051" name="Platshållare för text 2"/>
          <p:cNvSpPr>
            <a:spLocks noGrp="1"/>
          </p:cNvSpPr>
          <p:nvPr>
            <p:ph type="body" idx="1"/>
          </p:nvPr>
        </p:nvSpPr>
        <p:spPr bwMode="auto">
          <a:xfrm>
            <a:off x="1514475" y="9983788"/>
            <a:ext cx="27246263" cy="282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sv-SE" altLang="en-US"/>
              <a:t>Klicka här för att ändra format på bakgrundstexten</a:t>
            </a:r>
          </a:p>
          <a:p>
            <a:pPr lvl="1"/>
            <a:r>
              <a:rPr lang="sv-SE" altLang="en-US"/>
              <a:t>Nivå två</a:t>
            </a:r>
          </a:p>
          <a:p>
            <a:pPr lvl="2"/>
            <a:r>
              <a:rPr lang="sv-SE" altLang="en-US"/>
              <a:t>Nivå tre</a:t>
            </a:r>
          </a:p>
          <a:p>
            <a:pPr lvl="3"/>
            <a:r>
              <a:rPr lang="sv-SE" altLang="en-US"/>
              <a:t>Nivå fyra</a:t>
            </a:r>
          </a:p>
          <a:p>
            <a:pPr lvl="4"/>
            <a:r>
              <a:rPr lang="sv-SE" altLang="en-US"/>
              <a:t>Nivå fem</a:t>
            </a:r>
            <a:endParaRPr lang="en-GB" altLang="en-US"/>
          </a:p>
        </p:txBody>
      </p:sp>
      <p:sp>
        <p:nvSpPr>
          <p:cNvPr id="4" name="Platshållare för datum 3"/>
          <p:cNvSpPr>
            <a:spLocks noGrp="1"/>
          </p:cNvSpPr>
          <p:nvPr>
            <p:ph type="dt" sz="half" idx="2"/>
          </p:nvPr>
        </p:nvSpPr>
        <p:spPr>
          <a:xfrm>
            <a:off x="1514475" y="39655750"/>
            <a:ext cx="7062788" cy="227647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fld id="{8369CDA5-011C-8E44-B359-D3488D14ACFA}" type="datetime1">
              <a:rPr lang="sv-SE" altLang="en-US"/>
              <a:pPr/>
              <a:t>23/05/16</a:t>
            </a:fld>
            <a:endParaRPr lang="en-GB" altLang="en-US"/>
          </a:p>
        </p:txBody>
      </p:sp>
      <p:sp>
        <p:nvSpPr>
          <p:cNvPr id="5" name="Platshållare för sidfot 4"/>
          <p:cNvSpPr>
            <a:spLocks noGrp="1"/>
          </p:cNvSpPr>
          <p:nvPr>
            <p:ph type="ftr" sz="quarter" idx="3"/>
          </p:nvPr>
        </p:nvSpPr>
        <p:spPr>
          <a:xfrm>
            <a:off x="10344150" y="39655750"/>
            <a:ext cx="9586913" cy="2276475"/>
          </a:xfrm>
          <a:prstGeom prst="rect">
            <a:avLst/>
          </a:prstGeom>
        </p:spPr>
        <p:txBody>
          <a:bodyPr vert="horz" lIns="91440" tIns="45720" rIns="91440" bIns="45720" rtlCol="0" anchor="ctr"/>
          <a:lstStyle>
            <a:lvl1pPr algn="ctr">
              <a:defRPr sz="1200">
                <a:solidFill>
                  <a:schemeClr val="tx1">
                    <a:tint val="75000"/>
                  </a:schemeClr>
                </a:solidFill>
                <a:ea typeface="ヒラギノ角ゴ ProN W3" charset="-128"/>
                <a:cs typeface="ヒラギノ角ゴ ProN W3" charset="-128"/>
              </a:defRPr>
            </a:lvl1pPr>
          </a:lstStyle>
          <a:p>
            <a:pPr>
              <a:defRPr/>
            </a:pPr>
            <a:endParaRPr lang="en-GB"/>
          </a:p>
        </p:txBody>
      </p:sp>
      <p:sp>
        <p:nvSpPr>
          <p:cNvPr id="6" name="Platshållare för bildnummer 5"/>
          <p:cNvSpPr>
            <a:spLocks noGrp="1"/>
          </p:cNvSpPr>
          <p:nvPr>
            <p:ph type="sldNum" sz="quarter" idx="4"/>
          </p:nvPr>
        </p:nvSpPr>
        <p:spPr>
          <a:xfrm>
            <a:off x="21697950" y="39655750"/>
            <a:ext cx="7062788" cy="2276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6A263CF-8F20-7D42-806E-FD382EB21F44}"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Platshållare för rubrik 1"/>
          <p:cNvSpPr>
            <a:spLocks noGrp="1"/>
          </p:cNvSpPr>
          <p:nvPr>
            <p:ph type="title"/>
          </p:nvPr>
        </p:nvSpPr>
        <p:spPr bwMode="auto">
          <a:xfrm>
            <a:off x="1514475" y="1712913"/>
            <a:ext cx="27246263" cy="713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sv-SE" altLang="en-US"/>
              <a:t>Klicka här för att ändra format</a:t>
            </a:r>
            <a:endParaRPr lang="en-GB" altLang="en-US"/>
          </a:p>
        </p:txBody>
      </p:sp>
      <p:sp>
        <p:nvSpPr>
          <p:cNvPr id="14339" name="Platshållare för text 2"/>
          <p:cNvSpPr>
            <a:spLocks noGrp="1"/>
          </p:cNvSpPr>
          <p:nvPr>
            <p:ph type="body" idx="1"/>
          </p:nvPr>
        </p:nvSpPr>
        <p:spPr bwMode="auto">
          <a:xfrm>
            <a:off x="1514475" y="9983788"/>
            <a:ext cx="27246263" cy="282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sv-SE" altLang="en-US"/>
              <a:t>Klicka här för att ändra format på bakgrundstexten</a:t>
            </a:r>
          </a:p>
          <a:p>
            <a:pPr lvl="1"/>
            <a:r>
              <a:rPr lang="sv-SE" altLang="en-US"/>
              <a:t>Nivå två</a:t>
            </a:r>
          </a:p>
          <a:p>
            <a:pPr lvl="2"/>
            <a:r>
              <a:rPr lang="sv-SE" altLang="en-US"/>
              <a:t>Nivå tre</a:t>
            </a:r>
          </a:p>
          <a:p>
            <a:pPr lvl="3"/>
            <a:r>
              <a:rPr lang="sv-SE" altLang="en-US"/>
              <a:t>Nivå fyra</a:t>
            </a:r>
          </a:p>
          <a:p>
            <a:pPr lvl="4"/>
            <a:r>
              <a:rPr lang="sv-SE" altLang="en-US"/>
              <a:t>Nivå fem</a:t>
            </a:r>
            <a:endParaRPr lang="en-GB" altLang="en-US"/>
          </a:p>
        </p:txBody>
      </p:sp>
      <p:sp>
        <p:nvSpPr>
          <p:cNvPr id="4" name="Platshållare för datum 3"/>
          <p:cNvSpPr>
            <a:spLocks noGrp="1"/>
          </p:cNvSpPr>
          <p:nvPr>
            <p:ph type="dt" sz="half" idx="2"/>
          </p:nvPr>
        </p:nvSpPr>
        <p:spPr>
          <a:xfrm>
            <a:off x="1514475" y="39655750"/>
            <a:ext cx="7062788" cy="227647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fld id="{BCFB2A35-DFD0-F442-AF35-DB549834C2A3}" type="datetime1">
              <a:rPr lang="sv-SE" altLang="en-US"/>
              <a:pPr/>
              <a:t>23/05/16</a:t>
            </a:fld>
            <a:endParaRPr lang="en-GB" altLang="en-US"/>
          </a:p>
        </p:txBody>
      </p:sp>
      <p:sp>
        <p:nvSpPr>
          <p:cNvPr id="5" name="Platshållare för sidfot 4"/>
          <p:cNvSpPr>
            <a:spLocks noGrp="1"/>
          </p:cNvSpPr>
          <p:nvPr>
            <p:ph type="ftr" sz="quarter" idx="3"/>
          </p:nvPr>
        </p:nvSpPr>
        <p:spPr>
          <a:xfrm>
            <a:off x="10344150" y="39655750"/>
            <a:ext cx="9586913" cy="2276475"/>
          </a:xfrm>
          <a:prstGeom prst="rect">
            <a:avLst/>
          </a:prstGeom>
        </p:spPr>
        <p:txBody>
          <a:bodyPr vert="horz" lIns="91440" tIns="45720" rIns="91440" bIns="45720" rtlCol="0" anchor="ctr"/>
          <a:lstStyle>
            <a:lvl1pPr algn="ctr">
              <a:defRPr sz="1200">
                <a:solidFill>
                  <a:schemeClr val="tx1">
                    <a:tint val="75000"/>
                  </a:schemeClr>
                </a:solidFill>
                <a:ea typeface="ヒラギノ角ゴ ProN W3" charset="-128"/>
                <a:cs typeface="ヒラギノ角ゴ ProN W3" charset="-128"/>
              </a:defRPr>
            </a:lvl1pPr>
          </a:lstStyle>
          <a:p>
            <a:pPr>
              <a:defRPr/>
            </a:pPr>
            <a:endParaRPr lang="en-GB"/>
          </a:p>
        </p:txBody>
      </p:sp>
      <p:sp>
        <p:nvSpPr>
          <p:cNvPr id="6" name="Platshållare för bildnummer 5"/>
          <p:cNvSpPr>
            <a:spLocks noGrp="1"/>
          </p:cNvSpPr>
          <p:nvPr>
            <p:ph type="sldNum" sz="quarter" idx="4"/>
          </p:nvPr>
        </p:nvSpPr>
        <p:spPr>
          <a:xfrm>
            <a:off x="21697950" y="39655750"/>
            <a:ext cx="7062788" cy="2276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D1461EA-C302-2B46-9196-23BE61962E11}"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386" name="Platshållare för rubrik 1"/>
          <p:cNvSpPr>
            <a:spLocks noGrp="1"/>
          </p:cNvSpPr>
          <p:nvPr>
            <p:ph type="title"/>
          </p:nvPr>
        </p:nvSpPr>
        <p:spPr bwMode="auto">
          <a:xfrm>
            <a:off x="1514475" y="1712913"/>
            <a:ext cx="27246263" cy="713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sv-SE" altLang="en-US"/>
              <a:t>Klicka här för att ändra format</a:t>
            </a:r>
            <a:endParaRPr lang="en-GB" altLang="en-US"/>
          </a:p>
        </p:txBody>
      </p:sp>
      <p:sp>
        <p:nvSpPr>
          <p:cNvPr id="16387" name="Platshållare för text 2"/>
          <p:cNvSpPr>
            <a:spLocks noGrp="1"/>
          </p:cNvSpPr>
          <p:nvPr>
            <p:ph type="body" idx="1"/>
          </p:nvPr>
        </p:nvSpPr>
        <p:spPr bwMode="auto">
          <a:xfrm>
            <a:off x="1514475" y="9983788"/>
            <a:ext cx="27246263" cy="282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sv-SE" altLang="en-US"/>
              <a:t>Klicka här för att ändra format på bakgrundstexten</a:t>
            </a:r>
          </a:p>
          <a:p>
            <a:pPr lvl="1"/>
            <a:r>
              <a:rPr lang="sv-SE" altLang="en-US"/>
              <a:t>Nivå två</a:t>
            </a:r>
          </a:p>
          <a:p>
            <a:pPr lvl="2"/>
            <a:r>
              <a:rPr lang="sv-SE" altLang="en-US"/>
              <a:t>Nivå tre</a:t>
            </a:r>
          </a:p>
          <a:p>
            <a:pPr lvl="3"/>
            <a:r>
              <a:rPr lang="sv-SE" altLang="en-US"/>
              <a:t>Nivå fyra</a:t>
            </a:r>
          </a:p>
          <a:p>
            <a:pPr lvl="4"/>
            <a:r>
              <a:rPr lang="sv-SE" altLang="en-US"/>
              <a:t>Nivå fem</a:t>
            </a:r>
            <a:endParaRPr lang="en-GB" altLang="en-US"/>
          </a:p>
        </p:txBody>
      </p:sp>
      <p:sp>
        <p:nvSpPr>
          <p:cNvPr id="4" name="Platshållare för datum 3"/>
          <p:cNvSpPr>
            <a:spLocks noGrp="1"/>
          </p:cNvSpPr>
          <p:nvPr>
            <p:ph type="dt" sz="half" idx="2"/>
          </p:nvPr>
        </p:nvSpPr>
        <p:spPr>
          <a:xfrm>
            <a:off x="1514475" y="39655750"/>
            <a:ext cx="7062788" cy="227647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fld id="{8ECE1A81-29AA-4743-8F78-9DB4B742B160}" type="datetime1">
              <a:rPr lang="sv-SE" altLang="en-US"/>
              <a:pPr/>
              <a:t>23/05/16</a:t>
            </a:fld>
            <a:endParaRPr lang="en-GB" altLang="en-US"/>
          </a:p>
        </p:txBody>
      </p:sp>
      <p:sp>
        <p:nvSpPr>
          <p:cNvPr id="5" name="Platshållare för sidfot 4"/>
          <p:cNvSpPr>
            <a:spLocks noGrp="1"/>
          </p:cNvSpPr>
          <p:nvPr>
            <p:ph type="ftr" sz="quarter" idx="3"/>
          </p:nvPr>
        </p:nvSpPr>
        <p:spPr>
          <a:xfrm>
            <a:off x="10344150" y="39655750"/>
            <a:ext cx="9586913" cy="2276475"/>
          </a:xfrm>
          <a:prstGeom prst="rect">
            <a:avLst/>
          </a:prstGeom>
        </p:spPr>
        <p:txBody>
          <a:bodyPr vert="horz" lIns="91440" tIns="45720" rIns="91440" bIns="45720" rtlCol="0" anchor="ctr"/>
          <a:lstStyle>
            <a:lvl1pPr algn="ctr">
              <a:defRPr sz="1200">
                <a:solidFill>
                  <a:schemeClr val="tx1">
                    <a:tint val="75000"/>
                  </a:schemeClr>
                </a:solidFill>
                <a:ea typeface="ヒラギノ角ゴ ProN W3" charset="-128"/>
                <a:cs typeface="ヒラギノ角ゴ ProN W3" charset="-128"/>
              </a:defRPr>
            </a:lvl1pPr>
          </a:lstStyle>
          <a:p>
            <a:pPr>
              <a:defRPr/>
            </a:pPr>
            <a:endParaRPr lang="en-GB"/>
          </a:p>
        </p:txBody>
      </p:sp>
      <p:sp>
        <p:nvSpPr>
          <p:cNvPr id="6" name="Platshållare för bildnummer 5"/>
          <p:cNvSpPr>
            <a:spLocks noGrp="1"/>
          </p:cNvSpPr>
          <p:nvPr>
            <p:ph type="sldNum" sz="quarter" idx="4"/>
          </p:nvPr>
        </p:nvSpPr>
        <p:spPr>
          <a:xfrm>
            <a:off x="21697950" y="39655750"/>
            <a:ext cx="7062788" cy="2276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FC67E56-6F24-3341-9B0D-EC8010ACFF39}"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70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wmf"/><Relationship Id="rId20" Type="http://schemas.microsoft.com/office/2007/relationships/diagramDrawing" Target="../diagrams/drawing1.xml"/><Relationship Id="rId21" Type="http://schemas.openxmlformats.org/officeDocument/2006/relationships/image" Target="../media/image11.png"/><Relationship Id="rId22" Type="http://schemas.openxmlformats.org/officeDocument/2006/relationships/image" Target="../media/image12.png"/><Relationship Id="rId23" Type="http://schemas.openxmlformats.org/officeDocument/2006/relationships/image" Target="../media/image13.png"/><Relationship Id="rId24" Type="http://schemas.openxmlformats.org/officeDocument/2006/relationships/image" Target="../media/image14.png"/><Relationship Id="rId25" Type="http://schemas.openxmlformats.org/officeDocument/2006/relationships/image" Target="../media/image15.png"/><Relationship Id="rId26" Type="http://schemas.openxmlformats.org/officeDocument/2006/relationships/image" Target="../media/image16.png"/><Relationship Id="rId27" Type="http://schemas.openxmlformats.org/officeDocument/2006/relationships/image" Target="../media/image17.png"/><Relationship Id="rId28" Type="http://schemas.openxmlformats.org/officeDocument/2006/relationships/image" Target="../media/image18.png"/><Relationship Id="rId29" Type="http://schemas.openxmlformats.org/officeDocument/2006/relationships/image" Target="../media/image19.png"/><Relationship Id="rId30" Type="http://schemas.openxmlformats.org/officeDocument/2006/relationships/image" Target="../media/image20.gif"/><Relationship Id="rId10" Type="http://schemas.openxmlformats.org/officeDocument/2006/relationships/oleObject" Target="../embeddings/oleObject3.bin"/><Relationship Id="rId11" Type="http://schemas.openxmlformats.org/officeDocument/2006/relationships/image" Target="../media/image3.wmf"/><Relationship Id="rId12" Type="http://schemas.openxmlformats.org/officeDocument/2006/relationships/image" Target="../media/image7.png"/><Relationship Id="rId13" Type="http://schemas.openxmlformats.org/officeDocument/2006/relationships/image" Target="../media/image8.png"/><Relationship Id="rId14" Type="http://schemas.openxmlformats.org/officeDocument/2006/relationships/image" Target="../media/image9.png"/><Relationship Id="rId15" Type="http://schemas.openxmlformats.org/officeDocument/2006/relationships/image" Target="../media/image10.png"/><Relationship Id="rId16" Type="http://schemas.openxmlformats.org/officeDocument/2006/relationships/diagramData" Target="../diagrams/data1.xml"/><Relationship Id="rId17" Type="http://schemas.openxmlformats.org/officeDocument/2006/relationships/diagramLayout" Target="../diagrams/layout1.xml"/><Relationship Id="rId18" Type="http://schemas.openxmlformats.org/officeDocument/2006/relationships/diagramQuickStyle" Target="../diagrams/quickStyle1.xml"/><Relationship Id="rId19" Type="http://schemas.openxmlformats.org/officeDocument/2006/relationships/diagramColors" Target="../diagrams/colors1.xml"/><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image" Target="../media/image4.png"/><Relationship Id="rId4" Type="http://schemas.openxmlformats.org/officeDocument/2006/relationships/image" Target="../media/image5.emf"/><Relationship Id="rId5" Type="http://schemas.openxmlformats.org/officeDocument/2006/relationships/image" Target="../media/image6.png"/><Relationship Id="rId6" Type="http://schemas.openxmlformats.org/officeDocument/2006/relationships/oleObject" Target="../embeddings/oleObject1.bin"/><Relationship Id="rId7" Type="http://schemas.openxmlformats.org/officeDocument/2006/relationships/image" Target="../media/image1.wmf"/><Relationship Id="rId8"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Bildobjekt 33" descr="ESS_Logo_medium.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600" y="268288"/>
            <a:ext cx="6094413"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Rectangle 2"/>
          <p:cNvSpPr>
            <a:spLocks/>
          </p:cNvSpPr>
          <p:nvPr/>
        </p:nvSpPr>
        <p:spPr bwMode="auto">
          <a:xfrm>
            <a:off x="735013" y="514350"/>
            <a:ext cx="28879800"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42900" tIns="342900" rIns="538205" bIns="342900" anchor="ctr"/>
          <a:lstStyle>
            <a:lvl1pPr eaLnBrk="0" hangingPunct="0">
              <a:defRPr sz="10500">
                <a:solidFill>
                  <a:srgbClr val="000000"/>
                </a:solidFill>
                <a:latin typeface="Comic Sans MS" charset="0"/>
                <a:ea typeface="ヒラギノ角ゴ ProN W3" charset="-128"/>
                <a:sym typeface="Comic Sans MS" charset="0"/>
              </a:defRPr>
            </a:lvl1pPr>
            <a:lvl2pPr marL="742950" indent="-285750" eaLnBrk="0" hangingPunct="0">
              <a:defRPr sz="10500">
                <a:solidFill>
                  <a:srgbClr val="000000"/>
                </a:solidFill>
                <a:latin typeface="Comic Sans MS" charset="0"/>
                <a:ea typeface="ヒラギノ角ゴ ProN W3" charset="-128"/>
                <a:sym typeface="Comic Sans MS" charset="0"/>
              </a:defRPr>
            </a:lvl2pPr>
            <a:lvl3pPr marL="1143000" indent="-228600" eaLnBrk="0" hangingPunct="0">
              <a:defRPr sz="10500">
                <a:solidFill>
                  <a:srgbClr val="000000"/>
                </a:solidFill>
                <a:latin typeface="Comic Sans MS" charset="0"/>
                <a:ea typeface="ヒラギノ角ゴ ProN W3" charset="-128"/>
                <a:sym typeface="Comic Sans MS" charset="0"/>
              </a:defRPr>
            </a:lvl3pPr>
            <a:lvl4pPr marL="1600200" indent="-228600" eaLnBrk="0" hangingPunct="0">
              <a:defRPr sz="10500">
                <a:solidFill>
                  <a:srgbClr val="000000"/>
                </a:solidFill>
                <a:latin typeface="Comic Sans MS" charset="0"/>
                <a:ea typeface="ヒラギノ角ゴ ProN W3" charset="-128"/>
                <a:sym typeface="Comic Sans MS" charset="0"/>
              </a:defRPr>
            </a:lvl4pPr>
            <a:lvl5pPr marL="2057400" indent="-228600" eaLnBrk="0" hangingPunct="0">
              <a:defRPr sz="10500">
                <a:solidFill>
                  <a:srgbClr val="000000"/>
                </a:solidFill>
                <a:latin typeface="Comic Sans MS" charset="0"/>
                <a:ea typeface="ヒラギノ角ゴ ProN W3" charset="-128"/>
                <a:sym typeface="Comic Sans MS" charset="0"/>
              </a:defRPr>
            </a:lvl5pPr>
            <a:lvl6pPr marL="25146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6pPr>
            <a:lvl7pPr marL="29718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7pPr>
            <a:lvl8pPr marL="34290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8pPr>
            <a:lvl9pPr marL="38862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9pPr>
          </a:lstStyle>
          <a:p>
            <a:pPr eaLnBrk="1" hangingPunct="1"/>
            <a:r>
              <a:rPr lang="en-US" altLang="en-US" sz="4000" b="1" dirty="0">
                <a:latin typeface="Arial"/>
                <a:cs typeface="Arial"/>
              </a:rPr>
              <a:t>ESS View on </a:t>
            </a:r>
            <a:r>
              <a:rPr lang="en-US" altLang="en-US" sz="4000" b="1" dirty="0" err="1" smtClean="0">
                <a:latin typeface="Arial"/>
                <a:cs typeface="Arial"/>
              </a:rPr>
              <a:t>SasView</a:t>
            </a:r>
            <a:r>
              <a:rPr lang="en-US" altLang="en-US" sz="4000" b="1" dirty="0" smtClean="0">
                <a:latin typeface="Arial"/>
                <a:cs typeface="Arial"/>
              </a:rPr>
              <a:t> </a:t>
            </a:r>
          </a:p>
          <a:p>
            <a:pPr eaLnBrk="1" hangingPunct="1"/>
            <a:r>
              <a:rPr lang="en-US" altLang="en-US" sz="4000" b="1" dirty="0" smtClean="0">
                <a:latin typeface="Arial"/>
                <a:cs typeface="Arial"/>
              </a:rPr>
              <a:t>Small </a:t>
            </a:r>
            <a:r>
              <a:rPr lang="en-US" altLang="en-US" sz="4000" b="1" dirty="0">
                <a:latin typeface="Arial"/>
                <a:cs typeface="Arial"/>
              </a:rPr>
              <a:t>Angle Scattering data analysis within the SINE2020 project </a:t>
            </a:r>
            <a:endParaRPr lang="en-US" altLang="en-US" sz="2800" dirty="0">
              <a:latin typeface="Arial"/>
              <a:cs typeface="Arial"/>
            </a:endParaRPr>
          </a:p>
          <a:p>
            <a:pPr eaLnBrk="1" hangingPunct="1"/>
            <a:r>
              <a:rPr lang="en-US" altLang="en-US" sz="2800" dirty="0" smtClean="0">
                <a:latin typeface="Arial"/>
                <a:cs typeface="Arial"/>
              </a:rPr>
              <a:t>Wojciech </a:t>
            </a:r>
            <a:r>
              <a:rPr lang="en-US" altLang="en-US" sz="2800" dirty="0">
                <a:latin typeface="Arial"/>
                <a:cs typeface="Arial"/>
              </a:rPr>
              <a:t>Potrzebowski</a:t>
            </a:r>
            <a:r>
              <a:rPr lang="en-US" altLang="en-US" sz="2800" baseline="30000" dirty="0">
                <a:latin typeface="Arial"/>
                <a:cs typeface="Arial"/>
              </a:rPr>
              <a:t>1</a:t>
            </a:r>
            <a:r>
              <a:rPr lang="en-US" altLang="en-US" sz="2800" dirty="0">
                <a:latin typeface="Arial"/>
                <a:cs typeface="Arial"/>
              </a:rPr>
              <a:t>, </a:t>
            </a:r>
            <a:r>
              <a:rPr lang="en-US" altLang="en-US" sz="2800" dirty="0" err="1">
                <a:latin typeface="Arial"/>
                <a:cs typeface="Arial"/>
              </a:rPr>
              <a:t>Piotr</a:t>
            </a:r>
            <a:r>
              <a:rPr lang="en-US" altLang="en-US" sz="2800" dirty="0">
                <a:latin typeface="Arial"/>
                <a:cs typeface="Arial"/>
              </a:rPr>
              <a:t> Rozyczko</a:t>
            </a:r>
            <a:r>
              <a:rPr lang="en-US" altLang="en-US" sz="2800" baseline="30000" dirty="0">
                <a:latin typeface="Arial"/>
                <a:cs typeface="Arial"/>
              </a:rPr>
              <a:t>1</a:t>
            </a:r>
            <a:r>
              <a:rPr lang="en-US" altLang="en-US" sz="2800" dirty="0">
                <a:latin typeface="Arial"/>
                <a:cs typeface="Arial"/>
              </a:rPr>
              <a:t>, </a:t>
            </a:r>
            <a:r>
              <a:rPr lang="en-US" altLang="en-US" sz="2800" dirty="0" err="1">
                <a:latin typeface="Arial"/>
                <a:cs typeface="Arial"/>
              </a:rPr>
              <a:t>Torben</a:t>
            </a:r>
            <a:r>
              <a:rPr lang="en-US" altLang="en-US" sz="2800" dirty="0">
                <a:latin typeface="Arial"/>
                <a:cs typeface="Arial"/>
              </a:rPr>
              <a:t> Nielsen</a:t>
            </a:r>
            <a:r>
              <a:rPr lang="en-US" altLang="en-US" sz="2800" baseline="30000" dirty="0">
                <a:latin typeface="Arial"/>
                <a:cs typeface="Arial"/>
              </a:rPr>
              <a:t>1</a:t>
            </a:r>
            <a:r>
              <a:rPr lang="en-US" altLang="en-US" sz="2800" dirty="0">
                <a:latin typeface="Arial"/>
                <a:cs typeface="Arial"/>
              </a:rPr>
              <a:t>, Andrew Jackson</a:t>
            </a:r>
            <a:r>
              <a:rPr lang="en-US" altLang="en-US" sz="2800" baseline="30000" dirty="0">
                <a:latin typeface="Arial"/>
                <a:cs typeface="Arial"/>
              </a:rPr>
              <a:t>2,3</a:t>
            </a:r>
            <a:r>
              <a:rPr lang="en-US" altLang="en-US" sz="2800" dirty="0">
                <a:latin typeface="Arial"/>
                <a:cs typeface="Arial"/>
              </a:rPr>
              <a:t> and Thomas Holm Rod</a:t>
            </a:r>
            <a:r>
              <a:rPr lang="en-US" altLang="en-US" sz="2800" baseline="30000" dirty="0">
                <a:latin typeface="Arial"/>
                <a:cs typeface="Arial"/>
              </a:rPr>
              <a:t>1</a:t>
            </a:r>
            <a:r>
              <a:rPr lang="en-US" altLang="en-US" sz="2800" dirty="0">
                <a:latin typeface="Arial"/>
                <a:cs typeface="Arial"/>
              </a:rPr>
              <a:t> </a:t>
            </a:r>
          </a:p>
          <a:p>
            <a:pPr eaLnBrk="1" hangingPunct="1"/>
            <a:endParaRPr lang="en-US" altLang="en-US" sz="2400" baseline="30000" dirty="0">
              <a:latin typeface="Arial"/>
              <a:cs typeface="Arial"/>
            </a:endParaRPr>
          </a:p>
          <a:p>
            <a:pPr eaLnBrk="1" hangingPunct="1"/>
            <a:endParaRPr lang="en-US" altLang="en-US" sz="2400" baseline="30000" dirty="0">
              <a:latin typeface="Arial"/>
              <a:cs typeface="Arial"/>
            </a:endParaRPr>
          </a:p>
          <a:p>
            <a:pPr eaLnBrk="1" hangingPunct="1"/>
            <a:r>
              <a:rPr lang="en-US" altLang="en-US" sz="2400" dirty="0" smtClean="0">
                <a:latin typeface="Arial"/>
                <a:cs typeface="Arial"/>
              </a:rPr>
              <a:t> </a:t>
            </a:r>
            <a:r>
              <a:rPr lang="en-US" altLang="en-US" sz="2400" baseline="30000" dirty="0" smtClean="0">
                <a:latin typeface="Arial"/>
                <a:cs typeface="Arial"/>
              </a:rPr>
              <a:t>1</a:t>
            </a:r>
            <a:r>
              <a:rPr lang="en-US" altLang="en-US" sz="2400" dirty="0" smtClean="0">
                <a:latin typeface="Arial"/>
                <a:cs typeface="Arial"/>
              </a:rPr>
              <a:t>European </a:t>
            </a:r>
            <a:r>
              <a:rPr lang="en-US" altLang="en-US" sz="2400" dirty="0">
                <a:latin typeface="Arial"/>
                <a:cs typeface="Arial"/>
              </a:rPr>
              <a:t>Spallation Source ERIC, Data Management and Software Center, Ole </a:t>
            </a:r>
            <a:r>
              <a:rPr lang="en-US" altLang="en-US" sz="2400" dirty="0" err="1">
                <a:latin typeface="Arial"/>
                <a:cs typeface="Arial"/>
              </a:rPr>
              <a:t>Maaløesvej</a:t>
            </a:r>
            <a:r>
              <a:rPr lang="en-US" altLang="en-US" sz="2400" dirty="0">
                <a:latin typeface="Arial"/>
                <a:cs typeface="Arial"/>
              </a:rPr>
              <a:t> 3, 2200 Copenhagen N, Denmark</a:t>
            </a:r>
          </a:p>
          <a:p>
            <a:pPr eaLnBrk="1" hangingPunct="1"/>
            <a:r>
              <a:rPr lang="en-US" altLang="en-US" sz="2400" baseline="30000" dirty="0" smtClean="0">
                <a:latin typeface="Arial"/>
                <a:cs typeface="Arial"/>
              </a:rPr>
              <a:t>2</a:t>
            </a:r>
            <a:r>
              <a:rPr lang="en-US" altLang="en-US" sz="2400" dirty="0" smtClean="0">
                <a:latin typeface="Arial"/>
                <a:cs typeface="Arial"/>
              </a:rPr>
              <a:t>European </a:t>
            </a:r>
            <a:r>
              <a:rPr lang="en-US" altLang="en-US" sz="2400" dirty="0">
                <a:latin typeface="Arial"/>
                <a:cs typeface="Arial"/>
              </a:rPr>
              <a:t>Spallation Source ERIC, </a:t>
            </a:r>
            <a:r>
              <a:rPr lang="en-US" altLang="en-US" sz="2400" dirty="0" err="1">
                <a:latin typeface="Arial"/>
                <a:cs typeface="Arial"/>
              </a:rPr>
              <a:t>Tunavägen</a:t>
            </a:r>
            <a:r>
              <a:rPr lang="en-US" altLang="en-US" sz="2400" dirty="0">
                <a:latin typeface="Arial"/>
                <a:cs typeface="Arial"/>
              </a:rPr>
              <a:t> 24, 223 63 Lund, Sweden</a:t>
            </a:r>
          </a:p>
          <a:p>
            <a:pPr eaLnBrk="1" hangingPunct="1"/>
            <a:r>
              <a:rPr lang="en-US" altLang="en-US" sz="2400" baseline="30000" dirty="0" smtClean="0">
                <a:latin typeface="Arial"/>
                <a:cs typeface="Arial"/>
              </a:rPr>
              <a:t>3</a:t>
            </a:r>
            <a:r>
              <a:rPr lang="en-US" altLang="en-US" sz="2400" dirty="0" smtClean="0">
                <a:latin typeface="Arial"/>
                <a:cs typeface="Arial"/>
              </a:rPr>
              <a:t>Physical </a:t>
            </a:r>
            <a:r>
              <a:rPr lang="en-US" altLang="en-US" sz="2400" dirty="0">
                <a:latin typeface="Arial"/>
                <a:cs typeface="Arial"/>
              </a:rPr>
              <a:t>Chemistry, Lund University, </a:t>
            </a:r>
            <a:r>
              <a:rPr lang="en-US" altLang="en-US" sz="2400" dirty="0" err="1">
                <a:latin typeface="Arial"/>
                <a:cs typeface="Arial"/>
              </a:rPr>
              <a:t>Naturvetarvägen</a:t>
            </a:r>
            <a:r>
              <a:rPr lang="en-US" altLang="en-US" sz="2400" dirty="0">
                <a:latin typeface="Arial"/>
                <a:cs typeface="Arial"/>
              </a:rPr>
              <a:t> 14, 221 00, Lund, </a:t>
            </a:r>
            <a:r>
              <a:rPr lang="en-US" altLang="en-US" sz="2400" dirty="0" smtClean="0">
                <a:latin typeface="Arial"/>
                <a:cs typeface="Arial"/>
              </a:rPr>
              <a:t>Sweden</a:t>
            </a:r>
            <a:endParaRPr lang="en-US" altLang="en-US" sz="2400" dirty="0">
              <a:latin typeface="Arial"/>
              <a:cs typeface="Arial"/>
            </a:endParaRPr>
          </a:p>
        </p:txBody>
      </p:sp>
      <p:sp>
        <p:nvSpPr>
          <p:cNvPr id="20484" name="Rektangel med rundade hörn 51"/>
          <p:cNvSpPr>
            <a:spLocks noChangeArrowheads="1"/>
          </p:cNvSpPr>
          <p:nvPr/>
        </p:nvSpPr>
        <p:spPr bwMode="auto">
          <a:xfrm>
            <a:off x="887413" y="4932363"/>
            <a:ext cx="28575000" cy="5791200"/>
          </a:xfrm>
          <a:prstGeom prst="roundRect">
            <a:avLst>
              <a:gd name="adj" fmla="val 2241"/>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500">
                <a:solidFill>
                  <a:srgbClr val="000000"/>
                </a:solidFill>
                <a:latin typeface="Comic Sans MS" charset="0"/>
                <a:ea typeface="ヒラギノ角ゴ ProN W3" charset="-128"/>
                <a:sym typeface="Comic Sans MS" charset="0"/>
              </a:defRPr>
            </a:lvl1pPr>
            <a:lvl2pPr marL="742950" indent="-285750" eaLnBrk="0" hangingPunct="0">
              <a:defRPr sz="10500">
                <a:solidFill>
                  <a:srgbClr val="000000"/>
                </a:solidFill>
                <a:latin typeface="Comic Sans MS" charset="0"/>
                <a:ea typeface="ヒラギノ角ゴ ProN W3" charset="-128"/>
                <a:sym typeface="Comic Sans MS" charset="0"/>
              </a:defRPr>
            </a:lvl2pPr>
            <a:lvl3pPr marL="1143000" indent="-228600" eaLnBrk="0" hangingPunct="0">
              <a:defRPr sz="10500">
                <a:solidFill>
                  <a:srgbClr val="000000"/>
                </a:solidFill>
                <a:latin typeface="Comic Sans MS" charset="0"/>
                <a:ea typeface="ヒラギノ角ゴ ProN W3" charset="-128"/>
                <a:sym typeface="Comic Sans MS" charset="0"/>
              </a:defRPr>
            </a:lvl3pPr>
            <a:lvl4pPr marL="1600200" indent="-228600" eaLnBrk="0" hangingPunct="0">
              <a:defRPr sz="10500">
                <a:solidFill>
                  <a:srgbClr val="000000"/>
                </a:solidFill>
                <a:latin typeface="Comic Sans MS" charset="0"/>
                <a:ea typeface="ヒラギノ角ゴ ProN W3" charset="-128"/>
                <a:sym typeface="Comic Sans MS" charset="0"/>
              </a:defRPr>
            </a:lvl4pPr>
            <a:lvl5pPr marL="2057400" indent="-228600" eaLnBrk="0" hangingPunct="0">
              <a:defRPr sz="10500">
                <a:solidFill>
                  <a:srgbClr val="000000"/>
                </a:solidFill>
                <a:latin typeface="Comic Sans MS" charset="0"/>
                <a:ea typeface="ヒラギノ角ゴ ProN W3" charset="-128"/>
                <a:sym typeface="Comic Sans MS" charset="0"/>
              </a:defRPr>
            </a:lvl5pPr>
            <a:lvl6pPr marL="25146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6pPr>
            <a:lvl7pPr marL="29718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7pPr>
            <a:lvl8pPr marL="34290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8pPr>
            <a:lvl9pPr marL="38862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9pPr>
          </a:lstStyle>
          <a:p>
            <a:pPr algn="just" eaLnBrk="1" hangingPunct="1">
              <a:lnSpc>
                <a:spcPct val="150000"/>
              </a:lnSpc>
              <a:spcAft>
                <a:spcPts val="1200"/>
              </a:spcAft>
            </a:pPr>
            <a:endParaRPr lang="en-US" altLang="en-US" sz="2400">
              <a:latin typeface="Tahoma" charset="0"/>
            </a:endParaRPr>
          </a:p>
        </p:txBody>
      </p:sp>
      <p:sp>
        <p:nvSpPr>
          <p:cNvPr id="20485" name="Rektangel med rundade hörn 62"/>
          <p:cNvSpPr>
            <a:spLocks noChangeArrowheads="1"/>
          </p:cNvSpPr>
          <p:nvPr/>
        </p:nvSpPr>
        <p:spPr bwMode="auto">
          <a:xfrm>
            <a:off x="963613" y="40289955"/>
            <a:ext cx="28498800" cy="2132807"/>
          </a:xfrm>
          <a:prstGeom prst="roundRect">
            <a:avLst>
              <a:gd name="adj" fmla="val 188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500">
                <a:solidFill>
                  <a:srgbClr val="000000"/>
                </a:solidFill>
                <a:latin typeface="Comic Sans MS" charset="0"/>
                <a:ea typeface="ヒラギノ角ゴ ProN W3" charset="-128"/>
                <a:sym typeface="Comic Sans MS" charset="0"/>
              </a:defRPr>
            </a:lvl1pPr>
            <a:lvl2pPr marL="742950" indent="-285750" eaLnBrk="0" hangingPunct="0">
              <a:defRPr sz="10500">
                <a:solidFill>
                  <a:srgbClr val="000000"/>
                </a:solidFill>
                <a:latin typeface="Comic Sans MS" charset="0"/>
                <a:ea typeface="ヒラギノ角ゴ ProN W3" charset="-128"/>
                <a:sym typeface="Comic Sans MS" charset="0"/>
              </a:defRPr>
            </a:lvl2pPr>
            <a:lvl3pPr marL="1143000" indent="-228600" eaLnBrk="0" hangingPunct="0">
              <a:defRPr sz="10500">
                <a:solidFill>
                  <a:srgbClr val="000000"/>
                </a:solidFill>
                <a:latin typeface="Comic Sans MS" charset="0"/>
                <a:ea typeface="ヒラギノ角ゴ ProN W3" charset="-128"/>
                <a:sym typeface="Comic Sans MS" charset="0"/>
              </a:defRPr>
            </a:lvl3pPr>
            <a:lvl4pPr marL="1600200" indent="-228600" eaLnBrk="0" hangingPunct="0">
              <a:defRPr sz="10500">
                <a:solidFill>
                  <a:srgbClr val="000000"/>
                </a:solidFill>
                <a:latin typeface="Comic Sans MS" charset="0"/>
                <a:ea typeface="ヒラギノ角ゴ ProN W3" charset="-128"/>
                <a:sym typeface="Comic Sans MS" charset="0"/>
              </a:defRPr>
            </a:lvl4pPr>
            <a:lvl5pPr marL="2057400" indent="-228600" eaLnBrk="0" hangingPunct="0">
              <a:defRPr sz="10500">
                <a:solidFill>
                  <a:srgbClr val="000000"/>
                </a:solidFill>
                <a:latin typeface="Comic Sans MS" charset="0"/>
                <a:ea typeface="ヒラギノ角ゴ ProN W3" charset="-128"/>
                <a:sym typeface="Comic Sans MS" charset="0"/>
              </a:defRPr>
            </a:lvl5pPr>
            <a:lvl6pPr marL="25146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6pPr>
            <a:lvl7pPr marL="29718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7pPr>
            <a:lvl8pPr marL="34290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8pPr>
            <a:lvl9pPr marL="38862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9pPr>
          </a:lstStyle>
          <a:p>
            <a:pPr algn="just" eaLnBrk="1" hangingPunct="1">
              <a:lnSpc>
                <a:spcPct val="150000"/>
              </a:lnSpc>
            </a:pPr>
            <a:endParaRPr lang="en-GB" altLang="en-US" sz="3200" b="1">
              <a:latin typeface="Tahoma" charset="0"/>
            </a:endParaRPr>
          </a:p>
        </p:txBody>
      </p:sp>
      <p:sp>
        <p:nvSpPr>
          <p:cNvPr id="20486" name="Rektangel med rundade hörn 62"/>
          <p:cNvSpPr>
            <a:spLocks noChangeArrowheads="1"/>
          </p:cNvSpPr>
          <p:nvPr/>
        </p:nvSpPr>
        <p:spPr bwMode="auto">
          <a:xfrm>
            <a:off x="887413" y="11257756"/>
            <a:ext cx="14250193" cy="21336000"/>
          </a:xfrm>
          <a:prstGeom prst="roundRect">
            <a:avLst>
              <a:gd name="adj" fmla="val 188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500">
                <a:solidFill>
                  <a:srgbClr val="000000"/>
                </a:solidFill>
                <a:latin typeface="Comic Sans MS" charset="0"/>
                <a:ea typeface="ヒラギノ角ゴ ProN W3" charset="-128"/>
                <a:sym typeface="Comic Sans MS" charset="0"/>
              </a:defRPr>
            </a:lvl1pPr>
            <a:lvl2pPr eaLnBrk="0" hangingPunct="0">
              <a:defRPr sz="10500">
                <a:solidFill>
                  <a:srgbClr val="000000"/>
                </a:solidFill>
                <a:latin typeface="Comic Sans MS" charset="0"/>
                <a:ea typeface="ヒラギノ角ゴ ProN W3" charset="-128"/>
                <a:sym typeface="Comic Sans MS" charset="0"/>
              </a:defRPr>
            </a:lvl2pPr>
            <a:lvl3pPr marL="1143000" indent="-228600" eaLnBrk="0" hangingPunct="0">
              <a:defRPr sz="10500">
                <a:solidFill>
                  <a:srgbClr val="000000"/>
                </a:solidFill>
                <a:latin typeface="Comic Sans MS" charset="0"/>
                <a:ea typeface="ヒラギノ角ゴ ProN W3" charset="-128"/>
                <a:sym typeface="Comic Sans MS" charset="0"/>
              </a:defRPr>
            </a:lvl3pPr>
            <a:lvl4pPr marL="1600200" indent="-228600" eaLnBrk="0" hangingPunct="0">
              <a:defRPr sz="10500">
                <a:solidFill>
                  <a:srgbClr val="000000"/>
                </a:solidFill>
                <a:latin typeface="Comic Sans MS" charset="0"/>
                <a:ea typeface="ヒラギノ角ゴ ProN W3" charset="-128"/>
                <a:sym typeface="Comic Sans MS" charset="0"/>
              </a:defRPr>
            </a:lvl4pPr>
            <a:lvl5pPr marL="2057400" indent="-228600" eaLnBrk="0" hangingPunct="0">
              <a:defRPr sz="10500">
                <a:solidFill>
                  <a:srgbClr val="000000"/>
                </a:solidFill>
                <a:latin typeface="Comic Sans MS" charset="0"/>
                <a:ea typeface="ヒラギノ角ゴ ProN W3" charset="-128"/>
                <a:sym typeface="Comic Sans MS" charset="0"/>
              </a:defRPr>
            </a:lvl5pPr>
            <a:lvl6pPr marL="25146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6pPr>
            <a:lvl7pPr marL="29718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7pPr>
            <a:lvl8pPr marL="34290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8pPr>
            <a:lvl9pPr marL="38862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9pPr>
          </a:lstStyle>
          <a:p>
            <a:pPr algn="just" eaLnBrk="1" hangingPunct="1">
              <a:lnSpc>
                <a:spcPct val="150000"/>
              </a:lnSpc>
            </a:pPr>
            <a:endParaRPr lang="en-US" altLang="en-US" sz="2400">
              <a:latin typeface="Tahoma" charset="0"/>
            </a:endParaRPr>
          </a:p>
          <a:p>
            <a:pPr lvl="1" algn="just" eaLnBrk="1" hangingPunct="1">
              <a:lnSpc>
                <a:spcPct val="150000"/>
              </a:lnSpc>
            </a:pPr>
            <a:endParaRPr lang="en-AU" altLang="en-US" sz="2400">
              <a:latin typeface="Tahoma" charset="0"/>
            </a:endParaRPr>
          </a:p>
        </p:txBody>
      </p:sp>
      <p:sp>
        <p:nvSpPr>
          <p:cNvPr id="20488" name="Rektangel med rundade hörn 62"/>
          <p:cNvSpPr>
            <a:spLocks noChangeArrowheads="1"/>
          </p:cNvSpPr>
          <p:nvPr/>
        </p:nvSpPr>
        <p:spPr bwMode="auto">
          <a:xfrm>
            <a:off x="15290006" y="15448756"/>
            <a:ext cx="14172407" cy="17145000"/>
          </a:xfrm>
          <a:prstGeom prst="roundRect">
            <a:avLst>
              <a:gd name="adj" fmla="val 188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500">
                <a:solidFill>
                  <a:srgbClr val="000000"/>
                </a:solidFill>
                <a:latin typeface="Comic Sans MS" charset="0"/>
                <a:ea typeface="ヒラギノ角ゴ ProN W3" charset="-128"/>
                <a:sym typeface="Comic Sans MS" charset="0"/>
              </a:defRPr>
            </a:lvl1pPr>
            <a:lvl2pPr marL="742950" indent="-285750" eaLnBrk="0" hangingPunct="0">
              <a:defRPr sz="10500">
                <a:solidFill>
                  <a:srgbClr val="000000"/>
                </a:solidFill>
                <a:latin typeface="Comic Sans MS" charset="0"/>
                <a:ea typeface="ヒラギノ角ゴ ProN W3" charset="-128"/>
                <a:sym typeface="Comic Sans MS" charset="0"/>
              </a:defRPr>
            </a:lvl2pPr>
            <a:lvl3pPr marL="1143000" indent="-228600" eaLnBrk="0" hangingPunct="0">
              <a:defRPr sz="10500">
                <a:solidFill>
                  <a:srgbClr val="000000"/>
                </a:solidFill>
                <a:latin typeface="Comic Sans MS" charset="0"/>
                <a:ea typeface="ヒラギノ角ゴ ProN W3" charset="-128"/>
                <a:sym typeface="Comic Sans MS" charset="0"/>
              </a:defRPr>
            </a:lvl3pPr>
            <a:lvl4pPr marL="1600200" indent="-228600" eaLnBrk="0" hangingPunct="0">
              <a:defRPr sz="10500">
                <a:solidFill>
                  <a:srgbClr val="000000"/>
                </a:solidFill>
                <a:latin typeface="Comic Sans MS" charset="0"/>
                <a:ea typeface="ヒラギノ角ゴ ProN W3" charset="-128"/>
                <a:sym typeface="Comic Sans MS" charset="0"/>
              </a:defRPr>
            </a:lvl4pPr>
            <a:lvl5pPr marL="2057400" indent="-228600" eaLnBrk="0" hangingPunct="0">
              <a:defRPr sz="10500">
                <a:solidFill>
                  <a:srgbClr val="000000"/>
                </a:solidFill>
                <a:latin typeface="Comic Sans MS" charset="0"/>
                <a:ea typeface="ヒラギノ角ゴ ProN W3" charset="-128"/>
                <a:sym typeface="Comic Sans MS" charset="0"/>
              </a:defRPr>
            </a:lvl5pPr>
            <a:lvl6pPr marL="25146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6pPr>
            <a:lvl7pPr marL="29718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7pPr>
            <a:lvl8pPr marL="34290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8pPr>
            <a:lvl9pPr marL="38862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9pPr>
          </a:lstStyle>
          <a:p>
            <a:pPr algn="just" eaLnBrk="1" hangingPunct="1">
              <a:lnSpc>
                <a:spcPct val="150000"/>
              </a:lnSpc>
            </a:pPr>
            <a:endParaRPr lang="en-GB" altLang="en-US" sz="2400">
              <a:latin typeface="Tahoma" charset="0"/>
            </a:endParaRPr>
          </a:p>
        </p:txBody>
      </p:sp>
      <p:sp>
        <p:nvSpPr>
          <p:cNvPr id="5" name="Rectangle 4"/>
          <p:cNvSpPr/>
          <p:nvPr/>
        </p:nvSpPr>
        <p:spPr>
          <a:xfrm>
            <a:off x="1116806" y="5039956"/>
            <a:ext cx="13868400" cy="5509200"/>
          </a:xfrm>
          <a:prstGeom prst="rect">
            <a:avLst/>
          </a:prstGeom>
        </p:spPr>
        <p:txBody>
          <a:bodyPr wrap="square">
            <a:spAutoFit/>
          </a:bodyPr>
          <a:lstStyle/>
          <a:p>
            <a:pPr algn="just"/>
            <a:r>
              <a:rPr lang="en-US" sz="3200" dirty="0" err="1">
                <a:latin typeface="Arial"/>
                <a:cs typeface="Arial"/>
              </a:rPr>
              <a:t>SasView</a:t>
            </a:r>
            <a:r>
              <a:rPr lang="en-US" sz="3200" dirty="0">
                <a:latin typeface="Arial"/>
                <a:cs typeface="Arial"/>
              </a:rPr>
              <a:t> is a well-established open source</a:t>
            </a:r>
            <a:r>
              <a:rPr lang="en-US" sz="3200" i="1" dirty="0">
                <a:latin typeface="Arial"/>
                <a:cs typeface="Arial"/>
              </a:rPr>
              <a:t>, </a:t>
            </a:r>
            <a:r>
              <a:rPr lang="en-US" sz="3200" dirty="0">
                <a:latin typeface="Arial"/>
                <a:cs typeface="Arial"/>
              </a:rPr>
              <a:t>collaboratively developed software for the analysis and the modeling of small angle scattering (SAS) data. The core functionality of </a:t>
            </a:r>
            <a:r>
              <a:rPr lang="en-US" sz="3200" dirty="0" err="1">
                <a:latin typeface="Arial"/>
                <a:cs typeface="Arial"/>
              </a:rPr>
              <a:t>SasView</a:t>
            </a:r>
            <a:r>
              <a:rPr lang="en-US" sz="3200" dirty="0">
                <a:latin typeface="Arial"/>
                <a:cs typeface="Arial"/>
              </a:rPr>
              <a:t> includes the fitting of model functions, pair-distance distribution function inversion and model-independent analysis. </a:t>
            </a:r>
            <a:r>
              <a:rPr lang="en-US" sz="3200" dirty="0" err="1">
                <a:latin typeface="Arial"/>
                <a:cs typeface="Arial"/>
              </a:rPr>
              <a:t>SasView</a:t>
            </a:r>
            <a:r>
              <a:rPr lang="en-US" sz="3200" dirty="0">
                <a:latin typeface="Arial"/>
                <a:cs typeface="Arial"/>
              </a:rPr>
              <a:t> provides a large collection of form and structure factors and with the recently introduced modularization allows for easy incorporation of user-defined models. </a:t>
            </a:r>
            <a:endParaRPr lang="en-US" sz="3200" dirty="0" smtClean="0">
              <a:latin typeface="Arial"/>
              <a:cs typeface="Arial"/>
            </a:endParaRPr>
          </a:p>
          <a:p>
            <a:pPr algn="just"/>
            <a:endParaRPr lang="en-US" sz="3200" dirty="0" smtClean="0">
              <a:latin typeface="Arial"/>
              <a:cs typeface="Arial"/>
            </a:endParaRPr>
          </a:p>
          <a:p>
            <a:pPr algn="just"/>
            <a:r>
              <a:rPr lang="en-US" sz="3200" dirty="0">
                <a:latin typeface="Arial"/>
                <a:cs typeface="Arial"/>
              </a:rPr>
              <a:t>The European Spallation Source (ESS) has during the last years taken an active role in supporting </a:t>
            </a:r>
            <a:r>
              <a:rPr lang="en-US" sz="3200" dirty="0" err="1">
                <a:latin typeface="Arial"/>
                <a:cs typeface="Arial"/>
              </a:rPr>
              <a:t>SasView</a:t>
            </a:r>
            <a:r>
              <a:rPr lang="en-US" sz="3200" dirty="0">
                <a:latin typeface="Arial"/>
                <a:cs typeface="Arial"/>
              </a:rPr>
              <a:t> with the aim of providing it for ESS users from the start of operation. </a:t>
            </a:r>
            <a:endParaRPr lang="en-US" sz="3200" dirty="0" smtClean="0">
              <a:latin typeface="Arial"/>
              <a:cs typeface="Arial"/>
            </a:endParaRPr>
          </a:p>
        </p:txBody>
      </p:sp>
      <p:sp>
        <p:nvSpPr>
          <p:cNvPr id="14" name="Rectangle 13"/>
          <p:cNvSpPr/>
          <p:nvPr/>
        </p:nvSpPr>
        <p:spPr>
          <a:xfrm>
            <a:off x="15290006" y="5009356"/>
            <a:ext cx="14020800" cy="5509200"/>
          </a:xfrm>
          <a:prstGeom prst="rect">
            <a:avLst/>
          </a:prstGeom>
        </p:spPr>
        <p:txBody>
          <a:bodyPr wrap="square">
            <a:spAutoFit/>
          </a:bodyPr>
          <a:lstStyle/>
          <a:p>
            <a:pPr algn="just"/>
            <a:r>
              <a:rPr lang="en-US" sz="3200" dirty="0">
                <a:latin typeface="Arial"/>
                <a:cs typeface="Arial"/>
              </a:rPr>
              <a:t>To increase this effort and as part of the </a:t>
            </a:r>
            <a:r>
              <a:rPr lang="en-US" sz="3200" dirty="0" smtClean="0">
                <a:latin typeface="Arial"/>
                <a:cs typeface="Arial"/>
              </a:rPr>
              <a:t>EU </a:t>
            </a:r>
            <a:r>
              <a:rPr lang="en-US" sz="3200" dirty="0" smtClean="0">
                <a:latin typeface="Arial"/>
                <a:cs typeface="Arial"/>
              </a:rPr>
              <a:t>funded Horizon2020 </a:t>
            </a:r>
            <a:r>
              <a:rPr lang="en-US" sz="3200" dirty="0">
                <a:latin typeface="Arial"/>
                <a:cs typeface="Arial"/>
              </a:rPr>
              <a:t>project - SINE2020, ESS also employs two full time </a:t>
            </a:r>
            <a:r>
              <a:rPr lang="en-US" sz="3200" dirty="0" err="1">
                <a:latin typeface="Arial"/>
                <a:cs typeface="Arial"/>
              </a:rPr>
              <a:t>SasView</a:t>
            </a:r>
            <a:r>
              <a:rPr lang="en-US" sz="3200" dirty="0">
                <a:latin typeface="Arial"/>
                <a:cs typeface="Arial"/>
              </a:rPr>
              <a:t> developers. The aim of the project is to deliver inter-operable versatile, robust, reliable, maintainable and sustainable data analysis software that can be used by all the involved neutron scattering facilities (i.e. ESS, ILL, ISIS, LLB, MLZ, and PSI). </a:t>
            </a:r>
            <a:r>
              <a:rPr lang="en-US" sz="3200" dirty="0" smtClean="0">
                <a:latin typeface="Arial"/>
                <a:cs typeface="Arial"/>
              </a:rPr>
              <a:t> </a:t>
            </a:r>
          </a:p>
          <a:p>
            <a:pPr algn="just"/>
            <a:endParaRPr lang="en-US" sz="3200" dirty="0">
              <a:latin typeface="Arial"/>
              <a:cs typeface="Arial"/>
            </a:endParaRPr>
          </a:p>
          <a:p>
            <a:pPr algn="just"/>
            <a:r>
              <a:rPr lang="en-US" sz="3200" dirty="0">
                <a:latin typeface="Arial"/>
                <a:cs typeface="Arial"/>
              </a:rPr>
              <a:t>Here we present, how the SINE2020 project enables the development of new features, code refactoring, GUI re-design and optimization for faster analysis methods by use of </a:t>
            </a:r>
            <a:r>
              <a:rPr lang="en-US" sz="3200" dirty="0" smtClean="0">
                <a:latin typeface="Arial"/>
                <a:cs typeface="Arial"/>
              </a:rPr>
              <a:t>GPUs. </a:t>
            </a:r>
            <a:r>
              <a:rPr lang="en-US" sz="3200" dirty="0">
                <a:latin typeface="Arial"/>
                <a:cs typeface="Arial"/>
              </a:rPr>
              <a:t>We also discuss an anticipated outcome of the project, which is a better user experience and make </a:t>
            </a:r>
            <a:r>
              <a:rPr lang="en-US" sz="3200" dirty="0" err="1">
                <a:latin typeface="Arial"/>
                <a:cs typeface="Arial"/>
              </a:rPr>
              <a:t>SasView</a:t>
            </a:r>
            <a:r>
              <a:rPr lang="en-US" sz="3200" dirty="0">
                <a:latin typeface="Arial"/>
                <a:cs typeface="Arial"/>
              </a:rPr>
              <a:t> a potential tool for live analysis of SAS data. </a:t>
            </a:r>
          </a:p>
        </p:txBody>
      </p:sp>
      <p:sp>
        <p:nvSpPr>
          <p:cNvPr id="2" name="TextBox 1"/>
          <p:cNvSpPr txBox="1"/>
          <p:nvPr/>
        </p:nvSpPr>
        <p:spPr>
          <a:xfrm>
            <a:off x="1040606" y="11333956"/>
            <a:ext cx="13792200" cy="1877437"/>
          </a:xfrm>
          <a:prstGeom prst="rect">
            <a:avLst/>
          </a:prstGeom>
          <a:noFill/>
        </p:spPr>
        <p:txBody>
          <a:bodyPr wrap="square" rtlCol="0">
            <a:spAutoFit/>
          </a:bodyPr>
          <a:lstStyle/>
          <a:p>
            <a:pPr algn="just"/>
            <a:r>
              <a:rPr lang="en-US" sz="4400" dirty="0" err="1" smtClean="0">
                <a:latin typeface="Arial"/>
                <a:cs typeface="Arial"/>
              </a:rPr>
              <a:t>SasView</a:t>
            </a:r>
            <a:r>
              <a:rPr lang="en-US" sz="4400" dirty="0" smtClean="0">
                <a:latin typeface="Arial"/>
                <a:cs typeface="Arial"/>
              </a:rPr>
              <a:t> 4.0</a:t>
            </a:r>
          </a:p>
          <a:p>
            <a:pPr algn="just"/>
            <a:r>
              <a:rPr lang="en-US" sz="2400" dirty="0" err="1" smtClean="0">
                <a:latin typeface="Arial"/>
                <a:cs typeface="Arial"/>
              </a:rPr>
              <a:t>SasView</a:t>
            </a:r>
            <a:r>
              <a:rPr lang="en-US" sz="2400" dirty="0" smtClean="0">
                <a:latin typeface="Arial"/>
                <a:cs typeface="Arial"/>
              </a:rPr>
              <a:t> has been actively developed for almost a decade. The core functionalities of the current version 4.0 include: </a:t>
            </a:r>
            <a:r>
              <a:rPr lang="en-US" sz="2400" dirty="0">
                <a:latin typeface="Arial"/>
                <a:cs typeface="Arial"/>
              </a:rPr>
              <a:t>f</a:t>
            </a:r>
            <a:r>
              <a:rPr lang="en-US" sz="2400" dirty="0" smtClean="0">
                <a:latin typeface="Arial"/>
                <a:cs typeface="Arial"/>
              </a:rPr>
              <a:t>itting of models functions  </a:t>
            </a:r>
            <a:r>
              <a:rPr lang="en-US" sz="2400" dirty="0">
                <a:latin typeface="Arial"/>
                <a:cs typeface="Arial"/>
              </a:rPr>
              <a:t>p</a:t>
            </a:r>
            <a:r>
              <a:rPr lang="en-US" sz="2400" dirty="0" smtClean="0">
                <a:latin typeface="Arial"/>
                <a:cs typeface="Arial"/>
              </a:rPr>
              <a:t>air-distance distribution function calculations and model independent analysis</a:t>
            </a:r>
            <a:endParaRPr lang="en-US" sz="2400" dirty="0">
              <a:latin typeface="Arial"/>
              <a:cs typeface="Arial"/>
            </a:endParaRPr>
          </a:p>
        </p:txBody>
      </p:sp>
      <p:sp>
        <p:nvSpPr>
          <p:cNvPr id="3" name="TextBox 2"/>
          <p:cNvSpPr txBox="1"/>
          <p:nvPr/>
        </p:nvSpPr>
        <p:spPr>
          <a:xfrm>
            <a:off x="1116806" y="13154838"/>
            <a:ext cx="8229600" cy="3970318"/>
          </a:xfrm>
          <a:prstGeom prst="rect">
            <a:avLst/>
          </a:prstGeom>
          <a:noFill/>
        </p:spPr>
        <p:txBody>
          <a:bodyPr wrap="square" rtlCol="0">
            <a:spAutoFit/>
          </a:bodyPr>
          <a:lstStyle/>
          <a:p>
            <a:pPr algn="just"/>
            <a:r>
              <a:rPr lang="en-US" sz="3600" dirty="0" smtClean="0">
                <a:latin typeface="Arial"/>
                <a:cs typeface="Arial"/>
              </a:rPr>
              <a:t>Fitting of Model Functions</a:t>
            </a:r>
          </a:p>
          <a:p>
            <a:pPr algn="just"/>
            <a:r>
              <a:rPr lang="en-US" sz="2400" dirty="0" smtClean="0">
                <a:latin typeface="Arial"/>
                <a:cs typeface="Arial"/>
              </a:rPr>
              <a:t>An extensive library of form and structure factors representing various particle shapes and interactions  is available from </a:t>
            </a:r>
            <a:r>
              <a:rPr lang="en-US" sz="2400" dirty="0" err="1" smtClean="0">
                <a:latin typeface="Arial"/>
                <a:cs typeface="Arial"/>
              </a:rPr>
              <a:t>SasView</a:t>
            </a:r>
            <a:r>
              <a:rPr lang="en-US" sz="2400" dirty="0" smtClean="0">
                <a:latin typeface="Arial"/>
                <a:cs typeface="Arial"/>
              </a:rPr>
              <a:t>. </a:t>
            </a:r>
            <a:endParaRPr lang="en-US" sz="2400" dirty="0" smtClean="0">
              <a:latin typeface="Arial"/>
              <a:cs typeface="Arial"/>
            </a:endParaRPr>
          </a:p>
          <a:p>
            <a:pPr algn="just"/>
            <a:endParaRPr lang="en-US" sz="2400" dirty="0"/>
          </a:p>
          <a:p>
            <a:pPr algn="just"/>
            <a:r>
              <a:rPr lang="en-US" sz="2400" dirty="0" smtClean="0">
                <a:latin typeface="Arial"/>
                <a:cs typeface="Arial"/>
              </a:rPr>
              <a:t>The </a:t>
            </a:r>
            <a:r>
              <a:rPr lang="en-US" sz="2400" dirty="0" smtClean="0">
                <a:latin typeface="Arial"/>
                <a:cs typeface="Arial"/>
              </a:rPr>
              <a:t>fitting </a:t>
            </a:r>
            <a:r>
              <a:rPr lang="en-US" sz="2400" dirty="0" smtClean="0">
                <a:latin typeface="Arial"/>
                <a:cs typeface="Arial"/>
              </a:rPr>
              <a:t>module:</a:t>
            </a:r>
          </a:p>
          <a:p>
            <a:pPr marL="342900" indent="-342900" algn="just">
              <a:buFont typeface="Arial"/>
              <a:buChar char="•"/>
            </a:pPr>
            <a:r>
              <a:rPr lang="en-US" sz="2400" dirty="0" smtClean="0">
                <a:latin typeface="Arial"/>
                <a:cs typeface="Arial"/>
              </a:rPr>
              <a:t>handles 1D </a:t>
            </a:r>
            <a:r>
              <a:rPr lang="en-US" sz="2400" dirty="0" smtClean="0">
                <a:latin typeface="Arial"/>
                <a:cs typeface="Arial"/>
              </a:rPr>
              <a:t>and 2D data, </a:t>
            </a:r>
            <a:endParaRPr lang="en-US" sz="2400" dirty="0" smtClean="0">
              <a:latin typeface="Arial"/>
              <a:cs typeface="Arial"/>
            </a:endParaRPr>
          </a:p>
          <a:p>
            <a:pPr marL="342900" indent="-342900" algn="just">
              <a:buFont typeface="Arial"/>
              <a:buChar char="•"/>
            </a:pPr>
            <a:r>
              <a:rPr lang="en-US" sz="2400" dirty="0" smtClean="0">
                <a:latin typeface="Arial"/>
                <a:cs typeface="Arial"/>
              </a:rPr>
              <a:t>provides </a:t>
            </a:r>
            <a:r>
              <a:rPr lang="en-US" sz="2400" dirty="0" smtClean="0">
                <a:latin typeface="Arial"/>
                <a:cs typeface="Arial"/>
              </a:rPr>
              <a:t>an access to built-in </a:t>
            </a:r>
            <a:r>
              <a:rPr lang="en-US" sz="2400" dirty="0" err="1" smtClean="0">
                <a:latin typeface="Arial"/>
                <a:cs typeface="Arial"/>
              </a:rPr>
              <a:t>polydispersity</a:t>
            </a:r>
            <a:r>
              <a:rPr lang="en-US" sz="2400" dirty="0" smtClean="0">
                <a:latin typeface="Arial"/>
                <a:cs typeface="Arial"/>
              </a:rPr>
              <a:t> </a:t>
            </a:r>
            <a:r>
              <a:rPr lang="en-US" sz="2400" dirty="0" smtClean="0">
                <a:latin typeface="Arial"/>
                <a:cs typeface="Arial"/>
              </a:rPr>
              <a:t>function</a:t>
            </a:r>
          </a:p>
          <a:p>
            <a:pPr marL="342900" indent="-342900" algn="just">
              <a:buFont typeface="Arial"/>
              <a:buChar char="•"/>
            </a:pPr>
            <a:r>
              <a:rPr lang="en-US" sz="2400" dirty="0" smtClean="0">
                <a:latin typeface="Arial"/>
                <a:cs typeface="Arial"/>
              </a:rPr>
              <a:t>allows for simultaneous </a:t>
            </a:r>
            <a:r>
              <a:rPr lang="en-US" sz="2400" dirty="0" smtClean="0">
                <a:latin typeface="Arial"/>
                <a:cs typeface="Arial"/>
              </a:rPr>
              <a:t>and batch </a:t>
            </a:r>
            <a:r>
              <a:rPr lang="en-US" sz="2400" dirty="0" smtClean="0">
                <a:latin typeface="Arial"/>
                <a:cs typeface="Arial"/>
              </a:rPr>
              <a:t>fitting. </a:t>
            </a:r>
          </a:p>
          <a:p>
            <a:pPr marL="342900" indent="-342900" algn="just">
              <a:buFont typeface="Arial"/>
              <a:buChar char="•"/>
            </a:pPr>
            <a:r>
              <a:rPr lang="en-US" sz="2400" dirty="0" smtClean="0">
                <a:latin typeface="Arial"/>
                <a:cs typeface="Arial"/>
              </a:rPr>
              <a:t>takes </a:t>
            </a:r>
            <a:r>
              <a:rPr lang="en-US" sz="2400" dirty="0" smtClean="0">
                <a:latin typeface="Arial"/>
                <a:cs typeface="Arial"/>
              </a:rPr>
              <a:t>an advantage of </a:t>
            </a:r>
            <a:r>
              <a:rPr lang="en-US" sz="2400" dirty="0" smtClean="0">
                <a:latin typeface="Arial"/>
                <a:cs typeface="Arial"/>
              </a:rPr>
              <a:t>Bayesian statistics </a:t>
            </a:r>
            <a:endParaRPr lang="en-US" sz="3600" dirty="0">
              <a:latin typeface="Arial"/>
              <a:cs typeface="Arial"/>
            </a:endParaRPr>
          </a:p>
        </p:txBody>
      </p:sp>
      <p:pic>
        <p:nvPicPr>
          <p:cNvPr id="16" name="Picture 15"/>
          <p:cNvPicPr>
            <a:picLocks noChangeAspect="1"/>
          </p:cNvPicPr>
          <p:nvPr/>
        </p:nvPicPr>
        <p:blipFill>
          <a:blip r:embed="rId4"/>
          <a:stretch>
            <a:fillRect/>
          </a:stretch>
        </p:blipFill>
        <p:spPr>
          <a:xfrm>
            <a:off x="11937206" y="21348465"/>
            <a:ext cx="2895599" cy="3625291"/>
          </a:xfrm>
          <a:prstGeom prst="rect">
            <a:avLst/>
          </a:prstGeom>
        </p:spPr>
      </p:pic>
      <p:sp>
        <p:nvSpPr>
          <p:cNvPr id="21" name="TextBox 20"/>
          <p:cNvSpPr txBox="1"/>
          <p:nvPr/>
        </p:nvSpPr>
        <p:spPr>
          <a:xfrm>
            <a:off x="1193006" y="21361102"/>
            <a:ext cx="10363200" cy="3600986"/>
          </a:xfrm>
          <a:prstGeom prst="rect">
            <a:avLst/>
          </a:prstGeom>
          <a:noFill/>
        </p:spPr>
        <p:txBody>
          <a:bodyPr wrap="square" rtlCol="0">
            <a:spAutoFit/>
          </a:bodyPr>
          <a:lstStyle/>
          <a:p>
            <a:pPr algn="just"/>
            <a:r>
              <a:rPr lang="en-US" sz="3600" dirty="0" smtClean="0">
                <a:latin typeface="Arial"/>
                <a:cs typeface="Arial"/>
              </a:rPr>
              <a:t>P(r) inversion</a:t>
            </a:r>
          </a:p>
          <a:p>
            <a:pPr algn="just"/>
            <a:r>
              <a:rPr lang="en-US" sz="2400" dirty="0">
                <a:latin typeface="Arial"/>
                <a:cs typeface="Arial"/>
              </a:rPr>
              <a:t>Pair distance distribution function is related to the frequency </a:t>
            </a:r>
            <a:r>
              <a:rPr lang="en-US" sz="2400" dirty="0" smtClean="0">
                <a:latin typeface="Arial"/>
                <a:cs typeface="Arial"/>
              </a:rPr>
              <a:t>of observing </a:t>
            </a:r>
            <a:r>
              <a:rPr lang="en-US" sz="2400" dirty="0">
                <a:latin typeface="Arial"/>
                <a:cs typeface="Arial"/>
              </a:rPr>
              <a:t>certain distances </a:t>
            </a:r>
            <a:r>
              <a:rPr lang="en-US" sz="2400" i="1" dirty="0">
                <a:latin typeface="Arial"/>
                <a:cs typeface="Arial"/>
              </a:rPr>
              <a:t>r</a:t>
            </a:r>
            <a:r>
              <a:rPr lang="en-US" sz="2400" dirty="0">
                <a:latin typeface="Arial"/>
                <a:cs typeface="Arial"/>
              </a:rPr>
              <a:t> within the particle. </a:t>
            </a:r>
            <a:endParaRPr lang="en-US" sz="2400" dirty="0" smtClean="0">
              <a:latin typeface="Arial"/>
              <a:cs typeface="Arial"/>
            </a:endParaRPr>
          </a:p>
          <a:p>
            <a:pPr marL="342900" indent="-342900" algn="just">
              <a:buFont typeface="Arial"/>
              <a:buChar char="•"/>
            </a:pPr>
            <a:r>
              <a:rPr lang="en-US" sz="2400" dirty="0" err="1" smtClean="0">
                <a:latin typeface="Arial"/>
                <a:cs typeface="Arial"/>
              </a:rPr>
              <a:t>SasView</a:t>
            </a:r>
            <a:r>
              <a:rPr lang="en-US" sz="2400" dirty="0" smtClean="0">
                <a:latin typeface="Arial"/>
                <a:cs typeface="Arial"/>
              </a:rPr>
              <a:t> </a:t>
            </a:r>
            <a:r>
              <a:rPr lang="en-US" sz="2400" dirty="0" smtClean="0">
                <a:latin typeface="Arial"/>
                <a:cs typeface="Arial"/>
              </a:rPr>
              <a:t>calculates </a:t>
            </a:r>
            <a:r>
              <a:rPr lang="en-US" sz="2400" dirty="0">
                <a:latin typeface="Arial"/>
                <a:cs typeface="Arial"/>
              </a:rPr>
              <a:t>a real-space pair-distance distribution </a:t>
            </a:r>
            <a:r>
              <a:rPr lang="en-US" sz="2400" dirty="0" smtClean="0">
                <a:latin typeface="Arial"/>
                <a:cs typeface="Arial"/>
              </a:rPr>
              <a:t>function using Moore’s derivation [1</a:t>
            </a:r>
            <a:r>
              <a:rPr lang="en-US" sz="2400" dirty="0" smtClean="0">
                <a:latin typeface="Arial"/>
                <a:cs typeface="Arial"/>
              </a:rPr>
              <a:t>] </a:t>
            </a:r>
          </a:p>
          <a:p>
            <a:pPr marL="342900" indent="-342900" algn="just">
              <a:buFont typeface="Arial"/>
              <a:buChar char="•"/>
            </a:pPr>
            <a:r>
              <a:rPr lang="en-US" sz="2400" dirty="0" smtClean="0">
                <a:latin typeface="Arial"/>
                <a:cs typeface="Arial"/>
              </a:rPr>
              <a:t>The method </a:t>
            </a:r>
            <a:r>
              <a:rPr lang="en-US" sz="2400" dirty="0" smtClean="0">
                <a:latin typeface="Arial"/>
                <a:cs typeface="Arial"/>
              </a:rPr>
              <a:t>allows </a:t>
            </a:r>
            <a:r>
              <a:rPr lang="en-US" sz="2400" dirty="0">
                <a:latin typeface="Arial"/>
                <a:cs typeface="Arial"/>
              </a:rPr>
              <a:t>for estimation of background and regularization </a:t>
            </a:r>
            <a:r>
              <a:rPr lang="en-US" sz="2400" dirty="0" smtClean="0">
                <a:latin typeface="Arial"/>
                <a:cs typeface="Arial"/>
              </a:rPr>
              <a:t>constant </a:t>
            </a:r>
          </a:p>
          <a:p>
            <a:pPr marL="342900" indent="-342900" algn="just">
              <a:buFont typeface="Arial"/>
              <a:buChar char="•"/>
            </a:pPr>
            <a:r>
              <a:rPr lang="en-US" sz="2400" dirty="0" smtClean="0">
                <a:latin typeface="Arial"/>
                <a:cs typeface="Arial"/>
              </a:rPr>
              <a:t>T</a:t>
            </a:r>
            <a:r>
              <a:rPr lang="en-US" sz="2400" dirty="0" smtClean="0">
                <a:latin typeface="Arial"/>
                <a:cs typeface="Arial"/>
              </a:rPr>
              <a:t>he </a:t>
            </a:r>
            <a:r>
              <a:rPr lang="en-US" sz="2400" dirty="0" smtClean="0">
                <a:latin typeface="Arial"/>
                <a:cs typeface="Arial"/>
              </a:rPr>
              <a:t>exploration of the maximum dimension </a:t>
            </a:r>
            <a:r>
              <a:rPr lang="en-US" sz="2400" dirty="0">
                <a:latin typeface="Arial"/>
                <a:cs typeface="Arial"/>
              </a:rPr>
              <a:t>(</a:t>
            </a:r>
            <a:r>
              <a:rPr lang="en-US" sz="2400" dirty="0" err="1" smtClean="0">
                <a:latin typeface="Arial"/>
                <a:cs typeface="Arial"/>
              </a:rPr>
              <a:t>Dmax</a:t>
            </a:r>
            <a:r>
              <a:rPr lang="en-US" sz="2400" dirty="0" smtClean="0">
                <a:latin typeface="Arial"/>
                <a:cs typeface="Arial"/>
              </a:rPr>
              <a:t>) with the </a:t>
            </a:r>
            <a:r>
              <a:rPr lang="en-US" sz="2400" dirty="0">
                <a:latin typeface="Arial"/>
                <a:cs typeface="Arial"/>
              </a:rPr>
              <a:t>respect to </a:t>
            </a:r>
            <a:r>
              <a:rPr lang="en-US" sz="2400" i="1" dirty="0" smtClean="0">
                <a:latin typeface="Arial"/>
                <a:cs typeface="Arial"/>
              </a:rPr>
              <a:t>χ</a:t>
            </a:r>
            <a:r>
              <a:rPr lang="en-US" sz="2400" baseline="30000" dirty="0" smtClean="0">
                <a:latin typeface="Arial"/>
                <a:cs typeface="Arial"/>
              </a:rPr>
              <a:t>2</a:t>
            </a:r>
            <a:r>
              <a:rPr lang="en-US" sz="2400" dirty="0" smtClean="0">
                <a:latin typeface="Arial"/>
                <a:cs typeface="Arial"/>
              </a:rPr>
              <a:t> can be performed</a:t>
            </a:r>
            <a:endParaRPr lang="en-US" sz="2400" dirty="0">
              <a:latin typeface="Arial"/>
              <a:cs typeface="Arial"/>
            </a:endParaRPr>
          </a:p>
        </p:txBody>
      </p:sp>
      <p:pic>
        <p:nvPicPr>
          <p:cNvPr id="22" name="Picture 6"/>
          <p:cNvPicPr>
            <a:picLocks noChangeAspect="1" noChangeArrowheads="1"/>
          </p:cNvPicPr>
          <p:nvPr/>
        </p:nvPicPr>
        <p:blipFill>
          <a:blip r:embed="rId5" cstate="print"/>
          <a:srcRect/>
          <a:stretch>
            <a:fillRect/>
          </a:stretch>
        </p:blipFill>
        <p:spPr bwMode="auto">
          <a:xfrm>
            <a:off x="1261085" y="25278556"/>
            <a:ext cx="5570721" cy="4114800"/>
          </a:xfrm>
          <a:prstGeom prst="rect">
            <a:avLst/>
          </a:prstGeom>
          <a:noFill/>
          <a:ln w="9525">
            <a:noFill/>
            <a:miter lim="800000"/>
            <a:headEnd/>
            <a:tailEnd/>
          </a:ln>
        </p:spPr>
      </p:pic>
      <p:grpSp>
        <p:nvGrpSpPr>
          <p:cNvPr id="7" name="Group 6"/>
          <p:cNvGrpSpPr/>
          <p:nvPr/>
        </p:nvGrpSpPr>
        <p:grpSpPr>
          <a:xfrm>
            <a:off x="7060406" y="25000843"/>
            <a:ext cx="7924800" cy="5078313"/>
            <a:chOff x="6984206" y="21562615"/>
            <a:chExt cx="7924800" cy="5078313"/>
          </a:xfrm>
        </p:grpSpPr>
        <p:sp>
          <p:nvSpPr>
            <p:cNvPr id="23" name="TextBox 22"/>
            <p:cNvSpPr txBox="1"/>
            <p:nvPr/>
          </p:nvSpPr>
          <p:spPr>
            <a:xfrm>
              <a:off x="6984206" y="21562615"/>
              <a:ext cx="7924800" cy="5078313"/>
            </a:xfrm>
            <a:prstGeom prst="rect">
              <a:avLst/>
            </a:prstGeom>
            <a:noFill/>
          </p:spPr>
          <p:txBody>
            <a:bodyPr wrap="square" rtlCol="0">
              <a:spAutoFit/>
            </a:bodyPr>
            <a:lstStyle/>
            <a:p>
              <a:pPr algn="just"/>
              <a:r>
                <a:rPr lang="en-US" sz="3600" dirty="0" smtClean="0">
                  <a:latin typeface="Arial"/>
                  <a:cs typeface="Arial"/>
                </a:rPr>
                <a:t>Model-independent analysis</a:t>
              </a:r>
            </a:p>
            <a:p>
              <a:pPr algn="just"/>
              <a:r>
                <a:rPr lang="en-US" sz="2400" dirty="0" smtClean="0">
                  <a:latin typeface="Arial"/>
                  <a:cs typeface="Arial"/>
                </a:rPr>
                <a:t>The model-independent analysis involves the calculation of the scattering invariant: </a:t>
              </a:r>
            </a:p>
            <a:p>
              <a:pPr algn="just"/>
              <a:endParaRPr lang="en-US" sz="2400" dirty="0">
                <a:latin typeface="Arial"/>
                <a:cs typeface="Arial"/>
              </a:endParaRPr>
            </a:p>
            <a:p>
              <a:pPr algn="just"/>
              <a:endParaRPr lang="en-US" sz="2400" dirty="0" smtClean="0">
                <a:latin typeface="Arial"/>
                <a:cs typeface="Arial"/>
              </a:endParaRPr>
            </a:p>
            <a:p>
              <a:pPr algn="just"/>
              <a:r>
                <a:rPr lang="en-US" sz="2400" dirty="0" smtClean="0">
                  <a:latin typeface="Arial"/>
                  <a:cs typeface="Arial"/>
                </a:rPr>
                <a:t>Based on scattering invariant the volume fraction can be calculated:</a:t>
              </a:r>
            </a:p>
            <a:p>
              <a:pPr algn="just"/>
              <a:endParaRPr lang="en-US" sz="2400" dirty="0">
                <a:latin typeface="Arial"/>
                <a:cs typeface="Arial"/>
              </a:endParaRPr>
            </a:p>
            <a:p>
              <a:pPr algn="just"/>
              <a:endParaRPr lang="en-US" sz="2400" dirty="0" smtClean="0">
                <a:latin typeface="Arial"/>
                <a:cs typeface="Arial"/>
              </a:endParaRPr>
            </a:p>
            <a:p>
              <a:pPr algn="just"/>
              <a:r>
                <a:rPr lang="en-US" sz="2400" dirty="0">
                  <a:latin typeface="Arial"/>
                  <a:cs typeface="Arial"/>
                </a:rPr>
                <a:t>a</a:t>
              </a:r>
              <a:r>
                <a:rPr lang="en-US" sz="2400" dirty="0" smtClean="0">
                  <a:latin typeface="Arial"/>
                  <a:cs typeface="Arial"/>
                </a:rPr>
                <a:t>nd </a:t>
              </a:r>
              <a:r>
                <a:rPr lang="en-US" sz="2400" dirty="0">
                  <a:latin typeface="Arial"/>
                  <a:cs typeface="Arial"/>
                </a:rPr>
                <a:t>s</a:t>
              </a:r>
              <a:r>
                <a:rPr lang="en-US" sz="2400" dirty="0" smtClean="0">
                  <a:latin typeface="Arial"/>
                  <a:cs typeface="Arial"/>
                </a:rPr>
                <a:t>imilarly the surface are can be determined:</a:t>
              </a:r>
            </a:p>
            <a:p>
              <a:pPr algn="just"/>
              <a:endParaRPr lang="en-US" sz="2400" dirty="0" smtClean="0">
                <a:latin typeface="Arial"/>
                <a:cs typeface="Arial"/>
              </a:endParaRPr>
            </a:p>
            <a:p>
              <a:pPr algn="just"/>
              <a:endParaRPr lang="en-US" sz="2400" dirty="0" smtClean="0">
                <a:latin typeface="Arial"/>
                <a:cs typeface="Arial"/>
              </a:endParaRPr>
            </a:p>
            <a:p>
              <a:pPr algn="just"/>
              <a:endParaRPr lang="en-US" sz="2400" dirty="0"/>
            </a:p>
          </p:txBody>
        </p:sp>
        <p:graphicFrame>
          <p:nvGraphicFramePr>
            <p:cNvPr id="24" name="Object 23"/>
            <p:cNvGraphicFramePr>
              <a:graphicFrameLocks noChangeAspect="1"/>
            </p:cNvGraphicFramePr>
            <p:nvPr>
              <p:extLst>
                <p:ext uri="{D42A27DB-BD31-4B8C-83A1-F6EECF244321}">
                  <p14:modId xmlns:p14="http://schemas.microsoft.com/office/powerpoint/2010/main" val="836365468"/>
                </p:ext>
              </p:extLst>
            </p:nvPr>
          </p:nvGraphicFramePr>
          <p:xfrm>
            <a:off x="9790054" y="22916356"/>
            <a:ext cx="1995818" cy="546224"/>
          </p:xfrm>
          <a:graphic>
            <a:graphicData uri="http://schemas.openxmlformats.org/presentationml/2006/ole">
              <mc:AlternateContent xmlns:mc="http://schemas.openxmlformats.org/markup-compatibility/2006">
                <mc:Choice xmlns:v="urn:schemas-microsoft-com:vml" Requires="v">
                  <p:oleObj spid="_x0000_s1206" name="Equation" r:id="rId6" imgW="1206360" imgH="330120" progId="Equation.3">
                    <p:embed/>
                  </p:oleObj>
                </mc:Choice>
                <mc:Fallback>
                  <p:oleObj name="Equation" r:id="rId6" imgW="1206360" imgH="330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90054" y="22916356"/>
                          <a:ext cx="1995818" cy="546224"/>
                        </a:xfrm>
                        <a:prstGeom prst="rect">
                          <a:avLst/>
                        </a:prstGeom>
                        <a:noFill/>
                        <a:extLst/>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1705156443"/>
                </p:ext>
              </p:extLst>
            </p:nvPr>
          </p:nvGraphicFramePr>
          <p:xfrm>
            <a:off x="9434235" y="24119135"/>
            <a:ext cx="2489419" cy="720080"/>
          </p:xfrm>
          <a:graphic>
            <a:graphicData uri="http://schemas.openxmlformats.org/presentationml/2006/ole">
              <mc:AlternateContent xmlns:mc="http://schemas.openxmlformats.org/markup-compatibility/2006">
                <mc:Choice xmlns:v="urn:schemas-microsoft-com:vml" Requires="v">
                  <p:oleObj spid="_x0000_s1207" name="Equation" r:id="rId8" imgW="1536480" imgH="444240" progId="Equation.3">
                    <p:embed/>
                  </p:oleObj>
                </mc:Choice>
                <mc:Fallback>
                  <p:oleObj name="Equation" r:id="rId8" imgW="153648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34235" y="24119135"/>
                          <a:ext cx="2489419" cy="720080"/>
                        </a:xfrm>
                        <a:prstGeom prst="rect">
                          <a:avLst/>
                        </a:prstGeom>
                        <a:noFill/>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709951961"/>
                </p:ext>
              </p:extLst>
            </p:nvPr>
          </p:nvGraphicFramePr>
          <p:xfrm>
            <a:off x="9409054" y="25583356"/>
            <a:ext cx="2604352" cy="660524"/>
          </p:xfrm>
          <a:graphic>
            <a:graphicData uri="http://schemas.openxmlformats.org/presentationml/2006/ole">
              <mc:AlternateContent xmlns:mc="http://schemas.openxmlformats.org/markup-compatibility/2006">
                <mc:Choice xmlns:v="urn:schemas-microsoft-com:vml" Requires="v">
                  <p:oleObj spid="_x0000_s1208" name="Equation" r:id="rId10" imgW="1752480" imgH="444240" progId="Equation.3">
                    <p:embed/>
                  </p:oleObj>
                </mc:Choice>
                <mc:Fallback>
                  <p:oleObj name="Equation" r:id="rId10" imgW="175248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09054" y="25583356"/>
                          <a:ext cx="2604352" cy="660524"/>
                        </a:xfrm>
                        <a:prstGeom prst="rect">
                          <a:avLst/>
                        </a:prstGeom>
                        <a:noFill/>
                        <a:extLst/>
                      </p:spPr>
                    </p:pic>
                  </p:oleObj>
                </mc:Fallback>
              </mc:AlternateContent>
            </a:graphicData>
          </a:graphic>
        </p:graphicFrame>
      </p:grpSp>
      <p:sp>
        <p:nvSpPr>
          <p:cNvPr id="28" name="TextBox 27"/>
          <p:cNvSpPr txBox="1"/>
          <p:nvPr/>
        </p:nvSpPr>
        <p:spPr>
          <a:xfrm>
            <a:off x="1116806" y="29795966"/>
            <a:ext cx="13792200" cy="2492990"/>
          </a:xfrm>
          <a:prstGeom prst="rect">
            <a:avLst/>
          </a:prstGeom>
          <a:noFill/>
        </p:spPr>
        <p:txBody>
          <a:bodyPr wrap="square" rtlCol="0">
            <a:spAutoFit/>
          </a:bodyPr>
          <a:lstStyle/>
          <a:p>
            <a:pPr algn="just"/>
            <a:r>
              <a:rPr lang="en-US" sz="3600" dirty="0" smtClean="0">
                <a:latin typeface="Arial"/>
                <a:cs typeface="Arial"/>
              </a:rPr>
              <a:t>Modularization and GPU implementation</a:t>
            </a:r>
          </a:p>
          <a:p>
            <a:pPr algn="just"/>
            <a:r>
              <a:rPr lang="en-US" sz="2400" dirty="0" smtClean="0">
                <a:latin typeface="Arial"/>
                <a:cs typeface="Arial"/>
              </a:rPr>
              <a:t>In recent </a:t>
            </a:r>
            <a:r>
              <a:rPr lang="en-US" sz="2400" dirty="0" err="1" smtClean="0">
                <a:latin typeface="Arial"/>
                <a:cs typeface="Arial"/>
              </a:rPr>
              <a:t>SasView</a:t>
            </a:r>
            <a:r>
              <a:rPr lang="en-US" sz="2400" dirty="0" smtClean="0">
                <a:latin typeface="Arial"/>
                <a:cs typeface="Arial"/>
              </a:rPr>
              <a:t> developments, efforts have been made to separate model functions </a:t>
            </a:r>
            <a:r>
              <a:rPr lang="en-US" sz="2400" dirty="0">
                <a:latin typeface="Arial"/>
                <a:cs typeface="Arial"/>
              </a:rPr>
              <a:t>library </a:t>
            </a:r>
            <a:r>
              <a:rPr lang="en-US" sz="2400" dirty="0" smtClean="0">
                <a:latin typeface="Arial"/>
                <a:cs typeface="Arial"/>
              </a:rPr>
              <a:t>from GUI and calculation module. Such a separation allows for easier addition of models, better code testing and maintenance as well as opens up for easier future development. Another recent development involves implementation on Graphical Processing Units (GPU), which allows for faster calculations of complex model functions (10 </a:t>
            </a:r>
            <a:r>
              <a:rPr lang="en-US" sz="2400" dirty="0">
                <a:latin typeface="Arial"/>
                <a:cs typeface="Arial"/>
              </a:rPr>
              <a:t>to 100 </a:t>
            </a:r>
            <a:r>
              <a:rPr lang="en-US" sz="2400" dirty="0" smtClean="0">
                <a:latin typeface="Arial"/>
                <a:cs typeface="Arial"/>
              </a:rPr>
              <a:t>times faster).    </a:t>
            </a:r>
            <a:endParaRPr lang="en-US" sz="2400" dirty="0">
              <a:latin typeface="Arial"/>
              <a:cs typeface="Arial"/>
            </a:endParaRPr>
          </a:p>
        </p:txBody>
      </p:sp>
      <p:sp>
        <p:nvSpPr>
          <p:cNvPr id="33" name="TextBox 32"/>
          <p:cNvSpPr txBox="1"/>
          <p:nvPr/>
        </p:nvSpPr>
        <p:spPr>
          <a:xfrm>
            <a:off x="15442406" y="15693251"/>
            <a:ext cx="13716000" cy="1508105"/>
          </a:xfrm>
          <a:prstGeom prst="rect">
            <a:avLst/>
          </a:prstGeom>
          <a:noFill/>
        </p:spPr>
        <p:txBody>
          <a:bodyPr wrap="square" rtlCol="0">
            <a:spAutoFit/>
          </a:bodyPr>
          <a:lstStyle/>
          <a:p>
            <a:pPr algn="just"/>
            <a:r>
              <a:rPr lang="en-US" sz="4400" dirty="0" smtClean="0">
                <a:latin typeface="Arial"/>
                <a:cs typeface="Arial"/>
              </a:rPr>
              <a:t>SINE2020 actions </a:t>
            </a:r>
          </a:p>
          <a:p>
            <a:pPr algn="just"/>
            <a:r>
              <a:rPr lang="en-US" sz="2400" dirty="0" smtClean="0">
                <a:latin typeface="Arial"/>
                <a:cs typeface="Arial"/>
              </a:rPr>
              <a:t>The main </a:t>
            </a:r>
            <a:r>
              <a:rPr lang="en-US" sz="2400" dirty="0" err="1" smtClean="0">
                <a:latin typeface="Arial"/>
                <a:cs typeface="Arial"/>
              </a:rPr>
              <a:t>SasView</a:t>
            </a:r>
            <a:r>
              <a:rPr lang="en-US" sz="2400" dirty="0" smtClean="0">
                <a:latin typeface="Arial"/>
                <a:cs typeface="Arial"/>
              </a:rPr>
              <a:t> goals within SINE2020 project involves: </a:t>
            </a:r>
            <a:r>
              <a:rPr lang="en-US" sz="2400" dirty="0" smtClean="0">
                <a:latin typeface="Arial"/>
                <a:cs typeface="Arial"/>
              </a:rPr>
              <a:t>1) </a:t>
            </a:r>
            <a:r>
              <a:rPr lang="en-US" sz="2400" dirty="0" smtClean="0">
                <a:latin typeface="Arial"/>
                <a:cs typeface="Arial"/>
              </a:rPr>
              <a:t>development </a:t>
            </a:r>
            <a:r>
              <a:rPr lang="en-US" sz="2400" dirty="0" smtClean="0">
                <a:latin typeface="Arial"/>
                <a:cs typeface="Arial"/>
              </a:rPr>
              <a:t>of new GUI and API,</a:t>
            </a:r>
            <a:r>
              <a:rPr lang="en-US" sz="2400" dirty="0">
                <a:latin typeface="Arial"/>
                <a:cs typeface="Arial"/>
              </a:rPr>
              <a:t> </a:t>
            </a:r>
            <a:r>
              <a:rPr lang="en-US" sz="2400" dirty="0" smtClean="0">
                <a:latin typeface="Arial"/>
                <a:cs typeface="Arial"/>
              </a:rPr>
              <a:t>2) </a:t>
            </a:r>
            <a:r>
              <a:rPr lang="en-US" sz="2400" dirty="0" smtClean="0">
                <a:latin typeface="Arial"/>
                <a:cs typeface="Arial"/>
              </a:rPr>
              <a:t>code </a:t>
            </a:r>
            <a:r>
              <a:rPr lang="en-US" sz="2400" dirty="0" smtClean="0">
                <a:latin typeface="Arial"/>
                <a:cs typeface="Arial"/>
              </a:rPr>
              <a:t>modularization </a:t>
            </a:r>
            <a:r>
              <a:rPr lang="en-US" sz="2400" dirty="0">
                <a:latin typeface="Arial"/>
                <a:cs typeface="Arial"/>
              </a:rPr>
              <a:t>and </a:t>
            </a:r>
            <a:r>
              <a:rPr lang="en-US" sz="2400" dirty="0" smtClean="0">
                <a:latin typeface="Arial"/>
                <a:cs typeface="Arial"/>
              </a:rPr>
              <a:t>optimization, 3) incorporation </a:t>
            </a:r>
            <a:r>
              <a:rPr lang="en-US" sz="2400" dirty="0" smtClean="0">
                <a:latin typeface="Arial"/>
                <a:cs typeface="Arial"/>
              </a:rPr>
              <a:t>of model functions from </a:t>
            </a:r>
            <a:r>
              <a:rPr lang="en-US" sz="2400" dirty="0" err="1" smtClean="0">
                <a:latin typeface="Arial"/>
                <a:cs typeface="Arial"/>
              </a:rPr>
              <a:t>SasFit</a:t>
            </a:r>
            <a:r>
              <a:rPr lang="en-US" sz="2400" dirty="0" smtClean="0">
                <a:latin typeface="Arial"/>
                <a:cs typeface="Arial"/>
              </a:rPr>
              <a:t> program.</a:t>
            </a:r>
            <a:endParaRPr lang="en-US" sz="2400" dirty="0">
              <a:latin typeface="Arial"/>
              <a:cs typeface="Arial"/>
            </a:endParaRPr>
          </a:p>
        </p:txBody>
      </p:sp>
      <p:sp>
        <p:nvSpPr>
          <p:cNvPr id="34" name="TextBox 33"/>
          <p:cNvSpPr txBox="1"/>
          <p:nvPr/>
        </p:nvSpPr>
        <p:spPr>
          <a:xfrm>
            <a:off x="15442406" y="17887157"/>
            <a:ext cx="8001000" cy="4339650"/>
          </a:xfrm>
          <a:prstGeom prst="rect">
            <a:avLst/>
          </a:prstGeom>
          <a:noFill/>
        </p:spPr>
        <p:txBody>
          <a:bodyPr wrap="square" rtlCol="0">
            <a:spAutoFit/>
          </a:bodyPr>
          <a:lstStyle/>
          <a:p>
            <a:pPr algn="just"/>
            <a:r>
              <a:rPr lang="en-US" sz="3600" dirty="0" smtClean="0">
                <a:latin typeface="Arial"/>
                <a:cs typeface="Arial"/>
              </a:rPr>
              <a:t>New GUI</a:t>
            </a:r>
          </a:p>
          <a:p>
            <a:pPr algn="just"/>
            <a:r>
              <a:rPr lang="en-US" sz="2400" dirty="0" smtClean="0">
                <a:latin typeface="Arial"/>
                <a:cs typeface="Arial"/>
              </a:rPr>
              <a:t>The new version of GUI will take an advantage of a well-established </a:t>
            </a:r>
            <a:r>
              <a:rPr lang="en-US" sz="2400" dirty="0" err="1" smtClean="0">
                <a:latin typeface="Arial"/>
                <a:cs typeface="Arial"/>
              </a:rPr>
              <a:t>Qt</a:t>
            </a:r>
            <a:r>
              <a:rPr lang="en-US" sz="2400" dirty="0" smtClean="0">
                <a:latin typeface="Arial"/>
                <a:cs typeface="Arial"/>
              </a:rPr>
              <a:t> </a:t>
            </a:r>
            <a:r>
              <a:rPr lang="en-US" sz="2400" dirty="0" smtClean="0">
                <a:latin typeface="Arial"/>
                <a:cs typeface="Arial"/>
              </a:rPr>
              <a:t>framework, which provides: </a:t>
            </a:r>
          </a:p>
          <a:p>
            <a:pPr marL="342900" indent="-342900" algn="just">
              <a:buFont typeface="Arial"/>
              <a:buChar char="•"/>
            </a:pPr>
            <a:r>
              <a:rPr lang="en-US" sz="2400" dirty="0" smtClean="0">
                <a:solidFill>
                  <a:schemeClr val="tx1"/>
                </a:solidFill>
                <a:latin typeface="Arial"/>
                <a:cs typeface="Arial"/>
              </a:rPr>
              <a:t>platform </a:t>
            </a:r>
            <a:r>
              <a:rPr lang="en-US" sz="2400" dirty="0" smtClean="0">
                <a:solidFill>
                  <a:schemeClr val="tx1"/>
                </a:solidFill>
                <a:latin typeface="Arial"/>
                <a:cs typeface="Arial"/>
              </a:rPr>
              <a:t>consistency </a:t>
            </a:r>
            <a:endParaRPr lang="en-US" sz="2400" dirty="0" smtClean="0">
              <a:solidFill>
                <a:schemeClr val="tx1"/>
              </a:solidFill>
              <a:latin typeface="Arial"/>
              <a:cs typeface="Arial"/>
            </a:endParaRPr>
          </a:p>
          <a:p>
            <a:pPr marL="342900" indent="-342900" algn="just">
              <a:buFont typeface="Arial"/>
              <a:buChar char="•"/>
            </a:pPr>
            <a:r>
              <a:rPr lang="en-US" sz="2400" dirty="0" smtClean="0">
                <a:solidFill>
                  <a:schemeClr val="tx1"/>
                </a:solidFill>
                <a:latin typeface="Arial"/>
                <a:cs typeface="Arial"/>
              </a:rPr>
              <a:t>professional </a:t>
            </a:r>
            <a:r>
              <a:rPr lang="en-US" sz="2400" dirty="0" smtClean="0">
                <a:solidFill>
                  <a:schemeClr val="tx1"/>
                </a:solidFill>
                <a:latin typeface="Arial"/>
                <a:cs typeface="Arial"/>
              </a:rPr>
              <a:t>and </a:t>
            </a:r>
            <a:r>
              <a:rPr lang="en-US" sz="2400" dirty="0">
                <a:solidFill>
                  <a:schemeClr val="tx1"/>
                </a:solidFill>
                <a:latin typeface="Arial"/>
                <a:cs typeface="Arial"/>
              </a:rPr>
              <a:t>mature </a:t>
            </a:r>
            <a:r>
              <a:rPr lang="en-US" sz="2400" dirty="0" smtClean="0">
                <a:solidFill>
                  <a:schemeClr val="tx1"/>
                </a:solidFill>
                <a:latin typeface="Arial"/>
                <a:cs typeface="Arial"/>
              </a:rPr>
              <a:t>technology, </a:t>
            </a:r>
            <a:endParaRPr lang="en-US" sz="2400" dirty="0" smtClean="0">
              <a:solidFill>
                <a:schemeClr val="tx1"/>
              </a:solidFill>
              <a:latin typeface="Arial"/>
              <a:cs typeface="Arial"/>
            </a:endParaRPr>
          </a:p>
          <a:p>
            <a:pPr marL="342900" indent="-342900" algn="just">
              <a:buFont typeface="Arial"/>
              <a:buChar char="•"/>
            </a:pPr>
            <a:r>
              <a:rPr lang="en-US" sz="2400" dirty="0" smtClean="0">
                <a:solidFill>
                  <a:schemeClr val="tx1"/>
                </a:solidFill>
                <a:latin typeface="Arial"/>
                <a:cs typeface="Arial"/>
              </a:rPr>
              <a:t>long </a:t>
            </a:r>
            <a:r>
              <a:rPr lang="en-US" sz="2400" dirty="0">
                <a:solidFill>
                  <a:schemeClr val="tx1"/>
                </a:solidFill>
                <a:latin typeface="Arial"/>
                <a:cs typeface="Arial"/>
              </a:rPr>
              <a:t>term </a:t>
            </a:r>
            <a:r>
              <a:rPr lang="en-US" sz="2400" dirty="0" smtClean="0">
                <a:solidFill>
                  <a:schemeClr val="tx1"/>
                </a:solidFill>
                <a:latin typeface="Arial"/>
                <a:cs typeface="Arial"/>
              </a:rPr>
              <a:t>maintainability, </a:t>
            </a:r>
            <a:endParaRPr lang="en-US" sz="2400" dirty="0" smtClean="0">
              <a:solidFill>
                <a:schemeClr val="tx1"/>
              </a:solidFill>
              <a:latin typeface="Arial"/>
              <a:cs typeface="Arial"/>
            </a:endParaRPr>
          </a:p>
          <a:p>
            <a:pPr marL="342900" indent="-342900" algn="just">
              <a:buFont typeface="Arial"/>
              <a:buChar char="•"/>
            </a:pPr>
            <a:r>
              <a:rPr lang="en-US" sz="2400" dirty="0" smtClean="0">
                <a:solidFill>
                  <a:schemeClr val="tx1"/>
                </a:solidFill>
                <a:latin typeface="Arial"/>
                <a:cs typeface="Arial"/>
              </a:rPr>
              <a:t>ease </a:t>
            </a:r>
            <a:r>
              <a:rPr lang="en-US" sz="2400" dirty="0">
                <a:solidFill>
                  <a:schemeClr val="tx1"/>
                </a:solidFill>
                <a:latin typeface="Arial"/>
                <a:cs typeface="Arial"/>
              </a:rPr>
              <a:t>of development (</a:t>
            </a:r>
            <a:r>
              <a:rPr lang="en-US" sz="2400" dirty="0" err="1">
                <a:solidFill>
                  <a:schemeClr val="tx1"/>
                </a:solidFill>
                <a:latin typeface="Arial"/>
                <a:cs typeface="Arial"/>
              </a:rPr>
              <a:t>Qt</a:t>
            </a:r>
            <a:r>
              <a:rPr lang="en-US" sz="2400" dirty="0">
                <a:solidFill>
                  <a:schemeClr val="tx1"/>
                </a:solidFill>
                <a:latin typeface="Arial"/>
                <a:cs typeface="Arial"/>
              </a:rPr>
              <a:t> designer</a:t>
            </a:r>
            <a:r>
              <a:rPr lang="en-US" sz="2400" dirty="0" smtClean="0">
                <a:solidFill>
                  <a:schemeClr val="tx1"/>
                </a:solidFill>
                <a:latin typeface="Arial"/>
                <a:cs typeface="Arial"/>
              </a:rPr>
              <a:t>), </a:t>
            </a:r>
            <a:endParaRPr lang="en-US" sz="2400" dirty="0" smtClean="0">
              <a:solidFill>
                <a:schemeClr val="tx1"/>
              </a:solidFill>
              <a:latin typeface="Arial"/>
              <a:cs typeface="Arial"/>
            </a:endParaRPr>
          </a:p>
          <a:p>
            <a:pPr marL="342900" indent="-342900" algn="just">
              <a:buFont typeface="Arial"/>
              <a:buChar char="•"/>
            </a:pPr>
            <a:r>
              <a:rPr lang="en-US" sz="2400" dirty="0" smtClean="0">
                <a:solidFill>
                  <a:schemeClr val="tx1"/>
                </a:solidFill>
                <a:latin typeface="Arial"/>
                <a:cs typeface="Arial"/>
              </a:rPr>
              <a:t>clean </a:t>
            </a:r>
            <a:r>
              <a:rPr lang="en-US" sz="2400" dirty="0">
                <a:solidFill>
                  <a:schemeClr val="tx1"/>
                </a:solidFill>
                <a:latin typeface="Arial"/>
                <a:cs typeface="Arial"/>
              </a:rPr>
              <a:t>separation of UI and </a:t>
            </a:r>
            <a:r>
              <a:rPr lang="en-US" sz="2400" dirty="0" smtClean="0">
                <a:solidFill>
                  <a:schemeClr val="tx1"/>
                </a:solidFill>
                <a:latin typeface="Arial"/>
                <a:cs typeface="Arial"/>
              </a:rPr>
              <a:t>code, </a:t>
            </a:r>
            <a:endParaRPr lang="en-US" sz="2400" dirty="0" smtClean="0">
              <a:solidFill>
                <a:schemeClr val="tx1"/>
              </a:solidFill>
              <a:latin typeface="Arial"/>
              <a:cs typeface="Arial"/>
            </a:endParaRPr>
          </a:p>
          <a:p>
            <a:pPr marL="342900" indent="-342900" algn="just">
              <a:buFont typeface="Arial"/>
              <a:buChar char="•"/>
            </a:pPr>
            <a:r>
              <a:rPr lang="en-US" sz="2400" dirty="0" smtClean="0">
                <a:solidFill>
                  <a:schemeClr val="tx1"/>
                </a:solidFill>
                <a:latin typeface="Arial"/>
                <a:cs typeface="Arial"/>
              </a:rPr>
              <a:t>implemented </a:t>
            </a:r>
            <a:r>
              <a:rPr lang="en-US" sz="2400" dirty="0" smtClean="0">
                <a:solidFill>
                  <a:schemeClr val="tx1"/>
                </a:solidFill>
                <a:latin typeface="Arial"/>
                <a:cs typeface="Arial"/>
              </a:rPr>
              <a:t>in other software data reduction and analysis supported by ESS (e.g. </a:t>
            </a:r>
            <a:r>
              <a:rPr lang="en-US" sz="2400" dirty="0" err="1" smtClean="0">
                <a:solidFill>
                  <a:schemeClr val="tx1"/>
                </a:solidFill>
                <a:latin typeface="Arial"/>
                <a:cs typeface="Arial"/>
              </a:rPr>
              <a:t>Mantid</a:t>
            </a:r>
            <a:r>
              <a:rPr lang="en-US" sz="2400" dirty="0" smtClean="0">
                <a:solidFill>
                  <a:schemeClr val="tx1"/>
                </a:solidFill>
                <a:latin typeface="Arial"/>
                <a:cs typeface="Arial"/>
              </a:rPr>
              <a:t> [2]).</a:t>
            </a:r>
            <a:endParaRPr lang="en-US" sz="2400" dirty="0">
              <a:solidFill>
                <a:schemeClr val="tx1"/>
              </a:solidFill>
              <a:latin typeface="Arial"/>
              <a:cs typeface="Arial"/>
            </a:endParaRPr>
          </a:p>
          <a:p>
            <a:pPr algn="just"/>
            <a:endParaRPr lang="en-US" sz="2400" dirty="0" smtClean="0"/>
          </a:p>
        </p:txBody>
      </p:sp>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748206" y="17810956"/>
            <a:ext cx="2626947" cy="4038600"/>
          </a:xfrm>
          <a:prstGeom prst="rect">
            <a:avLst/>
          </a:prstGeom>
        </p:spPr>
      </p:pic>
      <p:pic>
        <p:nvPicPr>
          <p:cNvPr id="36" name="Picture 3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567606" y="17829301"/>
            <a:ext cx="2728030" cy="4020255"/>
          </a:xfrm>
          <a:prstGeom prst="rect">
            <a:avLst/>
          </a:prstGeom>
        </p:spPr>
      </p:pic>
      <p:sp>
        <p:nvSpPr>
          <p:cNvPr id="37" name="TextBox 36"/>
          <p:cNvSpPr txBox="1"/>
          <p:nvPr/>
        </p:nvSpPr>
        <p:spPr>
          <a:xfrm>
            <a:off x="21614606" y="28547238"/>
            <a:ext cx="7772400" cy="4339650"/>
          </a:xfrm>
          <a:prstGeom prst="rect">
            <a:avLst/>
          </a:prstGeom>
          <a:noFill/>
        </p:spPr>
        <p:txBody>
          <a:bodyPr wrap="square" rtlCol="0">
            <a:spAutoFit/>
          </a:bodyPr>
          <a:lstStyle/>
          <a:p>
            <a:pPr algn="just"/>
            <a:r>
              <a:rPr lang="en-US" sz="3600" dirty="0" err="1" smtClean="0">
                <a:latin typeface="Arial"/>
                <a:cs typeface="Arial"/>
              </a:rPr>
              <a:t>SasFit</a:t>
            </a:r>
            <a:r>
              <a:rPr lang="en-US" sz="3600" dirty="0" smtClean="0">
                <a:latin typeface="Arial"/>
                <a:cs typeface="Arial"/>
              </a:rPr>
              <a:t> models integration</a:t>
            </a:r>
          </a:p>
          <a:p>
            <a:pPr algn="just"/>
            <a:r>
              <a:rPr lang="en-US" sz="2400" dirty="0">
                <a:latin typeface="Arial"/>
                <a:cs typeface="Arial"/>
              </a:rPr>
              <a:t>One of the </a:t>
            </a:r>
            <a:r>
              <a:rPr lang="en-US" sz="2400" dirty="0" smtClean="0">
                <a:latin typeface="Arial"/>
                <a:cs typeface="Arial"/>
              </a:rPr>
              <a:t>goals </a:t>
            </a:r>
            <a:r>
              <a:rPr lang="en-US" sz="2400" dirty="0">
                <a:latin typeface="Arial"/>
                <a:cs typeface="Arial"/>
              </a:rPr>
              <a:t>in SINE2020 project </a:t>
            </a:r>
            <a:r>
              <a:rPr lang="en-US" sz="2400" dirty="0" smtClean="0">
                <a:latin typeface="Arial"/>
                <a:cs typeface="Arial"/>
              </a:rPr>
              <a:t>also involves </a:t>
            </a:r>
            <a:r>
              <a:rPr lang="en-US" sz="2400" dirty="0">
                <a:latin typeface="Arial"/>
                <a:cs typeface="Arial"/>
              </a:rPr>
              <a:t>an extension of </a:t>
            </a:r>
            <a:r>
              <a:rPr lang="en-US" sz="2400" dirty="0" err="1" smtClean="0">
                <a:latin typeface="Arial"/>
                <a:cs typeface="Arial"/>
              </a:rPr>
              <a:t>SasView</a:t>
            </a:r>
            <a:r>
              <a:rPr lang="en-US" sz="2400" dirty="0" smtClean="0">
                <a:latin typeface="Arial"/>
                <a:cs typeface="Arial"/>
              </a:rPr>
              <a:t> model function library </a:t>
            </a:r>
            <a:r>
              <a:rPr lang="en-US" sz="2400" dirty="0">
                <a:latin typeface="Arial"/>
                <a:cs typeface="Arial"/>
              </a:rPr>
              <a:t>with </a:t>
            </a:r>
            <a:r>
              <a:rPr lang="en-US" sz="2400" dirty="0" err="1" smtClean="0">
                <a:latin typeface="Arial"/>
                <a:cs typeface="Arial"/>
              </a:rPr>
              <a:t>SasFit</a:t>
            </a:r>
            <a:r>
              <a:rPr lang="en-US" sz="2400" dirty="0" smtClean="0">
                <a:latin typeface="Arial"/>
                <a:cs typeface="Arial"/>
              </a:rPr>
              <a:t> functions [3]. </a:t>
            </a:r>
            <a:r>
              <a:rPr lang="en-US" sz="2400" dirty="0" err="1" smtClean="0">
                <a:latin typeface="Arial"/>
                <a:cs typeface="Arial"/>
              </a:rPr>
              <a:t>SasFit</a:t>
            </a:r>
            <a:r>
              <a:rPr lang="en-US" sz="2400" dirty="0" smtClean="0">
                <a:latin typeface="Arial"/>
                <a:cs typeface="Arial"/>
              </a:rPr>
              <a:t> </a:t>
            </a:r>
            <a:r>
              <a:rPr lang="en-US" sz="2400" dirty="0">
                <a:latin typeface="Arial"/>
                <a:cs typeface="Arial"/>
              </a:rPr>
              <a:t>is a</a:t>
            </a:r>
            <a:r>
              <a:rPr lang="en-US" sz="2400" dirty="0" smtClean="0">
                <a:latin typeface="Arial"/>
                <a:cs typeface="Arial"/>
              </a:rPr>
              <a:t> program that </a:t>
            </a:r>
            <a:r>
              <a:rPr lang="en-US" sz="2400" dirty="0">
                <a:latin typeface="Arial"/>
                <a:cs typeface="Arial"/>
              </a:rPr>
              <a:t>has been </a:t>
            </a:r>
            <a:r>
              <a:rPr lang="en-US" sz="2400" dirty="0" smtClean="0">
                <a:latin typeface="Arial"/>
                <a:cs typeface="Arial"/>
              </a:rPr>
              <a:t>developed </a:t>
            </a:r>
            <a:r>
              <a:rPr lang="en-US" sz="2400" dirty="0">
                <a:latin typeface="Arial"/>
                <a:cs typeface="Arial"/>
              </a:rPr>
              <a:t>to fulfill the needs at the small angle neutron scattering facility at </a:t>
            </a:r>
            <a:r>
              <a:rPr lang="en-US" sz="2400" dirty="0" smtClean="0">
                <a:latin typeface="Arial"/>
                <a:cs typeface="Arial"/>
              </a:rPr>
              <a:t>PSI. </a:t>
            </a:r>
            <a:r>
              <a:rPr lang="en-US" sz="2400" dirty="0" err="1" smtClean="0">
                <a:latin typeface="Arial"/>
                <a:cs typeface="Arial"/>
              </a:rPr>
              <a:t>SasFit</a:t>
            </a:r>
            <a:r>
              <a:rPr lang="en-US" sz="2400" dirty="0" smtClean="0">
                <a:latin typeface="Arial"/>
                <a:cs typeface="Arial"/>
              </a:rPr>
              <a:t> contains a large library of form and structure factors that would clearly expand fitting repertoire of </a:t>
            </a:r>
            <a:r>
              <a:rPr lang="en-US" sz="2400" dirty="0" err="1" smtClean="0">
                <a:latin typeface="Arial"/>
                <a:cs typeface="Arial"/>
              </a:rPr>
              <a:t>SasView</a:t>
            </a:r>
            <a:r>
              <a:rPr lang="en-US" sz="2400" dirty="0" smtClean="0">
                <a:latin typeface="Arial"/>
                <a:cs typeface="Arial"/>
              </a:rPr>
              <a:t>. With the newly introduced modularization </a:t>
            </a:r>
            <a:r>
              <a:rPr lang="en-US" sz="2400" dirty="0" err="1" smtClean="0">
                <a:latin typeface="Arial"/>
                <a:cs typeface="Arial"/>
              </a:rPr>
              <a:t>SasFit</a:t>
            </a:r>
            <a:r>
              <a:rPr lang="en-US" sz="2400" dirty="0" smtClean="0">
                <a:latin typeface="Arial"/>
                <a:cs typeface="Arial"/>
              </a:rPr>
              <a:t> models will be incorporated into </a:t>
            </a:r>
            <a:r>
              <a:rPr lang="en-US" sz="2400" dirty="0" err="1" smtClean="0">
                <a:latin typeface="Arial"/>
                <a:cs typeface="Arial"/>
              </a:rPr>
              <a:t>SasModels</a:t>
            </a:r>
            <a:r>
              <a:rPr lang="en-US" sz="2400" dirty="0" smtClean="0">
                <a:latin typeface="Arial"/>
                <a:cs typeface="Arial"/>
              </a:rPr>
              <a:t> library.</a:t>
            </a:r>
            <a:endParaRPr lang="en-US" sz="2400" dirty="0">
              <a:latin typeface="Arial"/>
              <a:cs typeface="Arial"/>
            </a:endParaRPr>
          </a:p>
          <a:p>
            <a:pPr algn="just"/>
            <a:endParaRPr lang="en-US" sz="2400" dirty="0" smtClean="0"/>
          </a:p>
        </p:txBody>
      </p:sp>
      <p:sp>
        <p:nvSpPr>
          <p:cNvPr id="38" name="TextBox 37"/>
          <p:cNvSpPr txBox="1"/>
          <p:nvPr/>
        </p:nvSpPr>
        <p:spPr>
          <a:xfrm>
            <a:off x="21309806" y="22340034"/>
            <a:ext cx="8001000" cy="2862322"/>
          </a:xfrm>
          <a:prstGeom prst="rect">
            <a:avLst/>
          </a:prstGeom>
          <a:noFill/>
        </p:spPr>
        <p:txBody>
          <a:bodyPr wrap="square" rtlCol="0">
            <a:spAutoFit/>
          </a:bodyPr>
          <a:lstStyle/>
          <a:p>
            <a:pPr algn="just"/>
            <a:r>
              <a:rPr lang="en-US" sz="3600" dirty="0" smtClean="0">
                <a:latin typeface="Arial"/>
                <a:cs typeface="Arial"/>
              </a:rPr>
              <a:t>New API</a:t>
            </a:r>
          </a:p>
          <a:p>
            <a:pPr algn="just"/>
            <a:r>
              <a:rPr lang="en-US" sz="2400" dirty="0" smtClean="0">
                <a:latin typeface="Arial"/>
                <a:cs typeface="Arial"/>
              </a:rPr>
              <a:t>The developments </a:t>
            </a:r>
            <a:r>
              <a:rPr lang="en-US" sz="2400" dirty="0" smtClean="0">
                <a:latin typeface="Arial"/>
                <a:cs typeface="Arial"/>
              </a:rPr>
              <a:t>for a new API will involve:</a:t>
            </a:r>
          </a:p>
          <a:p>
            <a:pPr marL="342900" indent="-342900" algn="just">
              <a:buFont typeface="Arial"/>
              <a:buChar char="•"/>
            </a:pPr>
            <a:r>
              <a:rPr lang="en-US" sz="2400" dirty="0" smtClean="0">
                <a:latin typeface="Arial"/>
                <a:cs typeface="Arial"/>
              </a:rPr>
              <a:t>enabling an </a:t>
            </a:r>
            <a:r>
              <a:rPr lang="en-US" sz="2400" dirty="0" smtClean="0">
                <a:solidFill>
                  <a:schemeClr val="tx1"/>
                </a:solidFill>
                <a:latin typeface="Arial"/>
                <a:cs typeface="Arial"/>
              </a:rPr>
              <a:t>access </a:t>
            </a:r>
            <a:r>
              <a:rPr lang="en-US" sz="2400" dirty="0">
                <a:solidFill>
                  <a:schemeClr val="tx1"/>
                </a:solidFill>
                <a:latin typeface="Arial"/>
                <a:cs typeface="Arial"/>
              </a:rPr>
              <a:t>to </a:t>
            </a:r>
            <a:r>
              <a:rPr lang="en-US" sz="2400" dirty="0" err="1">
                <a:solidFill>
                  <a:schemeClr val="tx1"/>
                </a:solidFill>
                <a:latin typeface="Arial"/>
                <a:cs typeface="Arial"/>
              </a:rPr>
              <a:t>SasModels</a:t>
            </a:r>
            <a:r>
              <a:rPr lang="en-US" sz="2400" dirty="0">
                <a:solidFill>
                  <a:schemeClr val="tx1"/>
                </a:solidFill>
                <a:latin typeface="Arial"/>
                <a:cs typeface="Arial"/>
              </a:rPr>
              <a:t>, either directly or through </a:t>
            </a:r>
            <a:r>
              <a:rPr lang="en-US" sz="2400" dirty="0" err="1" smtClean="0">
                <a:solidFill>
                  <a:schemeClr val="tx1"/>
                </a:solidFill>
                <a:latin typeface="Arial"/>
                <a:cs typeface="Arial"/>
              </a:rPr>
              <a:t>SasCalc</a:t>
            </a:r>
            <a:r>
              <a:rPr lang="en-US" sz="2400" dirty="0" smtClean="0">
                <a:solidFill>
                  <a:schemeClr val="tx1"/>
                </a:solidFill>
                <a:latin typeface="Arial"/>
                <a:cs typeface="Arial"/>
              </a:rPr>
              <a:t> module, </a:t>
            </a:r>
            <a:endParaRPr lang="en-US" sz="2400" dirty="0" smtClean="0">
              <a:solidFill>
                <a:schemeClr val="tx1"/>
              </a:solidFill>
              <a:latin typeface="Arial"/>
              <a:cs typeface="Arial"/>
            </a:endParaRPr>
          </a:p>
          <a:p>
            <a:pPr marL="342900" indent="-342900" algn="just">
              <a:buFont typeface="Arial"/>
              <a:buChar char="•"/>
            </a:pPr>
            <a:r>
              <a:rPr lang="en-US" sz="2400" dirty="0" smtClean="0">
                <a:solidFill>
                  <a:schemeClr val="tx1"/>
                </a:solidFill>
                <a:latin typeface="Arial"/>
                <a:cs typeface="Arial"/>
              </a:rPr>
              <a:t>facilitate </a:t>
            </a:r>
            <a:r>
              <a:rPr lang="en-US" sz="2400" dirty="0">
                <a:solidFill>
                  <a:schemeClr val="tx1"/>
                </a:solidFill>
                <a:latin typeface="Arial"/>
                <a:cs typeface="Arial"/>
              </a:rPr>
              <a:t>t</a:t>
            </a:r>
            <a:r>
              <a:rPr lang="en-US" sz="2400" dirty="0" smtClean="0">
                <a:solidFill>
                  <a:schemeClr val="tx1"/>
                </a:solidFill>
                <a:latin typeface="Arial"/>
                <a:cs typeface="Arial"/>
              </a:rPr>
              <a:t>he exclusive access to </a:t>
            </a:r>
            <a:r>
              <a:rPr lang="en-US" sz="2400" dirty="0" err="1" smtClean="0">
                <a:solidFill>
                  <a:schemeClr val="tx1"/>
                </a:solidFill>
                <a:latin typeface="Arial"/>
                <a:cs typeface="Arial"/>
              </a:rPr>
              <a:t>SasCalc</a:t>
            </a:r>
            <a:r>
              <a:rPr lang="en-US" sz="2400" dirty="0" smtClean="0">
                <a:solidFill>
                  <a:schemeClr val="tx1"/>
                </a:solidFill>
                <a:latin typeface="Arial"/>
                <a:cs typeface="Arial"/>
              </a:rPr>
              <a:t> from </a:t>
            </a:r>
            <a:r>
              <a:rPr lang="en-US" sz="2400" dirty="0" err="1" smtClean="0">
                <a:solidFill>
                  <a:schemeClr val="tx1"/>
                </a:solidFill>
                <a:latin typeface="Arial"/>
                <a:cs typeface="Arial"/>
              </a:rPr>
              <a:t>SasGUI</a:t>
            </a:r>
            <a:r>
              <a:rPr lang="en-US" sz="2400" dirty="0" smtClean="0">
                <a:solidFill>
                  <a:schemeClr val="tx1"/>
                </a:solidFill>
                <a:latin typeface="Arial"/>
                <a:cs typeface="Arial"/>
              </a:rPr>
              <a:t> </a:t>
            </a:r>
          </a:p>
          <a:p>
            <a:pPr marL="342900" indent="-342900" algn="just">
              <a:buFont typeface="Arial"/>
              <a:buChar char="•"/>
            </a:pPr>
            <a:r>
              <a:rPr lang="en-US" sz="2400" dirty="0" smtClean="0">
                <a:solidFill>
                  <a:schemeClr val="tx1"/>
                </a:solidFill>
                <a:latin typeface="Arial"/>
                <a:cs typeface="Arial"/>
              </a:rPr>
              <a:t>enable </a:t>
            </a:r>
            <a:r>
              <a:rPr lang="en-US" sz="2400" dirty="0" smtClean="0">
                <a:solidFill>
                  <a:schemeClr val="tx1"/>
                </a:solidFill>
                <a:latin typeface="Arial"/>
                <a:cs typeface="Arial"/>
              </a:rPr>
              <a:t>CLI </a:t>
            </a:r>
            <a:r>
              <a:rPr lang="en-US" sz="2400" dirty="0">
                <a:solidFill>
                  <a:schemeClr val="tx1"/>
                </a:solidFill>
                <a:latin typeface="Arial"/>
                <a:cs typeface="Arial"/>
              </a:rPr>
              <a:t>access to all the </a:t>
            </a:r>
            <a:r>
              <a:rPr lang="en-US" sz="2400" dirty="0" err="1" smtClean="0">
                <a:solidFill>
                  <a:schemeClr val="tx1"/>
                </a:solidFill>
                <a:latin typeface="Arial"/>
                <a:cs typeface="Arial"/>
              </a:rPr>
              <a:t>SasCalc</a:t>
            </a:r>
            <a:r>
              <a:rPr lang="en-US" sz="2400" dirty="0" smtClean="0">
                <a:solidFill>
                  <a:schemeClr val="tx1"/>
                </a:solidFill>
                <a:latin typeface="Arial"/>
                <a:cs typeface="Arial"/>
              </a:rPr>
              <a:t> </a:t>
            </a:r>
            <a:r>
              <a:rPr lang="en-US" sz="2400" dirty="0">
                <a:solidFill>
                  <a:schemeClr val="tx1"/>
                </a:solidFill>
                <a:latin typeface="Arial"/>
                <a:cs typeface="Arial"/>
              </a:rPr>
              <a:t>functionality and </a:t>
            </a:r>
            <a:r>
              <a:rPr lang="en-US" sz="2400" dirty="0" smtClean="0">
                <a:solidFill>
                  <a:schemeClr val="tx1"/>
                </a:solidFill>
                <a:latin typeface="Arial"/>
                <a:cs typeface="Arial"/>
              </a:rPr>
              <a:t>models.</a:t>
            </a:r>
            <a:endParaRPr lang="en-US" sz="2400" dirty="0">
              <a:solidFill>
                <a:schemeClr val="tx1"/>
              </a:solidFill>
              <a:latin typeface="Arial"/>
              <a:cs typeface="Arial"/>
            </a:endParaRPr>
          </a:p>
        </p:txBody>
      </p:sp>
      <p:pic>
        <p:nvPicPr>
          <p:cNvPr id="11" name="Picture 10"/>
          <p:cNvPicPr>
            <a:picLocks noChangeAspect="1"/>
          </p:cNvPicPr>
          <p:nvPr/>
        </p:nvPicPr>
        <p:blipFill>
          <a:blip r:embed="rId14"/>
          <a:stretch>
            <a:fillRect/>
          </a:stretch>
        </p:blipFill>
        <p:spPr>
          <a:xfrm>
            <a:off x="15899606" y="29545756"/>
            <a:ext cx="2898099" cy="2209800"/>
          </a:xfrm>
          <a:prstGeom prst="rect">
            <a:avLst/>
          </a:prstGeom>
        </p:spPr>
      </p:pic>
      <p:pic>
        <p:nvPicPr>
          <p:cNvPr id="19" name="Picture 18"/>
          <p:cNvPicPr>
            <a:picLocks noChangeAspect="1"/>
          </p:cNvPicPr>
          <p:nvPr/>
        </p:nvPicPr>
        <p:blipFill>
          <a:blip r:embed="rId15"/>
          <a:stretch>
            <a:fillRect/>
          </a:stretch>
        </p:blipFill>
        <p:spPr>
          <a:xfrm>
            <a:off x="19176206" y="28859956"/>
            <a:ext cx="2209800" cy="2209800"/>
          </a:xfrm>
          <a:prstGeom prst="rect">
            <a:avLst/>
          </a:prstGeom>
        </p:spPr>
      </p:pic>
      <p:sp>
        <p:nvSpPr>
          <p:cNvPr id="45" name="Rektangel med rundade hörn 62"/>
          <p:cNvSpPr>
            <a:spLocks noChangeArrowheads="1"/>
          </p:cNvSpPr>
          <p:nvPr/>
        </p:nvSpPr>
        <p:spPr bwMode="auto">
          <a:xfrm>
            <a:off x="15290006" y="32822356"/>
            <a:ext cx="14249400" cy="7162800"/>
          </a:xfrm>
          <a:prstGeom prst="roundRect">
            <a:avLst>
              <a:gd name="adj" fmla="val 188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500">
                <a:solidFill>
                  <a:srgbClr val="000000"/>
                </a:solidFill>
                <a:latin typeface="Comic Sans MS" charset="0"/>
                <a:ea typeface="ヒラギノ角ゴ ProN W3" charset="-128"/>
                <a:sym typeface="Comic Sans MS" charset="0"/>
              </a:defRPr>
            </a:lvl1pPr>
            <a:lvl2pPr marL="742950" indent="-285750" eaLnBrk="0" hangingPunct="0">
              <a:defRPr sz="10500">
                <a:solidFill>
                  <a:srgbClr val="000000"/>
                </a:solidFill>
                <a:latin typeface="Comic Sans MS" charset="0"/>
                <a:ea typeface="ヒラギノ角ゴ ProN W3" charset="-128"/>
                <a:sym typeface="Comic Sans MS" charset="0"/>
              </a:defRPr>
            </a:lvl2pPr>
            <a:lvl3pPr marL="1143000" indent="-228600" eaLnBrk="0" hangingPunct="0">
              <a:defRPr sz="10500">
                <a:solidFill>
                  <a:srgbClr val="000000"/>
                </a:solidFill>
                <a:latin typeface="Comic Sans MS" charset="0"/>
                <a:ea typeface="ヒラギノ角ゴ ProN W3" charset="-128"/>
                <a:sym typeface="Comic Sans MS" charset="0"/>
              </a:defRPr>
            </a:lvl3pPr>
            <a:lvl4pPr marL="1600200" indent="-228600" eaLnBrk="0" hangingPunct="0">
              <a:defRPr sz="10500">
                <a:solidFill>
                  <a:srgbClr val="000000"/>
                </a:solidFill>
                <a:latin typeface="Comic Sans MS" charset="0"/>
                <a:ea typeface="ヒラギノ角ゴ ProN W3" charset="-128"/>
                <a:sym typeface="Comic Sans MS" charset="0"/>
              </a:defRPr>
            </a:lvl4pPr>
            <a:lvl5pPr marL="2057400" indent="-228600" eaLnBrk="0" hangingPunct="0">
              <a:defRPr sz="10500">
                <a:solidFill>
                  <a:srgbClr val="000000"/>
                </a:solidFill>
                <a:latin typeface="Comic Sans MS" charset="0"/>
                <a:ea typeface="ヒラギノ角ゴ ProN W3" charset="-128"/>
                <a:sym typeface="Comic Sans MS" charset="0"/>
              </a:defRPr>
            </a:lvl5pPr>
            <a:lvl6pPr marL="25146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6pPr>
            <a:lvl7pPr marL="29718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7pPr>
            <a:lvl8pPr marL="34290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8pPr>
            <a:lvl9pPr marL="38862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9pPr>
          </a:lstStyle>
          <a:p>
            <a:pPr algn="just" eaLnBrk="1" hangingPunct="1">
              <a:lnSpc>
                <a:spcPct val="150000"/>
              </a:lnSpc>
            </a:pPr>
            <a:endParaRPr lang="en-GB" altLang="en-US" sz="2400">
              <a:latin typeface="Tahoma" charset="0"/>
            </a:endParaRPr>
          </a:p>
        </p:txBody>
      </p:sp>
      <p:graphicFrame>
        <p:nvGraphicFramePr>
          <p:cNvPr id="44" name="Diagram 43"/>
          <p:cNvGraphicFramePr/>
          <p:nvPr>
            <p:extLst>
              <p:ext uri="{D42A27DB-BD31-4B8C-83A1-F6EECF244321}">
                <p14:modId xmlns:p14="http://schemas.microsoft.com/office/powerpoint/2010/main" val="115118537"/>
              </p:ext>
            </p:extLst>
          </p:nvPr>
        </p:nvGraphicFramePr>
        <p:xfrm>
          <a:off x="15747206" y="28631356"/>
          <a:ext cx="5486400" cy="34290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pic>
        <p:nvPicPr>
          <p:cNvPr id="48" name="Picture 4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7675875" y="23144956"/>
            <a:ext cx="3669793" cy="1911350"/>
          </a:xfrm>
          <a:prstGeom prst="rect">
            <a:avLst/>
          </a:prstGeom>
        </p:spPr>
      </p:pic>
      <p:pic>
        <p:nvPicPr>
          <p:cNvPr id="49" name="Content Placeholder 7"/>
          <p:cNvPicPr>
            <a:picLocks noGrp="1" noChangeAspect="1"/>
          </p:cNvPicPr>
          <p:nvPr>
            <p:ph idx="1"/>
          </p:nvPr>
        </p:nvPicPr>
        <p:blipFill>
          <a:blip r:embed="rId22" cstate="print">
            <a:extLst>
              <a:ext uri="{28A0092B-C50C-407E-A947-70E740481C1C}">
                <a14:useLocalDpi xmlns:a14="http://schemas.microsoft.com/office/drawing/2010/main" val="0"/>
              </a:ext>
            </a:extLst>
          </a:blip>
          <a:stretch>
            <a:fillRect/>
          </a:stretch>
        </p:blipFill>
        <p:spPr>
          <a:xfrm>
            <a:off x="15518606" y="23227506"/>
            <a:ext cx="2414653" cy="1752600"/>
          </a:xfrm>
        </p:spPr>
      </p:pic>
      <p:sp>
        <p:nvSpPr>
          <p:cNvPr id="50" name="TextBox 49"/>
          <p:cNvSpPr txBox="1"/>
          <p:nvPr/>
        </p:nvSpPr>
        <p:spPr>
          <a:xfrm>
            <a:off x="15518606" y="33002319"/>
            <a:ext cx="13716000" cy="2616101"/>
          </a:xfrm>
          <a:prstGeom prst="rect">
            <a:avLst/>
          </a:prstGeom>
          <a:noFill/>
        </p:spPr>
        <p:txBody>
          <a:bodyPr wrap="square" rtlCol="0">
            <a:spAutoFit/>
          </a:bodyPr>
          <a:lstStyle/>
          <a:p>
            <a:pPr algn="just"/>
            <a:r>
              <a:rPr lang="en-US" sz="4400" dirty="0" smtClean="0">
                <a:latin typeface="Arial"/>
                <a:cs typeface="Arial"/>
              </a:rPr>
              <a:t>Live Data Analysis</a:t>
            </a:r>
          </a:p>
          <a:p>
            <a:pPr algn="just"/>
            <a:r>
              <a:rPr lang="en-US" sz="2400" dirty="0" smtClean="0">
                <a:latin typeface="Arial"/>
                <a:cs typeface="Arial"/>
              </a:rPr>
              <a:t>The proposed in SINE2020 improvements for </a:t>
            </a:r>
            <a:r>
              <a:rPr lang="en-US" sz="2400" dirty="0" err="1" smtClean="0">
                <a:latin typeface="Arial"/>
                <a:cs typeface="Arial"/>
              </a:rPr>
              <a:t>SasView</a:t>
            </a:r>
            <a:r>
              <a:rPr lang="en-US" sz="2400" dirty="0" smtClean="0">
                <a:latin typeface="Arial"/>
                <a:cs typeface="Arial"/>
              </a:rPr>
              <a:t> should lead to a better user experience </a:t>
            </a:r>
            <a:r>
              <a:rPr lang="en-US" sz="2400" dirty="0">
                <a:latin typeface="Arial"/>
                <a:cs typeface="Arial"/>
              </a:rPr>
              <a:t> </a:t>
            </a:r>
            <a:r>
              <a:rPr lang="en-US" sz="2400" dirty="0" smtClean="0">
                <a:latin typeface="Arial"/>
                <a:cs typeface="Arial"/>
              </a:rPr>
              <a:t>as well as enable performing </a:t>
            </a:r>
            <a:r>
              <a:rPr lang="en-US" sz="2400" dirty="0">
                <a:latin typeface="Arial"/>
                <a:cs typeface="Arial"/>
              </a:rPr>
              <a:t>l</a:t>
            </a:r>
            <a:r>
              <a:rPr lang="en-US" sz="2400" dirty="0" smtClean="0">
                <a:latin typeface="Arial"/>
                <a:cs typeface="Arial"/>
              </a:rPr>
              <a:t>ive </a:t>
            </a:r>
            <a:r>
              <a:rPr lang="en-US" sz="2400" dirty="0">
                <a:latin typeface="Arial"/>
                <a:cs typeface="Arial"/>
              </a:rPr>
              <a:t>a</a:t>
            </a:r>
            <a:r>
              <a:rPr lang="en-US" sz="2400" dirty="0" smtClean="0">
                <a:latin typeface="Arial"/>
                <a:cs typeface="Arial"/>
              </a:rPr>
              <a:t>nalysis of the neutron scattering data. With this respect </a:t>
            </a:r>
            <a:r>
              <a:rPr lang="en-US" sz="2400" dirty="0" err="1" smtClean="0">
                <a:latin typeface="Arial"/>
                <a:cs typeface="Arial"/>
              </a:rPr>
              <a:t>LiNDA</a:t>
            </a:r>
            <a:r>
              <a:rPr lang="en-US" sz="2400" dirty="0" smtClean="0">
                <a:latin typeface="Arial"/>
                <a:cs typeface="Arial"/>
              </a:rPr>
              <a:t> (Live Neutron Data Analysis) project has been imitated. The main aim of the project is to enable users to perform full data analysis during an experimental run, oppose to a typical situation when analysis is performed after experiment completion.  </a:t>
            </a:r>
          </a:p>
        </p:txBody>
      </p:sp>
      <p:sp>
        <p:nvSpPr>
          <p:cNvPr id="41" name="Rektangel med rundade hörn 62"/>
          <p:cNvSpPr>
            <a:spLocks noChangeArrowheads="1"/>
          </p:cNvSpPr>
          <p:nvPr/>
        </p:nvSpPr>
        <p:spPr bwMode="auto">
          <a:xfrm>
            <a:off x="15290006" y="11257756"/>
            <a:ext cx="14173200" cy="4038600"/>
          </a:xfrm>
          <a:prstGeom prst="roundRect">
            <a:avLst>
              <a:gd name="adj" fmla="val 188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500">
                <a:solidFill>
                  <a:srgbClr val="000000"/>
                </a:solidFill>
                <a:latin typeface="Comic Sans MS" charset="0"/>
                <a:ea typeface="ヒラギノ角ゴ ProN W3" charset="-128"/>
                <a:sym typeface="Comic Sans MS" charset="0"/>
              </a:defRPr>
            </a:lvl1pPr>
            <a:lvl2pPr marL="742950" indent="-285750" eaLnBrk="0" hangingPunct="0">
              <a:defRPr sz="10500">
                <a:solidFill>
                  <a:srgbClr val="000000"/>
                </a:solidFill>
                <a:latin typeface="Comic Sans MS" charset="0"/>
                <a:ea typeface="ヒラギノ角ゴ ProN W3" charset="-128"/>
                <a:sym typeface="Comic Sans MS" charset="0"/>
              </a:defRPr>
            </a:lvl2pPr>
            <a:lvl3pPr marL="1143000" indent="-228600" eaLnBrk="0" hangingPunct="0">
              <a:defRPr sz="10500">
                <a:solidFill>
                  <a:srgbClr val="000000"/>
                </a:solidFill>
                <a:latin typeface="Comic Sans MS" charset="0"/>
                <a:ea typeface="ヒラギノ角ゴ ProN W3" charset="-128"/>
                <a:sym typeface="Comic Sans MS" charset="0"/>
              </a:defRPr>
            </a:lvl3pPr>
            <a:lvl4pPr marL="1600200" indent="-228600" eaLnBrk="0" hangingPunct="0">
              <a:defRPr sz="10500">
                <a:solidFill>
                  <a:srgbClr val="000000"/>
                </a:solidFill>
                <a:latin typeface="Comic Sans MS" charset="0"/>
                <a:ea typeface="ヒラギノ角ゴ ProN W3" charset="-128"/>
                <a:sym typeface="Comic Sans MS" charset="0"/>
              </a:defRPr>
            </a:lvl4pPr>
            <a:lvl5pPr marL="2057400" indent="-228600" eaLnBrk="0" hangingPunct="0">
              <a:defRPr sz="10500">
                <a:solidFill>
                  <a:srgbClr val="000000"/>
                </a:solidFill>
                <a:latin typeface="Comic Sans MS" charset="0"/>
                <a:ea typeface="ヒラギノ角ゴ ProN W3" charset="-128"/>
                <a:sym typeface="Comic Sans MS" charset="0"/>
              </a:defRPr>
            </a:lvl5pPr>
            <a:lvl6pPr marL="25146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6pPr>
            <a:lvl7pPr marL="29718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7pPr>
            <a:lvl8pPr marL="34290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8pPr>
            <a:lvl9pPr marL="38862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9pPr>
          </a:lstStyle>
          <a:p>
            <a:pPr algn="just" eaLnBrk="1" hangingPunct="1">
              <a:lnSpc>
                <a:spcPct val="150000"/>
              </a:lnSpc>
            </a:pPr>
            <a:endParaRPr lang="en-GB" altLang="en-US" sz="2400" dirty="0">
              <a:latin typeface="Tahoma" charset="0"/>
            </a:endParaRPr>
          </a:p>
        </p:txBody>
      </p:sp>
      <p:sp>
        <p:nvSpPr>
          <p:cNvPr id="42" name="TextBox 41"/>
          <p:cNvSpPr txBox="1"/>
          <p:nvPr/>
        </p:nvSpPr>
        <p:spPr>
          <a:xfrm>
            <a:off x="15518606" y="11484391"/>
            <a:ext cx="10439400" cy="3354765"/>
          </a:xfrm>
          <a:prstGeom prst="rect">
            <a:avLst/>
          </a:prstGeom>
          <a:noFill/>
        </p:spPr>
        <p:txBody>
          <a:bodyPr wrap="square" rtlCol="0">
            <a:spAutoFit/>
          </a:bodyPr>
          <a:lstStyle/>
          <a:p>
            <a:pPr algn="just"/>
            <a:r>
              <a:rPr lang="en-US" sz="4400" dirty="0" smtClean="0">
                <a:latin typeface="Arial"/>
                <a:cs typeface="Arial"/>
              </a:rPr>
              <a:t>ESS support for </a:t>
            </a:r>
            <a:r>
              <a:rPr lang="en-US" sz="4400" dirty="0" err="1" smtClean="0">
                <a:latin typeface="Arial"/>
                <a:cs typeface="Arial"/>
              </a:rPr>
              <a:t>SasView</a:t>
            </a:r>
            <a:endParaRPr lang="en-US" sz="4400" dirty="0" smtClean="0">
              <a:latin typeface="Arial"/>
              <a:cs typeface="Arial"/>
            </a:endParaRPr>
          </a:p>
          <a:p>
            <a:pPr algn="just"/>
            <a:r>
              <a:rPr lang="en-US" sz="2400" dirty="0" smtClean="0">
                <a:latin typeface="Arial"/>
                <a:cs typeface="Arial"/>
              </a:rPr>
              <a:t>The </a:t>
            </a:r>
            <a:r>
              <a:rPr lang="en-US" sz="2400" dirty="0">
                <a:latin typeface="Arial"/>
                <a:cs typeface="Arial"/>
              </a:rPr>
              <a:t>European Spallation Source (ESS</a:t>
            </a:r>
            <a:r>
              <a:rPr lang="en-US" sz="2400" dirty="0" smtClean="0">
                <a:latin typeface="Arial"/>
                <a:cs typeface="Arial"/>
              </a:rPr>
              <a:t>) during </a:t>
            </a:r>
            <a:r>
              <a:rPr lang="en-US" sz="2400" dirty="0">
                <a:latin typeface="Arial"/>
                <a:cs typeface="Arial"/>
              </a:rPr>
              <a:t>the last years </a:t>
            </a:r>
            <a:r>
              <a:rPr lang="en-US" sz="2400" dirty="0" smtClean="0">
                <a:latin typeface="Arial"/>
                <a:cs typeface="Arial"/>
              </a:rPr>
              <a:t>has taken </a:t>
            </a:r>
            <a:r>
              <a:rPr lang="en-US" sz="2400" dirty="0">
                <a:latin typeface="Arial"/>
                <a:cs typeface="Arial"/>
              </a:rPr>
              <a:t>an active role in supporting </a:t>
            </a:r>
            <a:r>
              <a:rPr lang="en-US" sz="2400" dirty="0" err="1">
                <a:latin typeface="Arial"/>
                <a:cs typeface="Arial"/>
              </a:rPr>
              <a:t>SasView</a:t>
            </a:r>
            <a:r>
              <a:rPr lang="en-US" sz="2400" dirty="0">
                <a:latin typeface="Arial"/>
                <a:cs typeface="Arial"/>
              </a:rPr>
              <a:t> with the aim of providing it for ESS users from the start of operation. </a:t>
            </a:r>
            <a:r>
              <a:rPr lang="en-US" sz="2400" dirty="0" smtClean="0">
                <a:latin typeface="Arial"/>
                <a:cs typeface="Arial"/>
              </a:rPr>
              <a:t>This involves hosting computational infrastructure and providing manpower through external funding. </a:t>
            </a:r>
            <a:r>
              <a:rPr lang="en-US" sz="2400" dirty="0">
                <a:latin typeface="Arial"/>
                <a:cs typeface="Arial"/>
              </a:rPr>
              <a:t>From the beginning of 2016 the ESS efforts on </a:t>
            </a:r>
            <a:r>
              <a:rPr lang="en-US" sz="2400" dirty="0" err="1">
                <a:latin typeface="Arial"/>
                <a:cs typeface="Arial"/>
              </a:rPr>
              <a:t>SasView</a:t>
            </a:r>
            <a:r>
              <a:rPr lang="en-US" sz="2400" dirty="0">
                <a:latin typeface="Arial"/>
                <a:cs typeface="Arial"/>
              </a:rPr>
              <a:t> are supported </a:t>
            </a:r>
            <a:r>
              <a:rPr lang="en-US" sz="2400" dirty="0" smtClean="0">
                <a:latin typeface="Arial"/>
                <a:cs typeface="Arial"/>
              </a:rPr>
              <a:t>by EU funded </a:t>
            </a:r>
            <a:r>
              <a:rPr lang="en-US" sz="2400" dirty="0">
                <a:latin typeface="Arial"/>
                <a:cs typeface="Arial"/>
              </a:rPr>
              <a:t>project – </a:t>
            </a:r>
            <a:r>
              <a:rPr lang="en-US" sz="2400" dirty="0" smtClean="0">
                <a:latin typeface="Arial"/>
                <a:cs typeface="Arial"/>
              </a:rPr>
              <a:t>SINE2020. The funding allowed for hiring two full-time developers and enables systematic code development and </a:t>
            </a:r>
            <a:r>
              <a:rPr lang="en-US" sz="2400" dirty="0" smtClean="0">
                <a:latin typeface="Arial"/>
                <a:cs typeface="Arial"/>
              </a:rPr>
              <a:t>maintenance.</a:t>
            </a:r>
            <a:endParaRPr lang="en-US" sz="2400" dirty="0">
              <a:latin typeface="Arial"/>
              <a:cs typeface="Arial"/>
            </a:endParaRPr>
          </a:p>
        </p:txBody>
      </p:sp>
      <p:pic>
        <p:nvPicPr>
          <p:cNvPr id="47" name="Picture 46"/>
          <p:cNvPicPr>
            <a:picLocks noChangeAspect="1"/>
          </p:cNvPicPr>
          <p:nvPr/>
        </p:nvPicPr>
        <p:blipFill rotWithShape="1">
          <a:blip r:embed="rId23"/>
          <a:srcRect b="27976"/>
          <a:stretch/>
        </p:blipFill>
        <p:spPr>
          <a:xfrm>
            <a:off x="26527892" y="12324556"/>
            <a:ext cx="2554314" cy="2101393"/>
          </a:xfrm>
          <a:prstGeom prst="rect">
            <a:avLst/>
          </a:prstGeom>
        </p:spPr>
      </p:pic>
      <p:sp>
        <p:nvSpPr>
          <p:cNvPr id="51" name="TextBox 50"/>
          <p:cNvSpPr txBox="1"/>
          <p:nvPr/>
        </p:nvSpPr>
        <p:spPr>
          <a:xfrm>
            <a:off x="1116806" y="40366156"/>
            <a:ext cx="14020800" cy="1877437"/>
          </a:xfrm>
          <a:prstGeom prst="rect">
            <a:avLst/>
          </a:prstGeom>
          <a:noFill/>
        </p:spPr>
        <p:txBody>
          <a:bodyPr wrap="square" rtlCol="0">
            <a:spAutoFit/>
          </a:bodyPr>
          <a:lstStyle/>
          <a:p>
            <a:pPr algn="just"/>
            <a:r>
              <a:rPr lang="en-US" sz="4400" dirty="0" smtClean="0">
                <a:latin typeface="Arial"/>
                <a:cs typeface="Arial"/>
              </a:rPr>
              <a:t>Acknowledgments and References </a:t>
            </a:r>
          </a:p>
          <a:p>
            <a:pPr algn="just"/>
            <a:r>
              <a:rPr lang="en-US" sz="2400" dirty="0" smtClean="0">
                <a:latin typeface="Arial"/>
                <a:cs typeface="Arial"/>
              </a:rPr>
              <a:t>This </a:t>
            </a:r>
            <a:r>
              <a:rPr lang="en-US" sz="2400" dirty="0">
                <a:latin typeface="Arial"/>
                <a:cs typeface="Arial"/>
              </a:rPr>
              <a:t>project has received funding from the European Union’s Horizon 2020 research and innovation </a:t>
            </a:r>
            <a:r>
              <a:rPr lang="en-US" sz="2400" dirty="0" err="1">
                <a:latin typeface="Arial"/>
                <a:cs typeface="Arial"/>
              </a:rPr>
              <a:t>programme</a:t>
            </a:r>
            <a:r>
              <a:rPr lang="en-US" sz="2400" dirty="0">
                <a:latin typeface="Arial"/>
                <a:cs typeface="Arial"/>
              </a:rPr>
              <a:t> under grant agreement No 654000</a:t>
            </a:r>
            <a:r>
              <a:rPr lang="en-US" sz="2400" dirty="0" smtClean="0">
                <a:latin typeface="Arial"/>
                <a:cs typeface="Arial"/>
              </a:rPr>
              <a:t>. We would also like to thank all members of </a:t>
            </a:r>
            <a:r>
              <a:rPr lang="en-US" sz="2400" dirty="0" err="1" smtClean="0">
                <a:latin typeface="Arial"/>
                <a:cs typeface="Arial"/>
              </a:rPr>
              <a:t>SasView</a:t>
            </a:r>
            <a:r>
              <a:rPr lang="en-US" sz="2400" dirty="0" smtClean="0">
                <a:latin typeface="Arial"/>
                <a:cs typeface="Arial"/>
              </a:rPr>
              <a:t> community for a kind support and a fruitful collaboration</a:t>
            </a:r>
            <a:r>
              <a:rPr lang="en-US" sz="2400" dirty="0" smtClean="0"/>
              <a:t>. </a:t>
            </a:r>
          </a:p>
        </p:txBody>
      </p:sp>
      <p:sp>
        <p:nvSpPr>
          <p:cNvPr id="39" name="Rektangel med rundade hörn 62"/>
          <p:cNvSpPr>
            <a:spLocks noChangeArrowheads="1"/>
          </p:cNvSpPr>
          <p:nvPr/>
        </p:nvSpPr>
        <p:spPr bwMode="auto">
          <a:xfrm>
            <a:off x="964406" y="32822356"/>
            <a:ext cx="14173200" cy="7162800"/>
          </a:xfrm>
          <a:prstGeom prst="roundRect">
            <a:avLst>
              <a:gd name="adj" fmla="val 188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500">
                <a:solidFill>
                  <a:srgbClr val="000000"/>
                </a:solidFill>
                <a:latin typeface="Comic Sans MS" charset="0"/>
                <a:ea typeface="ヒラギノ角ゴ ProN W3" charset="-128"/>
                <a:sym typeface="Comic Sans MS" charset="0"/>
              </a:defRPr>
            </a:lvl1pPr>
            <a:lvl2pPr marL="742950" indent="-285750" eaLnBrk="0" hangingPunct="0">
              <a:defRPr sz="10500">
                <a:solidFill>
                  <a:srgbClr val="000000"/>
                </a:solidFill>
                <a:latin typeface="Comic Sans MS" charset="0"/>
                <a:ea typeface="ヒラギノ角ゴ ProN W3" charset="-128"/>
                <a:sym typeface="Comic Sans MS" charset="0"/>
              </a:defRPr>
            </a:lvl2pPr>
            <a:lvl3pPr marL="1143000" indent="-228600" eaLnBrk="0" hangingPunct="0">
              <a:defRPr sz="10500">
                <a:solidFill>
                  <a:srgbClr val="000000"/>
                </a:solidFill>
                <a:latin typeface="Comic Sans MS" charset="0"/>
                <a:ea typeface="ヒラギノ角ゴ ProN W3" charset="-128"/>
                <a:sym typeface="Comic Sans MS" charset="0"/>
              </a:defRPr>
            </a:lvl3pPr>
            <a:lvl4pPr marL="1600200" indent="-228600" eaLnBrk="0" hangingPunct="0">
              <a:defRPr sz="10500">
                <a:solidFill>
                  <a:srgbClr val="000000"/>
                </a:solidFill>
                <a:latin typeface="Comic Sans MS" charset="0"/>
                <a:ea typeface="ヒラギノ角ゴ ProN W3" charset="-128"/>
                <a:sym typeface="Comic Sans MS" charset="0"/>
              </a:defRPr>
            </a:lvl4pPr>
            <a:lvl5pPr marL="2057400" indent="-228600" eaLnBrk="0" hangingPunct="0">
              <a:defRPr sz="10500">
                <a:solidFill>
                  <a:srgbClr val="000000"/>
                </a:solidFill>
                <a:latin typeface="Comic Sans MS" charset="0"/>
                <a:ea typeface="ヒラギノ角ゴ ProN W3" charset="-128"/>
                <a:sym typeface="Comic Sans MS" charset="0"/>
              </a:defRPr>
            </a:lvl5pPr>
            <a:lvl6pPr marL="25146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6pPr>
            <a:lvl7pPr marL="29718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7pPr>
            <a:lvl8pPr marL="34290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8pPr>
            <a:lvl9pPr marL="3886200" indent="-228600" algn="ctr" eaLnBrk="0" fontAlgn="base" hangingPunct="0">
              <a:spcBef>
                <a:spcPct val="0"/>
              </a:spcBef>
              <a:spcAft>
                <a:spcPct val="0"/>
              </a:spcAft>
              <a:defRPr sz="10500">
                <a:solidFill>
                  <a:srgbClr val="000000"/>
                </a:solidFill>
                <a:latin typeface="Comic Sans MS" charset="0"/>
                <a:ea typeface="ヒラギノ角ゴ ProN W3" charset="-128"/>
                <a:sym typeface="Comic Sans MS" charset="0"/>
              </a:defRPr>
            </a:lvl9pPr>
          </a:lstStyle>
          <a:p>
            <a:pPr algn="just" eaLnBrk="1" hangingPunct="1">
              <a:lnSpc>
                <a:spcPct val="150000"/>
              </a:lnSpc>
            </a:pPr>
            <a:endParaRPr lang="en-GB" altLang="en-US" sz="2400" dirty="0">
              <a:latin typeface="Tahoma" charset="0"/>
            </a:endParaRPr>
          </a:p>
        </p:txBody>
      </p:sp>
      <p:sp>
        <p:nvSpPr>
          <p:cNvPr id="40" name="TextBox 39"/>
          <p:cNvSpPr txBox="1"/>
          <p:nvPr/>
        </p:nvSpPr>
        <p:spPr>
          <a:xfrm>
            <a:off x="1193006" y="32974756"/>
            <a:ext cx="13487400" cy="1508105"/>
          </a:xfrm>
          <a:prstGeom prst="rect">
            <a:avLst/>
          </a:prstGeom>
          <a:noFill/>
        </p:spPr>
        <p:txBody>
          <a:bodyPr wrap="square" rtlCol="0">
            <a:spAutoFit/>
          </a:bodyPr>
          <a:lstStyle/>
          <a:p>
            <a:pPr algn="just"/>
            <a:r>
              <a:rPr lang="en-US" sz="4400" dirty="0" err="1" smtClean="0">
                <a:latin typeface="Arial"/>
                <a:cs typeface="Arial"/>
              </a:rPr>
              <a:t>SasView</a:t>
            </a:r>
            <a:r>
              <a:rPr lang="en-US" sz="4400" dirty="0" smtClean="0">
                <a:latin typeface="Arial"/>
                <a:cs typeface="Arial"/>
              </a:rPr>
              <a:t> Development Workflow</a:t>
            </a:r>
          </a:p>
          <a:p>
            <a:pPr algn="just"/>
            <a:r>
              <a:rPr lang="en-US" sz="2400" dirty="0">
                <a:latin typeface="Arial"/>
                <a:cs typeface="Arial"/>
              </a:rPr>
              <a:t>The developer team currently hails from 6 neutron scattering </a:t>
            </a:r>
            <a:r>
              <a:rPr lang="en-US" sz="2400" dirty="0" smtClean="0">
                <a:latin typeface="Arial"/>
                <a:cs typeface="Arial"/>
              </a:rPr>
              <a:t>facilities (</a:t>
            </a:r>
            <a:r>
              <a:rPr lang="en-US" sz="2400" dirty="0">
                <a:latin typeface="Arial"/>
                <a:cs typeface="Arial"/>
              </a:rPr>
              <a:t>ESS, ILL, ISIS, LLB, MLZ, and PSI</a:t>
            </a:r>
            <a:r>
              <a:rPr lang="en-US" sz="2400" dirty="0" smtClean="0">
                <a:latin typeface="Arial"/>
                <a:cs typeface="Arial"/>
              </a:rPr>
              <a:t>). The project is lead by a management team and as of 2016 there are ~25 </a:t>
            </a:r>
            <a:r>
              <a:rPr lang="en-US" sz="2400" dirty="0" smtClean="0">
                <a:latin typeface="Arial"/>
                <a:cs typeface="Arial"/>
              </a:rPr>
              <a:t>contributors.</a:t>
            </a:r>
            <a:endParaRPr lang="en-US" sz="2400" dirty="0">
              <a:latin typeface="Arial"/>
              <a:cs typeface="Arial"/>
            </a:endParaRPr>
          </a:p>
        </p:txBody>
      </p:sp>
      <p:pic>
        <p:nvPicPr>
          <p:cNvPr id="52" name="Picture 51" descr="Screen Shot 2016-03-30 at 13.38.08.png"/>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10476830" y="34874820"/>
            <a:ext cx="4355976" cy="1224136"/>
          </a:xfrm>
          <a:prstGeom prst="rect">
            <a:avLst/>
          </a:prstGeom>
        </p:spPr>
      </p:pic>
      <p:pic>
        <p:nvPicPr>
          <p:cNvPr id="53" name="Picture 52" descr="Screen Shot 2016-03-30 at 13.41.44.png"/>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10413206" y="36448138"/>
            <a:ext cx="4371078" cy="946218"/>
          </a:xfrm>
          <a:prstGeom prst="rect">
            <a:avLst/>
          </a:prstGeom>
        </p:spPr>
      </p:pic>
      <p:pic>
        <p:nvPicPr>
          <p:cNvPr id="54" name="Picture 53" descr="Screen Shot 2016-03-30 at 13.40.32.png"/>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10108406" y="37958799"/>
            <a:ext cx="4324252" cy="1873957"/>
          </a:xfrm>
          <a:prstGeom prst="rect">
            <a:avLst/>
          </a:prstGeom>
        </p:spPr>
      </p:pic>
      <p:sp>
        <p:nvSpPr>
          <p:cNvPr id="55" name="TextBox 54"/>
          <p:cNvSpPr txBox="1"/>
          <p:nvPr/>
        </p:nvSpPr>
        <p:spPr>
          <a:xfrm>
            <a:off x="1269206" y="34955956"/>
            <a:ext cx="8610600" cy="4893647"/>
          </a:xfrm>
          <a:prstGeom prst="rect">
            <a:avLst/>
          </a:prstGeom>
          <a:noFill/>
        </p:spPr>
        <p:txBody>
          <a:bodyPr wrap="square" rtlCol="0">
            <a:spAutoFit/>
          </a:bodyPr>
          <a:lstStyle/>
          <a:p>
            <a:pPr algn="just"/>
            <a:r>
              <a:rPr lang="en-US" sz="2400" dirty="0" smtClean="0">
                <a:latin typeface="Arial"/>
                <a:cs typeface="Arial"/>
              </a:rPr>
              <a:t>Given </a:t>
            </a:r>
            <a:r>
              <a:rPr lang="en-US" sz="2400" dirty="0">
                <a:latin typeface="Arial"/>
                <a:cs typeface="Arial"/>
              </a:rPr>
              <a:t>the dynamic nature of the project the development workflow has been implemented, which includes</a:t>
            </a:r>
            <a:r>
              <a:rPr lang="en-US" sz="2400" dirty="0" smtClean="0">
                <a:latin typeface="Arial"/>
                <a:cs typeface="Arial"/>
              </a:rPr>
              <a:t>:</a:t>
            </a:r>
          </a:p>
          <a:p>
            <a:pPr marL="342900" indent="-342900" algn="just">
              <a:buFont typeface="Arial"/>
              <a:buChar char="•"/>
            </a:pPr>
            <a:r>
              <a:rPr lang="en-US" sz="2400" dirty="0">
                <a:latin typeface="Arial"/>
                <a:cs typeface="Arial"/>
              </a:rPr>
              <a:t>c</a:t>
            </a:r>
            <a:r>
              <a:rPr lang="en-US" sz="2400" dirty="0" smtClean="0">
                <a:latin typeface="Arial"/>
                <a:cs typeface="Arial"/>
              </a:rPr>
              <a:t>ode hosting </a:t>
            </a:r>
            <a:r>
              <a:rPr lang="en-US" sz="2400" dirty="0" smtClean="0">
                <a:latin typeface="Arial"/>
                <a:cs typeface="Arial"/>
              </a:rPr>
              <a:t>at </a:t>
            </a:r>
            <a:r>
              <a:rPr lang="en-US" sz="2400" dirty="0" err="1" smtClean="0">
                <a:latin typeface="Arial"/>
                <a:cs typeface="Arial"/>
              </a:rPr>
              <a:t>github</a:t>
            </a:r>
            <a:r>
              <a:rPr lang="en-US" sz="2400" dirty="0" smtClean="0">
                <a:latin typeface="Arial"/>
                <a:cs typeface="Arial"/>
              </a:rPr>
              <a:t>, </a:t>
            </a:r>
            <a:endParaRPr lang="en-US" sz="2400" dirty="0" smtClean="0">
              <a:latin typeface="Arial"/>
              <a:cs typeface="Arial"/>
            </a:endParaRPr>
          </a:p>
          <a:p>
            <a:pPr marL="342900" indent="-342900" algn="just">
              <a:buFont typeface="Arial"/>
              <a:buChar char="•"/>
            </a:pPr>
            <a:r>
              <a:rPr lang="en-US" sz="2400" dirty="0" smtClean="0">
                <a:latin typeface="Arial"/>
                <a:cs typeface="Arial"/>
              </a:rPr>
              <a:t>tracking </a:t>
            </a:r>
            <a:r>
              <a:rPr lang="en-US" sz="2400" dirty="0" smtClean="0">
                <a:latin typeface="Arial"/>
                <a:cs typeface="Arial"/>
              </a:rPr>
              <a:t>issue system with </a:t>
            </a:r>
            <a:r>
              <a:rPr lang="en-US" sz="2400" dirty="0" err="1" smtClean="0">
                <a:latin typeface="Arial"/>
                <a:cs typeface="Arial"/>
              </a:rPr>
              <a:t>Trac</a:t>
            </a:r>
            <a:r>
              <a:rPr lang="en-US" sz="2400" dirty="0" smtClean="0">
                <a:latin typeface="Arial"/>
                <a:cs typeface="Arial"/>
              </a:rPr>
              <a:t> </a:t>
            </a:r>
            <a:endParaRPr lang="en-US" sz="2400" dirty="0" smtClean="0">
              <a:latin typeface="Arial"/>
              <a:cs typeface="Arial"/>
            </a:endParaRPr>
          </a:p>
          <a:p>
            <a:pPr marL="342900" indent="-342900" algn="just">
              <a:buFont typeface="Arial"/>
              <a:buChar char="•"/>
            </a:pPr>
            <a:r>
              <a:rPr lang="en-US" sz="2400" dirty="0" smtClean="0">
                <a:latin typeface="Arial"/>
                <a:cs typeface="Arial"/>
              </a:rPr>
              <a:t>Jenkins</a:t>
            </a:r>
            <a:r>
              <a:rPr lang="en-US" sz="2400" dirty="0" smtClean="0">
                <a:latin typeface="Arial"/>
                <a:cs typeface="Arial"/>
              </a:rPr>
              <a:t>-based build system. </a:t>
            </a:r>
            <a:endParaRPr lang="en-US" sz="2400" dirty="0" smtClean="0">
              <a:latin typeface="Arial"/>
              <a:cs typeface="Arial"/>
            </a:endParaRPr>
          </a:p>
          <a:p>
            <a:pPr marL="342900" indent="-342900" algn="just">
              <a:buFont typeface="Arial"/>
              <a:buChar char="•"/>
            </a:pPr>
            <a:r>
              <a:rPr lang="en-US" sz="2400" dirty="0" smtClean="0">
                <a:latin typeface="Arial"/>
                <a:cs typeface="Arial"/>
              </a:rPr>
              <a:t>biweekly </a:t>
            </a:r>
            <a:r>
              <a:rPr lang="en-US" sz="2400" dirty="0" smtClean="0">
                <a:latin typeface="Arial"/>
                <a:cs typeface="Arial"/>
              </a:rPr>
              <a:t>video </a:t>
            </a:r>
            <a:r>
              <a:rPr lang="en-US" sz="2400" dirty="0" smtClean="0">
                <a:latin typeface="Arial"/>
                <a:cs typeface="Arial"/>
              </a:rPr>
              <a:t>conferences </a:t>
            </a:r>
          </a:p>
          <a:p>
            <a:pPr marL="342900" indent="-342900" algn="just">
              <a:buFont typeface="Arial"/>
              <a:buChar char="•"/>
            </a:pPr>
            <a:r>
              <a:rPr lang="en-US" sz="2400" dirty="0" err="1" smtClean="0">
                <a:latin typeface="Arial"/>
                <a:cs typeface="Arial"/>
              </a:rPr>
              <a:t>bianual</a:t>
            </a:r>
            <a:r>
              <a:rPr lang="en-US" sz="2400" dirty="0" smtClean="0">
                <a:latin typeface="Arial"/>
                <a:cs typeface="Arial"/>
              </a:rPr>
              <a:t> </a:t>
            </a:r>
            <a:r>
              <a:rPr lang="en-US" sz="2400" dirty="0" smtClean="0">
                <a:latin typeface="Arial"/>
                <a:cs typeface="Arial"/>
              </a:rPr>
              <a:t>code camps. </a:t>
            </a:r>
          </a:p>
          <a:p>
            <a:pPr algn="just"/>
            <a:endParaRPr lang="en-US" sz="2400" dirty="0">
              <a:latin typeface="Arial"/>
              <a:cs typeface="Arial"/>
            </a:endParaRPr>
          </a:p>
          <a:p>
            <a:pPr algn="just"/>
            <a:r>
              <a:rPr lang="en-US" sz="2400" dirty="0" smtClean="0">
                <a:latin typeface="Arial"/>
                <a:cs typeface="Arial"/>
              </a:rPr>
              <a:t>However the </a:t>
            </a:r>
            <a:r>
              <a:rPr lang="en-US" sz="2400" dirty="0" smtClean="0">
                <a:latin typeface="Arial"/>
                <a:cs typeface="Arial"/>
              </a:rPr>
              <a:t>user support </a:t>
            </a:r>
            <a:r>
              <a:rPr lang="en-US" sz="2400" dirty="0" smtClean="0">
                <a:latin typeface="Arial"/>
                <a:cs typeface="Arial"/>
              </a:rPr>
              <a:t>involves:</a:t>
            </a:r>
          </a:p>
          <a:p>
            <a:pPr marL="342900" indent="-342900" algn="just">
              <a:buFont typeface="Arial"/>
              <a:buChar char="•"/>
            </a:pPr>
            <a:r>
              <a:rPr lang="en-US" sz="2400" dirty="0" smtClean="0">
                <a:latin typeface="Arial"/>
                <a:cs typeface="Arial"/>
              </a:rPr>
              <a:t>build</a:t>
            </a:r>
            <a:r>
              <a:rPr lang="en-US" sz="2400" dirty="0" smtClean="0">
                <a:latin typeface="Arial"/>
                <a:cs typeface="Arial"/>
              </a:rPr>
              <a:t>-in and web-based documentation </a:t>
            </a:r>
            <a:endParaRPr lang="en-US" sz="2400" dirty="0" smtClean="0">
              <a:latin typeface="Arial"/>
              <a:cs typeface="Arial"/>
            </a:endParaRPr>
          </a:p>
          <a:p>
            <a:pPr marL="342900" indent="-342900" algn="just">
              <a:buFont typeface="Arial"/>
              <a:buChar char="•"/>
            </a:pPr>
            <a:r>
              <a:rPr lang="en-US" sz="2400" dirty="0" smtClean="0">
                <a:latin typeface="Arial"/>
                <a:cs typeface="Arial"/>
              </a:rPr>
              <a:t>tutorials </a:t>
            </a:r>
          </a:p>
          <a:p>
            <a:pPr marL="342900" indent="-342900" algn="just">
              <a:buFont typeface="Arial"/>
              <a:buChar char="•"/>
            </a:pPr>
            <a:r>
              <a:rPr lang="en-US" sz="2400" dirty="0" smtClean="0">
                <a:latin typeface="Arial"/>
                <a:cs typeface="Arial"/>
              </a:rPr>
              <a:t>user </a:t>
            </a:r>
            <a:r>
              <a:rPr lang="en-US" sz="2400" dirty="0" smtClean="0">
                <a:latin typeface="Arial"/>
                <a:cs typeface="Arial"/>
              </a:rPr>
              <a:t>oriented workshops </a:t>
            </a:r>
            <a:r>
              <a:rPr lang="en-US" sz="2400" dirty="0" smtClean="0">
                <a:latin typeface="Arial"/>
                <a:cs typeface="Arial"/>
              </a:rPr>
              <a:t>(will </a:t>
            </a:r>
            <a:r>
              <a:rPr lang="en-US" sz="2400" dirty="0" smtClean="0">
                <a:latin typeface="Arial"/>
                <a:cs typeface="Arial"/>
              </a:rPr>
              <a:t>be </a:t>
            </a:r>
            <a:r>
              <a:rPr lang="en-US" sz="2400" dirty="0" smtClean="0">
                <a:latin typeface="Arial"/>
                <a:cs typeface="Arial"/>
              </a:rPr>
              <a:t>held in the future) </a:t>
            </a:r>
          </a:p>
          <a:p>
            <a:pPr algn="just"/>
            <a:endParaRPr lang="en-US" sz="2400" dirty="0">
              <a:latin typeface="Arial"/>
              <a:cs typeface="Arial"/>
            </a:endParaRPr>
          </a:p>
        </p:txBody>
      </p:sp>
      <p:sp>
        <p:nvSpPr>
          <p:cNvPr id="56" name="TextBox 55"/>
          <p:cNvSpPr txBox="1"/>
          <p:nvPr/>
        </p:nvSpPr>
        <p:spPr>
          <a:xfrm>
            <a:off x="15442406" y="25346838"/>
            <a:ext cx="8001000" cy="2862322"/>
          </a:xfrm>
          <a:prstGeom prst="rect">
            <a:avLst/>
          </a:prstGeom>
          <a:noFill/>
        </p:spPr>
        <p:txBody>
          <a:bodyPr wrap="square" rtlCol="0">
            <a:spAutoFit/>
          </a:bodyPr>
          <a:lstStyle/>
          <a:p>
            <a:pPr algn="just"/>
            <a:r>
              <a:rPr lang="en-US" sz="3600" dirty="0" smtClean="0">
                <a:latin typeface="Arial"/>
                <a:cs typeface="Arial"/>
              </a:rPr>
              <a:t>Code Optimization</a:t>
            </a:r>
          </a:p>
          <a:p>
            <a:pPr algn="just"/>
            <a:r>
              <a:rPr lang="en-US" sz="2400" dirty="0" smtClean="0">
                <a:latin typeface="Arial"/>
                <a:cs typeface="Arial"/>
              </a:rPr>
              <a:t>Beginning from version 4.0, </a:t>
            </a:r>
            <a:r>
              <a:rPr lang="en-US" sz="2400" dirty="0" err="1" smtClean="0">
                <a:latin typeface="Arial"/>
                <a:cs typeface="Arial"/>
              </a:rPr>
              <a:t>SasView</a:t>
            </a:r>
            <a:r>
              <a:rPr lang="en-US" sz="2400" dirty="0" smtClean="0">
                <a:latin typeface="Arial"/>
                <a:cs typeface="Arial"/>
              </a:rPr>
              <a:t> supports calculations on Graphical Processing Units (GPU). It has already bean demonstrated that it considerably speeds up fitting of model functions. However there are still functionalities that are suboptimal. Therefore actions will be taken to optimize such bottlenecks in code.   </a:t>
            </a:r>
            <a:endParaRPr lang="en-US" sz="2400" dirty="0">
              <a:solidFill>
                <a:schemeClr val="tx1"/>
              </a:solidFill>
              <a:latin typeface="Arial"/>
              <a:cs typeface="Arial"/>
            </a:endParaRPr>
          </a:p>
        </p:txBody>
      </p:sp>
      <p:pic>
        <p:nvPicPr>
          <p:cNvPr id="6" name="Picture 5"/>
          <p:cNvPicPr>
            <a:picLocks noChangeAspect="1"/>
          </p:cNvPicPr>
          <p:nvPr/>
        </p:nvPicPr>
        <p:blipFill>
          <a:blip r:embed="rId27"/>
          <a:stretch>
            <a:fillRect/>
          </a:stretch>
        </p:blipFill>
        <p:spPr>
          <a:xfrm>
            <a:off x="24294306" y="25278556"/>
            <a:ext cx="4406900" cy="3213100"/>
          </a:xfrm>
          <a:prstGeom prst="rect">
            <a:avLst/>
          </a:prstGeom>
        </p:spPr>
      </p:pic>
      <p:sp>
        <p:nvSpPr>
          <p:cNvPr id="8" name="TextBox 7"/>
          <p:cNvSpPr txBox="1"/>
          <p:nvPr/>
        </p:nvSpPr>
        <p:spPr>
          <a:xfrm>
            <a:off x="26415206" y="28097956"/>
            <a:ext cx="1628370" cy="338554"/>
          </a:xfrm>
          <a:prstGeom prst="rect">
            <a:avLst/>
          </a:prstGeom>
          <a:noFill/>
        </p:spPr>
        <p:txBody>
          <a:bodyPr wrap="none" rtlCol="0">
            <a:spAutoFit/>
          </a:bodyPr>
          <a:lstStyle/>
          <a:p>
            <a:r>
              <a:rPr lang="en-US" sz="1600" dirty="0" err="1" smtClean="0"/>
              <a:t>www.nvidia.com</a:t>
            </a:r>
            <a:endParaRPr lang="en-US" sz="1600" dirty="0"/>
          </a:p>
        </p:txBody>
      </p:sp>
      <p:pic>
        <p:nvPicPr>
          <p:cNvPr id="9" name="Picture 8"/>
          <p:cNvPicPr>
            <a:picLocks noChangeAspect="1"/>
          </p:cNvPicPr>
          <p:nvPr/>
        </p:nvPicPr>
        <p:blipFill>
          <a:blip r:embed="rId28"/>
          <a:stretch>
            <a:fillRect/>
          </a:stretch>
        </p:blipFill>
        <p:spPr>
          <a:xfrm>
            <a:off x="9681352" y="13357828"/>
            <a:ext cx="5151453" cy="3691128"/>
          </a:xfrm>
          <a:prstGeom prst="rect">
            <a:avLst/>
          </a:prstGeom>
        </p:spPr>
      </p:pic>
      <p:pic>
        <p:nvPicPr>
          <p:cNvPr id="12" name="Picture 11"/>
          <p:cNvPicPr>
            <a:picLocks noChangeAspect="1"/>
          </p:cNvPicPr>
          <p:nvPr/>
        </p:nvPicPr>
        <p:blipFill>
          <a:blip r:embed="rId29"/>
          <a:stretch>
            <a:fillRect/>
          </a:stretch>
        </p:blipFill>
        <p:spPr>
          <a:xfrm>
            <a:off x="1193006" y="17346694"/>
            <a:ext cx="4982015" cy="3893262"/>
          </a:xfrm>
          <a:prstGeom prst="rect">
            <a:avLst/>
          </a:prstGeom>
        </p:spPr>
      </p:pic>
      <p:sp>
        <p:nvSpPr>
          <p:cNvPr id="58" name="TextBox 57"/>
          <p:cNvSpPr txBox="1"/>
          <p:nvPr/>
        </p:nvSpPr>
        <p:spPr>
          <a:xfrm>
            <a:off x="6450806" y="17659568"/>
            <a:ext cx="8305800" cy="3046988"/>
          </a:xfrm>
          <a:prstGeom prst="rect">
            <a:avLst/>
          </a:prstGeom>
          <a:noFill/>
        </p:spPr>
        <p:txBody>
          <a:bodyPr wrap="square" rtlCol="0">
            <a:spAutoFit/>
          </a:bodyPr>
          <a:lstStyle/>
          <a:p>
            <a:pPr algn="just"/>
            <a:r>
              <a:rPr lang="en-US" sz="2400" dirty="0" smtClean="0">
                <a:latin typeface="Arial"/>
                <a:cs typeface="Arial"/>
              </a:rPr>
              <a:t>As </a:t>
            </a:r>
            <a:r>
              <a:rPr lang="en-US" sz="2400" dirty="0">
                <a:latin typeface="Arial"/>
                <a:cs typeface="Arial"/>
              </a:rPr>
              <a:t>of version </a:t>
            </a:r>
            <a:r>
              <a:rPr lang="en-US" sz="2400" dirty="0" smtClean="0">
                <a:latin typeface="Arial"/>
                <a:cs typeface="Arial"/>
              </a:rPr>
              <a:t>4.0 </a:t>
            </a:r>
            <a:r>
              <a:rPr lang="en-US" sz="2400" dirty="0">
                <a:latin typeface="Arial"/>
                <a:cs typeface="Arial"/>
              </a:rPr>
              <a:t>the process of implementing new </a:t>
            </a:r>
            <a:r>
              <a:rPr lang="en-US" sz="2400" dirty="0" smtClean="0">
                <a:latin typeface="Arial"/>
                <a:cs typeface="Arial"/>
              </a:rPr>
              <a:t>models is hugely </a:t>
            </a:r>
            <a:r>
              <a:rPr lang="en-US" sz="2400" dirty="0" smtClean="0">
                <a:latin typeface="Arial"/>
                <a:cs typeface="Arial"/>
              </a:rPr>
              <a:t>simplified </a:t>
            </a:r>
          </a:p>
          <a:p>
            <a:pPr marL="342900" indent="-342900" algn="just">
              <a:buFont typeface="Arial"/>
              <a:buChar char="•"/>
            </a:pPr>
            <a:r>
              <a:rPr lang="en-US" sz="2400" dirty="0" smtClean="0">
                <a:latin typeface="Arial"/>
                <a:cs typeface="Arial"/>
              </a:rPr>
              <a:t>The </a:t>
            </a:r>
            <a:r>
              <a:rPr lang="en-US" sz="2400" dirty="0" smtClean="0">
                <a:latin typeface="Arial"/>
                <a:cs typeface="Arial"/>
              </a:rPr>
              <a:t>newly developed infrastructure provides </a:t>
            </a:r>
            <a:r>
              <a:rPr lang="en-US" sz="2400" dirty="0">
                <a:latin typeface="Arial"/>
                <a:cs typeface="Arial"/>
              </a:rPr>
              <a:t>the ability for users to </a:t>
            </a:r>
            <a:r>
              <a:rPr lang="en-US" sz="2400" dirty="0" smtClean="0">
                <a:latin typeface="Arial"/>
                <a:cs typeface="Arial"/>
              </a:rPr>
              <a:t>add </a:t>
            </a:r>
            <a:r>
              <a:rPr lang="en-US" sz="2400" dirty="0" err="1" smtClean="0">
                <a:latin typeface="Arial"/>
                <a:cs typeface="Arial"/>
              </a:rPr>
              <a:t>SasView</a:t>
            </a:r>
            <a:r>
              <a:rPr lang="en-US" sz="2400" dirty="0" smtClean="0">
                <a:latin typeface="Arial"/>
                <a:cs typeface="Arial"/>
              </a:rPr>
              <a:t> discoverable </a:t>
            </a:r>
            <a:r>
              <a:rPr lang="en-US" sz="2400" dirty="0">
                <a:latin typeface="Arial"/>
                <a:cs typeface="Arial"/>
              </a:rPr>
              <a:t>models implemented either </a:t>
            </a:r>
            <a:r>
              <a:rPr lang="en-US" sz="2400" dirty="0" smtClean="0">
                <a:latin typeface="Arial"/>
                <a:cs typeface="Arial"/>
              </a:rPr>
              <a:t>in </a:t>
            </a:r>
            <a:r>
              <a:rPr lang="en-US" sz="2400" dirty="0">
                <a:latin typeface="Arial"/>
                <a:cs typeface="Arial"/>
              </a:rPr>
              <a:t>C or </a:t>
            </a:r>
            <a:r>
              <a:rPr lang="en-US" sz="2400" dirty="0" smtClean="0">
                <a:latin typeface="Arial"/>
                <a:cs typeface="Arial"/>
              </a:rPr>
              <a:t>python</a:t>
            </a:r>
          </a:p>
          <a:p>
            <a:pPr marL="342900" indent="-342900" algn="just">
              <a:buFont typeface="Arial"/>
              <a:buChar char="•"/>
            </a:pPr>
            <a:r>
              <a:rPr lang="en-US" sz="2400" dirty="0" smtClean="0">
                <a:latin typeface="Arial"/>
                <a:cs typeface="Arial"/>
              </a:rPr>
              <a:t>The </a:t>
            </a:r>
            <a:r>
              <a:rPr lang="en-US" sz="2400" dirty="0" smtClean="0">
                <a:latin typeface="Arial"/>
                <a:cs typeface="Arial"/>
              </a:rPr>
              <a:t>new models library also incorporates the </a:t>
            </a:r>
            <a:r>
              <a:rPr lang="en-US" sz="2400" dirty="0">
                <a:latin typeface="Arial"/>
                <a:cs typeface="Arial"/>
              </a:rPr>
              <a:t>calculation of </a:t>
            </a:r>
            <a:r>
              <a:rPr lang="en-US" sz="2400" dirty="0" smtClean="0">
                <a:latin typeface="Arial"/>
                <a:cs typeface="Arial"/>
              </a:rPr>
              <a:t>SESANS (Spin-Echo SANS) </a:t>
            </a:r>
            <a:r>
              <a:rPr lang="en-US" sz="2400" dirty="0">
                <a:latin typeface="Arial"/>
                <a:cs typeface="Arial"/>
              </a:rPr>
              <a:t>curves from SANS models as well as native SESANS </a:t>
            </a:r>
            <a:r>
              <a:rPr lang="en-US" sz="2400" dirty="0" smtClean="0">
                <a:latin typeface="Arial"/>
                <a:cs typeface="Arial"/>
              </a:rPr>
              <a:t>models</a:t>
            </a:r>
            <a:endParaRPr lang="en-US" sz="3600" dirty="0">
              <a:latin typeface="Arial"/>
              <a:cs typeface="Arial"/>
            </a:endParaRPr>
          </a:p>
        </p:txBody>
      </p:sp>
      <p:sp>
        <p:nvSpPr>
          <p:cNvPr id="18" name="TextBox 17"/>
          <p:cNvSpPr txBox="1"/>
          <p:nvPr/>
        </p:nvSpPr>
        <p:spPr>
          <a:xfrm>
            <a:off x="16128206" y="22535356"/>
            <a:ext cx="4250232" cy="461665"/>
          </a:xfrm>
          <a:prstGeom prst="rect">
            <a:avLst/>
          </a:prstGeom>
          <a:noFill/>
        </p:spPr>
        <p:txBody>
          <a:bodyPr wrap="none" rtlCol="0">
            <a:spAutoFit/>
          </a:bodyPr>
          <a:lstStyle/>
          <a:p>
            <a:r>
              <a:rPr lang="en-US" sz="2400" dirty="0" smtClean="0"/>
              <a:t>Currently 	</a:t>
            </a:r>
            <a:r>
              <a:rPr lang="en-US" sz="2400" dirty="0"/>
              <a:t>	</a:t>
            </a:r>
            <a:r>
              <a:rPr lang="en-US" sz="2400" dirty="0" smtClean="0"/>
              <a:t>Proposed</a:t>
            </a:r>
            <a:endParaRPr lang="en-US" sz="2400" dirty="0"/>
          </a:p>
        </p:txBody>
      </p:sp>
      <p:sp>
        <p:nvSpPr>
          <p:cNvPr id="57" name="TextBox 56"/>
          <p:cNvSpPr txBox="1"/>
          <p:nvPr/>
        </p:nvSpPr>
        <p:spPr>
          <a:xfrm>
            <a:off x="15442406" y="40625296"/>
            <a:ext cx="13716000" cy="1569660"/>
          </a:xfrm>
          <a:prstGeom prst="rect">
            <a:avLst/>
          </a:prstGeom>
          <a:noFill/>
        </p:spPr>
        <p:txBody>
          <a:bodyPr wrap="square" rtlCol="0">
            <a:spAutoFit/>
          </a:bodyPr>
          <a:lstStyle/>
          <a:p>
            <a:pPr algn="just"/>
            <a:r>
              <a:rPr lang="is-IS" sz="2400" dirty="0" smtClean="0">
                <a:latin typeface="Arial"/>
                <a:cs typeface="Arial"/>
              </a:rPr>
              <a:t>[1] Moore J. Appl. Cryst., 13 (1980) 168-175</a:t>
            </a:r>
          </a:p>
          <a:p>
            <a:pPr algn="just"/>
            <a:r>
              <a:rPr lang="is-IS" sz="2400" dirty="0" smtClean="0">
                <a:latin typeface="Arial"/>
                <a:cs typeface="Arial"/>
              </a:rPr>
              <a:t>[2] </a:t>
            </a:r>
            <a:r>
              <a:rPr lang="en-US" sz="2400" dirty="0">
                <a:latin typeface="Arial"/>
                <a:cs typeface="Arial"/>
              </a:rPr>
              <a:t>O. Arnold, et al., </a:t>
            </a:r>
            <a:r>
              <a:rPr lang="en-US" sz="2400" dirty="0" err="1">
                <a:latin typeface="Arial"/>
                <a:cs typeface="Arial"/>
              </a:rPr>
              <a:t>Nucl</a:t>
            </a:r>
            <a:r>
              <a:rPr lang="en-US" sz="2400" dirty="0">
                <a:latin typeface="Arial"/>
                <a:cs typeface="Arial"/>
              </a:rPr>
              <a:t>. Instr. Meth. Phys. Res</a:t>
            </a:r>
            <a:r>
              <a:rPr lang="en-US" sz="2400" dirty="0" smtClean="0">
                <a:latin typeface="Arial"/>
                <a:cs typeface="Arial"/>
              </a:rPr>
              <a:t>. Sec. </a:t>
            </a:r>
            <a:r>
              <a:rPr lang="en-US" sz="2400" dirty="0">
                <a:latin typeface="Arial"/>
                <a:cs typeface="Arial"/>
              </a:rPr>
              <a:t>A, </a:t>
            </a:r>
            <a:r>
              <a:rPr lang="en-US" sz="2400" dirty="0" smtClean="0">
                <a:latin typeface="Arial"/>
                <a:cs typeface="Arial"/>
              </a:rPr>
              <a:t>Vol. </a:t>
            </a:r>
            <a:r>
              <a:rPr lang="en-US" sz="2400" dirty="0">
                <a:latin typeface="Arial"/>
                <a:cs typeface="Arial"/>
              </a:rPr>
              <a:t>764, </a:t>
            </a:r>
            <a:r>
              <a:rPr lang="en-US" sz="2400" dirty="0" smtClean="0">
                <a:latin typeface="Arial"/>
                <a:cs typeface="Arial"/>
              </a:rPr>
              <a:t> 2014</a:t>
            </a:r>
            <a:r>
              <a:rPr lang="en-US" sz="2400" dirty="0">
                <a:latin typeface="Arial"/>
                <a:cs typeface="Arial"/>
              </a:rPr>
              <a:t>, Pages 156-166, </a:t>
            </a:r>
            <a:endParaRPr lang="is-IS" sz="2400" dirty="0" smtClean="0">
              <a:latin typeface="Arial"/>
              <a:cs typeface="Arial"/>
            </a:endParaRPr>
          </a:p>
          <a:p>
            <a:pPr algn="just"/>
            <a:r>
              <a:rPr lang="is-IS" sz="2400" dirty="0" smtClean="0">
                <a:latin typeface="Arial"/>
                <a:cs typeface="Arial"/>
              </a:rPr>
              <a:t>[3</a:t>
            </a:r>
            <a:r>
              <a:rPr lang="is-IS" sz="2400" dirty="0" smtClean="0">
                <a:solidFill>
                  <a:schemeClr val="tx1"/>
                </a:solidFill>
                <a:latin typeface="Arial"/>
                <a:cs typeface="Arial"/>
              </a:rPr>
              <a:t>] </a:t>
            </a:r>
            <a:r>
              <a:rPr lang="en-US" sz="2400" dirty="0" err="1">
                <a:solidFill>
                  <a:schemeClr val="tx1"/>
                </a:solidFill>
                <a:latin typeface="Arial"/>
                <a:cs typeface="Arial"/>
              </a:rPr>
              <a:t>Breßler</a:t>
            </a:r>
            <a:r>
              <a:rPr lang="en-US" sz="2400" dirty="0">
                <a:solidFill>
                  <a:schemeClr val="tx1"/>
                </a:solidFill>
                <a:latin typeface="Arial"/>
                <a:cs typeface="Arial"/>
              </a:rPr>
              <a:t> </a:t>
            </a:r>
            <a:r>
              <a:rPr lang="en-US" sz="2400" dirty="0" smtClean="0">
                <a:solidFill>
                  <a:schemeClr val="tx1"/>
                </a:solidFill>
                <a:latin typeface="Arial"/>
                <a:cs typeface="Arial"/>
              </a:rPr>
              <a:t>I, et al. </a:t>
            </a:r>
            <a:r>
              <a:rPr lang="is-IS" sz="2400" dirty="0" smtClean="0">
                <a:solidFill>
                  <a:schemeClr val="tx1"/>
                </a:solidFill>
                <a:latin typeface="Arial"/>
                <a:cs typeface="Arial"/>
              </a:rPr>
              <a:t>J.Appl. Cryst. </a:t>
            </a:r>
            <a:r>
              <a:rPr lang="en-US" sz="2400" dirty="0" smtClean="0">
                <a:latin typeface="Arial"/>
                <a:cs typeface="Arial"/>
              </a:rPr>
              <a:t>2015 </a:t>
            </a:r>
            <a:r>
              <a:rPr lang="en-US" sz="2400" dirty="0">
                <a:latin typeface="Arial"/>
                <a:cs typeface="Arial"/>
              </a:rPr>
              <a:t>Sep 20;48(</a:t>
            </a:r>
            <a:r>
              <a:rPr lang="en-US" sz="2400" dirty="0" err="1">
                <a:latin typeface="Arial"/>
                <a:cs typeface="Arial"/>
              </a:rPr>
              <a:t>Pt</a:t>
            </a:r>
            <a:r>
              <a:rPr lang="en-US" sz="2400" dirty="0">
                <a:latin typeface="Arial"/>
                <a:cs typeface="Arial"/>
              </a:rPr>
              <a:t> 5):1587-1598. </a:t>
            </a:r>
            <a:r>
              <a:rPr lang="en-US" sz="2400" dirty="0" err="1">
                <a:latin typeface="Arial"/>
                <a:cs typeface="Arial"/>
              </a:rPr>
              <a:t>eCollection</a:t>
            </a:r>
            <a:r>
              <a:rPr lang="en-US" sz="2400" dirty="0">
                <a:latin typeface="Arial"/>
                <a:cs typeface="Arial"/>
              </a:rPr>
              <a:t> 2015</a:t>
            </a:r>
            <a:r>
              <a:rPr lang="en-US" sz="2400" dirty="0" smtClean="0">
                <a:latin typeface="Arial"/>
                <a:cs typeface="Arial"/>
              </a:rPr>
              <a:t>.</a:t>
            </a:r>
          </a:p>
          <a:p>
            <a:pPr algn="just"/>
            <a:r>
              <a:rPr lang="en-US" sz="2400" dirty="0" smtClean="0">
                <a:latin typeface="Arial"/>
                <a:cs typeface="Arial"/>
              </a:rPr>
              <a:t>[4</a:t>
            </a:r>
            <a:r>
              <a:rPr lang="en-US" sz="2400" dirty="0">
                <a:latin typeface="Arial"/>
                <a:cs typeface="Arial"/>
              </a:rPr>
              <a:t>] </a:t>
            </a:r>
            <a:r>
              <a:rPr lang="en-US" sz="2400" dirty="0" err="1" smtClean="0">
                <a:latin typeface="Arial"/>
                <a:cs typeface="Arial"/>
              </a:rPr>
              <a:t>Willendrup</a:t>
            </a:r>
            <a:r>
              <a:rPr lang="en-US" sz="2400" dirty="0" smtClean="0">
                <a:latin typeface="Arial"/>
                <a:cs typeface="Arial"/>
              </a:rPr>
              <a:t> P.K. et al. </a:t>
            </a:r>
            <a:r>
              <a:rPr lang="en-US" sz="2400" dirty="0" err="1">
                <a:latin typeface="Arial"/>
                <a:cs typeface="Arial"/>
              </a:rPr>
              <a:t>Nucl</a:t>
            </a:r>
            <a:r>
              <a:rPr lang="en-US" sz="2400" dirty="0">
                <a:latin typeface="Arial"/>
                <a:cs typeface="Arial"/>
              </a:rPr>
              <a:t>. Instr. Meth. Phys. Res. Sec. A</a:t>
            </a:r>
            <a:r>
              <a:rPr lang="en-US" sz="2400" dirty="0" smtClean="0">
                <a:latin typeface="Arial"/>
                <a:cs typeface="Arial"/>
              </a:rPr>
              <a:t>, Vol. 634, </a:t>
            </a:r>
            <a:r>
              <a:rPr lang="en-US" sz="2400" dirty="0">
                <a:latin typeface="Arial"/>
                <a:cs typeface="Arial"/>
              </a:rPr>
              <a:t>2011, Pages S150–S155</a:t>
            </a:r>
          </a:p>
        </p:txBody>
      </p:sp>
      <p:pic>
        <p:nvPicPr>
          <p:cNvPr id="59" name="Picture 58" descr="live.gif"/>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482806" y="36040306"/>
            <a:ext cx="4751800" cy="3563850"/>
          </a:xfrm>
          <a:prstGeom prst="rect">
            <a:avLst/>
          </a:prstGeom>
        </p:spPr>
      </p:pic>
      <p:sp>
        <p:nvSpPr>
          <p:cNvPr id="60" name="TextBox 59"/>
          <p:cNvSpPr txBox="1"/>
          <p:nvPr/>
        </p:nvSpPr>
        <p:spPr>
          <a:xfrm>
            <a:off x="15594806" y="36003170"/>
            <a:ext cx="8534400" cy="3600986"/>
          </a:xfrm>
          <a:prstGeom prst="rect">
            <a:avLst/>
          </a:prstGeom>
          <a:noFill/>
        </p:spPr>
        <p:txBody>
          <a:bodyPr wrap="square" rtlCol="0">
            <a:spAutoFit/>
          </a:bodyPr>
          <a:lstStyle/>
          <a:p>
            <a:pPr algn="just"/>
            <a:r>
              <a:rPr lang="en-US" sz="3600" dirty="0" smtClean="0">
                <a:latin typeface="Arial"/>
                <a:cs typeface="Arial"/>
              </a:rPr>
              <a:t>Simulated Data Example</a:t>
            </a:r>
          </a:p>
          <a:p>
            <a:pPr algn="just"/>
            <a:r>
              <a:rPr lang="en-US" sz="2400" dirty="0" smtClean="0">
                <a:latin typeface="Arial"/>
                <a:cs typeface="Arial"/>
              </a:rPr>
              <a:t>As a proof of concept live data analysis has been performed on simulated neutron scattering data. </a:t>
            </a:r>
            <a:endParaRPr lang="en-US" sz="2400" dirty="0" smtClean="0">
              <a:latin typeface="Arial"/>
              <a:cs typeface="Arial"/>
            </a:endParaRPr>
          </a:p>
          <a:p>
            <a:pPr marL="342900" indent="-342900" algn="just">
              <a:buFont typeface="Arial"/>
              <a:buChar char="•"/>
            </a:pPr>
            <a:r>
              <a:rPr lang="en-US" sz="2400" dirty="0" smtClean="0">
                <a:latin typeface="Arial"/>
                <a:cs typeface="Arial"/>
              </a:rPr>
              <a:t>The </a:t>
            </a:r>
            <a:r>
              <a:rPr lang="en-US" sz="2400" dirty="0" smtClean="0">
                <a:latin typeface="Arial"/>
                <a:cs typeface="Arial"/>
              </a:rPr>
              <a:t>simulated data was generated with </a:t>
            </a:r>
            <a:r>
              <a:rPr lang="en-US" sz="2400" dirty="0" err="1" smtClean="0">
                <a:latin typeface="Arial"/>
                <a:cs typeface="Arial"/>
              </a:rPr>
              <a:t>McStas</a:t>
            </a:r>
            <a:r>
              <a:rPr lang="en-US" sz="2400" dirty="0" smtClean="0">
                <a:latin typeface="Arial"/>
                <a:cs typeface="Arial"/>
              </a:rPr>
              <a:t> </a:t>
            </a:r>
            <a:r>
              <a:rPr lang="en-US" sz="2400" dirty="0" smtClean="0">
                <a:latin typeface="Arial"/>
                <a:cs typeface="Arial"/>
              </a:rPr>
              <a:t>program [</a:t>
            </a:r>
            <a:r>
              <a:rPr lang="en-US" sz="2400" dirty="0" smtClean="0">
                <a:latin typeface="Arial"/>
                <a:cs typeface="Arial"/>
              </a:rPr>
              <a:t>4</a:t>
            </a:r>
            <a:r>
              <a:rPr lang="en-US" sz="2400" dirty="0" smtClean="0">
                <a:latin typeface="Arial"/>
                <a:cs typeface="Arial"/>
              </a:rPr>
              <a:t>] </a:t>
            </a:r>
            <a:r>
              <a:rPr lang="en-US" sz="2400" dirty="0" smtClean="0">
                <a:latin typeface="Arial"/>
                <a:cs typeface="Arial"/>
              </a:rPr>
              <a:t>and reduced using </a:t>
            </a:r>
            <a:r>
              <a:rPr lang="en-US" sz="2400" dirty="0" err="1" smtClean="0">
                <a:latin typeface="Arial"/>
                <a:cs typeface="Arial"/>
              </a:rPr>
              <a:t>Mantid</a:t>
            </a:r>
            <a:r>
              <a:rPr lang="en-US" sz="2400" dirty="0" smtClean="0">
                <a:latin typeface="Arial"/>
                <a:cs typeface="Arial"/>
              </a:rPr>
              <a:t>. </a:t>
            </a:r>
            <a:endParaRPr lang="en-US" sz="2400" dirty="0" smtClean="0">
              <a:latin typeface="Arial"/>
              <a:cs typeface="Arial"/>
            </a:endParaRPr>
          </a:p>
          <a:p>
            <a:pPr marL="342900" indent="-342900" algn="just">
              <a:buFont typeface="Arial"/>
              <a:buChar char="•"/>
            </a:pPr>
            <a:r>
              <a:rPr lang="en-US" sz="2400" dirty="0" smtClean="0">
                <a:latin typeface="Arial"/>
                <a:cs typeface="Arial"/>
              </a:rPr>
              <a:t>The </a:t>
            </a:r>
            <a:r>
              <a:rPr lang="en-US" sz="2400" dirty="0" smtClean="0">
                <a:latin typeface="Arial"/>
                <a:cs typeface="Arial"/>
              </a:rPr>
              <a:t>modeling was performed with the current version of </a:t>
            </a:r>
            <a:r>
              <a:rPr lang="en-US" sz="2400" dirty="0" err="1" smtClean="0">
                <a:latin typeface="Arial"/>
                <a:cs typeface="Arial"/>
              </a:rPr>
              <a:t>SasView</a:t>
            </a:r>
            <a:r>
              <a:rPr lang="en-US" sz="2400" dirty="0" smtClean="0">
                <a:latin typeface="Arial"/>
                <a:cs typeface="Arial"/>
              </a:rPr>
              <a:t> and different </a:t>
            </a:r>
            <a:r>
              <a:rPr lang="en-US" sz="2400" dirty="0" smtClean="0">
                <a:latin typeface="Arial"/>
                <a:cs typeface="Arial"/>
              </a:rPr>
              <a:t>optimizers were </a:t>
            </a:r>
            <a:r>
              <a:rPr lang="en-US" sz="2400" dirty="0" smtClean="0">
                <a:latin typeface="Arial"/>
                <a:cs typeface="Arial"/>
              </a:rPr>
              <a:t>explored. </a:t>
            </a:r>
            <a:endParaRPr lang="en-US" sz="2400" dirty="0" smtClean="0">
              <a:latin typeface="Arial"/>
              <a:cs typeface="Arial"/>
            </a:endParaRPr>
          </a:p>
          <a:p>
            <a:pPr marL="342900" indent="-342900" algn="just">
              <a:buFont typeface="Arial"/>
              <a:buChar char="•"/>
            </a:pPr>
            <a:r>
              <a:rPr lang="en-US" sz="2400" dirty="0" smtClean="0">
                <a:latin typeface="Arial"/>
                <a:cs typeface="Arial"/>
              </a:rPr>
              <a:t>The </a:t>
            </a:r>
            <a:r>
              <a:rPr lang="en-US" sz="2400" dirty="0" smtClean="0">
                <a:latin typeface="Arial"/>
                <a:cs typeface="Arial"/>
              </a:rPr>
              <a:t>case of fitting spherical nanoparticle with varying radius size have been investigated.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 template ESS">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Blank">
      <a:majorFont>
        <a:latin typeface="Lucida Grande"/>
        <a:ea typeface="ヒラギノ角ゴ ProN W6"/>
        <a:cs typeface="ヒラギノ角ゴ ProN W6"/>
      </a:majorFont>
      <a:minorFont>
        <a:latin typeface="Lucida Grande"/>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500" b="0" i="0" u="none" strike="noStrike" cap="none" normalizeH="0" baseline="0">
            <a:ln>
              <a:noFill/>
            </a:ln>
            <a:solidFill>
              <a:srgbClr val="000000"/>
            </a:solidFill>
            <a:effectLst/>
            <a:latin typeface="Comic Sans MS" pitchFamily="-112" charset="0"/>
            <a:ea typeface="ヒラギノ角ゴ ProN W3" pitchFamily="-112" charset="-128"/>
            <a:cs typeface="ヒラギノ角ゴ ProN W3" pitchFamily="-112" charset="-128"/>
            <a:sym typeface="Comic Sans MS" pitchFamily="-112" charset="0"/>
          </a:defRPr>
        </a:defPPr>
      </a:lstStyle>
    </a:spDef>
    <a:lnDef>
      <a:spPr bwMode="auto">
        <a:xfrm>
          <a:off x="0" y="0"/>
          <a:ext cx="1" cy="1"/>
        </a:xfrm>
        <a:custGeom>
          <a:avLst/>
          <a:gdLst/>
          <a:ahLst/>
          <a:cxnLst/>
          <a:rect l="0" t="0" r="0" b="0"/>
          <a:pathLst/>
        </a:custGeom>
        <a:solidFill>
          <a:srgbClr val="00CC99"/>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500" b="0" i="0" u="none" strike="noStrike" cap="none" normalizeH="0" baseline="0">
            <a:ln>
              <a:noFill/>
            </a:ln>
            <a:solidFill>
              <a:srgbClr val="000000"/>
            </a:solidFill>
            <a:effectLst/>
            <a:latin typeface="Comic Sans MS" pitchFamily="-112" charset="0"/>
            <a:ea typeface="ヒラギノ角ゴ ProN W3" pitchFamily="-112" charset="-128"/>
            <a:cs typeface="ヒラギノ角ゴ ProN W3" pitchFamily="-112" charset="-128"/>
            <a:sym typeface="Comic Sans MS" pitchFamily="-112"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oster template ESS" id="{8029D12C-04D7-934F-8476-A1DE53F02AB7}" vid="{15BA1F94-CFAC-8D42-BE1E-1806F31541A5}"/>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poster template ESS" id="{8029D12C-04D7-934F-8476-A1DE53F02AB7}" vid="{48A57E8C-931A-C44A-A0EC-63A5485AE32F}"/>
    </a:ext>
  </a:extLst>
</a:theme>
</file>

<file path=ppt/theme/theme3.xml><?xml version="1.0" encoding="utf-8"?>
<a:theme xmlns:a="http://schemas.openxmlformats.org/drawingml/2006/main" name="1_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poster template ESS" id="{8029D12C-04D7-934F-8476-A1DE53F02AB7}" vid="{1A59476C-0A89-A147-B55A-2B5E418B2B8A}"/>
    </a:ext>
  </a:extLst>
</a:theme>
</file>

<file path=ppt/theme/theme4.xml><?xml version="1.0" encoding="utf-8"?>
<a:theme xmlns:a="http://schemas.openxmlformats.org/drawingml/2006/main" name="2_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poster template ESS" id="{8029D12C-04D7-934F-8476-A1DE53F02AB7}" vid="{6626FDF2-99A7-964F-9753-BED9D2980513}"/>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 template ESS.potx</Template>
  <TotalTime>8297</TotalTime>
  <Pages>0</Pages>
  <Words>1448</Words>
  <Characters>0</Characters>
  <Application>Microsoft Macintosh PowerPoint</Application>
  <PresentationFormat>Custom</PresentationFormat>
  <Lines>0</Lines>
  <Paragraphs>94</Paragraphs>
  <Slides>1</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6" baseType="lpstr">
      <vt:lpstr>poster template ESS</vt:lpstr>
      <vt:lpstr>Office-tema</vt:lpstr>
      <vt:lpstr>1_Office-tema</vt:lpstr>
      <vt:lpstr>2_Office-tema</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Colin Carlile User</dc:creator>
  <cp:keywords/>
  <dc:description/>
  <cp:lastModifiedBy>Wojciech Potrzebowski</cp:lastModifiedBy>
  <cp:revision>179</cp:revision>
  <cp:lastPrinted>2010-08-18T13:44:37Z</cp:lastPrinted>
  <dcterms:created xsi:type="dcterms:W3CDTF">2010-10-19T12:56:17Z</dcterms:created>
  <dcterms:modified xsi:type="dcterms:W3CDTF">2016-05-23T11:50:36Z</dcterms:modified>
</cp:coreProperties>
</file>