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3" r:id="rId1"/>
    <p:sldMasterId id="2147483708" r:id="rId2"/>
    <p:sldMasterId id="2147483730" r:id="rId3"/>
    <p:sldMasterId id="2147483751" r:id="rId4"/>
  </p:sldMasterIdLst>
  <p:notesMasterIdLst>
    <p:notesMasterId r:id="rId15"/>
  </p:notesMasterIdLst>
  <p:sldIdLst>
    <p:sldId id="256" r:id="rId5"/>
    <p:sldId id="1264" r:id="rId6"/>
    <p:sldId id="2147472483" r:id="rId7"/>
    <p:sldId id="2147472485" r:id="rId8"/>
    <p:sldId id="2147472489" r:id="rId9"/>
    <p:sldId id="2147472486" r:id="rId10"/>
    <p:sldId id="2147472490" r:id="rId11"/>
    <p:sldId id="2147472487" r:id="rId12"/>
    <p:sldId id="2147472488" r:id="rId13"/>
    <p:sldId id="21474724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BAC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/>
    <p:restoredTop sz="94669"/>
  </p:normalViewPr>
  <p:slideViewPr>
    <p:cSldViewPr snapToGrid="0">
      <p:cViewPr varScale="1">
        <p:scale>
          <a:sx n="107" d="100"/>
          <a:sy n="107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A44B9-E32D-ED43-9C84-9B3C88D27A3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75F96-B0E7-9340-830C-FA74C0D4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5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9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1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7665D16A-5F90-4B72-97CC-CB791922DCBB}" type="datetime1">
              <a:rPr lang="sv-SE" smtClean="0"/>
              <a:t>2024-10-30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pic>
        <p:nvPicPr>
          <p:cNvPr id="7" name="Picture 6" descr="A blue sphere with a white center&#10;&#10;Description automatically generated">
            <a:extLst>
              <a:ext uri="{FF2B5EF4-FFF2-40B4-BE49-F238E27FC236}">
                <a16:creationId xmlns:a16="http://schemas.microsoft.com/office/drawing/2014/main" id="{166599A3-091E-94B8-8998-2FAD036225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2786" y="368161"/>
            <a:ext cx="849382" cy="8493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4937E1-F316-C76C-9E9C-C47D96AF17DA}"/>
              </a:ext>
            </a:extLst>
          </p:cNvPr>
          <p:cNvCxnSpPr/>
          <p:nvPr userDrawn="1"/>
        </p:nvCxnSpPr>
        <p:spPr>
          <a:xfrm>
            <a:off x="1094400" y="1011612"/>
            <a:ext cx="9369309" cy="0"/>
          </a:xfrm>
          <a:prstGeom prst="line">
            <a:avLst/>
          </a:prstGeom>
          <a:ln>
            <a:solidFill>
              <a:srgbClr val="BACA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l">
              <a:defRPr sz="6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4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437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63D60F-BC96-D84E-825E-C6134CF11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9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D9563F-6D6E-8748-BE72-B09B5B4D13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4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rgbClr val="A7C9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57044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0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9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53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30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6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53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6FCF67-E19C-DE4A-8BE9-AFBEBE84A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256E59-D378-3C45-BC58-2A73BF0E95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B56A95A0-DD9A-7D4C-AA83-A6974F5C1D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1605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575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040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552093"/>
            <a:ext cx="7772775" cy="4420913"/>
          </a:xfrm>
          <a:solidFill>
            <a:schemeClr val="accent5"/>
          </a:solidFill>
        </p:spPr>
        <p:txBody>
          <a:bodyPr/>
          <a:lstStyle/>
          <a:p>
            <a:endParaRPr lang="en-S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DF90BE-5CE7-AB49-951D-ACC0D6C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D0059-D5DA-584C-B1E3-3C64F3735564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15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565345"/>
            <a:ext cx="7772400" cy="4420913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4E7E3-7114-E84E-B8AE-18E000EB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32019-365F-E042-B5D7-175C9167CE36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44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55125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3654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9D321763-2196-5949-A4C4-5C6095E83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5AE585-8785-0240-9577-627154EBD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05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vå innehållsdel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v-SE"/>
              <a:t>Klicka här för att ändra format</a:t>
            </a:r>
            <a:endParaRPr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 bwMode="auto">
          <a:xfrm>
            <a:off x="455664" y="1231604"/>
            <a:ext cx="5384800" cy="4894561"/>
          </a:xfrm>
        </p:spPr>
        <p:txBody>
          <a:bodyPr lIns="0" tIns="0" rIns="0" bIns="0">
            <a:normAutofit/>
          </a:bodyPr>
          <a:lstStyle>
            <a:lvl1pPr>
              <a:defRPr sz="2650"/>
            </a:lvl1pPr>
            <a:lvl2pPr>
              <a:defRPr sz="2650"/>
            </a:lvl2pPr>
            <a:lvl3pPr>
              <a:defRPr sz="2650"/>
            </a:lvl3pPr>
            <a:lvl4pPr>
              <a:defRPr sz="2650"/>
            </a:lvl4pPr>
            <a:lvl5pPr>
              <a:defRPr sz="265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sv-SE"/>
              <a:t>Klicka här för att ändra format på bakgrundstexten</a:t>
            </a:r>
            <a:endParaRPr/>
          </a:p>
          <a:p>
            <a:pPr lvl="1">
              <a:defRPr/>
            </a:pPr>
            <a:r>
              <a:rPr lang="sv-SE"/>
              <a:t>Nivå två</a:t>
            </a:r>
            <a:endParaRPr/>
          </a:p>
          <a:p>
            <a:pPr lvl="2">
              <a:defRPr/>
            </a:pPr>
            <a:r>
              <a:rPr lang="sv-SE"/>
              <a:t>Nivå tre</a:t>
            </a:r>
            <a:endParaRPr/>
          </a:p>
          <a:p>
            <a:pPr lvl="3">
              <a:defRPr/>
            </a:pPr>
            <a:r>
              <a:rPr lang="sv-SE"/>
              <a:t>Nivå fyra</a:t>
            </a:r>
            <a:endParaRPr/>
          </a:p>
          <a:p>
            <a:pPr lvl="4">
              <a:defRPr/>
            </a:pPr>
            <a:r>
              <a:rPr lang="sv-SE"/>
              <a:t>Nivå fem</a:t>
            </a:r>
            <a:endParaRPr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 bwMode="auto">
          <a:xfrm>
            <a:off x="6364364" y="1231604"/>
            <a:ext cx="5384800" cy="4894561"/>
          </a:xfrm>
        </p:spPr>
        <p:txBody>
          <a:bodyPr lIns="0" tIns="0" bIns="0">
            <a:normAutofit/>
          </a:bodyPr>
          <a:lstStyle>
            <a:lvl1pPr>
              <a:defRPr sz="2650"/>
            </a:lvl1pPr>
            <a:lvl2pPr>
              <a:defRPr sz="2650"/>
            </a:lvl2pPr>
            <a:lvl3pPr>
              <a:defRPr sz="2650"/>
            </a:lvl3pPr>
            <a:lvl4pPr>
              <a:defRPr sz="2650"/>
            </a:lvl4pPr>
            <a:lvl5pPr>
              <a:defRPr sz="265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>
              <a:defRPr/>
            </a:pPr>
            <a:r>
              <a:rPr lang="sv-SE"/>
              <a:t>Klicka här för att ändra format på bakgrundstexten</a:t>
            </a:r>
            <a:endParaRPr/>
          </a:p>
          <a:p>
            <a:pPr lvl="1">
              <a:defRPr/>
            </a:pPr>
            <a:r>
              <a:rPr lang="sv-SE"/>
              <a:t>Nivå två</a:t>
            </a:r>
            <a:endParaRPr/>
          </a:p>
          <a:p>
            <a:pPr lvl="2">
              <a:defRPr/>
            </a:pPr>
            <a:r>
              <a:rPr lang="sv-SE"/>
              <a:t>Nivå tre</a:t>
            </a:r>
            <a:endParaRPr/>
          </a:p>
          <a:p>
            <a:pPr lvl="3">
              <a:defRPr/>
            </a:pPr>
            <a:r>
              <a:rPr lang="sv-SE"/>
              <a:t>Nivå fyra</a:t>
            </a:r>
            <a:endParaRPr/>
          </a:p>
          <a:p>
            <a:pPr lvl="4">
              <a:defRPr/>
            </a:pPr>
            <a:r>
              <a:rPr lang="sv-SE"/>
              <a:t>Nivå fem</a:t>
            </a:r>
            <a:endParaRPr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B3E68B-AA29-4F4A-8F77-CB89B298E5B3}" type="datetime1">
              <a:rPr lang="sv-SE"/>
              <a:t>2024-10-30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7DED537-10C4-8C40-8E87-51060FF45365}" type="slidenum">
              <a:rPr lang="sv-SE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424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13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63D60F-BC96-D84E-825E-C6134CF11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38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D9563F-6D6E-8748-BE72-B09B5B4D13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7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456" y="1195253"/>
            <a:ext cx="5161343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5521125" cy="68579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2456" y="2226365"/>
            <a:ext cx="5161343" cy="377405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18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gr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93A7D-C38E-D2B7-9EA5-F57CB6D4A2CF}"/>
              </a:ext>
            </a:extLst>
          </p:cNvPr>
          <p:cNvSpPr/>
          <p:nvPr userDrawn="1"/>
        </p:nvSpPr>
        <p:spPr>
          <a:xfrm>
            <a:off x="-1" y="0"/>
            <a:ext cx="532435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7" y="1195253"/>
            <a:ext cx="5427133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26667" y="2226365"/>
            <a:ext cx="5427133" cy="3774054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003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09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22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969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896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3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19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6FCF67-E19C-DE4A-8BE9-AFBEBE84A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256E59-D378-3C45-BC58-2A73BF0E95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B56A95A0-DD9A-7D4C-AA83-A6974F5C1D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12930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048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12598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552093"/>
            <a:ext cx="7772775" cy="4420913"/>
          </a:xfrm>
          <a:solidFill>
            <a:schemeClr val="accent5"/>
          </a:solidFill>
        </p:spPr>
        <p:txBody>
          <a:bodyPr/>
          <a:lstStyle/>
          <a:p>
            <a:endParaRPr lang="en-S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DF90BE-5CE7-AB49-951D-ACC0D6C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D0059-D5DA-584C-B1E3-3C64F3735564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75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565345"/>
            <a:ext cx="7772400" cy="4420913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4E7E3-7114-E84E-B8AE-18E000EB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32019-365F-E042-B5D7-175C9167CE36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0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4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551056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88380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9D321763-2196-5949-A4C4-5C6095E83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5AE585-8785-0240-9577-627154EBD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108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l">
              <a:defRPr sz="6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211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971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63D60F-BC96-D84E-825E-C6134CF11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169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D9563F-6D6E-8748-BE72-B09B5B4D13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7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444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rgbClr val="A7C9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0372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63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720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4476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553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422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944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6FCF67-E19C-DE4A-8BE9-AFBEBE84A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256E59-D378-3C45-BC58-2A73BF0E95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B56A95A0-DD9A-7D4C-AA83-A6974F5C1D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9627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73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2908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552093"/>
            <a:ext cx="7772775" cy="4420913"/>
          </a:xfrm>
          <a:solidFill>
            <a:schemeClr val="accent5"/>
          </a:solidFill>
        </p:spPr>
        <p:txBody>
          <a:bodyPr/>
          <a:lstStyle/>
          <a:p>
            <a:endParaRPr lang="en-S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DF90BE-5CE7-AB49-951D-ACC0D6CF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D0059-D5DA-584C-B1E3-3C64F3735564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9912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565345"/>
            <a:ext cx="7772400" cy="4420913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404E7E3-7114-E84E-B8AE-18E000EB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32019-365F-E042-B5D7-175C9167CE36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0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647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616219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31976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9D321763-2196-5949-A4C4-5C6095E83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5AE585-8785-0240-9577-627154EBD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8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2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43E8-95F4-A043-8F53-596E8B895A5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055A7-F7F1-1043-AC5A-9CA18F1EF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6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681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6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56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6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2E28-72A1-0F4C-8F9C-C47B6568D220}" type="datetimeFigureOut">
              <a:rPr lang="en-SE" smtClean="0"/>
              <a:t>10/30/2024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80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4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40B5F-B137-0283-3705-CF65A2ABD1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8" b="298"/>
          <a:stretch/>
        </p:blipFill>
        <p:spPr>
          <a:xfrm>
            <a:off x="0" y="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82ACB-5DB0-DA46-5150-68A577BA7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9561" y="176980"/>
            <a:ext cx="3918483" cy="3054591"/>
          </a:xfrm>
          <a:noFill/>
        </p:spPr>
        <p:txBody>
          <a:bodyPr>
            <a:normAutofit fontScale="90000"/>
          </a:bodyPr>
          <a:lstStyle/>
          <a:p>
            <a:pPr algn="r"/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A Toolkit for Small-Angle </a:t>
            </a: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Scattering </a:t>
            </a:r>
            <a:r>
              <a:rPr lang="en-US" sz="5200" dirty="0" smtClean="0"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  <a:endParaRPr lang="en-US" sz="5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21A9-1C45-4663-3793-1FE1DED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master plan…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672" y="1205262"/>
            <a:ext cx="1095303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Overview of features and new in 6.0 (10-15 min) </a:t>
            </a:r>
            <a:r>
              <a:rPr lang="en-GB" sz="1100" b="1" dirty="0">
                <a:solidFill>
                  <a:srgbClr val="C00000"/>
                </a:solidFill>
              </a:rPr>
              <a:t>PAUL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Slides general overview of layout and where to find things … ethos of project? Points of contact at facilities, contributor list, contacts at SAS2024. Put stickers on “badges”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Maybe preview of future features to come (beyond 6.0)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Where to find help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Overview of using basic features (45 min) </a:t>
            </a:r>
            <a:r>
              <a:rPr lang="en-GB" sz="1100" b="1" dirty="0">
                <a:solidFill>
                  <a:srgbClr val="C00000"/>
                </a:solidFill>
              </a:rPr>
              <a:t>STEVE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1d fit simple (polymer Gaussian coil)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1d with structure factor (SDS data)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Fit with </a:t>
            </a:r>
            <a:r>
              <a:rPr lang="en-GB" sz="1100" dirty="0" err="1"/>
              <a:t>polydispersity</a:t>
            </a:r>
            <a:endParaRPr lang="en-GB" sz="1100" dirty="0"/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Impact of resolution smearing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Correlation function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P(R) of protein – </a:t>
            </a:r>
            <a:r>
              <a:rPr lang="en-GB" sz="1100" dirty="0" err="1"/>
              <a:t>Apoferritin</a:t>
            </a:r>
            <a:r>
              <a:rPr lang="en-GB" sz="1100" dirty="0"/>
              <a:t> .. and maybe sphere and rod?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BONUS if time permits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add/multiply used in response to question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10 min coffee 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Note on magnetic/pol beam stuff 10 min </a:t>
            </a:r>
            <a:r>
              <a:rPr lang="en-GB" sz="1100" b="1" dirty="0" smtClean="0">
                <a:solidFill>
                  <a:srgbClr val="C00000"/>
                </a:solidFill>
              </a:rPr>
              <a:t>ANNIKA</a:t>
            </a:r>
            <a:endParaRPr lang="en-GB" sz="1100" b="1" dirty="0">
              <a:solidFill>
                <a:srgbClr val="C00000"/>
              </a:solidFill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Brief look at CLI (quick demo of Caitlyn Wolf stuff?) (10 min) </a:t>
            </a:r>
            <a:r>
              <a:rPr lang="en-GB" sz="1100" b="1" dirty="0">
                <a:solidFill>
                  <a:srgbClr val="C00000"/>
                </a:solidFill>
              </a:rPr>
              <a:t>LIZ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Model writing (35 min) </a:t>
            </a:r>
            <a:r>
              <a:rPr lang="en-GB" sz="1100" b="1" dirty="0">
                <a:solidFill>
                  <a:srgbClr val="C00000"/>
                </a:solidFill>
              </a:rPr>
              <a:t>PAUL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Different API ( add/multiply and </a:t>
            </a:r>
            <a:r>
              <a:rPr lang="en-GB" sz="1100" dirty="0" err="1"/>
              <a:t>reparam</a:t>
            </a:r>
            <a:r>
              <a:rPr lang="en-GB" sz="1100" dirty="0"/>
              <a:t>) 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Use sphere and have equations ready on </a:t>
            </a:r>
            <a:r>
              <a:rPr lang="en-GB" sz="1100" dirty="0" err="1"/>
              <a:t>on</a:t>
            </a:r>
            <a:r>
              <a:rPr lang="en-GB" sz="1100" dirty="0"/>
              <a:t> board – also in back .. how about a handout. Could point to tutorials and send pdf handout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Step through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Easy editor  and “hand write” all equations including </a:t>
            </a:r>
            <a:r>
              <a:rPr lang="en-GB" sz="1100" dirty="0" err="1"/>
              <a:t>bessel</a:t>
            </a:r>
            <a:r>
              <a:rPr lang="en-GB" sz="1100" dirty="0"/>
              <a:t> NO </a:t>
            </a:r>
            <a:r>
              <a:rPr lang="en-GB" sz="1100" dirty="0" err="1"/>
              <a:t>polydisperse</a:t>
            </a:r>
            <a:r>
              <a:rPr lang="en-GB" sz="1100" dirty="0"/>
              <a:t> parameters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Use </a:t>
            </a:r>
            <a:r>
              <a:rPr lang="en-GB" sz="1100" dirty="0" err="1"/>
              <a:t>scipy</a:t>
            </a:r>
            <a:r>
              <a:rPr lang="en-GB" sz="1100" dirty="0"/>
              <a:t> functions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Use library functions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Make </a:t>
            </a:r>
            <a:r>
              <a:rPr lang="en-GB" sz="1100" dirty="0" err="1"/>
              <a:t>polydisperse</a:t>
            </a:r>
            <a:r>
              <a:rPr lang="en-GB" sz="1100" dirty="0"/>
              <a:t> → point out the need to move 1/V out of the equation and use </a:t>
            </a:r>
            <a:r>
              <a:rPr lang="en-GB" sz="1100" dirty="0" err="1"/>
              <a:t>form_volume</a:t>
            </a:r>
            <a:r>
              <a:rPr lang="en-GB" sz="1100" dirty="0"/>
              <a:t>. Difference between z average (volume average) and number average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Make possible to use structure factor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Move to C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Add beta approximation (</a:t>
            </a:r>
            <a:r>
              <a:rPr lang="en-GB" sz="1100" dirty="0" err="1"/>
              <a:t>have_fq</a:t>
            </a:r>
            <a:r>
              <a:rPr lang="en-GB" sz="1100" dirty="0"/>
              <a:t>=true)</a:t>
            </a:r>
          </a:p>
          <a:p>
            <a:pPr marL="1085850" lvl="2" indent="-171450" fontAlgn="base">
              <a:buFont typeface="Arial" panose="020B0604020202020204" pitchFamily="34" charset="0"/>
              <a:buChar char="•"/>
            </a:pPr>
            <a:r>
              <a:rPr lang="en-GB" sz="1100" dirty="0"/>
              <a:t>What if it IS a structure factor</a:t>
            </a:r>
            <a:r>
              <a:rPr lang="en-GB" sz="1100" dirty="0" smtClean="0"/>
              <a:t>?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818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2AB7-6912-804D-8D77-A3DA5054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Before we start…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07A23-A961-1047-84AD-CDEBC3D4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sv-SE" smtClean="0"/>
              <a:t>2</a:t>
            </a:fld>
            <a:endParaRPr lang="sv-S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9213"/>
            <a:ext cx="9144000" cy="55583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438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21A9-1C45-4663-3793-1FE1DED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plan…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0038" y="1386349"/>
            <a:ext cx="989565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fontAlgn="base"/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Paul Butler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(15 min)</a:t>
            </a:r>
          </a:p>
          <a:p>
            <a:pPr lvl="0" fontAlgn="base"/>
            <a:endParaRPr lang="en-GB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GB" sz="2000" b="1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King</a:t>
            </a:r>
            <a:r>
              <a:rPr lang="en-GB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GB" sz="2000" b="1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Features</a:t>
            </a:r>
            <a:r>
              <a:rPr lang="en-GB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			(45 min)</a:t>
            </a:r>
            <a:endParaRPr lang="en-GB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8950" lvl="6" indent="-285750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1D Fitting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0" lvl="7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P(Q)</a:t>
            </a:r>
            <a:endParaRPr lang="en-GB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0" lvl="7" indent="-285750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P(Q)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S(Q)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0" lvl="7" indent="-285750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polydispersity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0" lvl="7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ith resolution 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smearing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8950" lvl="6" indent="-285750"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F</a:t>
            </a: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unctions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28950" lvl="6" indent="-285750" fontAlgn="base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 Distributions</a:t>
            </a:r>
            <a:endParaRPr lang="en-GB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Annika Stellhorn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Magnetic Analysis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(10 min)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Elizabeth Kelley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Using the Command Line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(10 min)</a:t>
            </a:r>
          </a:p>
          <a:p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Paul Butler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 Writing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(35 min)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843343" y="1042574"/>
            <a:ext cx="10508020" cy="5362314"/>
            <a:chOff x="422002" y="1042574"/>
            <a:chExt cx="10508020" cy="5362314"/>
          </a:xfrm>
        </p:grpSpPr>
        <p:sp>
          <p:nvSpPr>
            <p:cNvPr id="2" name="TextBox 1"/>
            <p:cNvSpPr txBox="1"/>
            <p:nvPr/>
          </p:nvSpPr>
          <p:spPr>
            <a:xfrm>
              <a:off x="422002" y="1042574"/>
              <a:ext cx="999498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626262"/>
                </a:buClr>
              </a:pPr>
              <a:endParaRPr lang="en-US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626262"/>
                </a:buClr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626262"/>
                </a:buClr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626262"/>
                </a:buClr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626262"/>
                </a:buClr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626262"/>
                </a:buClr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Clr>
                  <a:srgbClr val="626262"/>
                </a:buClr>
              </a:pPr>
              <a:r>
                <a:rPr lang="en-US" dirty="0" smtClean="0">
                  <a:solidFill>
                    <a:srgbClr val="6262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                                 ,                                                              , etc…</a:t>
              </a:r>
              <a:endParaRPr lang="en-US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4839" y="2478575"/>
              <a:ext cx="3922531" cy="6840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627" y="2525976"/>
              <a:ext cx="3312730" cy="5616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633807" y="1166932"/>
              <a:ext cx="6329455" cy="976657"/>
              <a:chOff x="1419198" y="1497532"/>
              <a:chExt cx="6329455" cy="9766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419198" y="1497532"/>
                    <a:ext cx="4603183" cy="2984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9198" y="1497532"/>
                    <a:ext cx="4603183" cy="2984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95" t="-157143" r="-1325" b="-23061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503645" y="1858069"/>
                    <a:ext cx="42450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𝑚𝑎𝑡𝑟𝑖𝑥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3645" y="1858069"/>
                    <a:ext cx="424500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174" r="-1437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473279" y="2197190"/>
                    <a:ext cx="412035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𝑚𝑎𝑡𝑟𝑖𝑥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3279" y="2197190"/>
                    <a:ext cx="412035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8" t="-2222" r="-1479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5627" y="3287655"/>
              <a:ext cx="5207683" cy="63616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671131" y="4281230"/>
              <a:ext cx="860363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Method: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choose a </a:t>
              </a:r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P(q)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S(q)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if required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choose a set of starting parameters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ompute </a:t>
              </a:r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I(q)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ompare the model calculation (theory) with the experimental data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djust some parameters</a:t>
              </a:r>
            </a:p>
            <a:p>
              <a:pPr marL="1657350" lvl="3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terate until an acceptable solution is found (hopefully…)</a:t>
              </a:r>
              <a:endParaRPr lang="en-GB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4144" y="2248233"/>
              <a:ext cx="250587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i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SasView offers:</a:t>
              </a:r>
            </a:p>
            <a:p>
              <a:pPr algn="r"/>
              <a:endPara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/>
              <a:r>
                <a:rPr lang="en-US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~90 </a:t>
              </a:r>
              <a:r>
                <a:rPr lang="en-US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P(q)</a:t>
              </a:r>
            </a:p>
            <a:p>
              <a:pPr algn="r"/>
              <a:endPara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r"/>
              <a:r>
                <a:rPr lang="en-US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4 </a:t>
              </a:r>
              <a:r>
                <a:rPr lang="en-US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S(q)</a:t>
              </a:r>
            </a:p>
            <a:p>
              <a:pPr algn="r"/>
              <a:endParaRPr lang="en-US" i="1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algn="r"/>
              <a:r>
                <a:rPr lang="en-US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But you can add more!</a:t>
              </a:r>
              <a:endParaRPr lang="en-GB" i="1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9229" y="2520409"/>
              <a:ext cx="8859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Form Factor</a:t>
              </a:r>
              <a:endParaRPr lang="en-GB" sz="1600" dirty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817" y="3313350"/>
              <a:ext cx="10123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Structure Factor</a:t>
              </a:r>
              <a:endParaRPr lang="en-GB" sz="1600" dirty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99D72AB7-6912-804D-8D77-A3DA505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65373"/>
            <a:ext cx="9360000" cy="65733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Model-Fitting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99D72AB7-6912-804D-8D77-A3DA505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65373"/>
            <a:ext cx="9360000" cy="65733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‘Magic Square’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79100" y="987415"/>
            <a:ext cx="10440901" cy="5717639"/>
            <a:chOff x="879100" y="987415"/>
            <a:chExt cx="10440901" cy="5717639"/>
          </a:xfrm>
        </p:grpSpPr>
        <p:sp>
          <p:nvSpPr>
            <p:cNvPr id="6" name="Rounded Rectangle 5"/>
            <p:cNvSpPr/>
            <p:nvPr/>
          </p:nvSpPr>
          <p:spPr>
            <a:xfrm>
              <a:off x="7008910" y="1345869"/>
              <a:ext cx="2155372" cy="43107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98361" y="1349283"/>
              <a:ext cx="2155372" cy="53557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62557" y="1647852"/>
              <a:ext cx="1440000" cy="8617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(r)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cattering length density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2699" y="1641638"/>
              <a:ext cx="1440000" cy="8617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F(q)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cattering amplitude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60342" y="4533016"/>
              <a:ext cx="1440000" cy="8617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GB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(r)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orrelation function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60484" y="4535446"/>
              <a:ext cx="1440000" cy="8617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I(q)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</a:t>
              </a:r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cattering intensity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293119" y="1865729"/>
                  <a:ext cx="1961627" cy="424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𝐹𝑜𝑢𝑟𝑖𝑒𝑟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𝑇𝑟𝑎𝑛𝑠𝑓𝑜𝑟𝑚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119" y="1865729"/>
                  <a:ext cx="1961627" cy="4242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93515" y="4755445"/>
                  <a:ext cx="1961627" cy="424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𝐹𝑜𝑢𝑟𝑖𝑒𝑟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𝑇𝑟𝑎𝑛𝑠𝑓𝑜𝑟𝑚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groupCh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515" y="4755445"/>
                  <a:ext cx="1961627" cy="4242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3773815" y="98741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Real-space</a:t>
              </a:r>
              <a:endParaRPr lang="en-GB" b="1" dirty="0">
                <a:solidFill>
                  <a:srgbClr val="1E5DF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38873" y="987415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Reciprocal-space</a:t>
              </a:r>
              <a:endParaRPr lang="en-GB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3915" y="4640737"/>
              <a:ext cx="108000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z(r)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c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hord distribution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105958" y="4797679"/>
                  <a:ext cx="1499513" cy="3382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𝑎𝑝𝑙𝑎𝑐𝑒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𝑇𝑟𝑎𝑛𝑠𝑓𝑜𝑟𝑚</m:t>
                            </m:r>
                          </m:e>
                        </m:groupCh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958" y="4797679"/>
                  <a:ext cx="1499513" cy="338234"/>
                </a:xfrm>
                <a:prstGeom prst="rect">
                  <a:avLst/>
                </a:prstGeom>
                <a:blipFill>
                  <a:blip r:embed="rId4"/>
                  <a:stretch>
                    <a:fillRect l="-813" t="-1786" r="-16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4863268" y="3531745"/>
              <a:ext cx="2873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 rot="5400000">
                  <a:off x="7122989" y="3319636"/>
                  <a:ext cx="1914370" cy="424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⇒"/>
                            <m:vertJc m:val="bot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𝑎𝑔𝑛𝑖𝑡𝑢𝑑𝑒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𝑠𝑞𝑢𝑎𝑟𝑒𝑑</m:t>
                            </m:r>
                          </m:e>
                        </m:groupCh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22989" y="3319636"/>
                  <a:ext cx="1914370" cy="4242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3493805" y="3319636"/>
                  <a:ext cx="1962973" cy="424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⇐"/>
                            <m:vertJc m:val="bot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𝑎𝑢𝑡𝑜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𝑐𝑜𝑟𝑟𝑒𝑙𝑎𝑡𝑖𝑜𝑛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493805" y="3319636"/>
                  <a:ext cx="1962973" cy="4242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5684363" y="3532641"/>
              <a:ext cx="1180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oss of phase information</a:t>
              </a:r>
              <a:endParaRPr lang="en-GB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 rot="20634668">
                  <a:off x="5192432" y="5449021"/>
                  <a:ext cx="2115964" cy="422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𝐻𝑎𝑛𝑘𝑒𝑙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𝑇𝑟𝑎𝑛𝑠𝑓𝑜𝑟𝑚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34668">
                  <a:off x="5192432" y="5449021"/>
                  <a:ext cx="2115964" cy="4227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3763448" y="5553159"/>
              <a:ext cx="1440000" cy="8617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G()</a:t>
              </a:r>
            </a:p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SESANS function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3915" y="3810630"/>
              <a:ext cx="1080000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P(r)</a:t>
              </a:r>
            </a:p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distance distribution</a:t>
              </a:r>
              <a:endParaRPr lang="en-GB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rot="720000">
                  <a:off x="2103594" y="4132358"/>
                  <a:ext cx="1575047" cy="3393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⇐"/>
                            <m:vertJc m:val="bot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𝑚𝑢𝑙𝑡𝑖𝑝𝑙𝑦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b="0" i="1" baseline="300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groupChr>
                      </m:oMath>
                    </m:oMathPara>
                  </a14:m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20000">
                  <a:off x="2103594" y="4132358"/>
                  <a:ext cx="1575047" cy="3393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V="1">
              <a:off x="879100" y="3525522"/>
              <a:ext cx="3240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440001" y="3528632"/>
              <a:ext cx="28800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416605" y="6237654"/>
              <a:ext cx="18998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After </a:t>
              </a:r>
              <a:r>
                <a:rPr lang="en-US" sz="1000" i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Stribeck</a:t>
              </a:r>
              <a:r>
                <a:rPr lang="en-US" sz="10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(2007) &amp; others</a:t>
              </a:r>
              <a:endParaRPr lang="en-GB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626558" y="3651702"/>
              <a:ext cx="3759504" cy="1265068"/>
              <a:chOff x="1447258" y="3562052"/>
              <a:chExt cx="3759504" cy="126506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258" y="3562052"/>
                <a:ext cx="540000" cy="514349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6762" y="4312771"/>
                <a:ext cx="540000" cy="514349"/>
              </a:xfrm>
              <a:prstGeom prst="rect">
                <a:avLst/>
              </a:prstGeom>
            </p:spPr>
          </p:pic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978" y="4339669"/>
              <a:ext cx="540000" cy="514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748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9D72AB7-6912-804D-8D77-A3DA505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65373"/>
            <a:ext cx="9360000" cy="65733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Real-Space Methods (1)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65333" y="1040636"/>
            <a:ext cx="10076675" cy="5498878"/>
            <a:chOff x="1065333" y="1040636"/>
            <a:chExt cx="10076675" cy="5498878"/>
          </a:xfrm>
        </p:grpSpPr>
        <p:sp>
          <p:nvSpPr>
            <p:cNvPr id="4" name="TextBox 3"/>
            <p:cNvSpPr txBox="1"/>
            <p:nvPr/>
          </p:nvSpPr>
          <p:spPr>
            <a:xfrm>
              <a:off x="1065333" y="1040636"/>
              <a:ext cx="9267050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Correlation Function, </a:t>
              </a:r>
              <a:r>
                <a:rPr lang="en-US" sz="2400" b="1" i="1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US" sz="1200" b="1" i="1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sz="2400" b="1" i="1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(r)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9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</a:t>
              </a:r>
              <a:r>
                <a:rPr lang="en-US" sz="2400" b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escribes spatial inhomogeneity 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 SLD in </a:t>
              </a:r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the 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sample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 essence, the probability that rods of different lengths moving through the sample have equal SLD at either end</a:t>
              </a: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endPara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1D:				    3D: 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endParaRPr 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9905073" y="2080787"/>
              <a:ext cx="1236935" cy="3857097"/>
              <a:chOff x="9250090" y="1642936"/>
              <a:chExt cx="1236935" cy="385709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250090" y="1642936"/>
                <a:ext cx="1236935" cy="3605213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9610725" y="4619625"/>
                <a:ext cx="72000" cy="216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366159" y="5253812"/>
                <a:ext cx="10005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Rieger</a:t>
                </a:r>
                <a:r>
                  <a:rPr lang="en-US" sz="1000" i="1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(2002)</a:t>
                </a:r>
                <a:endParaRPr lang="en-GB" sz="10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830457" y="3097074"/>
                <a:ext cx="72000" cy="54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096500" y="3895725"/>
                <a:ext cx="72000" cy="3600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Picture 10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266" y="3365768"/>
              <a:ext cx="2628000" cy="277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7458" y="3363474"/>
              <a:ext cx="2628000" cy="277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50" y="3493355"/>
              <a:ext cx="2458800" cy="2412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6"/>
            <a:srcRect l="3820"/>
            <a:stretch/>
          </p:blipFill>
          <p:spPr>
            <a:xfrm>
              <a:off x="6383784" y="2580023"/>
              <a:ext cx="2311197" cy="6840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761218" y="3689895"/>
              <a:ext cx="1755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xtraction of lamellar parameters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4437" y="6077849"/>
              <a:ext cx="5578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SasView</a:t>
              </a:r>
              <a:r>
                <a:rPr lang="en-US" sz="24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computes </a:t>
              </a:r>
              <a:r>
                <a:rPr lang="en-US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US" sz="2400" b="1" i="1" baseline="-25000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r>
                <a:rPr lang="en-US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(r)</a:t>
              </a:r>
              <a:r>
                <a:rPr lang="en-US" sz="24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US" sz="2400" b="1" i="1" baseline="-25000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3</a:t>
              </a:r>
              <a:r>
                <a:rPr lang="en-US" sz="2400" b="1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(r)</a:t>
              </a:r>
              <a:r>
                <a:rPr lang="en-US" sz="24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+ IDF</a:t>
              </a:r>
              <a:endParaRPr lang="en-GB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97594" y="3687100"/>
              <a:ext cx="1755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US" sz="1400" i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1</a:t>
              </a: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(r)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US" sz="1400" i="1" baseline="-25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3</a:t>
              </a:r>
              <a:r>
                <a:rPr lang="en-US" sz="14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(r)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95410" y="3690788"/>
              <a:ext cx="1755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I(q)</a:t>
              </a:r>
              <a:endParaRPr lang="en-GB" sz="14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t="10514" b="9432"/>
            <a:stretch/>
          </p:blipFill>
          <p:spPr>
            <a:xfrm>
              <a:off x="2471578" y="2616023"/>
              <a:ext cx="3066721" cy="6120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859634" y="2742306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rPr>
                <a:t>3D: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6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3663" y="1037715"/>
            <a:ext cx="11368713" cy="5709255"/>
            <a:chOff x="446768" y="921170"/>
            <a:chExt cx="11368713" cy="5709255"/>
          </a:xfrm>
        </p:grpSpPr>
        <p:sp>
          <p:nvSpPr>
            <p:cNvPr id="5" name="TextBox 4"/>
            <p:cNvSpPr txBox="1"/>
            <p:nvPr/>
          </p:nvSpPr>
          <p:spPr>
            <a:xfrm>
              <a:off x="446768" y="921170"/>
              <a:ext cx="11368713" cy="570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few analytical expressions for </a:t>
              </a:r>
              <a:r>
                <a:rPr lang="en-US" sz="2400" b="1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</a:t>
              </a:r>
              <a:r>
                <a:rPr lang="en-US" sz="1200" b="1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sz="2400" b="1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sz="2400" b="1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r)</a:t>
              </a:r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endParaRPr lang="en-US" sz="9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h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omogeneous sphere:</a:t>
              </a:r>
            </a:p>
            <a:p>
              <a:pPr lvl="1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(radius, </a:t>
              </a:r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R)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	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where 0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 (</a:t>
              </a:r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r/R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)</a:t>
              </a:r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 2</a:t>
              </a:r>
            </a:p>
            <a:p>
              <a:pPr lvl="1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				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							</a:t>
              </a:r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see </a:t>
              </a:r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Glatter &amp; Kratky, (1982)</a:t>
              </a:r>
              <a:endParaRPr lang="en-US" sz="1600" dirty="0">
                <a:solidFill>
                  <a:srgbClr val="1E5DF8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endParaRPr 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</a:t>
              </a:r>
              <a:r>
                <a:rPr lang="en-US" b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andomly-distributed 2-phase system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: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Debye &amp; </a:t>
              </a:r>
              <a:r>
                <a:rPr lang="en-US" sz="1600" dirty="0" err="1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Bueche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, (1949)</a:t>
              </a:r>
            </a:p>
            <a:p>
              <a:pPr lvl="1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sz="1600" i="1" u="sng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single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correlation length, </a:t>
              </a:r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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)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Debye, Anderson &amp; </a:t>
              </a:r>
              <a:r>
                <a:rPr lang="en-US" sz="1600" dirty="0" err="1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Brumberger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(1957)</a:t>
              </a:r>
            </a:p>
            <a:p>
              <a:pPr lvl="1"/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</a:t>
              </a:r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			</a:t>
              </a: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endParaRPr lang="en-US" sz="1600" i="1" dirty="0">
                <a:solidFill>
                  <a:srgbClr val="C0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endParaRPr 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800100" lvl="1" indent="-342900">
                <a:buFont typeface="Courier New" panose="02070309020205020404" pitchFamily="49" charset="0"/>
                <a:buChar char="o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randomly-distributed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2-phase system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:		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	</a:t>
              </a:r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Debye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, Anderson &amp; 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(</a:t>
              </a:r>
              <a:r>
                <a:rPr lang="en-US" sz="1600" i="1" u="sng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dual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correlation lengths, </a:t>
              </a:r>
              <a:r>
                <a:rPr lang="en-US" sz="16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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 &amp; </a:t>
              </a:r>
              <a:r>
                <a:rPr lang="en-US" sz="16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 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rPr>
                <a:t>)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		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</a:t>
              </a:r>
              <a:r>
                <a:rPr lang="en-US" sz="1600" dirty="0" err="1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Brumberger</a:t>
              </a:r>
              <a:r>
                <a:rPr lang="en-US" sz="1600" dirty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(1957)</a:t>
              </a:r>
            </a:p>
            <a:p>
              <a:pPr lvl="1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endParaRPr lang="en-US" sz="16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					</a:t>
              </a:r>
              <a:r>
                <a:rPr lang="en-US" sz="16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									</a:t>
              </a:r>
              <a:r>
                <a:rPr lang="en-US" sz="1600" dirty="0" err="1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Moritani</a:t>
              </a:r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  <a:r>
                <a:rPr lang="en-US" sz="1600" i="1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et al</a:t>
              </a:r>
              <a:r>
                <a:rPr lang="en-US" sz="1600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, (1970)</a:t>
              </a:r>
              <a:endParaRPr lang="en-US" sz="1600" dirty="0">
                <a:solidFill>
                  <a:srgbClr val="1E5DF8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lvl="1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</a:t>
              </a:r>
            </a:p>
            <a:p>
              <a:pPr lvl="1"/>
              <a:endPara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9502" y="1511285"/>
              <a:ext cx="2165625" cy="504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6020" y="2443189"/>
              <a:ext cx="1626411" cy="61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337" y="4019653"/>
              <a:ext cx="3647189" cy="612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5235" y="5662576"/>
              <a:ext cx="2072450" cy="31946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05901" y="5940743"/>
              <a:ext cx="2271522" cy="3604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315" y="3127798"/>
              <a:ext cx="3559680" cy="648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22136" y="5010145"/>
              <a:ext cx="4788486" cy="612000"/>
            </a:xfrm>
            <a:prstGeom prst="rect">
              <a:avLst/>
            </a:prstGeom>
          </p:spPr>
        </p:pic>
        <p:pic>
          <p:nvPicPr>
            <p:cNvPr id="14" name="Picture 2" descr="https://ars.els-cdn.com/content/image/1-s2.0-S1738573321001546-gr8_lrg.jpg"/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4990" y="4783373"/>
              <a:ext cx="1620000" cy="162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99D72AB7-6912-804D-8D77-A3DA505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65373"/>
            <a:ext cx="9360000" cy="65733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Real-Space Methods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5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33639" y="1040636"/>
            <a:ext cx="10725342" cy="5588146"/>
            <a:chOff x="733639" y="1040636"/>
            <a:chExt cx="10725342" cy="5588146"/>
          </a:xfrm>
        </p:grpSpPr>
        <p:sp>
          <p:nvSpPr>
            <p:cNvPr id="3" name="TextBox 2"/>
            <p:cNvSpPr txBox="1"/>
            <p:nvPr/>
          </p:nvSpPr>
          <p:spPr>
            <a:xfrm>
              <a:off x="9914969" y="6257496"/>
              <a:ext cx="1544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Svergun</a:t>
              </a:r>
              <a:r>
                <a:rPr lang="en-US" sz="1000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Koch, (2003)</a:t>
              </a:r>
              <a:endParaRPr lang="en-GB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3639" y="1040636"/>
              <a:ext cx="6563633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1E5DF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(Pair) Distance Distribution Function, </a:t>
              </a:r>
              <a:r>
                <a:rPr lang="en-US" sz="2400" b="1" i="1" dirty="0" smtClean="0">
                  <a:solidFill>
                    <a:srgbClr val="1E5DF8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P(r)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9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 essence, a </a:t>
              </a:r>
              <a:r>
                <a:rPr lang="en-US" sz="2400" b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histogram of pair-wise distances</a:t>
              </a:r>
              <a:r>
                <a:rPr lang="en-US" sz="2400" b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between atoms in the </a:t>
              </a:r>
              <a:r>
                <a:rPr lang="en-US" sz="2400" b="1" dirty="0" err="1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scatterer</a:t>
              </a:r>
              <a:endPara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endParaRPr lang="en-US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olve set of basis functions by </a:t>
              </a:r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</a:t>
              </a:r>
              <a:r>
                <a:rPr lang="en-US" i="1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ndirect </a:t>
              </a: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Fourier Transformation (IFT)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Glatter, (1977); Moore, (1980); Hansen &amp; Pedersen, (1991)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i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SasView</a:t>
              </a:r>
              <a:r>
                <a:rPr lang="en-US" b="1" dirty="0" smtClean="0">
                  <a:solidFill>
                    <a:srgbClr val="00B05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implements the Moore method</a:t>
              </a:r>
              <a:endParaRPr lang="en-GB" b="1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00220" y="6105562"/>
              <a:ext cx="57679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 implementations:</a:t>
              </a:r>
            </a:p>
            <a:p>
              <a:r>
                <a:rPr lang="en-US" sz="14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GIFT</a:t>
              </a:r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(from Glatter</a:t>
              </a:r>
              <a:r>
                <a:rPr lang="en-US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); </a:t>
              </a:r>
              <a:r>
                <a:rPr lang="en-US" sz="1400" i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GNOM</a:t>
              </a:r>
              <a:r>
                <a:rPr lang="en-US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(in ATSAS Suite); </a:t>
              </a:r>
              <a:r>
                <a:rPr lang="en-US" sz="1400" i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BIFT</a:t>
              </a:r>
              <a:r>
                <a:rPr lang="en-US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(in </a:t>
              </a:r>
              <a:r>
                <a:rPr lang="en-US" sz="1400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BioXTAS</a:t>
              </a:r>
              <a:r>
                <a:rPr lang="en-US" sz="14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RAW</a:t>
              </a:r>
              <a:r>
                <a:rPr lang="en-US" sz="1400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019958" y="2591155"/>
                  <a:ext cx="3372846" cy="6197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𝑞𝑟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𝑞𝑟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e>
                        </m:nary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958" y="2591155"/>
                  <a:ext cx="3372846" cy="6197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44469" y="4972843"/>
                  <a:ext cx="3087255" cy="62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∝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469" y="4972843"/>
                  <a:ext cx="3087255" cy="6229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696007" y="4902170"/>
                  <a:ext cx="2166875" cy="792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𝑑𝑟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𝑑𝑟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en-GB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007" y="4902170"/>
                  <a:ext cx="2166875" cy="7924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7181100" y="1382189"/>
              <a:ext cx="3543300" cy="5138236"/>
              <a:chOff x="6867334" y="1274609"/>
              <a:chExt cx="3543300" cy="513823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7334" y="1274609"/>
                <a:ext cx="3543300" cy="4752975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8630813" y="6105068"/>
                <a:ext cx="54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</a:t>
                </a:r>
                <a:r>
                  <a:rPr lang="en-US" sz="1400" i="1" baseline="-25000" dirty="0" err="1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max</a:t>
                </a:r>
                <a:endParaRPr lang="en-GB" sz="1400" i="1" baseline="-25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16200000">
                <a:off x="8742694" y="6007472"/>
                <a:ext cx="324000" cy="108000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99D72AB7-6912-804D-8D77-A3DA5054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65373"/>
            <a:ext cx="9360000" cy="65733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Real-Space Methods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39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308CB6"/>
      </a:hlink>
      <a:folHlink>
        <a:srgbClr val="85DFD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1171</Words>
  <Application>Microsoft Office PowerPoint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Symbol</vt:lpstr>
      <vt:lpstr>Office Theme</vt:lpstr>
      <vt:lpstr>1_SciLifeLab PPT_light</vt:lpstr>
      <vt:lpstr>SciLifeLab PPT_light</vt:lpstr>
      <vt:lpstr>2_SciLifeLab PPT_light</vt:lpstr>
      <vt:lpstr>A Toolkit for Small-Angle Scattering Data Analysis</vt:lpstr>
      <vt:lpstr>Before we start…</vt:lpstr>
      <vt:lpstr>The plan…</vt:lpstr>
      <vt:lpstr>Model-Fitting</vt:lpstr>
      <vt:lpstr>The ‘Magic Square’</vt:lpstr>
      <vt:lpstr>Real-Space Methods (1)</vt:lpstr>
      <vt:lpstr>Real-Space Methods (2)</vt:lpstr>
      <vt:lpstr>Real-Space Methods (3)</vt:lpstr>
      <vt:lpstr>PowerPoint Presentation</vt:lpstr>
      <vt:lpstr>The master plan…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2024-10-29T14:14:21Z</dcterms:created>
  <dcterms:modified xsi:type="dcterms:W3CDTF">2024-10-30T16:00:20Z</dcterms:modified>
</cp:coreProperties>
</file>