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60" r:id="rId5"/>
    <p:sldId id="267" r:id="rId6"/>
    <p:sldId id="261" r:id="rId7"/>
    <p:sldId id="268" r:id="rId8"/>
    <p:sldId id="270" r:id="rId9"/>
    <p:sldId id="271" r:id="rId10"/>
    <p:sldId id="272" r:id="rId11"/>
    <p:sldId id="273" r:id="rId12"/>
    <p:sldId id="275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8" d="100"/>
        <a:sy n="258" d="100"/>
      </p:scale>
      <p:origin x="0" y="11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33FE-0BDD-D941-95CA-C42C723109F4}" type="datetimeFigureOut">
              <a:t>02/02/15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48A2C-07B1-FC4D-9660-8E603E69DB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5CE6-AFED-4D7C-97FF-30AAE7878C38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5CE6-AFED-4D7C-97FF-30AAE7878C38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5CE6-AFED-4D7C-97FF-30AAE7878C38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6858001" y="4686300"/>
            <a:ext cx="2197100" cy="395288"/>
            <a:chOff x="18480" y="1200"/>
            <a:chExt cx="6524" cy="1626"/>
          </a:xfrm>
          <a:solidFill>
            <a:srgbClr val="FFFFFF"/>
          </a:solidFill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8960" y="1680"/>
              <a:ext cx="672" cy="672"/>
            </a:xfrm>
            <a:prstGeom prst="ellipse">
              <a:avLst/>
            </a:prstGeom>
            <a:grpFill/>
            <a:ln w="9525">
              <a:solidFill>
                <a:srgbClr val="CCE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Char char="•"/>
                <a:defRPr/>
              </a:pPr>
              <a:endParaRPr lang="en-US" sz="1400" kern="0">
                <a:solidFill>
                  <a:srgbClr val="CCECFF"/>
                </a:solidFill>
                <a:latin typeface="Arial" pitchFamily="34" charset="0"/>
              </a:endParaRPr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480" y="1200"/>
              <a:ext cx="6524" cy="16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4859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4C0A-8F35-0F45-AE6E-984E9FC057FB}" type="datetimeFigureOut">
              <a:t>02/02/15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244-14C4-A241-B0B0-687F45EB2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wmf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SAS Collaborations</a:t>
            </a:r>
            <a:br>
              <a:rPr lang="en-US"/>
            </a:br>
            <a:r>
              <a:rPr lang="en-US"/>
              <a:t>Lessons for Reflectometry?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Andrew Jackson</a:t>
            </a:r>
          </a:p>
          <a:p>
            <a:r>
              <a:rPr lang="en-US"/>
              <a:t>ESS</a:t>
            </a:r>
          </a:p>
        </p:txBody>
      </p:sp>
    </p:spTree>
    <p:extLst>
      <p:ext uri="{BB962C8B-B14F-4D97-AF65-F5344CB8AC3E}">
        <p14:creationId xmlns:p14="http://schemas.microsoft.com/office/powerpoint/2010/main" val="24554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0941" y="111094"/>
            <a:ext cx="280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canSAS : Meetings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www.cansas.org</a:t>
            </a:r>
          </a:p>
        </p:txBody>
      </p:sp>
      <p:pic>
        <p:nvPicPr>
          <p:cNvPr id="2" name="Picture 1" descr="Screen Shot 2015-02-02 at 11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" y="1219375"/>
            <a:ext cx="4259270" cy="339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092" y="1217741"/>
            <a:ext cx="4042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Meetings “as needed” – canSAS VIII April this year hosted by JPARC/CROSS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Act as a catalyst for collaborations within SAS community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Wiki for “working groups”</a:t>
            </a:r>
          </a:p>
        </p:txBody>
      </p:sp>
    </p:spTree>
    <p:extLst>
      <p:ext uri="{BB962C8B-B14F-4D97-AF65-F5344CB8AC3E}">
        <p14:creationId xmlns:p14="http://schemas.microsoft.com/office/powerpoint/2010/main" val="173594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4072" y="111094"/>
            <a:ext cx="2955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canSAS : Outcomes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www.cansas.org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5559" y="948610"/>
            <a:ext cx="5126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/>
              <a:t>Paper on round robin measurements of standard latex sample</a:t>
            </a:r>
          </a:p>
          <a:p>
            <a:pPr marL="285750" indent="-285750">
              <a:buFont typeface="Arial"/>
              <a:buChar char="•"/>
            </a:pPr>
            <a:r>
              <a:rPr lang="en-US" sz="1500"/>
              <a:t>Calibration standard (J. Ilavsky &amp; A. Allen)</a:t>
            </a:r>
          </a:p>
          <a:p>
            <a:pPr marL="285750" indent="-285750">
              <a:buFont typeface="Arial"/>
              <a:buChar char="•"/>
            </a:pPr>
            <a:r>
              <a:rPr lang="en-US" sz="1500"/>
              <a:t>1D data format for reduced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/>
              <a:t>Output by Mantid and NIST/ANSTO Igor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/>
              <a:t>Read by SasView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/>
              <a:t>Routines to read created for</a:t>
            </a:r>
          </a:p>
          <a:p>
            <a:pPr marL="1200150" lvl="2" indent="-285750">
              <a:buFont typeface="Arial"/>
              <a:buChar char="•"/>
            </a:pPr>
            <a:r>
              <a:rPr lang="en-US" sz="1500"/>
              <a:t>Python</a:t>
            </a:r>
          </a:p>
          <a:p>
            <a:pPr marL="1200150" lvl="2" indent="-285750">
              <a:buFont typeface="Arial"/>
              <a:buChar char="•"/>
            </a:pPr>
            <a:r>
              <a:rPr lang="en-US" sz="1500"/>
              <a:t>Igor</a:t>
            </a:r>
          </a:p>
          <a:p>
            <a:pPr marL="1200150" lvl="2" indent="-285750">
              <a:buFont typeface="Arial"/>
              <a:buChar char="•"/>
            </a:pPr>
            <a:r>
              <a:rPr lang="en-US" sz="1500"/>
              <a:t>Fortran</a:t>
            </a:r>
          </a:p>
          <a:p>
            <a:pPr marL="1200150" lvl="2" indent="-285750">
              <a:buFont typeface="Arial"/>
              <a:buChar char="•"/>
            </a:pPr>
            <a:r>
              <a:rPr lang="en-US" sz="1500"/>
              <a:t>Java</a:t>
            </a:r>
          </a:p>
          <a:p>
            <a:pPr marL="285750" indent="-285750">
              <a:buFont typeface="Arial"/>
              <a:buChar char="•"/>
            </a:pPr>
            <a:r>
              <a:rPr lang="en-US" sz="1500"/>
              <a:t>nD data format for reduced data with support for complex combinations of axes and well described uncertainties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/>
              <a:t>Implementation agnostic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/>
              <a:t>Adopted by NeXUS December 2014 with implementation in HDF5</a:t>
            </a:r>
          </a:p>
        </p:txBody>
      </p:sp>
      <p:pic>
        <p:nvPicPr>
          <p:cNvPr id="5" name="Picture 4" descr="Screen Shot 2015-02-02 at 11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" y="696223"/>
            <a:ext cx="2929498" cy="21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6564" y="111094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Lessons for Reflectometry?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45" y="859523"/>
            <a:ext cx="8377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/>
              <a:t>Get people round the table – Today!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Focus on areas of agreement and start working together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Don’t let the perfect be the enemy of good</a:t>
            </a:r>
          </a:p>
          <a:p>
            <a:pPr algn="ctr"/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It is all about the people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Success breeds success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Sell, sell, sell! The work is for nothing if you don’t get people using it.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Manage the transition / interface between “research project” and “reliable product”</a:t>
            </a:r>
          </a:p>
        </p:txBody>
      </p:sp>
    </p:spTree>
    <p:extLst>
      <p:ext uri="{BB962C8B-B14F-4D97-AF65-F5344CB8AC3E}">
        <p14:creationId xmlns:p14="http://schemas.microsoft.com/office/powerpoint/2010/main" val="416769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84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SAS Data Analysis - SasView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95971" y="4420052"/>
            <a:ext cx="3236273" cy="10062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10" y="1234765"/>
            <a:ext cx="2455315" cy="1863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5533" y="851486"/>
            <a:ext cx="651863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User friendly, open source analytical modeling of SAS data. </a:t>
            </a:r>
          </a:p>
        </p:txBody>
      </p:sp>
      <p:sp>
        <p:nvSpPr>
          <p:cNvPr id="753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6" name="Text Box 10"/>
          <p:cNvSpPr txBox="1">
            <a:spLocks noChangeArrowheads="1"/>
          </p:cNvSpPr>
          <p:nvPr/>
        </p:nvSpPr>
        <p:spPr bwMode="auto">
          <a:xfrm>
            <a:off x="941965" y="43153"/>
            <a:ext cx="716386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SasView – Small Angle Scattering Analysis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566" y="1148928"/>
            <a:ext cx="4229100" cy="17927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INCLUDES: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Large number of 1D scattering models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2D analysis for oriented objects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Batch mode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Magnetic contrast with PA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Lots of extra tools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Much more to come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1249566" y="2971800"/>
            <a:ext cx="6850026" cy="20390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COLLABORATIVE COMMUNITY DEVELOPMENT MODEL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6 active facilities: ORNL, ISIS, NIST, ESS, ILL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code camp at NIST April 1 2013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code camp held at ISIS April 1 2014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</a:rPr>
              <a:t>rd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code camp in Denmark hosted by ESS Feb 11 - 20 2015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New facilities contributing: Diamond and ANSTO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Growing interest/New Developers welcome</a:t>
            </a:r>
          </a:p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www.sasview.org</a:t>
            </a:r>
          </a:p>
        </p:txBody>
      </p:sp>
    </p:spTree>
    <p:extLst>
      <p:ext uri="{BB962C8B-B14F-4D97-AF65-F5344CB8AC3E}">
        <p14:creationId xmlns:p14="http://schemas.microsoft.com/office/powerpoint/2010/main" val="27597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95971" y="4420052"/>
            <a:ext cx="3236273" cy="10062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3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6" name="Text Box 10"/>
          <p:cNvSpPr txBox="1">
            <a:spLocks noChangeArrowheads="1"/>
          </p:cNvSpPr>
          <p:nvPr/>
        </p:nvSpPr>
        <p:spPr bwMode="auto">
          <a:xfrm>
            <a:off x="2011374" y="43153"/>
            <a:ext cx="502505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SasView – Where did it come from?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www.sasview.org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5360" y="3581487"/>
            <a:ext cx="420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Heritage: NIST IGOR macros 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1827750"/>
            <a:ext cx="2514600" cy="116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 descr="NSF_logo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1767587"/>
            <a:ext cx="1581150" cy="11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85360" y="1832191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2400" dirty="0" smtClean="0">
                <a:solidFill>
                  <a:prstClr val="black"/>
                </a:solidFill>
              </a:rPr>
              <a:t>DANSE </a:t>
            </a:r>
            <a:r>
              <a:rPr lang="en-US" sz="2400" dirty="0">
                <a:solidFill>
                  <a:prstClr val="black"/>
                </a:solidFill>
              </a:rPr>
              <a:t>project </a:t>
            </a:r>
            <a:r>
              <a:rPr lang="en-US" sz="2400" dirty="0" smtClean="0">
                <a:solidFill>
                  <a:prstClr val="black"/>
                </a:solidFill>
              </a:rPr>
              <a:t>output</a:t>
            </a:r>
          </a:p>
          <a:p>
            <a:pPr lvl="0" fontAlgn="base"/>
            <a:r>
              <a:rPr lang="en-US" sz="2400" dirty="0" smtClean="0">
                <a:solidFill>
                  <a:prstClr val="black"/>
                </a:solidFill>
              </a:rPr>
              <a:t>~ 8.5</a:t>
            </a:r>
            <a:r>
              <a:rPr lang="en-US" sz="2400" dirty="0">
                <a:solidFill>
                  <a:prstClr val="black"/>
                </a:solidFill>
              </a:rPr>
              <a:t>%  of funds were for </a:t>
            </a:r>
            <a:r>
              <a:rPr lang="en-US" sz="2400" dirty="0" smtClean="0">
                <a:solidFill>
                  <a:prstClr val="black"/>
                </a:solidFill>
              </a:rPr>
              <a:t>SANS</a:t>
            </a:r>
          </a:p>
          <a:p>
            <a:pPr fontAlgn="base"/>
            <a:r>
              <a:rPr lang="en-US" sz="2400" dirty="0">
                <a:solidFill>
                  <a:prstClr val="black"/>
                </a:solidFill>
              </a:rPr>
              <a:t>Kickoff </a:t>
            </a:r>
            <a:r>
              <a:rPr lang="en-US" sz="2400" dirty="0" smtClean="0">
                <a:solidFill>
                  <a:prstClr val="black"/>
                </a:solidFill>
              </a:rPr>
              <a:t>meeting August 2006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765" y="3364773"/>
            <a:ext cx="4169110" cy="7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759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3585" y="111094"/>
            <a:ext cx="60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Analysis Software: Who’s job is it anyway?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118" y="1165289"/>
            <a:ext cx="779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Analysis is where the science is </a:t>
            </a:r>
            <a:r>
              <a:rPr lang="en-US" sz="2400" dirty="0" smtClean="0">
                <a:latin typeface="Arial"/>
                <a:cs typeface="Arial"/>
                <a:sym typeface="Wingdings" panose="05000000000000000000" pitchFamily="2" charset="2"/>
              </a:rPr>
              <a:t> the USER’S JOB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304" y="2204814"/>
            <a:ext cx="7901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Scattering is a tool and part of providing the tool should be analysis tools </a:t>
            </a:r>
            <a:r>
              <a:rPr lang="en-US" sz="2400" dirty="0" smtClean="0">
                <a:latin typeface="Arial"/>
                <a:cs typeface="Arial"/>
                <a:sym typeface="Wingdings" panose="05000000000000000000" pitchFamily="2" charset="2"/>
              </a:rPr>
              <a:t> the FACILITY’S JOB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821" y="3759235"/>
            <a:ext cx="74943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Data on disk is useless to EVERYBODY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7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95971" y="4420052"/>
            <a:ext cx="3236273" cy="10062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3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6" name="Text Box 10"/>
          <p:cNvSpPr txBox="1">
            <a:spLocks noChangeArrowheads="1"/>
          </p:cNvSpPr>
          <p:nvPr/>
        </p:nvSpPr>
        <p:spPr bwMode="auto">
          <a:xfrm>
            <a:off x="2344779" y="43153"/>
            <a:ext cx="435825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SasView – How is it managed?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www.sasview.org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4062" y="1659769"/>
            <a:ext cx="426795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Developer group with mailing list and </a:t>
            </a:r>
          </a:p>
          <a:p>
            <a:r>
              <a:rPr lang="en-US"/>
              <a:t>bi-weekly video/audio conference via 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4062" y="2539247"/>
            <a:ext cx="42679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Management team with mailing list and meetings as needed – approximately quarterly.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Paul Butler (NIST)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Andrew Jackson (ESS)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Mathieu Doucet (ORNL)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Steve King (ISIS)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4062" y="1087702"/>
            <a:ext cx="42679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users@ and help@ mailing lists  </a:t>
            </a:r>
          </a:p>
        </p:txBody>
      </p:sp>
      <p:pic>
        <p:nvPicPr>
          <p:cNvPr id="3" name="Picture 2" descr="Screen Shot 2015-02-02 at 10.3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5" y="1481454"/>
            <a:ext cx="4034363" cy="33968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4853" y="1087702"/>
            <a:ext cx="4089574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Task and bug tracking – sasview.org/trac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2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2349" y="111094"/>
            <a:ext cx="413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Vision : Community Software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953" y="591958"/>
            <a:ext cx="88523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i="1" dirty="0">
                <a:latin typeface="Arial"/>
                <a:cs typeface="Arial"/>
              </a:rPr>
              <a:t>Can we leverage communities as contributors as well as consumers?</a:t>
            </a:r>
          </a:p>
          <a:p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9" y="1022168"/>
            <a:ext cx="43826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Build a “user” community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/>
                <a:cs typeface="Arial"/>
              </a:rPr>
              <a:t>Usability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Low barrier for </a:t>
            </a:r>
            <a:r>
              <a:rPr lang="en-US" sz="1600" dirty="0" smtClean="0">
                <a:latin typeface="Arial"/>
                <a:cs typeface="Arial"/>
              </a:rPr>
              <a:t>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Lowering barrier to first </a:t>
            </a:r>
            <a:r>
              <a:rPr lang="en-US" sz="1600" dirty="0" smtClean="0">
                <a:latin typeface="Arial"/>
                <a:cs typeface="Arial"/>
              </a:rPr>
              <a:t>fit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Ease of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Good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On line tutorials</a:t>
            </a:r>
          </a:p>
          <a:p>
            <a:pPr lvl="1"/>
            <a:endParaRPr lang="en-US" sz="16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Dissemination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/>
                <a:cs typeface="Arial"/>
              </a:rPr>
              <a:t>Tutorial workshops </a:t>
            </a:r>
            <a:r>
              <a:rPr lang="en-US" sz="1600" dirty="0">
                <a:latin typeface="Arial"/>
                <a:cs typeface="Arial"/>
              </a:rPr>
              <a:t>at various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/>
                <a:cs typeface="Arial"/>
              </a:rPr>
              <a:t>Awareness </a:t>
            </a:r>
            <a:r>
              <a:rPr lang="en-US" sz="1600" dirty="0">
                <a:latin typeface="Arial"/>
                <a:cs typeface="Arial"/>
              </a:rPr>
              <a:t>through talks and </a:t>
            </a:r>
            <a:r>
              <a:rPr lang="en-US" sz="1600" dirty="0" smtClean="0">
                <a:latin typeface="Arial"/>
                <a:cs typeface="Arial"/>
              </a:rPr>
              <a:t>papers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2041" y="1022169"/>
            <a:ext cx="4519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/>
                <a:cs typeface="Arial"/>
              </a:rPr>
              <a:t>Build </a:t>
            </a:r>
            <a:r>
              <a:rPr lang="en-US" sz="1600" dirty="0">
                <a:latin typeface="Arial"/>
                <a:cs typeface="Arial"/>
              </a:rPr>
              <a:t>a community driven/supported sustainable analysis software </a:t>
            </a:r>
            <a:r>
              <a:rPr lang="en-US" sz="1600" dirty="0" smtClean="0">
                <a:latin typeface="Arial"/>
                <a:cs typeface="Arial"/>
              </a:rPr>
              <a:t>project by partnering </a:t>
            </a:r>
            <a:r>
              <a:rPr lang="en-US" sz="1600" dirty="0">
                <a:latin typeface="Arial"/>
                <a:cs typeface="Arial"/>
              </a:rPr>
              <a:t>f</a:t>
            </a:r>
            <a:r>
              <a:rPr lang="en-US" sz="1600" dirty="0" smtClean="0">
                <a:latin typeface="Arial"/>
                <a:cs typeface="Arial"/>
              </a:rPr>
              <a:t>acilities, power users, and users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Ease the barrier to contribution while maintaining code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</a:t>
            </a:r>
            <a:r>
              <a:rPr lang="en-US" sz="1600" dirty="0">
                <a:latin typeface="Arial"/>
                <a:cs typeface="Arial"/>
              </a:rPr>
              <a:t>ecision making on core philosophy and major restructuring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Responsibility!!!!! Who ensures help gets answered? Who ensures bugs get addressed? Who ensures restructuring to prevent obsolescence (languages/packages move on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C</a:t>
            </a:r>
            <a:r>
              <a:rPr lang="en-US" sz="1600" dirty="0" smtClean="0">
                <a:latin typeface="Arial"/>
                <a:cs typeface="Arial"/>
              </a:rPr>
              <a:t>ompete for (targeted finite timeframe) </a:t>
            </a:r>
            <a:r>
              <a:rPr lang="en-US" sz="1600" dirty="0">
                <a:latin typeface="Arial"/>
                <a:cs typeface="Arial"/>
              </a:rPr>
              <a:t>funding </a:t>
            </a:r>
            <a:r>
              <a:rPr lang="en-US" sz="1600" dirty="0" smtClean="0">
                <a:latin typeface="Arial"/>
                <a:cs typeface="Arial"/>
              </a:rPr>
              <a:t>to continue to add/build new cutting edge tools.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8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SAS Collaboration - canSAS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7015" y="111094"/>
            <a:ext cx="298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canSAS : What is it?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0200" y="514544"/>
            <a:ext cx="5829300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7451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6567" y="581207"/>
            <a:ext cx="304224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Arial" pitchFamily="34" charset="0"/>
              </a:rPr>
              <a:t>www.cansas.org</a:t>
            </a:r>
          </a:p>
        </p:txBody>
      </p:sp>
      <p:pic>
        <p:nvPicPr>
          <p:cNvPr id="2" name="Picture 1" descr="Screen Shot 2015-02-02 at 11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" y="1219375"/>
            <a:ext cx="4259270" cy="339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092" y="1085064"/>
            <a:ext cx="40422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Reproducibility and Reliability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Standard samples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Round robin measurements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Description of uncertainties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Data Formats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Common formats for data interchange with adequate metadata capability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Enabler of reproducibility and reliability work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SAS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719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FFMUf3x919DT68EhBet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wFFJ4y4gc3z0ZfbF4cx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626</Words>
  <Application>Microsoft Macintosh PowerPoint</Application>
  <PresentationFormat>On-screen Show (16:9)</PresentationFormat>
  <Paragraphs>125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SAS Collaborations Lessons for Reflectometry?</vt:lpstr>
      <vt:lpstr>SAS Data Analysis - SasView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 Collaboration - canSAS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European Spallation Source ESS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SANS Software Collaborations Lessons for Reflectometry?</dc:title>
  <dc:creator>Andrew Jackson</dc:creator>
  <cp:lastModifiedBy>Andrew Jackson</cp:lastModifiedBy>
  <cp:revision>22</cp:revision>
  <dcterms:created xsi:type="dcterms:W3CDTF">2015-02-02T10:19:13Z</dcterms:created>
  <dcterms:modified xsi:type="dcterms:W3CDTF">2015-02-03T10:48:16Z</dcterms:modified>
</cp:coreProperties>
</file>