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349" r:id="rId2"/>
    <p:sldId id="351" r:id="rId3"/>
    <p:sldId id="359" r:id="rId4"/>
    <p:sldId id="358" r:id="rId5"/>
    <p:sldId id="360" r:id="rId6"/>
    <p:sldId id="357" r:id="rId7"/>
    <p:sldId id="352" r:id="rId8"/>
    <p:sldId id="353" r:id="rId9"/>
    <p:sldId id="354" r:id="rId10"/>
    <p:sldId id="355" r:id="rId11"/>
    <p:sldId id="356" r:id="rId1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216"/>
    <p:restoredTop sz="94690"/>
  </p:normalViewPr>
  <p:slideViewPr>
    <p:cSldViewPr snapToGrid="0" snapToObjects="1">
      <p:cViewPr varScale="1">
        <p:scale>
          <a:sx n="76" d="100"/>
          <a:sy n="76" d="100"/>
        </p:scale>
        <p:origin x="216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941A3A-AF9B-0343-B87C-A3646FE8061F}" type="datetimeFigureOut">
              <a:rPr lang="sv-SE" smtClean="0"/>
              <a:t>2019-10-28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1A58AB-603E-854A-8EBE-143684B8614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6603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bg>
      <p:bgPr>
        <a:solidFill>
          <a:srgbClr val="13A0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>
            <a:normAutofit/>
          </a:bodyPr>
          <a:lstStyle>
            <a:lvl1pPr algn="ctr"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Presenter name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53336"/>
            <a:ext cx="2844800" cy="3651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ED7AC81-318B-4D49-A602-9E30227C87EC}" type="datetime1">
              <a:rPr lang="en-GB" smtClean="0"/>
              <a:pPr/>
              <a:t>28/10/2019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53336"/>
            <a:ext cx="3860800" cy="3651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© European Spallation Source ERIC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53336"/>
            <a:ext cx="2844800" cy="3651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51115BC-487E-4422-894C-CB7CD3E7922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Bildobjekt 7" descr="ESS-vit-logga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407" y="260651"/>
            <a:ext cx="2208245" cy="8860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B77A986-290F-D34E-872B-A89DF3BE59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75" b="16409"/>
          <a:stretch/>
        </p:blipFill>
        <p:spPr>
          <a:xfrm>
            <a:off x="9219135" y="260651"/>
            <a:ext cx="2972865" cy="131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607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76DC40F-55C4-384F-A14E-20FF4C53AB90}"/>
              </a:ext>
            </a:extLst>
          </p:cNvPr>
          <p:cNvSpPr/>
          <p:nvPr userDrawn="1"/>
        </p:nvSpPr>
        <p:spPr>
          <a:xfrm>
            <a:off x="0" y="0"/>
            <a:ext cx="12192000" cy="1434354"/>
          </a:xfrm>
          <a:prstGeom prst="rect">
            <a:avLst/>
          </a:prstGeom>
          <a:solidFill>
            <a:srgbClr val="13A0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D684BB-AC49-4844-95DA-6540E04D6D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75" b="16409"/>
          <a:stretch/>
        </p:blipFill>
        <p:spPr>
          <a:xfrm>
            <a:off x="10128448" y="256034"/>
            <a:ext cx="2018336" cy="894048"/>
          </a:xfrm>
          <a:prstGeom prst="rect">
            <a:avLst/>
          </a:prstGeom>
          <a:solidFill>
            <a:srgbClr val="0094CA"/>
          </a:solidFill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46646"/>
            <a:ext cx="9518848" cy="562074"/>
          </a:xfrm>
        </p:spPr>
        <p:txBody>
          <a:bodyPr lIns="90000" anchor="b">
            <a:noAutofit/>
          </a:bodyPr>
          <a:lstStyle>
            <a:lvl1pPr algn="l">
              <a:defRPr sz="3200" b="1" baseline="0"/>
            </a:lvl1pPr>
          </a:lstStyle>
          <a:p>
            <a:r>
              <a:rPr lang="sv-SE" noProof="0" dirty="0" err="1"/>
              <a:t>Headline</a:t>
            </a:r>
            <a:r>
              <a:rPr lang="sv-SE" noProof="0" dirty="0"/>
              <a:t>, </a:t>
            </a:r>
            <a:r>
              <a:rPr lang="sv-SE" noProof="0" dirty="0" err="1"/>
              <a:t>type</a:t>
            </a:r>
            <a:r>
              <a:rPr lang="sv-SE" noProof="0" dirty="0"/>
              <a:t> </a:t>
            </a:r>
            <a:r>
              <a:rPr lang="sv-SE" noProof="0" dirty="0" err="1"/>
              <a:t>Calibri</a:t>
            </a:r>
            <a:r>
              <a:rPr lang="sv-SE" noProof="0" dirty="0"/>
              <a:t>, </a:t>
            </a:r>
            <a:r>
              <a:rPr lang="sv-SE" noProof="0" dirty="0" err="1"/>
              <a:t>Size</a:t>
            </a:r>
            <a:r>
              <a:rPr lang="sv-SE" noProof="0" dirty="0"/>
              <a:t> 32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781000"/>
            <a:ext cx="10972800" cy="4345166"/>
          </a:xfrm>
        </p:spPr>
        <p:txBody>
          <a:bodyPr lIns="90000">
            <a:noAutofit/>
          </a:bodyPr>
          <a:lstStyle>
            <a:lvl1pPr marL="342900" indent="-342900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noProof="0" dirty="0"/>
              <a:t>Avoid text less than 16 points.  Always use Calibri font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53336"/>
            <a:ext cx="3860800" cy="365125"/>
          </a:xfrm>
        </p:spPr>
        <p:txBody>
          <a:bodyPr anchor="b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GB"/>
              <a:t>© European Spallation Source ERIC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53336"/>
            <a:ext cx="2844800" cy="365125"/>
          </a:xfrm>
        </p:spPr>
        <p:txBody>
          <a:bodyPr anchor="b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1115BC-487E-4422-894C-CB7CD3E7922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8011E48-F5AC-104B-BB7F-6322AAB1F2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797780"/>
            <a:ext cx="9518848" cy="590550"/>
          </a:xfrm>
        </p:spPr>
        <p:txBody>
          <a:bodyPr lIns="90000">
            <a:noAutofit/>
          </a:bodyPr>
          <a:lstStyle>
            <a:lvl1pPr marL="0" indent="0">
              <a:buNone/>
              <a:defRPr lang="sv-SE" sz="2400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sv-SE" dirty="0" err="1"/>
              <a:t>Sub</a:t>
            </a:r>
            <a:r>
              <a:rPr lang="sv-SE" dirty="0"/>
              <a:t> </a:t>
            </a:r>
            <a:r>
              <a:rPr lang="sv-SE" dirty="0" err="1"/>
              <a:t>headline</a:t>
            </a:r>
            <a:r>
              <a:rPr lang="sv-SE" dirty="0"/>
              <a:t>, </a:t>
            </a:r>
            <a:r>
              <a:rPr lang="sv-SE" dirty="0" err="1"/>
              <a:t>type</a:t>
            </a:r>
            <a:r>
              <a:rPr lang="sv-SE" dirty="0"/>
              <a:t> </a:t>
            </a:r>
            <a:r>
              <a:rPr lang="sv-SE" dirty="0" err="1"/>
              <a:t>Calibri</a:t>
            </a:r>
            <a:r>
              <a:rPr lang="sv-SE" dirty="0"/>
              <a:t>, </a:t>
            </a:r>
            <a:r>
              <a:rPr lang="sv-SE" dirty="0" err="1"/>
              <a:t>Size</a:t>
            </a:r>
            <a:r>
              <a:rPr lang="sv-SE" dirty="0"/>
              <a:t> 24</a:t>
            </a:r>
          </a:p>
        </p:txBody>
      </p:sp>
    </p:spTree>
    <p:extLst>
      <p:ext uri="{BB962C8B-B14F-4D97-AF65-F5344CB8AC3E}">
        <p14:creationId xmlns:p14="http://schemas.microsoft.com/office/powerpoint/2010/main" val="91277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E636088-FAD8-024C-A1D7-D74763A458C9}"/>
              </a:ext>
            </a:extLst>
          </p:cNvPr>
          <p:cNvSpPr/>
          <p:nvPr userDrawn="1"/>
        </p:nvSpPr>
        <p:spPr>
          <a:xfrm>
            <a:off x="0" y="0"/>
            <a:ext cx="12192000" cy="1434354"/>
          </a:xfrm>
          <a:prstGeom prst="rect">
            <a:avLst/>
          </a:prstGeom>
          <a:solidFill>
            <a:srgbClr val="13A0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1781000"/>
            <a:ext cx="5384800" cy="43451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noProof="0" dirty="0"/>
              <a:t>Avoid text less than 16 points.  Always use Calibri font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781000"/>
            <a:ext cx="5384800" cy="43451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noProof="0" dirty="0"/>
              <a:t>Avoid text less than 16 points.  Always use Calibri font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448251"/>
            <a:ext cx="3860800" cy="365125"/>
          </a:xfrm>
        </p:spPr>
        <p:txBody>
          <a:bodyPr anchor="b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GB"/>
              <a:t>© European Spallation Source ERIC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448251"/>
            <a:ext cx="2844800" cy="365125"/>
          </a:xfrm>
        </p:spPr>
        <p:txBody>
          <a:bodyPr anchor="b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1115BC-487E-4422-894C-CB7CD3E7922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E7D9470-03DC-FB43-B831-D8BEB33949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75" b="16409"/>
          <a:stretch/>
        </p:blipFill>
        <p:spPr>
          <a:xfrm>
            <a:off x="10128448" y="256034"/>
            <a:ext cx="2018336" cy="894048"/>
          </a:xfrm>
          <a:prstGeom prst="rect">
            <a:avLst/>
          </a:prstGeom>
          <a:solidFill>
            <a:srgbClr val="0094CA"/>
          </a:solidFill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51282D3D-8FD4-E041-9B14-07B58C6C3A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346646"/>
            <a:ext cx="9518848" cy="562074"/>
          </a:xfrm>
        </p:spPr>
        <p:txBody>
          <a:bodyPr lIns="90000" anchor="b">
            <a:noAutofit/>
          </a:bodyPr>
          <a:lstStyle>
            <a:lvl1pPr algn="l">
              <a:defRPr sz="3200" b="1" baseline="0"/>
            </a:lvl1pPr>
          </a:lstStyle>
          <a:p>
            <a:r>
              <a:rPr lang="sv-SE" noProof="0" dirty="0" err="1"/>
              <a:t>Headline</a:t>
            </a:r>
            <a:r>
              <a:rPr lang="sv-SE" noProof="0" dirty="0"/>
              <a:t>, </a:t>
            </a:r>
            <a:r>
              <a:rPr lang="sv-SE" noProof="0" dirty="0" err="1"/>
              <a:t>type</a:t>
            </a:r>
            <a:r>
              <a:rPr lang="sv-SE" noProof="0" dirty="0"/>
              <a:t> </a:t>
            </a:r>
            <a:r>
              <a:rPr lang="sv-SE" noProof="0" dirty="0" err="1"/>
              <a:t>Calibri</a:t>
            </a:r>
            <a:r>
              <a:rPr lang="sv-SE" noProof="0" dirty="0"/>
              <a:t>, </a:t>
            </a:r>
            <a:r>
              <a:rPr lang="sv-SE" noProof="0" dirty="0" err="1"/>
              <a:t>Size</a:t>
            </a:r>
            <a:r>
              <a:rPr lang="sv-SE" noProof="0" dirty="0"/>
              <a:t> 32</a:t>
            </a:r>
            <a:endParaRPr lang="en-GB" noProof="0" dirty="0"/>
          </a:p>
        </p:txBody>
      </p:sp>
      <p:sp>
        <p:nvSpPr>
          <p:cNvPr id="16" name="Text Placeholder 16">
            <a:extLst>
              <a:ext uri="{FF2B5EF4-FFF2-40B4-BE49-F238E27FC236}">
                <a16:creationId xmlns:a16="http://schemas.microsoft.com/office/drawing/2014/main" id="{2852DFA2-0FC7-BC44-83D5-11A0ECDA594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797780"/>
            <a:ext cx="9518848" cy="590550"/>
          </a:xfrm>
        </p:spPr>
        <p:txBody>
          <a:bodyPr lIns="90000">
            <a:noAutofit/>
          </a:bodyPr>
          <a:lstStyle>
            <a:lvl1pPr marL="0" indent="0">
              <a:buNone/>
              <a:defRPr lang="sv-SE" sz="2400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sv-SE" dirty="0" err="1"/>
              <a:t>Sub</a:t>
            </a:r>
            <a:r>
              <a:rPr lang="sv-SE" dirty="0"/>
              <a:t> </a:t>
            </a:r>
            <a:r>
              <a:rPr lang="sv-SE" dirty="0" err="1"/>
              <a:t>headline</a:t>
            </a:r>
            <a:r>
              <a:rPr lang="sv-SE" dirty="0"/>
              <a:t>, </a:t>
            </a:r>
            <a:r>
              <a:rPr lang="sv-SE" dirty="0" err="1"/>
              <a:t>type</a:t>
            </a:r>
            <a:r>
              <a:rPr lang="sv-SE" dirty="0"/>
              <a:t> </a:t>
            </a:r>
            <a:r>
              <a:rPr lang="sv-SE" dirty="0" err="1"/>
              <a:t>Calibri</a:t>
            </a:r>
            <a:r>
              <a:rPr lang="sv-SE" dirty="0"/>
              <a:t>, </a:t>
            </a:r>
            <a:r>
              <a:rPr lang="sv-SE" dirty="0" err="1"/>
              <a:t>Size</a:t>
            </a:r>
            <a:r>
              <a:rPr lang="sv-SE" dirty="0"/>
              <a:t> 24</a:t>
            </a:r>
          </a:p>
        </p:txBody>
      </p:sp>
    </p:spTree>
    <p:extLst>
      <p:ext uri="{BB962C8B-B14F-4D97-AF65-F5344CB8AC3E}">
        <p14:creationId xmlns:p14="http://schemas.microsoft.com/office/powerpoint/2010/main" val="2914716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669E2A3-BE71-6440-9127-D0B8B7CC9739}"/>
              </a:ext>
            </a:extLst>
          </p:cNvPr>
          <p:cNvSpPr/>
          <p:nvPr userDrawn="1"/>
        </p:nvSpPr>
        <p:spPr>
          <a:xfrm>
            <a:off x="0" y="0"/>
            <a:ext cx="12192000" cy="1434354"/>
          </a:xfrm>
          <a:prstGeom prst="rect">
            <a:avLst/>
          </a:prstGeom>
          <a:solidFill>
            <a:srgbClr val="13A0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noProof="0" dirty="0"/>
              <a:t>Avoid text less than 16 points.</a:t>
            </a:r>
          </a:p>
          <a:p>
            <a:pPr lvl="0"/>
            <a:r>
              <a:rPr lang="en-US" noProof="0" dirty="0"/>
              <a:t>Always use Calibri font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453336"/>
            <a:ext cx="3860800" cy="365125"/>
          </a:xfrm>
        </p:spPr>
        <p:txBody>
          <a:bodyPr anchor="b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GB"/>
              <a:t>© European Spallation Source ERIC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453336"/>
            <a:ext cx="2844800" cy="365125"/>
          </a:xfrm>
        </p:spPr>
        <p:txBody>
          <a:bodyPr anchor="b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1115BC-487E-4422-894C-CB7CD3E7922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3169E67-0A12-B74D-AF26-4E88E2ACDB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346646"/>
            <a:ext cx="9518848" cy="562074"/>
          </a:xfrm>
        </p:spPr>
        <p:txBody>
          <a:bodyPr anchor="b">
            <a:noAutofit/>
          </a:bodyPr>
          <a:lstStyle>
            <a:lvl1pPr algn="l">
              <a:defRPr sz="3200" b="1" baseline="0"/>
            </a:lvl1pPr>
          </a:lstStyle>
          <a:p>
            <a:r>
              <a:rPr lang="sv-SE" noProof="0" dirty="0" err="1"/>
              <a:t>Headline</a:t>
            </a:r>
            <a:r>
              <a:rPr lang="sv-SE" noProof="0" dirty="0"/>
              <a:t>, </a:t>
            </a:r>
            <a:r>
              <a:rPr lang="sv-SE" noProof="0" dirty="0" err="1"/>
              <a:t>type</a:t>
            </a:r>
            <a:r>
              <a:rPr lang="sv-SE" noProof="0" dirty="0"/>
              <a:t> </a:t>
            </a:r>
            <a:r>
              <a:rPr lang="sv-SE" noProof="0" dirty="0" err="1"/>
              <a:t>Calibri</a:t>
            </a:r>
            <a:r>
              <a:rPr lang="sv-SE" noProof="0" dirty="0"/>
              <a:t>, </a:t>
            </a:r>
            <a:r>
              <a:rPr lang="sv-SE" noProof="0" dirty="0" err="1"/>
              <a:t>Size</a:t>
            </a:r>
            <a:r>
              <a:rPr lang="sv-SE" noProof="0" dirty="0"/>
              <a:t> 32</a:t>
            </a:r>
            <a:endParaRPr lang="en-GB" noProof="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EC61DED-7621-EB4E-8EAC-F939BC061D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75" b="16409"/>
          <a:stretch/>
        </p:blipFill>
        <p:spPr>
          <a:xfrm>
            <a:off x="10128448" y="256034"/>
            <a:ext cx="2018336" cy="894048"/>
          </a:xfrm>
          <a:prstGeom prst="rect">
            <a:avLst/>
          </a:prstGeom>
          <a:solidFill>
            <a:srgbClr val="0094CA"/>
          </a:solidFill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616A99C-711C-4B40-89A4-39C8721F15D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797780"/>
            <a:ext cx="9518848" cy="590550"/>
          </a:xfrm>
        </p:spPr>
        <p:txBody>
          <a:bodyPr>
            <a:normAutofit/>
          </a:bodyPr>
          <a:lstStyle>
            <a:lvl1pPr marL="0" indent="0">
              <a:buNone/>
              <a:defRPr lang="sv-SE" sz="2400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sv-SE" dirty="0" err="1"/>
              <a:t>Sub</a:t>
            </a:r>
            <a:r>
              <a:rPr lang="sv-SE" dirty="0"/>
              <a:t> </a:t>
            </a:r>
            <a:r>
              <a:rPr lang="sv-SE" dirty="0" err="1"/>
              <a:t>headline</a:t>
            </a:r>
            <a:r>
              <a:rPr lang="sv-SE" dirty="0"/>
              <a:t>, </a:t>
            </a:r>
            <a:r>
              <a:rPr lang="sv-SE" dirty="0" err="1"/>
              <a:t>type</a:t>
            </a:r>
            <a:r>
              <a:rPr lang="sv-SE" dirty="0"/>
              <a:t> </a:t>
            </a:r>
            <a:r>
              <a:rPr lang="sv-SE" dirty="0" err="1"/>
              <a:t>Calibri</a:t>
            </a:r>
            <a:r>
              <a:rPr lang="sv-SE" dirty="0"/>
              <a:t>, </a:t>
            </a:r>
            <a:r>
              <a:rPr lang="sv-SE" dirty="0" err="1"/>
              <a:t>Size</a:t>
            </a:r>
            <a:r>
              <a:rPr lang="sv-SE" dirty="0"/>
              <a:t> 24</a:t>
            </a:r>
          </a:p>
        </p:txBody>
      </p:sp>
    </p:spTree>
    <p:extLst>
      <p:ext uri="{BB962C8B-B14F-4D97-AF65-F5344CB8AC3E}">
        <p14:creationId xmlns:p14="http://schemas.microsoft.com/office/powerpoint/2010/main" val="947826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669E2A3-BE71-6440-9127-D0B8B7CC9739}"/>
              </a:ext>
            </a:extLst>
          </p:cNvPr>
          <p:cNvSpPr/>
          <p:nvPr userDrawn="1"/>
        </p:nvSpPr>
        <p:spPr>
          <a:xfrm>
            <a:off x="0" y="0"/>
            <a:ext cx="12192000" cy="1434354"/>
          </a:xfrm>
          <a:prstGeom prst="rect">
            <a:avLst/>
          </a:prstGeom>
          <a:solidFill>
            <a:srgbClr val="13A0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453336"/>
            <a:ext cx="2844800" cy="365125"/>
          </a:xfrm>
        </p:spPr>
        <p:txBody>
          <a:bodyPr anchor="b"/>
          <a:lstStyle/>
          <a:p>
            <a:fld id="{3C7D23FA-05C4-4CC1-B281-2F815585BC1C}" type="datetime1">
              <a:rPr lang="en-GB" noProof="0" smtClean="0"/>
              <a:t>28/10/2019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453336"/>
            <a:ext cx="3860800" cy="365125"/>
          </a:xfrm>
        </p:spPr>
        <p:txBody>
          <a:bodyPr anchor="b"/>
          <a:lstStyle/>
          <a:p>
            <a:r>
              <a:rPr lang="en-GB" dirty="0"/>
              <a:t>© European Spallation Source ERIC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453336"/>
            <a:ext cx="2844800" cy="365125"/>
          </a:xfrm>
        </p:spPr>
        <p:txBody>
          <a:bodyPr anchor="b"/>
          <a:lstStyle/>
          <a:p>
            <a:fld id="{551115BC-487E-4422-894C-CB7CD3E79223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3169E67-0A12-B74D-AF26-4E88E2ACDB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346646"/>
            <a:ext cx="9518848" cy="562074"/>
          </a:xfrm>
        </p:spPr>
        <p:txBody>
          <a:bodyPr anchor="b">
            <a:noAutofit/>
          </a:bodyPr>
          <a:lstStyle>
            <a:lvl1pPr algn="l">
              <a:defRPr sz="3200" b="1" baseline="0"/>
            </a:lvl1pPr>
          </a:lstStyle>
          <a:p>
            <a:r>
              <a:rPr lang="sv-SE" noProof="0" dirty="0" err="1"/>
              <a:t>Headline</a:t>
            </a:r>
            <a:r>
              <a:rPr lang="sv-SE" noProof="0" dirty="0"/>
              <a:t>, </a:t>
            </a:r>
            <a:r>
              <a:rPr lang="sv-SE" noProof="0" dirty="0" err="1"/>
              <a:t>type</a:t>
            </a:r>
            <a:r>
              <a:rPr lang="sv-SE" noProof="0" dirty="0"/>
              <a:t> </a:t>
            </a:r>
            <a:r>
              <a:rPr lang="sv-SE" noProof="0" dirty="0" err="1"/>
              <a:t>Calibri</a:t>
            </a:r>
            <a:r>
              <a:rPr lang="sv-SE" noProof="0" dirty="0"/>
              <a:t>, </a:t>
            </a:r>
            <a:r>
              <a:rPr lang="sv-SE" noProof="0" dirty="0" err="1"/>
              <a:t>Size</a:t>
            </a:r>
            <a:r>
              <a:rPr lang="sv-SE" noProof="0" dirty="0"/>
              <a:t> 32</a:t>
            </a:r>
            <a:endParaRPr lang="en-GB" noProof="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EC61DED-7621-EB4E-8EAC-F939BC061D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75" b="16409"/>
          <a:stretch/>
        </p:blipFill>
        <p:spPr>
          <a:xfrm>
            <a:off x="10128448" y="256034"/>
            <a:ext cx="2018336" cy="894048"/>
          </a:xfrm>
          <a:prstGeom prst="rect">
            <a:avLst/>
          </a:prstGeom>
          <a:solidFill>
            <a:srgbClr val="0094CA"/>
          </a:solidFill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616A99C-711C-4B40-89A4-39C8721F15D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797780"/>
            <a:ext cx="9518848" cy="590550"/>
          </a:xfrm>
        </p:spPr>
        <p:txBody>
          <a:bodyPr>
            <a:normAutofit/>
          </a:bodyPr>
          <a:lstStyle>
            <a:lvl1pPr marL="0" indent="0">
              <a:buNone/>
              <a:defRPr lang="sv-SE" sz="2400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sv-SE" dirty="0" err="1"/>
              <a:t>Sub</a:t>
            </a:r>
            <a:r>
              <a:rPr lang="sv-SE" dirty="0"/>
              <a:t> </a:t>
            </a:r>
            <a:r>
              <a:rPr lang="sv-SE" dirty="0" err="1"/>
              <a:t>headline</a:t>
            </a:r>
            <a:r>
              <a:rPr lang="sv-SE" dirty="0"/>
              <a:t>, </a:t>
            </a:r>
            <a:r>
              <a:rPr lang="sv-SE" dirty="0" err="1"/>
              <a:t>type</a:t>
            </a:r>
            <a:r>
              <a:rPr lang="sv-SE" dirty="0"/>
              <a:t> </a:t>
            </a:r>
            <a:r>
              <a:rPr lang="sv-SE" dirty="0" err="1"/>
              <a:t>Calibri</a:t>
            </a:r>
            <a:r>
              <a:rPr lang="sv-SE" dirty="0"/>
              <a:t>, </a:t>
            </a:r>
            <a:r>
              <a:rPr lang="sv-SE" dirty="0" err="1"/>
              <a:t>Size</a:t>
            </a:r>
            <a:r>
              <a:rPr lang="sv-SE" dirty="0"/>
              <a:t> 24</a:t>
            </a:r>
          </a:p>
        </p:txBody>
      </p:sp>
    </p:spTree>
    <p:extLst>
      <p:ext uri="{BB962C8B-B14F-4D97-AF65-F5344CB8AC3E}">
        <p14:creationId xmlns:p14="http://schemas.microsoft.com/office/powerpoint/2010/main" val="2798844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51884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noProof="0"/>
              <a:t>Klicka här för att ändra format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3233B-D569-4A6E-878F-CDE152514C47}" type="datetime1">
              <a:rPr lang="en-GB" noProof="0" smtClean="0"/>
              <a:t>28/10/2019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115BC-487E-4422-894C-CB7CD3E79223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65543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 algn="l" defTabSz="685800" rtl="0" eaLnBrk="1" latinLnBrk="0" hangingPunct="1">
        <a:spcBef>
          <a:spcPct val="0"/>
        </a:spcBef>
        <a:buNone/>
        <a:defRPr sz="24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35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pubs.stfc.ac.uk/work/43005596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2CE98-D5A2-0648-AD18-116338EADB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 defTabSz="315314"/>
            <a:r>
              <a:rPr lang="en-GB" sz="4000" b="1" dirty="0">
                <a:solidFill>
                  <a:srgbClr val="FFFFFF"/>
                </a:solidFill>
              </a:rPr>
              <a:t>Can we work together on data analysis?</a:t>
            </a:r>
            <a:endParaRPr lang="sv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47BB3A-0D99-9D43-ADAF-EC7E12B7F5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defTabSz="315314"/>
            <a:endParaRPr lang="en-GB" sz="2400" b="1" dirty="0">
              <a:solidFill>
                <a:prstClr val="white"/>
              </a:solidFill>
            </a:endParaRPr>
          </a:p>
          <a:p>
            <a:pPr defTabSz="315314"/>
            <a:r>
              <a:rPr lang="sv-SE" sz="1800" dirty="0">
                <a:solidFill>
                  <a:srgbClr val="FFFFFF"/>
                </a:solidFill>
              </a:rPr>
              <a:t>Wojciech (Wojtek) </a:t>
            </a:r>
            <a:r>
              <a:rPr lang="sv-SE" sz="1800" dirty="0" err="1">
                <a:solidFill>
                  <a:srgbClr val="FFFFFF"/>
                </a:solidFill>
              </a:rPr>
              <a:t>Potrzebowski</a:t>
            </a:r>
            <a:endParaRPr lang="sv-SE" sz="1800" dirty="0">
              <a:solidFill>
                <a:srgbClr val="FFFFFF"/>
              </a:solidFill>
            </a:endParaRPr>
          </a:p>
          <a:p>
            <a:pPr defTabSz="315314"/>
            <a:r>
              <a:rPr lang="en-GB" sz="1400" dirty="0">
                <a:solidFill>
                  <a:srgbClr val="FFFFFF"/>
                </a:solidFill>
              </a:rPr>
              <a:t>European Spallation Source ERIC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3630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65532-A571-364F-A6C5-163185EB0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quality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92FB7D-7D8D-724E-AEB6-B3715BB24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1115BC-487E-4422-894C-CB7CD3E79223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4C6EFE-4A3B-4C48-BA42-5CFE5A6E9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  <a:p>
            <a:r>
              <a:rPr lang="en-US" sz="2400" dirty="0"/>
              <a:t>Use a tool for continuous integration and automated testing, such as Jenkins.</a:t>
            </a:r>
          </a:p>
          <a:p>
            <a:r>
              <a:rPr lang="en-US" sz="2400" dirty="0"/>
              <a:t>For software with a large user base, it is advised to have a user testing period prior to releases.</a:t>
            </a:r>
          </a:p>
          <a:p>
            <a:r>
              <a:rPr lang="en-US" sz="2400" dirty="0"/>
              <a:t>Do code reviews, using a tool such as GitHub.</a:t>
            </a:r>
          </a:p>
          <a:p>
            <a:r>
              <a:rPr lang="en-US" sz="2400" dirty="0"/>
              <a:t>Use static and/or dynamic analysis tools at least occasionally.</a:t>
            </a:r>
          </a:p>
          <a:p>
            <a:r>
              <a:rPr lang="en-US" sz="2400" dirty="0"/>
              <a:t>It is advised to follow a coding standard.</a:t>
            </a:r>
          </a:p>
          <a:p>
            <a:endParaRPr lang="en-US" sz="2400" dirty="0"/>
          </a:p>
          <a:p>
            <a:r>
              <a:rPr lang="en-US" sz="2400" dirty="0"/>
              <a:t>More at </a:t>
            </a:r>
            <a:r>
              <a:rPr lang="en-US" sz="2400" dirty="0">
                <a:hlinkClick r:id="rId2"/>
              </a:rPr>
              <a:t>https://epubs.stfc.ac.uk/work/43005596</a:t>
            </a:r>
            <a:r>
              <a:rPr lang="en-US" sz="2400" dirty="0"/>
              <a:t> (Credits Anders </a:t>
            </a:r>
            <a:r>
              <a:rPr lang="en-US" sz="2400" dirty="0" err="1"/>
              <a:t>Markvardsen</a:t>
            </a:r>
            <a:r>
              <a:rPr lang="en-US" sz="2400" dirty="0"/>
              <a:t>)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388425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65532-A571-364F-A6C5-163185EB0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 topic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92FB7D-7D8D-724E-AEB6-B3715BB24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1115BC-487E-4422-894C-CB7CD3E79223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4C6EFE-4A3B-4C48-BA42-5CFE5A6E9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  <a:p>
            <a:r>
              <a:rPr lang="en-US" sz="2400" dirty="0"/>
              <a:t>Would it be useful to have similar guidelines for reflectometry software?</a:t>
            </a:r>
          </a:p>
          <a:p>
            <a:r>
              <a:rPr lang="en-US" sz="2400" dirty="0"/>
              <a:t>What is missing or unnecessary? </a:t>
            </a:r>
          </a:p>
          <a:p>
            <a:r>
              <a:rPr lang="en-US" sz="2400" dirty="0"/>
              <a:t>Should we also standardize on input for user requirements i.e. as a part of communication and support? If yes, how can achieve it e.g. </a:t>
            </a:r>
            <a:r>
              <a:rPr lang="en-US" sz="2400" dirty="0" err="1"/>
              <a:t>github</a:t>
            </a:r>
            <a:r>
              <a:rPr lang="en-US" sz="2400" dirty="0"/>
              <a:t> issues?</a:t>
            </a:r>
          </a:p>
          <a:p>
            <a:r>
              <a:rPr lang="en-US" sz="2400" dirty="0"/>
              <a:t>Should we align with Standard and Guidelines annual meeting e.g. invite a representative to </a:t>
            </a:r>
            <a:r>
              <a:rPr lang="sv-SE" sz="2400" dirty="0"/>
              <a:t>SXNS meeting in Lund (June 2020)?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E313BA-E283-F443-BC40-296CFA86E74E}"/>
              </a:ext>
            </a:extLst>
          </p:cNvPr>
          <p:cNvSpPr txBox="1"/>
          <p:nvPr/>
        </p:nvSpPr>
        <p:spPr>
          <a:xfrm>
            <a:off x="3774332" y="622570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fontScale="25000" lnSpcReduction="20000"/>
          </a:bodyPr>
          <a:lstStyle/>
          <a:p>
            <a:pPr algn="l"/>
            <a:endParaRPr lang="sv-SE" sz="2000" dirty="0"/>
          </a:p>
        </p:txBody>
      </p:sp>
    </p:spTree>
    <p:extLst>
      <p:ext uri="{BB962C8B-B14F-4D97-AF65-F5344CB8AC3E}">
        <p14:creationId xmlns:p14="http://schemas.microsoft.com/office/powerpoint/2010/main" val="2306341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65532-A571-364F-A6C5-163185EB0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80108"/>
            <a:ext cx="9518848" cy="562074"/>
          </a:xfrm>
        </p:spPr>
        <p:txBody>
          <a:bodyPr/>
          <a:lstStyle/>
          <a:p>
            <a:r>
              <a:rPr lang="en-US" dirty="0" err="1"/>
              <a:t>SasView</a:t>
            </a:r>
            <a:r>
              <a:rPr lang="en-US" dirty="0"/>
              <a:t>  as an example for collaborative data analysis software development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92FB7D-7D8D-724E-AEB6-B3715BB24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1115BC-487E-4422-894C-CB7CD3E79223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3CB3E5-E3EE-734C-9F09-0C87CA3E0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5902"/>
            <a:ext cx="11436626" cy="4345166"/>
          </a:xfrm>
        </p:spPr>
        <p:txBody>
          <a:bodyPr/>
          <a:lstStyle/>
          <a:p>
            <a:r>
              <a:rPr lang="en-US" sz="2400" dirty="0" err="1"/>
              <a:t>SasView</a:t>
            </a:r>
            <a:r>
              <a:rPr lang="en-US" sz="2400" dirty="0"/>
              <a:t> open, collaborative, community development platform for SAS data analysis</a:t>
            </a:r>
          </a:p>
          <a:p>
            <a:r>
              <a:rPr lang="en-US" sz="2400" dirty="0" err="1"/>
              <a:t>SasView</a:t>
            </a:r>
            <a:r>
              <a:rPr lang="en-US" sz="2400" dirty="0"/>
              <a:t> originates from NSF funded project DANSE (2006)</a:t>
            </a:r>
          </a:p>
          <a:p>
            <a:r>
              <a:rPr lang="en-US" sz="2400" dirty="0"/>
              <a:t>Turned into Community project in 2013</a:t>
            </a:r>
          </a:p>
          <a:p>
            <a:r>
              <a:rPr lang="en-US" sz="2400" dirty="0"/>
              <a:t>Supported by 9 facilities, 40 contributors (~15 active at any one time) </a:t>
            </a:r>
          </a:p>
          <a:p>
            <a:r>
              <a:rPr lang="en-US" sz="2400" dirty="0"/>
              <a:t>Management team P. Butler (NIST), M. Doucet (ORNL), A. Jackson (ESS), S. King (ISIS)</a:t>
            </a:r>
          </a:p>
          <a:p>
            <a:r>
              <a:rPr lang="en-US" sz="2400" dirty="0"/>
              <a:t>Biweekly calls </a:t>
            </a:r>
          </a:p>
          <a:p>
            <a:r>
              <a:rPr lang="en-US" sz="2400" dirty="0"/>
              <a:t>Regular code camps </a:t>
            </a:r>
          </a:p>
          <a:p>
            <a:r>
              <a:rPr lang="en-US" sz="2400" dirty="0"/>
              <a:t>External funding e.g. SINE2020</a:t>
            </a:r>
          </a:p>
          <a:p>
            <a:endParaRPr lang="en-US" sz="2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572C2E0-16C3-6E47-AE45-394DB10D3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82" y="5241420"/>
            <a:ext cx="37084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409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65532-A571-364F-A6C5-163185EB0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80108"/>
            <a:ext cx="9518848" cy="562074"/>
          </a:xfrm>
        </p:spPr>
        <p:txBody>
          <a:bodyPr/>
          <a:lstStyle/>
          <a:p>
            <a:r>
              <a:rPr lang="en-US" dirty="0" err="1"/>
              <a:t>SasView</a:t>
            </a:r>
            <a:r>
              <a:rPr lang="en-US" dirty="0"/>
              <a:t> resources, education and outreach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92FB7D-7D8D-724E-AEB6-B3715BB24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1115BC-487E-4422-894C-CB7CD3E79223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7CFFD3-DA7C-634B-B040-6B4DD7C61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25447" indent="-285750">
              <a:buSzPts val="1400"/>
            </a:pPr>
            <a:r>
              <a:rPr lang="sv-SE" sz="1600" dirty="0" err="1">
                <a:latin typeface="Tahoma"/>
                <a:ea typeface="Tahoma"/>
                <a:cs typeface="Tahoma"/>
                <a:sym typeface="Tahoma"/>
              </a:rPr>
              <a:t>Website</a:t>
            </a:r>
            <a:endParaRPr lang="sv-SE" sz="1600" dirty="0">
              <a:latin typeface="Tahoma"/>
              <a:ea typeface="Tahoma"/>
              <a:cs typeface="Tahoma"/>
              <a:sym typeface="Tahoma"/>
            </a:endParaRPr>
          </a:p>
          <a:p>
            <a:pPr marL="425447" indent="-285750">
              <a:buSzPts val="1400"/>
            </a:pPr>
            <a:r>
              <a:rPr lang="sv-SE" sz="1600" dirty="0" err="1">
                <a:latin typeface="Tahoma"/>
                <a:ea typeface="Tahoma"/>
                <a:cs typeface="Tahoma"/>
                <a:sym typeface="Tahoma"/>
              </a:rPr>
              <a:t>Documentation</a:t>
            </a:r>
            <a:endParaRPr lang="sv-SE" sz="1600" dirty="0">
              <a:latin typeface="Tahoma"/>
              <a:ea typeface="Tahoma"/>
              <a:cs typeface="Tahoma"/>
              <a:sym typeface="Tahoma"/>
            </a:endParaRPr>
          </a:p>
          <a:p>
            <a:pPr marL="425447" indent="-285750">
              <a:buSzPts val="1400"/>
            </a:pPr>
            <a:r>
              <a:rPr lang="sv-SE" sz="1600" dirty="0" err="1">
                <a:latin typeface="Tahoma"/>
                <a:ea typeface="Tahoma"/>
                <a:cs typeface="Tahoma"/>
                <a:sym typeface="Tahoma"/>
              </a:rPr>
              <a:t>Written</a:t>
            </a:r>
            <a:r>
              <a:rPr lang="sv-SE" sz="1600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sv-SE" sz="1600" dirty="0" err="1">
                <a:latin typeface="Tahoma"/>
                <a:ea typeface="Tahoma"/>
                <a:cs typeface="Tahoma"/>
                <a:sym typeface="Tahoma"/>
              </a:rPr>
              <a:t>Tutorials</a:t>
            </a:r>
            <a:endParaRPr lang="sv-SE" sz="1600" dirty="0">
              <a:latin typeface="Tahoma"/>
              <a:ea typeface="Tahoma"/>
              <a:cs typeface="Tahoma"/>
              <a:sym typeface="Tahoma"/>
            </a:endParaRPr>
          </a:p>
          <a:p>
            <a:pPr marL="425447" indent="-285750">
              <a:buSzPts val="1400"/>
            </a:pPr>
            <a:r>
              <a:rPr lang="sv-SE" sz="1600" dirty="0">
                <a:latin typeface="Tahoma"/>
                <a:ea typeface="Tahoma"/>
                <a:cs typeface="Tahoma"/>
                <a:sym typeface="Tahoma"/>
              </a:rPr>
              <a:t>Video </a:t>
            </a:r>
            <a:r>
              <a:rPr lang="sv-SE" sz="1600" dirty="0" err="1">
                <a:latin typeface="Tahoma"/>
                <a:ea typeface="Tahoma"/>
                <a:cs typeface="Tahoma"/>
                <a:sym typeface="Tahoma"/>
              </a:rPr>
              <a:t>Tutorials</a:t>
            </a:r>
            <a:r>
              <a:rPr lang="sv-SE" sz="1600" dirty="0">
                <a:latin typeface="Tahoma"/>
                <a:ea typeface="Tahoma"/>
                <a:cs typeface="Tahoma"/>
                <a:sym typeface="Tahoma"/>
              </a:rPr>
              <a:t> (YouTube)</a:t>
            </a:r>
          </a:p>
          <a:p>
            <a:pPr marL="425447" indent="-285750">
              <a:buSzPts val="1400"/>
            </a:pPr>
            <a:r>
              <a:rPr lang="sv-SE" sz="1600" dirty="0" err="1">
                <a:latin typeface="Tahoma"/>
                <a:ea typeface="Tahoma"/>
                <a:cs typeface="Tahoma"/>
                <a:sym typeface="Tahoma"/>
              </a:rPr>
              <a:t>Taught</a:t>
            </a:r>
            <a:r>
              <a:rPr lang="sv-SE" sz="1600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sv-SE" sz="1600" dirty="0" err="1">
                <a:latin typeface="Tahoma"/>
                <a:ea typeface="Tahoma"/>
                <a:cs typeface="Tahoma"/>
                <a:sym typeface="Tahoma"/>
              </a:rPr>
              <a:t>courses</a:t>
            </a:r>
            <a:endParaRPr lang="sv-SE" sz="1600" dirty="0">
              <a:latin typeface="Tahoma"/>
              <a:ea typeface="Tahoma"/>
              <a:cs typeface="Tahoma"/>
              <a:sym typeface="Tahoma"/>
            </a:endParaRPr>
          </a:p>
          <a:p>
            <a:pPr marL="914377" lvl="1" indent="-317492">
              <a:buSzPts val="1400"/>
              <a:buFont typeface="Tahoma"/>
              <a:buChar char="○"/>
            </a:pPr>
            <a:r>
              <a:rPr lang="sv-SE" sz="1600" dirty="0" err="1">
                <a:latin typeface="Tahoma"/>
                <a:ea typeface="Tahoma"/>
                <a:cs typeface="Tahoma"/>
                <a:sym typeface="Tahoma"/>
              </a:rPr>
              <a:t>Scattering</a:t>
            </a:r>
            <a:r>
              <a:rPr lang="sv-SE" sz="1600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sv-SE" sz="1600" dirty="0" err="1">
                <a:latin typeface="Tahoma"/>
                <a:ea typeface="Tahoma"/>
                <a:cs typeface="Tahoma"/>
                <a:sym typeface="Tahoma"/>
              </a:rPr>
              <a:t>schools</a:t>
            </a:r>
            <a:endParaRPr lang="sv-SE" sz="1600" dirty="0">
              <a:latin typeface="Tahoma"/>
              <a:ea typeface="Tahoma"/>
              <a:cs typeface="Tahoma"/>
              <a:sym typeface="Tahoma"/>
            </a:endParaRPr>
          </a:p>
          <a:p>
            <a:pPr marL="914377" lvl="1" indent="-317492">
              <a:buSzPts val="1400"/>
              <a:buFont typeface="Tahoma"/>
              <a:buChar char="○"/>
            </a:pPr>
            <a:r>
              <a:rPr lang="sv-SE" sz="1600" dirty="0">
                <a:latin typeface="Tahoma"/>
                <a:ea typeface="Tahoma"/>
                <a:cs typeface="Tahoma"/>
                <a:sym typeface="Tahoma"/>
              </a:rPr>
              <a:t>University </a:t>
            </a:r>
            <a:r>
              <a:rPr lang="sv-SE" sz="1600" dirty="0" err="1">
                <a:latin typeface="Tahoma"/>
                <a:ea typeface="Tahoma"/>
                <a:cs typeface="Tahoma"/>
                <a:sym typeface="Tahoma"/>
              </a:rPr>
              <a:t>courses</a:t>
            </a:r>
            <a:endParaRPr lang="sv-SE" sz="1600" dirty="0">
              <a:latin typeface="Tahoma"/>
              <a:ea typeface="Tahoma"/>
              <a:cs typeface="Tahoma"/>
              <a:sym typeface="Tahoma"/>
            </a:endParaRPr>
          </a:p>
          <a:p>
            <a:pPr marL="425447" indent="-285750">
              <a:buSzPts val="1400"/>
            </a:pPr>
            <a:r>
              <a:rPr lang="sv-SE" sz="1600" dirty="0">
                <a:latin typeface="Tahoma"/>
                <a:ea typeface="Tahoma"/>
                <a:cs typeface="Tahoma"/>
                <a:sym typeface="Tahoma"/>
              </a:rPr>
              <a:t>E-</a:t>
            </a:r>
            <a:r>
              <a:rPr lang="sv-SE" sz="1600" dirty="0" err="1">
                <a:latin typeface="Tahoma"/>
                <a:ea typeface="Tahoma"/>
                <a:cs typeface="Tahoma"/>
                <a:sym typeface="Tahoma"/>
              </a:rPr>
              <a:t>learning</a:t>
            </a:r>
            <a:endParaRPr lang="sv-SE" sz="1600" dirty="0">
              <a:latin typeface="Tahoma"/>
              <a:ea typeface="Tahoma"/>
              <a:cs typeface="Tahoma"/>
              <a:sym typeface="Tahoma"/>
            </a:endParaRPr>
          </a:p>
          <a:p>
            <a:pPr marL="425447" indent="-285750">
              <a:buSzPts val="1400"/>
            </a:pPr>
            <a:r>
              <a:rPr lang="sv-SE" sz="1600" dirty="0">
                <a:latin typeface="Tahoma"/>
                <a:ea typeface="Tahoma"/>
                <a:cs typeface="Tahoma"/>
                <a:sym typeface="Tahoma"/>
              </a:rPr>
              <a:t>Twitter</a:t>
            </a:r>
          </a:p>
          <a:p>
            <a:pPr marL="425447" indent="-285750">
              <a:buSzPts val="1400"/>
            </a:pPr>
            <a:r>
              <a:rPr lang="sv-SE" sz="1600" dirty="0">
                <a:latin typeface="Tahoma"/>
                <a:ea typeface="Tahoma"/>
                <a:cs typeface="Tahoma"/>
                <a:sym typeface="Tahoma"/>
              </a:rPr>
              <a:t>Slack</a:t>
            </a:r>
          </a:p>
          <a:p>
            <a:pPr marL="425447" indent="-285750">
              <a:buSzPts val="1400"/>
            </a:pPr>
            <a:r>
              <a:rPr lang="sv-SE" sz="1600" dirty="0">
                <a:latin typeface="Tahoma"/>
                <a:ea typeface="Tahoma"/>
                <a:cs typeface="Tahoma"/>
              </a:rPr>
              <a:t>Mailing Lists</a:t>
            </a:r>
            <a:endParaRPr lang="sv-SE" sz="1600" dirty="0">
              <a:ea typeface="Tahoma"/>
            </a:endParaRPr>
          </a:p>
          <a:p>
            <a:pPr marL="425447" indent="-285750">
              <a:buSzPts val="1400"/>
            </a:pPr>
            <a:r>
              <a:rPr lang="sv-SE" sz="1600" dirty="0" err="1">
                <a:latin typeface="Tahoma"/>
                <a:ea typeface="Tahoma"/>
                <a:cs typeface="Tahoma"/>
              </a:rPr>
              <a:t>Bootcamps</a:t>
            </a:r>
            <a:r>
              <a:rPr lang="sv-SE" sz="1600" dirty="0">
                <a:latin typeface="Tahoma"/>
                <a:ea typeface="Tahoma"/>
                <a:cs typeface="Tahoma"/>
                <a:sym typeface="Tahoma"/>
              </a:rPr>
              <a:t> &amp; Regional Workshops</a:t>
            </a:r>
            <a:endParaRPr lang="sv-SE" sz="1600" dirty="0">
              <a:ea typeface="Tahoma"/>
            </a:endParaRPr>
          </a:p>
          <a:p>
            <a:pPr marL="425447" indent="-285750">
              <a:buSzPts val="1400"/>
            </a:pPr>
            <a:r>
              <a:rPr lang="sv-SE" sz="1600" dirty="0">
                <a:latin typeface="Tahoma"/>
                <a:ea typeface="Tahoma"/>
                <a:cs typeface="Tahoma"/>
                <a:sym typeface="Tahoma"/>
              </a:rPr>
              <a:t>(Marketplace)</a:t>
            </a:r>
            <a:endParaRPr lang="sv-SE" sz="1600" dirty="0">
              <a:latin typeface="Tahoma"/>
              <a:ea typeface="Tahoma"/>
              <a:cs typeface="Tahoma"/>
            </a:endParaRPr>
          </a:p>
          <a:p>
            <a:pPr marL="0" indent="0">
              <a:buNone/>
            </a:pPr>
            <a:endParaRPr lang="sv-SE" dirty="0"/>
          </a:p>
        </p:txBody>
      </p:sp>
      <p:pic>
        <p:nvPicPr>
          <p:cNvPr id="9" name="Google Shape;422;p53">
            <a:extLst>
              <a:ext uri="{FF2B5EF4-FFF2-40B4-BE49-F238E27FC236}">
                <a16:creationId xmlns:a16="http://schemas.microsoft.com/office/drawing/2014/main" id="{093A32DB-5DA9-6E46-B0A7-F89B1A14DC9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72877" y="1565229"/>
            <a:ext cx="3581720" cy="2142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433;p54">
            <a:extLst>
              <a:ext uri="{FF2B5EF4-FFF2-40B4-BE49-F238E27FC236}">
                <a16:creationId xmlns:a16="http://schemas.microsoft.com/office/drawing/2014/main" id="{4D0C501C-8760-1C48-AD58-177A195F11A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0253" y="1522253"/>
            <a:ext cx="5257851" cy="3613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434;p54">
            <a:extLst>
              <a:ext uri="{FF2B5EF4-FFF2-40B4-BE49-F238E27FC236}">
                <a16:creationId xmlns:a16="http://schemas.microsoft.com/office/drawing/2014/main" id="{D2548C35-2A26-3B46-988D-1E8C052E776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83818" y="3842348"/>
            <a:ext cx="3623837" cy="2586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459;p57">
            <a:extLst>
              <a:ext uri="{FF2B5EF4-FFF2-40B4-BE49-F238E27FC236}">
                <a16:creationId xmlns:a16="http://schemas.microsoft.com/office/drawing/2014/main" id="{82A6F34A-8A7F-D145-A028-8E6C97252B87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r="24138"/>
          <a:stretch/>
        </p:blipFill>
        <p:spPr>
          <a:xfrm>
            <a:off x="4641906" y="4187090"/>
            <a:ext cx="4515346" cy="25405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6297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65532-A571-364F-A6C5-163185EB0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80108"/>
            <a:ext cx="9518848" cy="562074"/>
          </a:xfrm>
        </p:spPr>
        <p:txBody>
          <a:bodyPr/>
          <a:lstStyle/>
          <a:p>
            <a:r>
              <a:rPr lang="en-US" dirty="0"/>
              <a:t>Lessons learned from </a:t>
            </a:r>
            <a:r>
              <a:rPr lang="en-US" dirty="0" err="1"/>
              <a:t>SasView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92FB7D-7D8D-724E-AEB6-B3715BB24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1115BC-487E-4422-894C-CB7CD3E79223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3CB3E5-E3EE-734C-9F09-0C87CA3E0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5902"/>
            <a:ext cx="7403685" cy="4345166"/>
          </a:xfrm>
        </p:spPr>
        <p:txBody>
          <a:bodyPr/>
          <a:lstStyle/>
          <a:p>
            <a:r>
              <a:rPr lang="en-US" sz="2400" dirty="0" err="1"/>
              <a:t>SasView</a:t>
            </a:r>
            <a:r>
              <a:rPr lang="en-US" sz="2400" dirty="0"/>
              <a:t> has engaged user community that always asks for more – which is good!</a:t>
            </a:r>
          </a:p>
          <a:p>
            <a:r>
              <a:rPr lang="en-US" sz="2400" dirty="0"/>
              <a:t>But not everything can be done with limited resources</a:t>
            </a:r>
          </a:p>
          <a:p>
            <a:r>
              <a:rPr lang="en-US" sz="2400" dirty="0"/>
              <a:t>Therefore right model for engaging community is critical </a:t>
            </a:r>
          </a:p>
          <a:p>
            <a:r>
              <a:rPr lang="en-US" sz="2400" dirty="0"/>
              <a:t>The balance between functional and non-functional requirements (e.g. code quality) is critical </a:t>
            </a:r>
          </a:p>
          <a:p>
            <a:r>
              <a:rPr lang="en-US" sz="2400" dirty="0"/>
              <a:t>Non-functional requirements are not scientifically exciting but are important. One either needs a lot of resources or better start from the right place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44A8C6-16BA-714F-947B-6CB23425861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6050" y="1605902"/>
            <a:ext cx="3569115" cy="307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528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65532-A571-364F-A6C5-163185EB0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 topic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92FB7D-7D8D-724E-AEB6-B3715BB24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1115BC-487E-4422-894C-CB7CD3E79223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4C6EFE-4A3B-4C48-BA42-5CFE5A6E9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  <a:p>
            <a:r>
              <a:rPr lang="en-US" sz="2400" dirty="0"/>
              <a:t>Do we need </a:t>
            </a:r>
            <a:r>
              <a:rPr lang="en-US" sz="2400" dirty="0" err="1"/>
              <a:t>SasView</a:t>
            </a:r>
            <a:r>
              <a:rPr lang="en-US" sz="2400" dirty="0"/>
              <a:t> like platform for reflectometry software?</a:t>
            </a:r>
          </a:p>
          <a:p>
            <a:r>
              <a:rPr lang="en-US" sz="2400" dirty="0"/>
              <a:t>How do we engage user community?</a:t>
            </a:r>
          </a:p>
          <a:p>
            <a:r>
              <a:rPr lang="en-US" sz="2400" dirty="0"/>
              <a:t>What can we share between software packages e.g. model library?</a:t>
            </a:r>
          </a:p>
          <a:p>
            <a:r>
              <a:rPr lang="en-US" sz="2400" dirty="0"/>
              <a:t>How can we start? Is there a proper funding model?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E313BA-E283-F443-BC40-296CFA86E74E}"/>
              </a:ext>
            </a:extLst>
          </p:cNvPr>
          <p:cNvSpPr txBox="1"/>
          <p:nvPr/>
        </p:nvSpPr>
        <p:spPr>
          <a:xfrm>
            <a:off x="3774332" y="622570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fontScale="25000" lnSpcReduction="20000"/>
          </a:bodyPr>
          <a:lstStyle/>
          <a:p>
            <a:pPr algn="l"/>
            <a:endParaRPr lang="sv-SE" sz="2000" dirty="0"/>
          </a:p>
        </p:txBody>
      </p:sp>
    </p:spTree>
    <p:extLst>
      <p:ext uri="{BB962C8B-B14F-4D97-AF65-F5344CB8AC3E}">
        <p14:creationId xmlns:p14="http://schemas.microsoft.com/office/powerpoint/2010/main" val="478809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65532-A571-364F-A6C5-163185EB0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Standards and Guidelines in SINE2020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92FB7D-7D8D-724E-AEB6-B3715BB24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1115BC-487E-4422-894C-CB7CD3E79223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3CB3E5-E3EE-734C-9F09-0C87CA3E0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5902"/>
            <a:ext cx="10972800" cy="4345166"/>
          </a:xfrm>
        </p:spPr>
        <p:txBody>
          <a:bodyPr/>
          <a:lstStyle/>
          <a:p>
            <a:r>
              <a:rPr lang="en-US" sz="2400" dirty="0"/>
              <a:t>SINE2020 is EU founded project including work package on data treatment (WP 10)</a:t>
            </a:r>
          </a:p>
          <a:p>
            <a:r>
              <a:rPr lang="en-US" sz="2400" dirty="0"/>
              <a:t>Guidelines were derived initially from a questionnaire to the neutron community</a:t>
            </a:r>
          </a:p>
          <a:p>
            <a:r>
              <a:rPr lang="en-US" sz="2400" dirty="0"/>
              <a:t>Based on five different neutron/muon data analysis software tools:  </a:t>
            </a:r>
            <a:r>
              <a:rPr lang="en-US" sz="2400" dirty="0" err="1"/>
              <a:t>BornAgain</a:t>
            </a:r>
            <a:r>
              <a:rPr lang="en-US" sz="2400" dirty="0"/>
              <a:t>, Mantid, </a:t>
            </a:r>
            <a:r>
              <a:rPr lang="en-US" sz="2400" dirty="0" err="1"/>
              <a:t>McStas</a:t>
            </a:r>
            <a:r>
              <a:rPr lang="en-US" sz="2400" dirty="0"/>
              <a:t>, </a:t>
            </a:r>
            <a:r>
              <a:rPr lang="en-US" sz="2400" dirty="0" err="1"/>
              <a:t>Muhrec</a:t>
            </a:r>
            <a:r>
              <a:rPr lang="en-US" sz="2400" dirty="0"/>
              <a:t>, </a:t>
            </a:r>
            <a:r>
              <a:rPr lang="en-US" sz="2400" dirty="0" err="1"/>
              <a:t>SasView</a:t>
            </a:r>
            <a:r>
              <a:rPr lang="en-US" sz="2400" dirty="0"/>
              <a:t> </a:t>
            </a:r>
          </a:p>
          <a:p>
            <a:r>
              <a:rPr lang="en-US" sz="2400" dirty="0"/>
              <a:t>Addresses standards and guidelines in four areas: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Planned to continue/update standard and guidelines and have annual meetings</a:t>
            </a:r>
          </a:p>
          <a:p>
            <a:endParaRPr lang="sv-SE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0F60DA-7B51-024A-9E5C-440DE115310D}"/>
              </a:ext>
            </a:extLst>
          </p:cNvPr>
          <p:cNvGrpSpPr/>
          <p:nvPr/>
        </p:nvGrpSpPr>
        <p:grpSpPr>
          <a:xfrm>
            <a:off x="7410557" y="3497891"/>
            <a:ext cx="3387776" cy="2338466"/>
            <a:chOff x="609600" y="3567658"/>
            <a:chExt cx="3387776" cy="2338466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141A7DE7-E60A-E54F-A526-0C6DD1600B7E}"/>
                </a:ext>
              </a:extLst>
            </p:cNvPr>
            <p:cNvSpPr/>
            <p:nvPr/>
          </p:nvSpPr>
          <p:spPr>
            <a:xfrm>
              <a:off x="609600" y="3567658"/>
              <a:ext cx="1693888" cy="1169233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Setup and support 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ABE17E08-46A7-134D-9C3E-227C549A7886}"/>
                </a:ext>
              </a:extLst>
            </p:cNvPr>
            <p:cNvSpPr/>
            <p:nvPr/>
          </p:nvSpPr>
          <p:spPr>
            <a:xfrm>
              <a:off x="2303488" y="3567658"/>
              <a:ext cx="1693888" cy="1169233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Architecture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04851927-D407-B841-8087-01CBE4500709}"/>
                </a:ext>
              </a:extLst>
            </p:cNvPr>
            <p:cNvSpPr/>
            <p:nvPr/>
          </p:nvSpPr>
          <p:spPr>
            <a:xfrm>
              <a:off x="609600" y="4736891"/>
              <a:ext cx="1693888" cy="1169233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Development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A03E6907-7551-5249-AFFE-92A59F619571}"/>
                </a:ext>
              </a:extLst>
            </p:cNvPr>
            <p:cNvSpPr/>
            <p:nvPr/>
          </p:nvSpPr>
          <p:spPr>
            <a:xfrm>
              <a:off x="2303488" y="4736891"/>
              <a:ext cx="1693888" cy="1169233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Quality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7340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65532-A571-364F-A6C5-163185EB0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setup, communication and support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92FB7D-7D8D-724E-AEB6-B3715BB24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1115BC-487E-4422-894C-CB7CD3E79223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4C6EFE-4A3B-4C48-BA42-5CFE5A6E9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As a project grows the advice is to apply a governance model.</a:t>
            </a:r>
          </a:p>
          <a:p>
            <a:r>
              <a:rPr lang="en-US" sz="2400" dirty="0"/>
              <a:t>Use an Open Source license, such as GPL.</a:t>
            </a:r>
          </a:p>
          <a:p>
            <a:r>
              <a:rPr lang="en-US" sz="2400" dirty="0"/>
              <a:t>Provide user support, as a minimum through email support.</a:t>
            </a:r>
          </a:p>
          <a:p>
            <a:r>
              <a:rPr lang="en-US" sz="2400" dirty="0"/>
              <a:t>Provide version controlled user documentation.</a:t>
            </a:r>
          </a:p>
          <a:p>
            <a:r>
              <a:rPr lang="en-US" sz="2400" dirty="0"/>
              <a:t>Have regular releases, and aim for a minimum of once a year.</a:t>
            </a:r>
          </a:p>
          <a:p>
            <a:r>
              <a:rPr lang="en-US" sz="2400" dirty="0"/>
              <a:t>With every new release, as a minimum, email out release notes to user mailing-list.</a:t>
            </a:r>
          </a:p>
          <a:p>
            <a:r>
              <a:rPr lang="en-US" sz="2400" dirty="0"/>
              <a:t>Support multiple operation systems.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5751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65532-A571-364F-A6C5-163185EB0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92FB7D-7D8D-724E-AEB6-B3715BB24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1115BC-487E-4422-894C-CB7CD3E79223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4C6EFE-4A3B-4C48-BA42-5CFE5A6E9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400" dirty="0"/>
              <a:t>Design software to be modular and to support plug-ins</a:t>
            </a:r>
          </a:p>
          <a:p>
            <a:r>
              <a:rPr lang="en-US" sz="2400" dirty="0"/>
              <a:t>Where software needs to support scripting, the preference is for Python scripting</a:t>
            </a:r>
          </a:p>
          <a:p>
            <a:r>
              <a:rPr lang="en-US" sz="2400" dirty="0"/>
              <a:t>Where the software uses a GUI, the advice is to use a recent version of Qt</a:t>
            </a:r>
          </a:p>
          <a:p>
            <a:r>
              <a:rPr lang="en-US" sz="2400" dirty="0"/>
              <a:t>Design software to be able to accommodate different data formats.</a:t>
            </a:r>
          </a:p>
          <a:p>
            <a:r>
              <a:rPr lang="en-US" sz="2400" dirty="0"/>
              <a:t>Support </a:t>
            </a:r>
            <a:r>
              <a:rPr lang="en-US" sz="2400" dirty="0" err="1"/>
              <a:t>NeXus</a:t>
            </a:r>
            <a:r>
              <a:rPr lang="en-US" sz="2400" dirty="0"/>
              <a:t>/HDF5 data formats.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5857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65532-A571-364F-A6C5-163185EB0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development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92FB7D-7D8D-724E-AEB6-B3715BB24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1115BC-487E-4422-894C-CB7CD3E79223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4C6EFE-4A3B-4C48-BA42-5CFE5A6E9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Use the programming languages C++ and/or Python.</a:t>
            </a:r>
          </a:p>
          <a:p>
            <a:r>
              <a:rPr lang="en-US" sz="2400" dirty="0"/>
              <a:t> Factor into your project plan that you will be doing maintenance work on your code (~10-30%).</a:t>
            </a:r>
          </a:p>
          <a:p>
            <a:r>
              <a:rPr lang="en-US" sz="2400" dirty="0"/>
              <a:t>Using a development methodology is advised, such as an agile methodology.</a:t>
            </a:r>
          </a:p>
          <a:p>
            <a:r>
              <a:rPr lang="en-US" sz="2400" dirty="0"/>
              <a:t>Use Git for version control.</a:t>
            </a:r>
          </a:p>
          <a:p>
            <a:r>
              <a:rPr lang="en-US" sz="2400" dirty="0"/>
              <a:t>Use a build tool, such as </a:t>
            </a:r>
            <a:r>
              <a:rPr lang="en-US" sz="2400" dirty="0" err="1"/>
              <a:t>CMake</a:t>
            </a:r>
            <a:r>
              <a:rPr lang="en-US" sz="2400" dirty="0"/>
              <a:t>.</a:t>
            </a:r>
          </a:p>
          <a:p>
            <a:r>
              <a:rPr lang="en-US" sz="2400" dirty="0"/>
              <a:t>Use tool that makes user installation easy</a:t>
            </a:r>
          </a:p>
          <a:p>
            <a:r>
              <a:rPr lang="en-US" sz="2400" dirty="0"/>
              <a:t>Use an issue/ticketing system, such as </a:t>
            </a:r>
            <a:r>
              <a:rPr lang="en-US" sz="2400" dirty="0" err="1"/>
              <a:t>Github</a:t>
            </a:r>
            <a:r>
              <a:rPr lang="en-US" sz="2400" dirty="0"/>
              <a:t>.</a:t>
            </a:r>
          </a:p>
          <a:p>
            <a:r>
              <a:rPr lang="en-US" sz="2400" dirty="0"/>
              <a:t>Provide version controlled developer documentation.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27203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t">
        <a:normAutofit/>
      </a:bodyPr>
      <a:lstStyle>
        <a:defPPr algn="l">
          <a:defRPr sz="2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5" id="{837FB91F-CDC5-4BC6-A162-22F8370E1EC4}" vid="{C4EAEFBE-156F-4FEE-9F2B-BE5A854A00D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747</Words>
  <Application>Microsoft Macintosh PowerPoint</Application>
  <PresentationFormat>Widescreen</PresentationFormat>
  <Paragraphs>104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Tahoma</vt:lpstr>
      <vt:lpstr>Office-tema</vt:lpstr>
      <vt:lpstr>Can we work together on data analysis?</vt:lpstr>
      <vt:lpstr>SasView  as an example for collaborative data analysis software development </vt:lpstr>
      <vt:lpstr>SasView resources, education and outreach</vt:lpstr>
      <vt:lpstr>Lessons learned from SasView </vt:lpstr>
      <vt:lpstr>Discussion topic 1</vt:lpstr>
      <vt:lpstr>Standards and Guidelines in SINE2020</vt:lpstr>
      <vt:lpstr>Software setup, communication and support</vt:lpstr>
      <vt:lpstr>Software architecture</vt:lpstr>
      <vt:lpstr>Software development</vt:lpstr>
      <vt:lpstr>Software quality</vt:lpstr>
      <vt:lpstr>Discussion topic 2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15</cp:revision>
  <dcterms:created xsi:type="dcterms:W3CDTF">2019-10-10T05:05:06Z</dcterms:created>
  <dcterms:modified xsi:type="dcterms:W3CDTF">2019-10-28T07:32:34Z</dcterms:modified>
</cp:coreProperties>
</file>