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64" r:id="rId2"/>
    <p:sldId id="346" r:id="rId3"/>
    <p:sldId id="360" r:id="rId4"/>
    <p:sldId id="336" r:id="rId5"/>
    <p:sldId id="344" r:id="rId6"/>
    <p:sldId id="343" r:id="rId7"/>
    <p:sldId id="331" r:id="rId8"/>
    <p:sldId id="359" r:id="rId9"/>
    <p:sldId id="358" r:id="rId10"/>
    <p:sldId id="335" r:id="rId11"/>
    <p:sldId id="356" r:id="rId12"/>
    <p:sldId id="357" r:id="rId13"/>
    <p:sldId id="338" r:id="rId14"/>
    <p:sldId id="321" r:id="rId15"/>
    <p:sldId id="354" r:id="rId16"/>
    <p:sldId id="323" r:id="rId17"/>
    <p:sldId id="327" r:id="rId18"/>
    <p:sldId id="329" r:id="rId19"/>
    <p:sldId id="339" r:id="rId20"/>
    <p:sldId id="340" r:id="rId21"/>
    <p:sldId id="361" r:id="rId22"/>
    <p:sldId id="350" r:id="rId23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26" autoAdjust="0"/>
    <p:restoredTop sz="93251" autoAdjust="0"/>
  </p:normalViewPr>
  <p:slideViewPr>
    <p:cSldViewPr>
      <p:cViewPr>
        <p:scale>
          <a:sx n="147" d="100"/>
          <a:sy n="147" d="100"/>
        </p:scale>
        <p:origin x="-3216" y="-9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01AFED-99C5-F147-ADBD-B8A0CFA5AA63}" type="doc">
      <dgm:prSet loTypeId="urn:microsoft.com/office/officeart/2005/8/layout/hProcess9" loCatId="" qsTypeId="urn:microsoft.com/office/officeart/2005/8/quickstyle/simple4" qsCatId="simple" csTypeId="urn:microsoft.com/office/officeart/2005/8/colors/colorful3" csCatId="colorful" phldr="1"/>
      <dgm:spPr/>
    </dgm:pt>
    <dgm:pt modelId="{1F75AAF9-281C-D04C-AF1B-689EC3FA5C37}">
      <dgm:prSet phldrT="[Text]"/>
      <dgm:spPr/>
      <dgm:t>
        <a:bodyPr/>
        <a:lstStyle/>
        <a:p>
          <a:r>
            <a:rPr lang="en-US" dirty="0" smtClean="0"/>
            <a:t>Streaming</a:t>
          </a:r>
          <a:endParaRPr lang="en-US" dirty="0"/>
        </a:p>
      </dgm:t>
    </dgm:pt>
    <dgm:pt modelId="{F67A827C-1933-EB4C-97EE-56357E29B271}" type="parTrans" cxnId="{EF4A49BC-0C4F-8E4B-B7CB-0BD1D1E88424}">
      <dgm:prSet/>
      <dgm:spPr/>
      <dgm:t>
        <a:bodyPr/>
        <a:lstStyle/>
        <a:p>
          <a:endParaRPr lang="en-US"/>
        </a:p>
      </dgm:t>
    </dgm:pt>
    <dgm:pt modelId="{056BCD16-D18F-974B-B5B9-D0913558AC6F}" type="sibTrans" cxnId="{EF4A49BC-0C4F-8E4B-B7CB-0BD1D1E88424}">
      <dgm:prSet/>
      <dgm:spPr/>
      <dgm:t>
        <a:bodyPr/>
        <a:lstStyle/>
        <a:p>
          <a:endParaRPr lang="en-US"/>
        </a:p>
      </dgm:t>
    </dgm:pt>
    <dgm:pt modelId="{1B863EAC-2262-9842-BF95-E17890A9980C}">
      <dgm:prSet phldrT="[Text]"/>
      <dgm:spPr/>
      <dgm:t>
        <a:bodyPr/>
        <a:lstStyle/>
        <a:p>
          <a:r>
            <a:rPr lang="en-US" dirty="0" smtClean="0"/>
            <a:t>Reduction</a:t>
          </a:r>
          <a:endParaRPr lang="en-US" dirty="0"/>
        </a:p>
      </dgm:t>
    </dgm:pt>
    <dgm:pt modelId="{9D257C75-0380-5D4F-AA1B-3AA32B50D1C8}" type="parTrans" cxnId="{42BA65A7-C385-D241-BCDB-DAE066AEB2AA}">
      <dgm:prSet/>
      <dgm:spPr/>
      <dgm:t>
        <a:bodyPr/>
        <a:lstStyle/>
        <a:p>
          <a:endParaRPr lang="en-US"/>
        </a:p>
      </dgm:t>
    </dgm:pt>
    <dgm:pt modelId="{87E71992-2785-964D-BADD-1028635CF810}" type="sibTrans" cxnId="{42BA65A7-C385-D241-BCDB-DAE066AEB2AA}">
      <dgm:prSet/>
      <dgm:spPr/>
      <dgm:t>
        <a:bodyPr/>
        <a:lstStyle/>
        <a:p>
          <a:endParaRPr lang="en-US"/>
        </a:p>
      </dgm:t>
    </dgm:pt>
    <dgm:pt modelId="{8234699F-ED3C-F547-9B94-B0A3CA44653B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9E66C235-E0D8-3649-8752-FA55F94AC747}" type="parTrans" cxnId="{829C74E7-8301-6A49-9097-5880EFC6E822}">
      <dgm:prSet/>
      <dgm:spPr/>
      <dgm:t>
        <a:bodyPr/>
        <a:lstStyle/>
        <a:p>
          <a:endParaRPr lang="en-US"/>
        </a:p>
      </dgm:t>
    </dgm:pt>
    <dgm:pt modelId="{5669894F-9A71-B44B-9D30-1E0B23F1EEF1}" type="sibTrans" cxnId="{829C74E7-8301-6A49-9097-5880EFC6E822}">
      <dgm:prSet/>
      <dgm:spPr/>
      <dgm:t>
        <a:bodyPr/>
        <a:lstStyle/>
        <a:p>
          <a:endParaRPr lang="en-US"/>
        </a:p>
      </dgm:t>
    </dgm:pt>
    <dgm:pt modelId="{31C444E5-3FA0-C149-9BE2-09E222FA456A}" type="pres">
      <dgm:prSet presAssocID="{EA01AFED-99C5-F147-ADBD-B8A0CFA5AA63}" presName="CompostProcess" presStyleCnt="0">
        <dgm:presLayoutVars>
          <dgm:dir/>
          <dgm:resizeHandles val="exact"/>
        </dgm:presLayoutVars>
      </dgm:prSet>
      <dgm:spPr/>
    </dgm:pt>
    <dgm:pt modelId="{6F762CCC-DDEF-354D-9BAB-2B2185051B0F}" type="pres">
      <dgm:prSet presAssocID="{EA01AFED-99C5-F147-ADBD-B8A0CFA5AA63}" presName="arrow" presStyleLbl="bgShp" presStyleIdx="0" presStyleCnt="1" custLinFactNeighborX="37812" custLinFactNeighborY="-67170"/>
      <dgm:spPr/>
    </dgm:pt>
    <dgm:pt modelId="{32A0B112-2FBD-0642-A086-495259AD092B}" type="pres">
      <dgm:prSet presAssocID="{EA01AFED-99C5-F147-ADBD-B8A0CFA5AA63}" presName="linearProcess" presStyleCnt="0"/>
      <dgm:spPr/>
    </dgm:pt>
    <dgm:pt modelId="{C57FB527-32BE-414D-89AD-18D3FEB366BE}" type="pres">
      <dgm:prSet presAssocID="{1F75AAF9-281C-D04C-AF1B-689EC3FA5C37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E98885-A7E2-1A47-BAA3-F8FE26209EB8}" type="pres">
      <dgm:prSet presAssocID="{056BCD16-D18F-974B-B5B9-D0913558AC6F}" presName="sibTrans" presStyleCnt="0"/>
      <dgm:spPr/>
    </dgm:pt>
    <dgm:pt modelId="{03A0F129-394C-884C-B740-5FE863EA6838}" type="pres">
      <dgm:prSet presAssocID="{1B863EAC-2262-9842-BF95-E17890A9980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2BA073-0A0B-AD48-9E2B-9B4E3FE1DC8A}" type="pres">
      <dgm:prSet presAssocID="{87E71992-2785-964D-BADD-1028635CF810}" presName="sibTrans" presStyleCnt="0"/>
      <dgm:spPr/>
    </dgm:pt>
    <dgm:pt modelId="{D0156AC7-64B6-234D-9DDA-9E82E3B11FB7}" type="pres">
      <dgm:prSet presAssocID="{8234699F-ED3C-F547-9B94-B0A3CA44653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65DA4A-A2CD-CD4B-B9CD-90F541CEBBB6}" type="presOf" srcId="{8234699F-ED3C-F547-9B94-B0A3CA44653B}" destId="{D0156AC7-64B6-234D-9DDA-9E82E3B11FB7}" srcOrd="0" destOrd="0" presId="urn:microsoft.com/office/officeart/2005/8/layout/hProcess9"/>
    <dgm:cxn modelId="{ECA0D80A-21D1-DB44-85B3-C0A3366D8374}" type="presOf" srcId="{EA01AFED-99C5-F147-ADBD-B8A0CFA5AA63}" destId="{31C444E5-3FA0-C149-9BE2-09E222FA456A}" srcOrd="0" destOrd="0" presId="urn:microsoft.com/office/officeart/2005/8/layout/hProcess9"/>
    <dgm:cxn modelId="{42BA65A7-C385-D241-BCDB-DAE066AEB2AA}" srcId="{EA01AFED-99C5-F147-ADBD-B8A0CFA5AA63}" destId="{1B863EAC-2262-9842-BF95-E17890A9980C}" srcOrd="1" destOrd="0" parTransId="{9D257C75-0380-5D4F-AA1B-3AA32B50D1C8}" sibTransId="{87E71992-2785-964D-BADD-1028635CF810}"/>
    <dgm:cxn modelId="{829C74E7-8301-6A49-9097-5880EFC6E822}" srcId="{EA01AFED-99C5-F147-ADBD-B8A0CFA5AA63}" destId="{8234699F-ED3C-F547-9B94-B0A3CA44653B}" srcOrd="2" destOrd="0" parTransId="{9E66C235-E0D8-3649-8752-FA55F94AC747}" sibTransId="{5669894F-9A71-B44B-9D30-1E0B23F1EEF1}"/>
    <dgm:cxn modelId="{EF4A49BC-0C4F-8E4B-B7CB-0BD1D1E88424}" srcId="{EA01AFED-99C5-F147-ADBD-B8A0CFA5AA63}" destId="{1F75AAF9-281C-D04C-AF1B-689EC3FA5C37}" srcOrd="0" destOrd="0" parTransId="{F67A827C-1933-EB4C-97EE-56357E29B271}" sibTransId="{056BCD16-D18F-974B-B5B9-D0913558AC6F}"/>
    <dgm:cxn modelId="{B3EFD43D-AD3E-CE4C-8554-DFB446D6B00F}" type="presOf" srcId="{1F75AAF9-281C-D04C-AF1B-689EC3FA5C37}" destId="{C57FB527-32BE-414D-89AD-18D3FEB366BE}" srcOrd="0" destOrd="0" presId="urn:microsoft.com/office/officeart/2005/8/layout/hProcess9"/>
    <dgm:cxn modelId="{12E6CA34-4D8A-AA4F-99A1-9C756D929A6A}" type="presOf" srcId="{1B863EAC-2262-9842-BF95-E17890A9980C}" destId="{03A0F129-394C-884C-B740-5FE863EA6838}" srcOrd="0" destOrd="0" presId="urn:microsoft.com/office/officeart/2005/8/layout/hProcess9"/>
    <dgm:cxn modelId="{645600A1-A840-F644-B047-723BFB08CAF7}" type="presParOf" srcId="{31C444E5-3FA0-C149-9BE2-09E222FA456A}" destId="{6F762CCC-DDEF-354D-9BAB-2B2185051B0F}" srcOrd="0" destOrd="0" presId="urn:microsoft.com/office/officeart/2005/8/layout/hProcess9"/>
    <dgm:cxn modelId="{A79B2E6B-8BB6-A74D-AFCC-8B50F49CCB9A}" type="presParOf" srcId="{31C444E5-3FA0-C149-9BE2-09E222FA456A}" destId="{32A0B112-2FBD-0642-A086-495259AD092B}" srcOrd="1" destOrd="0" presId="urn:microsoft.com/office/officeart/2005/8/layout/hProcess9"/>
    <dgm:cxn modelId="{6A40406F-E684-6E46-8EB8-D26BBE968074}" type="presParOf" srcId="{32A0B112-2FBD-0642-A086-495259AD092B}" destId="{C57FB527-32BE-414D-89AD-18D3FEB366BE}" srcOrd="0" destOrd="0" presId="urn:microsoft.com/office/officeart/2005/8/layout/hProcess9"/>
    <dgm:cxn modelId="{55A60CE8-102B-B842-ADAC-CD7CCC4E1DAF}" type="presParOf" srcId="{32A0B112-2FBD-0642-A086-495259AD092B}" destId="{97E98885-A7E2-1A47-BAA3-F8FE26209EB8}" srcOrd="1" destOrd="0" presId="urn:microsoft.com/office/officeart/2005/8/layout/hProcess9"/>
    <dgm:cxn modelId="{397EB368-FB6C-0147-BF39-AB7081C4266D}" type="presParOf" srcId="{32A0B112-2FBD-0642-A086-495259AD092B}" destId="{03A0F129-394C-884C-B740-5FE863EA6838}" srcOrd="2" destOrd="0" presId="urn:microsoft.com/office/officeart/2005/8/layout/hProcess9"/>
    <dgm:cxn modelId="{B9B47F89-6668-ED46-BC9E-01ECB1AA603C}" type="presParOf" srcId="{32A0B112-2FBD-0642-A086-495259AD092B}" destId="{FC2BA073-0A0B-AD48-9E2B-9B4E3FE1DC8A}" srcOrd="3" destOrd="0" presId="urn:microsoft.com/office/officeart/2005/8/layout/hProcess9"/>
    <dgm:cxn modelId="{EF669036-04BC-DC44-BB1F-8A15BD5CDFF3}" type="presParOf" srcId="{32A0B112-2FBD-0642-A086-495259AD092B}" destId="{D0156AC7-64B6-234D-9DDA-9E82E3B11FB7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SasFit</a:t>
          </a:r>
          <a:r>
            <a:rPr lang="en-US" dirty="0" smtClean="0"/>
            <a:t> Models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2B04CE0C-1C1C-4D42-A3B7-BCB470B9EEB2}">
      <dgm:prSet phldrT="[Text]"/>
      <dgm:spPr/>
      <dgm:t>
        <a:bodyPr/>
        <a:lstStyle/>
        <a:p>
          <a:r>
            <a:rPr lang="en-US" dirty="0" smtClean="0"/>
            <a:t>Conversion Script</a:t>
          </a:r>
          <a:endParaRPr lang="en-US" dirty="0"/>
        </a:p>
      </dgm:t>
    </dgm:pt>
    <dgm:pt modelId="{C6F430FD-6372-DD41-804A-091ABE3C70E1}" type="parTrans" cxnId="{348D4E65-EFEC-9C49-A5AF-4D3EA4A1F768}">
      <dgm:prSet/>
      <dgm:spPr/>
      <dgm:t>
        <a:bodyPr/>
        <a:lstStyle/>
        <a:p>
          <a:endParaRPr lang="en-US"/>
        </a:p>
      </dgm:t>
    </dgm:pt>
    <dgm:pt modelId="{3CF5C3FF-15AC-A44D-BF70-338B74E4D00E}" type="sibTrans" cxnId="{348D4E65-EFEC-9C49-A5AF-4D3EA4A1F768}">
      <dgm:prSet/>
      <dgm:spPr/>
      <dgm:t>
        <a:bodyPr/>
        <a:lstStyle/>
        <a:p>
          <a:endParaRPr lang="en-US"/>
        </a:p>
      </dgm:t>
    </dgm:pt>
    <dgm:pt modelId="{E05B93A7-32C6-EB4A-BC89-502964301C5F}">
      <dgm:prSet phldrT="[Text]"/>
      <dgm:spPr/>
      <dgm:t>
        <a:bodyPr/>
        <a:lstStyle/>
        <a:p>
          <a:r>
            <a:rPr lang="en-US" dirty="0" err="1" smtClean="0"/>
            <a:t>SasModels</a:t>
          </a:r>
          <a:r>
            <a:rPr lang="en-US" dirty="0" smtClean="0"/>
            <a:t> *.c *.</a:t>
          </a:r>
          <a:r>
            <a:rPr lang="en-US" dirty="0" err="1" smtClean="0"/>
            <a:t>py</a:t>
          </a:r>
          <a:r>
            <a:rPr lang="en-US" dirty="0" smtClean="0"/>
            <a:t> files</a:t>
          </a:r>
          <a:endParaRPr lang="en-US" dirty="0"/>
        </a:p>
      </dgm:t>
    </dgm:pt>
    <dgm:pt modelId="{7F296392-5425-7245-9DC4-122C00D27591}" type="parTrans" cxnId="{64768D0D-C415-744E-9A1C-9E7DCF6542C6}">
      <dgm:prSet/>
      <dgm:spPr/>
      <dgm:t>
        <a:bodyPr/>
        <a:lstStyle/>
        <a:p>
          <a:endParaRPr lang="en-US"/>
        </a:p>
      </dgm:t>
    </dgm:pt>
    <dgm:pt modelId="{C375C463-6339-2149-82C1-723335D25663}" type="sibTrans" cxnId="{64768D0D-C415-744E-9A1C-9E7DCF6542C6}">
      <dgm:prSet/>
      <dgm:spPr/>
      <dgm:t>
        <a:bodyPr/>
        <a:lstStyle/>
        <a:p>
          <a:endParaRPr lang="en-US"/>
        </a:p>
      </dgm:t>
    </dgm:pt>
    <dgm:pt modelId="{1D79DA52-50E7-FE4C-8D5F-8BDE08EB813F}">
      <dgm:prSet phldrT="[Text]"/>
      <dgm:spPr/>
      <dgm:t>
        <a:bodyPr/>
        <a:lstStyle/>
        <a:p>
          <a:r>
            <a:rPr lang="en-US" dirty="0" smtClean="0"/>
            <a:t>Code beautifier </a:t>
          </a:r>
          <a:endParaRPr lang="en-US" dirty="0"/>
        </a:p>
      </dgm:t>
    </dgm:pt>
    <dgm:pt modelId="{66C36D78-26FE-0D42-A5D1-2EF3F8CF7540}" type="parTrans" cxnId="{3F6D7C0E-BB91-6E4A-88AF-3D85B995B0C3}">
      <dgm:prSet/>
      <dgm:spPr/>
      <dgm:t>
        <a:bodyPr/>
        <a:lstStyle/>
        <a:p>
          <a:endParaRPr lang="en-US"/>
        </a:p>
      </dgm:t>
    </dgm:pt>
    <dgm:pt modelId="{F16BF942-BBE5-8B45-A036-D5C74B31D151}" type="sibTrans" cxnId="{3F6D7C0E-BB91-6E4A-88AF-3D85B995B0C3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AC356-9D19-5C40-82A4-9D78CBD39463}" type="pres">
      <dgm:prSet presAssocID="{282A636B-66E9-4E47-906A-533F292023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DB057DD-C1E2-3748-ACAA-E9872D376C9A}" type="pres">
      <dgm:prSet presAssocID="{282A636B-66E9-4E47-906A-533F292023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2A014BD-A84B-1A42-AAF4-1D611D4478F7}" type="pres">
      <dgm:prSet presAssocID="{2B04CE0C-1C1C-4D42-A3B7-BCB470B9EEB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523E7-78C5-574F-9483-679237052E56}" type="pres">
      <dgm:prSet presAssocID="{3CF5C3FF-15AC-A44D-BF70-338B74E4D00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3F8D562-B626-384C-9870-65DC14FE3C2A}" type="pres">
      <dgm:prSet presAssocID="{3CF5C3FF-15AC-A44D-BF70-338B74E4D00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CFCC5E4-0753-5C4C-A552-C4B712FAF73E}" type="pres">
      <dgm:prSet presAssocID="{1D79DA52-50E7-FE4C-8D5F-8BDE08EB81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AF5D-BEEB-224D-83D3-E967DD9D9C11}" type="pres">
      <dgm:prSet presAssocID="{F16BF942-BBE5-8B45-A036-D5C74B31D1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DFFC202-A194-1947-9401-241755FE63D9}" type="pres">
      <dgm:prSet presAssocID="{F16BF942-BBE5-8B45-A036-D5C74B31D1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98F4A8B-2C50-0049-9E25-85566CF57ABD}" type="pres">
      <dgm:prSet presAssocID="{E05B93A7-32C6-EB4A-BC89-502964301C5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62F6664-E2BD-3748-B4FA-8F95C6B0E0D1}" type="presOf" srcId="{B07DA006-059A-F343-A907-FBBFF657312B}" destId="{F6196EA5-EC5A-0D45-A310-04DFDCACF59A}" srcOrd="0" destOrd="0" presId="urn:microsoft.com/office/officeart/2005/8/layout/process1"/>
    <dgm:cxn modelId="{64768D0D-C415-744E-9A1C-9E7DCF6542C6}" srcId="{8A041F30-18E2-4549-BDE0-1594E229EB4F}" destId="{E05B93A7-32C6-EB4A-BC89-502964301C5F}" srcOrd="3" destOrd="0" parTransId="{7F296392-5425-7245-9DC4-122C00D27591}" sibTransId="{C375C463-6339-2149-82C1-723335D25663}"/>
    <dgm:cxn modelId="{348D4E65-EFEC-9C49-A5AF-4D3EA4A1F768}" srcId="{8A041F30-18E2-4549-BDE0-1594E229EB4F}" destId="{2B04CE0C-1C1C-4D42-A3B7-BCB470B9EEB2}" srcOrd="1" destOrd="0" parTransId="{C6F430FD-6372-DD41-804A-091ABE3C70E1}" sibTransId="{3CF5C3FF-15AC-A44D-BF70-338B74E4D00E}"/>
    <dgm:cxn modelId="{6067940E-F688-804C-AFD8-0701EBE7AAC8}" type="presOf" srcId="{F16BF942-BBE5-8B45-A036-D5C74B31D151}" destId="{4DFFC202-A194-1947-9401-241755FE63D9}" srcOrd="1" destOrd="0" presId="urn:microsoft.com/office/officeart/2005/8/layout/process1"/>
    <dgm:cxn modelId="{21345D7C-0D03-BC49-BF20-758BD87F16CC}" type="presOf" srcId="{1D79DA52-50E7-FE4C-8D5F-8BDE08EB813F}" destId="{5CFCC5E4-0753-5C4C-A552-C4B712FAF73E}" srcOrd="0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53DD262A-51C3-844F-AF29-3D55B9B16644}" type="presOf" srcId="{E05B93A7-32C6-EB4A-BC89-502964301C5F}" destId="{A98F4A8B-2C50-0049-9E25-85566CF57ABD}" srcOrd="0" destOrd="0" presId="urn:microsoft.com/office/officeart/2005/8/layout/process1"/>
    <dgm:cxn modelId="{C388425A-8069-D14D-9014-CDBBF1052641}" type="presOf" srcId="{3CF5C3FF-15AC-A44D-BF70-338B74E4D00E}" destId="{7AE523E7-78C5-574F-9483-679237052E56}" srcOrd="0" destOrd="0" presId="urn:microsoft.com/office/officeart/2005/8/layout/process1"/>
    <dgm:cxn modelId="{1806A04C-5636-C745-8D97-0C8E40858193}" type="presOf" srcId="{3CF5C3FF-15AC-A44D-BF70-338B74E4D00E}" destId="{13F8D562-B626-384C-9870-65DC14FE3C2A}" srcOrd="1" destOrd="0" presId="urn:microsoft.com/office/officeart/2005/8/layout/process1"/>
    <dgm:cxn modelId="{6B763958-2200-864A-AE80-1E883EF1B8E5}" type="presOf" srcId="{282A636B-66E9-4E47-906A-533F29202382}" destId="{112AC356-9D19-5C40-82A4-9D78CBD39463}" srcOrd="0" destOrd="0" presId="urn:microsoft.com/office/officeart/2005/8/layout/process1"/>
    <dgm:cxn modelId="{F20B189C-6448-B947-96D9-7A80594A74E3}" type="presOf" srcId="{F16BF942-BBE5-8B45-A036-D5C74B31D151}" destId="{2417AF5D-BEEB-224D-83D3-E967DD9D9C11}" srcOrd="0" destOrd="0" presId="urn:microsoft.com/office/officeart/2005/8/layout/process1"/>
    <dgm:cxn modelId="{847C8E5E-F9BE-F14B-9F25-5151A05D8802}" type="presOf" srcId="{282A636B-66E9-4E47-906A-533F29202382}" destId="{8DB057DD-C1E2-3748-ACAA-E9872D376C9A}" srcOrd="1" destOrd="0" presId="urn:microsoft.com/office/officeart/2005/8/layout/process1"/>
    <dgm:cxn modelId="{2F1D661A-CBDB-334B-B6B2-C13296BFB054}" type="presOf" srcId="{8A041F30-18E2-4549-BDE0-1594E229EB4F}" destId="{DA2C958C-9BC3-1141-AC08-A4AFAE510783}" srcOrd="0" destOrd="0" presId="urn:microsoft.com/office/officeart/2005/8/layout/process1"/>
    <dgm:cxn modelId="{2A1E5ADF-05AC-9347-9AF0-EE9C78161D12}" type="presOf" srcId="{2B04CE0C-1C1C-4D42-A3B7-BCB470B9EEB2}" destId="{A2A014BD-A84B-1A42-AAF4-1D611D4478F7}" srcOrd="0" destOrd="0" presId="urn:microsoft.com/office/officeart/2005/8/layout/process1"/>
    <dgm:cxn modelId="{3F6D7C0E-BB91-6E4A-88AF-3D85B995B0C3}" srcId="{8A041F30-18E2-4549-BDE0-1594E229EB4F}" destId="{1D79DA52-50E7-FE4C-8D5F-8BDE08EB813F}" srcOrd="2" destOrd="0" parTransId="{66C36D78-26FE-0D42-A5D1-2EF3F8CF7540}" sibTransId="{F16BF942-BBE5-8B45-A036-D5C74B31D151}"/>
    <dgm:cxn modelId="{442FF93A-35E1-3448-BA7E-9993429C53FB}" type="presParOf" srcId="{DA2C958C-9BC3-1141-AC08-A4AFAE510783}" destId="{F6196EA5-EC5A-0D45-A310-04DFDCACF59A}" srcOrd="0" destOrd="0" presId="urn:microsoft.com/office/officeart/2005/8/layout/process1"/>
    <dgm:cxn modelId="{C69415F8-2875-6841-8383-68F649D079BC}" type="presParOf" srcId="{DA2C958C-9BC3-1141-AC08-A4AFAE510783}" destId="{112AC356-9D19-5C40-82A4-9D78CBD39463}" srcOrd="1" destOrd="0" presId="urn:microsoft.com/office/officeart/2005/8/layout/process1"/>
    <dgm:cxn modelId="{6E7A2C4F-5C75-7E4B-B032-C9D79D928160}" type="presParOf" srcId="{112AC356-9D19-5C40-82A4-9D78CBD39463}" destId="{8DB057DD-C1E2-3748-ACAA-E9872D376C9A}" srcOrd="0" destOrd="0" presId="urn:microsoft.com/office/officeart/2005/8/layout/process1"/>
    <dgm:cxn modelId="{038C288B-D97A-654A-A31B-91AFFEE8F20A}" type="presParOf" srcId="{DA2C958C-9BC3-1141-AC08-A4AFAE510783}" destId="{A2A014BD-A84B-1A42-AAF4-1D611D4478F7}" srcOrd="2" destOrd="0" presId="urn:microsoft.com/office/officeart/2005/8/layout/process1"/>
    <dgm:cxn modelId="{C6E892EA-9A95-824A-8DC3-4B29048DF4BE}" type="presParOf" srcId="{DA2C958C-9BC3-1141-AC08-A4AFAE510783}" destId="{7AE523E7-78C5-574F-9483-679237052E56}" srcOrd="3" destOrd="0" presId="urn:microsoft.com/office/officeart/2005/8/layout/process1"/>
    <dgm:cxn modelId="{B54D6C39-62C2-724A-B4DF-F070EE26289D}" type="presParOf" srcId="{7AE523E7-78C5-574F-9483-679237052E56}" destId="{13F8D562-B626-384C-9870-65DC14FE3C2A}" srcOrd="0" destOrd="0" presId="urn:microsoft.com/office/officeart/2005/8/layout/process1"/>
    <dgm:cxn modelId="{34DE7675-DBED-3F41-BD4D-E40D8A1D01B1}" type="presParOf" srcId="{DA2C958C-9BC3-1141-AC08-A4AFAE510783}" destId="{5CFCC5E4-0753-5C4C-A552-C4B712FAF73E}" srcOrd="4" destOrd="0" presId="urn:microsoft.com/office/officeart/2005/8/layout/process1"/>
    <dgm:cxn modelId="{EC68357E-0CAC-524B-BDBC-16A16382FB86}" type="presParOf" srcId="{DA2C958C-9BC3-1141-AC08-A4AFAE510783}" destId="{2417AF5D-BEEB-224D-83D3-E967DD9D9C11}" srcOrd="5" destOrd="0" presId="urn:microsoft.com/office/officeart/2005/8/layout/process1"/>
    <dgm:cxn modelId="{CC2344F2-CDD2-6B47-BBDE-3A909B34845F}" type="presParOf" srcId="{2417AF5D-BEEB-224D-83D3-E967DD9D9C11}" destId="{4DFFC202-A194-1947-9401-241755FE63D9}" srcOrd="0" destOrd="0" presId="urn:microsoft.com/office/officeart/2005/8/layout/process1"/>
    <dgm:cxn modelId="{A3501C7F-4AD7-674E-AB4F-6240A5376251}" type="presParOf" srcId="{DA2C958C-9BC3-1141-AC08-A4AFAE510783}" destId="{A98F4A8B-2C50-0049-9E25-85566CF57A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ComparisonWebpage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1" custScaleY="580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998834-3533-4044-8106-6FC7F19D7DAE}" type="presOf" srcId="{8A041F30-18E2-4549-BDE0-1594E229EB4F}" destId="{DA2C958C-9BC3-1141-AC08-A4AFAE510783}" srcOrd="0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70CFBE01-8F3E-FA44-ACC1-7F9F580D2976}" type="presOf" srcId="{B07DA006-059A-F343-A907-FBBFF657312B}" destId="{F6196EA5-EC5A-0D45-A310-04DFDCACF59A}" srcOrd="0" destOrd="0" presId="urn:microsoft.com/office/officeart/2005/8/layout/process1"/>
    <dgm:cxn modelId="{B244D955-94DC-1E4C-B168-BF1F53929E89}" type="presParOf" srcId="{DA2C958C-9BC3-1141-AC08-A4AFAE510783}" destId="{F6196EA5-EC5A-0D45-A310-04DFDCACF59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SasFit</a:t>
          </a:r>
          <a:r>
            <a:rPr lang="en-US" dirty="0" smtClean="0"/>
            <a:t> Models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2B04CE0C-1C1C-4D42-A3B7-BCB470B9EEB2}">
      <dgm:prSet phldrT="[Text]"/>
      <dgm:spPr/>
      <dgm:t>
        <a:bodyPr/>
        <a:lstStyle/>
        <a:p>
          <a:r>
            <a:rPr lang="en-US" dirty="0" smtClean="0"/>
            <a:t>Conversion Script</a:t>
          </a:r>
          <a:endParaRPr lang="en-US" dirty="0"/>
        </a:p>
      </dgm:t>
    </dgm:pt>
    <dgm:pt modelId="{C6F430FD-6372-DD41-804A-091ABE3C70E1}" type="parTrans" cxnId="{348D4E65-EFEC-9C49-A5AF-4D3EA4A1F768}">
      <dgm:prSet/>
      <dgm:spPr/>
      <dgm:t>
        <a:bodyPr/>
        <a:lstStyle/>
        <a:p>
          <a:endParaRPr lang="en-US"/>
        </a:p>
      </dgm:t>
    </dgm:pt>
    <dgm:pt modelId="{3CF5C3FF-15AC-A44D-BF70-338B74E4D00E}" type="sibTrans" cxnId="{348D4E65-EFEC-9C49-A5AF-4D3EA4A1F768}">
      <dgm:prSet/>
      <dgm:spPr/>
      <dgm:t>
        <a:bodyPr/>
        <a:lstStyle/>
        <a:p>
          <a:endParaRPr lang="en-US"/>
        </a:p>
      </dgm:t>
    </dgm:pt>
    <dgm:pt modelId="{E05B93A7-32C6-EB4A-BC89-502964301C5F}">
      <dgm:prSet phldrT="[Text]"/>
      <dgm:spPr/>
      <dgm:t>
        <a:bodyPr/>
        <a:lstStyle/>
        <a:p>
          <a:r>
            <a:rPr lang="en-US" dirty="0" err="1" smtClean="0"/>
            <a:t>SasModels</a:t>
          </a:r>
          <a:r>
            <a:rPr lang="en-US" dirty="0" smtClean="0"/>
            <a:t> *.c *.</a:t>
          </a:r>
          <a:r>
            <a:rPr lang="en-US" dirty="0" err="1" smtClean="0"/>
            <a:t>py</a:t>
          </a:r>
          <a:r>
            <a:rPr lang="en-US" dirty="0" smtClean="0"/>
            <a:t> files</a:t>
          </a:r>
          <a:endParaRPr lang="en-US" dirty="0"/>
        </a:p>
      </dgm:t>
    </dgm:pt>
    <dgm:pt modelId="{7F296392-5425-7245-9DC4-122C00D27591}" type="parTrans" cxnId="{64768D0D-C415-744E-9A1C-9E7DCF6542C6}">
      <dgm:prSet/>
      <dgm:spPr/>
      <dgm:t>
        <a:bodyPr/>
        <a:lstStyle/>
        <a:p>
          <a:endParaRPr lang="en-US"/>
        </a:p>
      </dgm:t>
    </dgm:pt>
    <dgm:pt modelId="{C375C463-6339-2149-82C1-723335D25663}" type="sibTrans" cxnId="{64768D0D-C415-744E-9A1C-9E7DCF6542C6}">
      <dgm:prSet/>
      <dgm:spPr/>
      <dgm:t>
        <a:bodyPr/>
        <a:lstStyle/>
        <a:p>
          <a:endParaRPr lang="en-US"/>
        </a:p>
      </dgm:t>
    </dgm:pt>
    <dgm:pt modelId="{1D79DA52-50E7-FE4C-8D5F-8BDE08EB813F}">
      <dgm:prSet phldrT="[Text]"/>
      <dgm:spPr/>
      <dgm:t>
        <a:bodyPr/>
        <a:lstStyle/>
        <a:p>
          <a:r>
            <a:rPr lang="en-US" dirty="0" smtClean="0"/>
            <a:t>Code beautifier </a:t>
          </a:r>
          <a:endParaRPr lang="en-US" dirty="0"/>
        </a:p>
      </dgm:t>
    </dgm:pt>
    <dgm:pt modelId="{66C36D78-26FE-0D42-A5D1-2EF3F8CF7540}" type="parTrans" cxnId="{3F6D7C0E-BB91-6E4A-88AF-3D85B995B0C3}">
      <dgm:prSet/>
      <dgm:spPr/>
      <dgm:t>
        <a:bodyPr/>
        <a:lstStyle/>
        <a:p>
          <a:endParaRPr lang="en-US"/>
        </a:p>
      </dgm:t>
    </dgm:pt>
    <dgm:pt modelId="{F16BF942-BBE5-8B45-A036-D5C74B31D151}" type="sibTrans" cxnId="{3F6D7C0E-BB91-6E4A-88AF-3D85B995B0C3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AC356-9D19-5C40-82A4-9D78CBD39463}" type="pres">
      <dgm:prSet presAssocID="{282A636B-66E9-4E47-906A-533F292023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DB057DD-C1E2-3748-ACAA-E9872D376C9A}" type="pres">
      <dgm:prSet presAssocID="{282A636B-66E9-4E47-906A-533F292023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2A014BD-A84B-1A42-AAF4-1D611D4478F7}" type="pres">
      <dgm:prSet presAssocID="{2B04CE0C-1C1C-4D42-A3B7-BCB470B9EEB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523E7-78C5-574F-9483-679237052E56}" type="pres">
      <dgm:prSet presAssocID="{3CF5C3FF-15AC-A44D-BF70-338B74E4D00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3F8D562-B626-384C-9870-65DC14FE3C2A}" type="pres">
      <dgm:prSet presAssocID="{3CF5C3FF-15AC-A44D-BF70-338B74E4D00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CFCC5E4-0753-5C4C-A552-C4B712FAF73E}" type="pres">
      <dgm:prSet presAssocID="{1D79DA52-50E7-FE4C-8D5F-8BDE08EB81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AF5D-BEEB-224D-83D3-E967DD9D9C11}" type="pres">
      <dgm:prSet presAssocID="{F16BF942-BBE5-8B45-A036-D5C74B31D1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DFFC202-A194-1947-9401-241755FE63D9}" type="pres">
      <dgm:prSet presAssocID="{F16BF942-BBE5-8B45-A036-D5C74B31D1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98F4A8B-2C50-0049-9E25-85566CF57ABD}" type="pres">
      <dgm:prSet presAssocID="{E05B93A7-32C6-EB4A-BC89-502964301C5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736AA1-0B50-2440-83EA-DC4B76F93D0E}" type="presOf" srcId="{8A041F30-18E2-4549-BDE0-1594E229EB4F}" destId="{DA2C958C-9BC3-1141-AC08-A4AFAE510783}" srcOrd="0" destOrd="0" presId="urn:microsoft.com/office/officeart/2005/8/layout/process1"/>
    <dgm:cxn modelId="{64768D0D-C415-744E-9A1C-9E7DCF6542C6}" srcId="{8A041F30-18E2-4549-BDE0-1594E229EB4F}" destId="{E05B93A7-32C6-EB4A-BC89-502964301C5F}" srcOrd="3" destOrd="0" parTransId="{7F296392-5425-7245-9DC4-122C00D27591}" sibTransId="{C375C463-6339-2149-82C1-723335D25663}"/>
    <dgm:cxn modelId="{51B74614-41DB-744A-B13D-75443617FA5C}" type="presOf" srcId="{3CF5C3FF-15AC-A44D-BF70-338B74E4D00E}" destId="{7AE523E7-78C5-574F-9483-679237052E56}" srcOrd="0" destOrd="0" presId="urn:microsoft.com/office/officeart/2005/8/layout/process1"/>
    <dgm:cxn modelId="{348D4E65-EFEC-9C49-A5AF-4D3EA4A1F768}" srcId="{8A041F30-18E2-4549-BDE0-1594E229EB4F}" destId="{2B04CE0C-1C1C-4D42-A3B7-BCB470B9EEB2}" srcOrd="1" destOrd="0" parTransId="{C6F430FD-6372-DD41-804A-091ABE3C70E1}" sibTransId="{3CF5C3FF-15AC-A44D-BF70-338B74E4D00E}"/>
    <dgm:cxn modelId="{D5AC3EA1-0D57-A64A-B442-A97100E60A5D}" type="presOf" srcId="{E05B93A7-32C6-EB4A-BC89-502964301C5F}" destId="{A98F4A8B-2C50-0049-9E25-85566CF57ABD}" srcOrd="0" destOrd="0" presId="urn:microsoft.com/office/officeart/2005/8/layout/process1"/>
    <dgm:cxn modelId="{465129C7-AD94-7D40-A27C-7E96B1026316}" type="presOf" srcId="{F16BF942-BBE5-8B45-A036-D5C74B31D151}" destId="{4DFFC202-A194-1947-9401-241755FE63D9}" srcOrd="1" destOrd="0" presId="urn:microsoft.com/office/officeart/2005/8/layout/process1"/>
    <dgm:cxn modelId="{74FA6E9F-4899-4A4B-98D7-EDFF1FA68FAB}" type="presOf" srcId="{F16BF942-BBE5-8B45-A036-D5C74B31D151}" destId="{2417AF5D-BEEB-224D-83D3-E967DD9D9C11}" srcOrd="0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288B04AC-26A9-DF45-928A-65D5D7D8C974}" type="presOf" srcId="{282A636B-66E9-4E47-906A-533F29202382}" destId="{112AC356-9D19-5C40-82A4-9D78CBD39463}" srcOrd="0" destOrd="0" presId="urn:microsoft.com/office/officeart/2005/8/layout/process1"/>
    <dgm:cxn modelId="{B1F7ED6C-2C74-0F4C-94B0-DE94435769C3}" type="presOf" srcId="{B07DA006-059A-F343-A907-FBBFF657312B}" destId="{F6196EA5-EC5A-0D45-A310-04DFDCACF59A}" srcOrd="0" destOrd="0" presId="urn:microsoft.com/office/officeart/2005/8/layout/process1"/>
    <dgm:cxn modelId="{94F843B7-8082-764B-B57E-80FB69EEC0D2}" type="presOf" srcId="{1D79DA52-50E7-FE4C-8D5F-8BDE08EB813F}" destId="{5CFCC5E4-0753-5C4C-A552-C4B712FAF73E}" srcOrd="0" destOrd="0" presId="urn:microsoft.com/office/officeart/2005/8/layout/process1"/>
    <dgm:cxn modelId="{4FD8B072-43A2-7143-B61F-7E692C3C01F5}" type="presOf" srcId="{2B04CE0C-1C1C-4D42-A3B7-BCB470B9EEB2}" destId="{A2A014BD-A84B-1A42-AAF4-1D611D4478F7}" srcOrd="0" destOrd="0" presId="urn:microsoft.com/office/officeart/2005/8/layout/process1"/>
    <dgm:cxn modelId="{E9447D4A-7737-A044-9B53-96582888D016}" type="presOf" srcId="{3CF5C3FF-15AC-A44D-BF70-338B74E4D00E}" destId="{13F8D562-B626-384C-9870-65DC14FE3C2A}" srcOrd="1" destOrd="0" presId="urn:microsoft.com/office/officeart/2005/8/layout/process1"/>
    <dgm:cxn modelId="{5B08F849-D8EE-544E-B8B5-06FF72A35259}" type="presOf" srcId="{282A636B-66E9-4E47-906A-533F29202382}" destId="{8DB057DD-C1E2-3748-ACAA-E9872D376C9A}" srcOrd="1" destOrd="0" presId="urn:microsoft.com/office/officeart/2005/8/layout/process1"/>
    <dgm:cxn modelId="{3F6D7C0E-BB91-6E4A-88AF-3D85B995B0C3}" srcId="{8A041F30-18E2-4549-BDE0-1594E229EB4F}" destId="{1D79DA52-50E7-FE4C-8D5F-8BDE08EB813F}" srcOrd="2" destOrd="0" parTransId="{66C36D78-26FE-0D42-A5D1-2EF3F8CF7540}" sibTransId="{F16BF942-BBE5-8B45-A036-D5C74B31D151}"/>
    <dgm:cxn modelId="{158877AF-C836-F94A-949B-83BE9F48C5F1}" type="presParOf" srcId="{DA2C958C-9BC3-1141-AC08-A4AFAE510783}" destId="{F6196EA5-EC5A-0D45-A310-04DFDCACF59A}" srcOrd="0" destOrd="0" presId="urn:microsoft.com/office/officeart/2005/8/layout/process1"/>
    <dgm:cxn modelId="{20236DED-87DD-C645-AA84-549DC45E0430}" type="presParOf" srcId="{DA2C958C-9BC3-1141-AC08-A4AFAE510783}" destId="{112AC356-9D19-5C40-82A4-9D78CBD39463}" srcOrd="1" destOrd="0" presId="urn:microsoft.com/office/officeart/2005/8/layout/process1"/>
    <dgm:cxn modelId="{24A402EF-657D-E349-820E-D8E9FB24EE2F}" type="presParOf" srcId="{112AC356-9D19-5C40-82A4-9D78CBD39463}" destId="{8DB057DD-C1E2-3748-ACAA-E9872D376C9A}" srcOrd="0" destOrd="0" presId="urn:microsoft.com/office/officeart/2005/8/layout/process1"/>
    <dgm:cxn modelId="{2F32FCF4-C61F-D74C-A5ED-F86D07C0762A}" type="presParOf" srcId="{DA2C958C-9BC3-1141-AC08-A4AFAE510783}" destId="{A2A014BD-A84B-1A42-AAF4-1D611D4478F7}" srcOrd="2" destOrd="0" presId="urn:microsoft.com/office/officeart/2005/8/layout/process1"/>
    <dgm:cxn modelId="{7B4F14CE-A4A0-8548-8ECE-78E4B81BA5E8}" type="presParOf" srcId="{DA2C958C-9BC3-1141-AC08-A4AFAE510783}" destId="{7AE523E7-78C5-574F-9483-679237052E56}" srcOrd="3" destOrd="0" presId="urn:microsoft.com/office/officeart/2005/8/layout/process1"/>
    <dgm:cxn modelId="{61E23B22-AC9C-3343-8AE5-0AE44E227092}" type="presParOf" srcId="{7AE523E7-78C5-574F-9483-679237052E56}" destId="{13F8D562-B626-384C-9870-65DC14FE3C2A}" srcOrd="0" destOrd="0" presId="urn:microsoft.com/office/officeart/2005/8/layout/process1"/>
    <dgm:cxn modelId="{C5B4B974-A17A-6A46-8A6F-2B6423DAE59C}" type="presParOf" srcId="{DA2C958C-9BC3-1141-AC08-A4AFAE510783}" destId="{5CFCC5E4-0753-5C4C-A552-C4B712FAF73E}" srcOrd="4" destOrd="0" presId="urn:microsoft.com/office/officeart/2005/8/layout/process1"/>
    <dgm:cxn modelId="{08BB2B82-6DB0-524B-8492-415FB4CA53B4}" type="presParOf" srcId="{DA2C958C-9BC3-1141-AC08-A4AFAE510783}" destId="{2417AF5D-BEEB-224D-83D3-E967DD9D9C11}" srcOrd="5" destOrd="0" presId="urn:microsoft.com/office/officeart/2005/8/layout/process1"/>
    <dgm:cxn modelId="{43B1C82F-021A-DE45-85A6-83A464EE0C6C}" type="presParOf" srcId="{2417AF5D-BEEB-224D-83D3-E967DD9D9C11}" destId="{4DFFC202-A194-1947-9401-241755FE63D9}" srcOrd="0" destOrd="0" presId="urn:microsoft.com/office/officeart/2005/8/layout/process1"/>
    <dgm:cxn modelId="{7AF12EB3-36FC-F044-B2E6-AC73A187106C}" type="presParOf" srcId="{DA2C958C-9BC3-1141-AC08-A4AFAE510783}" destId="{A98F4A8B-2C50-0049-9E25-85566CF57A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ComparisonWebpage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1" custScaleY="580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084B53-8AAE-814E-BB67-A40890DEF2E9}" type="presOf" srcId="{B07DA006-059A-F343-A907-FBBFF657312B}" destId="{F6196EA5-EC5A-0D45-A310-04DFDCACF59A}" srcOrd="0" destOrd="0" presId="urn:microsoft.com/office/officeart/2005/8/layout/process1"/>
    <dgm:cxn modelId="{24D573DC-8026-484A-B06C-9CF60DD387BE}" type="presOf" srcId="{8A041F30-18E2-4549-BDE0-1594E229EB4F}" destId="{DA2C958C-9BC3-1141-AC08-A4AFAE510783}" srcOrd="0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F09E8C1D-24F1-6A46-BB18-865DBAEC8E2F}" type="presParOf" srcId="{DA2C958C-9BC3-1141-AC08-A4AFAE510783}" destId="{F6196EA5-EC5A-0D45-A310-04DFDCACF59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SasFit</a:t>
          </a:r>
          <a:r>
            <a:rPr lang="en-US" dirty="0" smtClean="0"/>
            <a:t> Models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2B04CE0C-1C1C-4D42-A3B7-BCB470B9EEB2}">
      <dgm:prSet phldrT="[Text]"/>
      <dgm:spPr/>
      <dgm:t>
        <a:bodyPr/>
        <a:lstStyle/>
        <a:p>
          <a:r>
            <a:rPr lang="en-US" dirty="0" smtClean="0"/>
            <a:t>Conversion Script</a:t>
          </a:r>
          <a:endParaRPr lang="en-US" dirty="0"/>
        </a:p>
      </dgm:t>
    </dgm:pt>
    <dgm:pt modelId="{C6F430FD-6372-DD41-804A-091ABE3C70E1}" type="parTrans" cxnId="{348D4E65-EFEC-9C49-A5AF-4D3EA4A1F768}">
      <dgm:prSet/>
      <dgm:spPr/>
      <dgm:t>
        <a:bodyPr/>
        <a:lstStyle/>
        <a:p>
          <a:endParaRPr lang="en-US"/>
        </a:p>
      </dgm:t>
    </dgm:pt>
    <dgm:pt modelId="{3CF5C3FF-15AC-A44D-BF70-338B74E4D00E}" type="sibTrans" cxnId="{348D4E65-EFEC-9C49-A5AF-4D3EA4A1F768}">
      <dgm:prSet/>
      <dgm:spPr/>
      <dgm:t>
        <a:bodyPr/>
        <a:lstStyle/>
        <a:p>
          <a:endParaRPr lang="en-US"/>
        </a:p>
      </dgm:t>
    </dgm:pt>
    <dgm:pt modelId="{E05B93A7-32C6-EB4A-BC89-502964301C5F}">
      <dgm:prSet phldrT="[Text]"/>
      <dgm:spPr/>
      <dgm:t>
        <a:bodyPr/>
        <a:lstStyle/>
        <a:p>
          <a:r>
            <a:rPr lang="en-US" dirty="0" err="1" smtClean="0"/>
            <a:t>SasModels</a:t>
          </a:r>
          <a:r>
            <a:rPr lang="en-US" dirty="0" smtClean="0"/>
            <a:t> *.c *.</a:t>
          </a:r>
          <a:r>
            <a:rPr lang="en-US" dirty="0" err="1" smtClean="0"/>
            <a:t>py</a:t>
          </a:r>
          <a:r>
            <a:rPr lang="en-US" dirty="0" smtClean="0"/>
            <a:t> files</a:t>
          </a:r>
          <a:endParaRPr lang="en-US" dirty="0"/>
        </a:p>
      </dgm:t>
    </dgm:pt>
    <dgm:pt modelId="{7F296392-5425-7245-9DC4-122C00D27591}" type="parTrans" cxnId="{64768D0D-C415-744E-9A1C-9E7DCF6542C6}">
      <dgm:prSet/>
      <dgm:spPr/>
      <dgm:t>
        <a:bodyPr/>
        <a:lstStyle/>
        <a:p>
          <a:endParaRPr lang="en-US"/>
        </a:p>
      </dgm:t>
    </dgm:pt>
    <dgm:pt modelId="{C375C463-6339-2149-82C1-723335D25663}" type="sibTrans" cxnId="{64768D0D-C415-744E-9A1C-9E7DCF6542C6}">
      <dgm:prSet/>
      <dgm:spPr/>
      <dgm:t>
        <a:bodyPr/>
        <a:lstStyle/>
        <a:p>
          <a:endParaRPr lang="en-US"/>
        </a:p>
      </dgm:t>
    </dgm:pt>
    <dgm:pt modelId="{1D79DA52-50E7-FE4C-8D5F-8BDE08EB813F}">
      <dgm:prSet phldrT="[Text]"/>
      <dgm:spPr/>
      <dgm:t>
        <a:bodyPr/>
        <a:lstStyle/>
        <a:p>
          <a:r>
            <a:rPr lang="en-US" dirty="0" smtClean="0"/>
            <a:t>Code beautifier </a:t>
          </a:r>
          <a:endParaRPr lang="en-US" dirty="0"/>
        </a:p>
      </dgm:t>
    </dgm:pt>
    <dgm:pt modelId="{66C36D78-26FE-0D42-A5D1-2EF3F8CF7540}" type="parTrans" cxnId="{3F6D7C0E-BB91-6E4A-88AF-3D85B995B0C3}">
      <dgm:prSet/>
      <dgm:spPr/>
      <dgm:t>
        <a:bodyPr/>
        <a:lstStyle/>
        <a:p>
          <a:endParaRPr lang="en-US"/>
        </a:p>
      </dgm:t>
    </dgm:pt>
    <dgm:pt modelId="{F16BF942-BBE5-8B45-A036-D5C74B31D151}" type="sibTrans" cxnId="{3F6D7C0E-BB91-6E4A-88AF-3D85B995B0C3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AC356-9D19-5C40-82A4-9D78CBD39463}" type="pres">
      <dgm:prSet presAssocID="{282A636B-66E9-4E47-906A-533F2920238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8DB057DD-C1E2-3748-ACAA-E9872D376C9A}" type="pres">
      <dgm:prSet presAssocID="{282A636B-66E9-4E47-906A-533F2920238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A2A014BD-A84B-1A42-AAF4-1D611D4478F7}" type="pres">
      <dgm:prSet presAssocID="{2B04CE0C-1C1C-4D42-A3B7-BCB470B9EEB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E523E7-78C5-574F-9483-679237052E56}" type="pres">
      <dgm:prSet presAssocID="{3CF5C3FF-15AC-A44D-BF70-338B74E4D00E}" presName="sibTrans" presStyleLbl="sibTrans2D1" presStyleIdx="1" presStyleCnt="3"/>
      <dgm:spPr/>
      <dgm:t>
        <a:bodyPr/>
        <a:lstStyle/>
        <a:p>
          <a:endParaRPr lang="en-US"/>
        </a:p>
      </dgm:t>
    </dgm:pt>
    <dgm:pt modelId="{13F8D562-B626-384C-9870-65DC14FE3C2A}" type="pres">
      <dgm:prSet presAssocID="{3CF5C3FF-15AC-A44D-BF70-338B74E4D00E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5CFCC5E4-0753-5C4C-A552-C4B712FAF73E}" type="pres">
      <dgm:prSet presAssocID="{1D79DA52-50E7-FE4C-8D5F-8BDE08EB813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AF5D-BEEB-224D-83D3-E967DD9D9C11}" type="pres">
      <dgm:prSet presAssocID="{F16BF942-BBE5-8B45-A036-D5C74B31D151}" presName="sibTrans" presStyleLbl="sibTrans2D1" presStyleIdx="2" presStyleCnt="3"/>
      <dgm:spPr/>
      <dgm:t>
        <a:bodyPr/>
        <a:lstStyle/>
        <a:p>
          <a:endParaRPr lang="en-US"/>
        </a:p>
      </dgm:t>
    </dgm:pt>
    <dgm:pt modelId="{4DFFC202-A194-1947-9401-241755FE63D9}" type="pres">
      <dgm:prSet presAssocID="{F16BF942-BBE5-8B45-A036-D5C74B31D151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A98F4A8B-2C50-0049-9E25-85566CF57ABD}" type="pres">
      <dgm:prSet presAssocID="{E05B93A7-32C6-EB4A-BC89-502964301C5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EFFB1EF-1069-0741-AFCE-8955FDAAD66A}" type="presOf" srcId="{8A041F30-18E2-4549-BDE0-1594E229EB4F}" destId="{DA2C958C-9BC3-1141-AC08-A4AFAE510783}" srcOrd="0" destOrd="0" presId="urn:microsoft.com/office/officeart/2005/8/layout/process1"/>
    <dgm:cxn modelId="{B0648FE3-F56E-C642-B975-8E723F8F4960}" type="presOf" srcId="{E05B93A7-32C6-EB4A-BC89-502964301C5F}" destId="{A98F4A8B-2C50-0049-9E25-85566CF57ABD}" srcOrd="0" destOrd="0" presId="urn:microsoft.com/office/officeart/2005/8/layout/process1"/>
    <dgm:cxn modelId="{2D0EB2CE-0585-BB4F-B634-5B3A4171B917}" type="presOf" srcId="{B07DA006-059A-F343-A907-FBBFF657312B}" destId="{F6196EA5-EC5A-0D45-A310-04DFDCACF59A}" srcOrd="0" destOrd="0" presId="urn:microsoft.com/office/officeart/2005/8/layout/process1"/>
    <dgm:cxn modelId="{2B9AE3C9-706F-F248-B0F4-19DA0C5108DF}" type="presOf" srcId="{1D79DA52-50E7-FE4C-8D5F-8BDE08EB813F}" destId="{5CFCC5E4-0753-5C4C-A552-C4B712FAF73E}" srcOrd="0" destOrd="0" presId="urn:microsoft.com/office/officeart/2005/8/layout/process1"/>
    <dgm:cxn modelId="{64768D0D-C415-744E-9A1C-9E7DCF6542C6}" srcId="{8A041F30-18E2-4549-BDE0-1594E229EB4F}" destId="{E05B93A7-32C6-EB4A-BC89-502964301C5F}" srcOrd="3" destOrd="0" parTransId="{7F296392-5425-7245-9DC4-122C00D27591}" sibTransId="{C375C463-6339-2149-82C1-723335D25663}"/>
    <dgm:cxn modelId="{0ECBC3C0-A791-0745-888F-34423B64EA7E}" type="presOf" srcId="{2B04CE0C-1C1C-4D42-A3B7-BCB470B9EEB2}" destId="{A2A014BD-A84B-1A42-AAF4-1D611D4478F7}" srcOrd="0" destOrd="0" presId="urn:microsoft.com/office/officeart/2005/8/layout/process1"/>
    <dgm:cxn modelId="{3F6D7C0E-BB91-6E4A-88AF-3D85B995B0C3}" srcId="{8A041F30-18E2-4549-BDE0-1594E229EB4F}" destId="{1D79DA52-50E7-FE4C-8D5F-8BDE08EB813F}" srcOrd="2" destOrd="0" parTransId="{66C36D78-26FE-0D42-A5D1-2EF3F8CF7540}" sibTransId="{F16BF942-BBE5-8B45-A036-D5C74B31D151}"/>
    <dgm:cxn modelId="{936C382C-604F-5D43-AFAF-B9B3DA312BFF}" type="presOf" srcId="{3CF5C3FF-15AC-A44D-BF70-338B74E4D00E}" destId="{7AE523E7-78C5-574F-9483-679237052E56}" srcOrd="0" destOrd="0" presId="urn:microsoft.com/office/officeart/2005/8/layout/process1"/>
    <dgm:cxn modelId="{582CF78A-912C-6F4F-BD66-60E4FF13BA0E}" type="presOf" srcId="{F16BF942-BBE5-8B45-A036-D5C74B31D151}" destId="{2417AF5D-BEEB-224D-83D3-E967DD9D9C11}" srcOrd="0" destOrd="0" presId="urn:microsoft.com/office/officeart/2005/8/layout/process1"/>
    <dgm:cxn modelId="{61AA9B80-9C57-674F-9879-7C1A23E79B3A}" type="presOf" srcId="{F16BF942-BBE5-8B45-A036-D5C74B31D151}" destId="{4DFFC202-A194-1947-9401-241755FE63D9}" srcOrd="1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5AD2D70C-CCD7-AB4A-B61B-F28487527B92}" type="presOf" srcId="{282A636B-66E9-4E47-906A-533F29202382}" destId="{112AC356-9D19-5C40-82A4-9D78CBD39463}" srcOrd="0" destOrd="0" presId="urn:microsoft.com/office/officeart/2005/8/layout/process1"/>
    <dgm:cxn modelId="{E4E81B96-B552-7048-B15C-BB4C047402F2}" type="presOf" srcId="{3CF5C3FF-15AC-A44D-BF70-338B74E4D00E}" destId="{13F8D562-B626-384C-9870-65DC14FE3C2A}" srcOrd="1" destOrd="0" presId="urn:microsoft.com/office/officeart/2005/8/layout/process1"/>
    <dgm:cxn modelId="{96240816-7E87-5D43-A801-FF4549A2F306}" type="presOf" srcId="{282A636B-66E9-4E47-906A-533F29202382}" destId="{8DB057DD-C1E2-3748-ACAA-E9872D376C9A}" srcOrd="1" destOrd="0" presId="urn:microsoft.com/office/officeart/2005/8/layout/process1"/>
    <dgm:cxn modelId="{348D4E65-EFEC-9C49-A5AF-4D3EA4A1F768}" srcId="{8A041F30-18E2-4549-BDE0-1594E229EB4F}" destId="{2B04CE0C-1C1C-4D42-A3B7-BCB470B9EEB2}" srcOrd="1" destOrd="0" parTransId="{C6F430FD-6372-DD41-804A-091ABE3C70E1}" sibTransId="{3CF5C3FF-15AC-A44D-BF70-338B74E4D00E}"/>
    <dgm:cxn modelId="{023BF45C-D20D-B446-A185-9867B391F6E8}" type="presParOf" srcId="{DA2C958C-9BC3-1141-AC08-A4AFAE510783}" destId="{F6196EA5-EC5A-0D45-A310-04DFDCACF59A}" srcOrd="0" destOrd="0" presId="urn:microsoft.com/office/officeart/2005/8/layout/process1"/>
    <dgm:cxn modelId="{D91C1D43-25BF-064B-85E8-62B2B00B4CCE}" type="presParOf" srcId="{DA2C958C-9BC3-1141-AC08-A4AFAE510783}" destId="{112AC356-9D19-5C40-82A4-9D78CBD39463}" srcOrd="1" destOrd="0" presId="urn:microsoft.com/office/officeart/2005/8/layout/process1"/>
    <dgm:cxn modelId="{4576EB3A-4B92-D94C-90AB-1C879446D3B0}" type="presParOf" srcId="{112AC356-9D19-5C40-82A4-9D78CBD39463}" destId="{8DB057DD-C1E2-3748-ACAA-E9872D376C9A}" srcOrd="0" destOrd="0" presId="urn:microsoft.com/office/officeart/2005/8/layout/process1"/>
    <dgm:cxn modelId="{66BE0F14-76F7-7943-89C3-5645E4867818}" type="presParOf" srcId="{DA2C958C-9BC3-1141-AC08-A4AFAE510783}" destId="{A2A014BD-A84B-1A42-AAF4-1D611D4478F7}" srcOrd="2" destOrd="0" presId="urn:microsoft.com/office/officeart/2005/8/layout/process1"/>
    <dgm:cxn modelId="{D30480F2-CE99-BE4A-8F99-0FBF2372907D}" type="presParOf" srcId="{DA2C958C-9BC3-1141-AC08-A4AFAE510783}" destId="{7AE523E7-78C5-574F-9483-679237052E56}" srcOrd="3" destOrd="0" presId="urn:microsoft.com/office/officeart/2005/8/layout/process1"/>
    <dgm:cxn modelId="{15A49669-D9B5-DE42-ADA8-4A3C6C6BBD4D}" type="presParOf" srcId="{7AE523E7-78C5-574F-9483-679237052E56}" destId="{13F8D562-B626-384C-9870-65DC14FE3C2A}" srcOrd="0" destOrd="0" presId="urn:microsoft.com/office/officeart/2005/8/layout/process1"/>
    <dgm:cxn modelId="{29C19C05-206F-AB42-AEFD-04BFE292EED8}" type="presParOf" srcId="{DA2C958C-9BC3-1141-AC08-A4AFAE510783}" destId="{5CFCC5E4-0753-5C4C-A552-C4B712FAF73E}" srcOrd="4" destOrd="0" presId="urn:microsoft.com/office/officeart/2005/8/layout/process1"/>
    <dgm:cxn modelId="{52EDFAC6-F334-4449-AFDA-3EBCF83B2A08}" type="presParOf" srcId="{DA2C958C-9BC3-1141-AC08-A4AFAE510783}" destId="{2417AF5D-BEEB-224D-83D3-E967DD9D9C11}" srcOrd="5" destOrd="0" presId="urn:microsoft.com/office/officeart/2005/8/layout/process1"/>
    <dgm:cxn modelId="{8F7682BD-3906-A844-9BEE-FD4C9132E4BF}" type="presParOf" srcId="{2417AF5D-BEEB-224D-83D3-E967DD9D9C11}" destId="{4DFFC202-A194-1947-9401-241755FE63D9}" srcOrd="0" destOrd="0" presId="urn:microsoft.com/office/officeart/2005/8/layout/process1"/>
    <dgm:cxn modelId="{CE49A362-6CC4-C54A-9026-E7F863BD7802}" type="presParOf" srcId="{DA2C958C-9BC3-1141-AC08-A4AFAE510783}" destId="{A98F4A8B-2C50-0049-9E25-85566CF57AB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041F30-18E2-4549-BDE0-1594E229EB4F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B07DA006-059A-F343-A907-FBBFF657312B}">
      <dgm:prSet phldrT="[Text]"/>
      <dgm:spPr/>
      <dgm:t>
        <a:bodyPr/>
        <a:lstStyle/>
        <a:p>
          <a:r>
            <a:rPr lang="en-US" dirty="0" err="1" smtClean="0"/>
            <a:t>ComparisonWebpage</a:t>
          </a:r>
          <a:endParaRPr lang="en-US" dirty="0"/>
        </a:p>
      </dgm:t>
    </dgm:pt>
    <dgm:pt modelId="{DEEBF331-679C-5549-8317-768259B8FE0B}" type="parTrans" cxnId="{916D77C8-4B55-7A46-905E-8C2B1BCF5E47}">
      <dgm:prSet/>
      <dgm:spPr/>
      <dgm:t>
        <a:bodyPr/>
        <a:lstStyle/>
        <a:p>
          <a:endParaRPr lang="en-US"/>
        </a:p>
      </dgm:t>
    </dgm:pt>
    <dgm:pt modelId="{282A636B-66E9-4E47-906A-533F29202382}" type="sibTrans" cxnId="{916D77C8-4B55-7A46-905E-8C2B1BCF5E47}">
      <dgm:prSet/>
      <dgm:spPr/>
      <dgm:t>
        <a:bodyPr/>
        <a:lstStyle/>
        <a:p>
          <a:endParaRPr lang="en-US"/>
        </a:p>
      </dgm:t>
    </dgm:pt>
    <dgm:pt modelId="{DA2C958C-9BC3-1141-AC08-A4AFAE510783}" type="pres">
      <dgm:prSet presAssocID="{8A041F30-18E2-4549-BDE0-1594E229EB4F}" presName="Name0" presStyleCnt="0">
        <dgm:presLayoutVars>
          <dgm:dir/>
          <dgm:resizeHandles val="exact"/>
        </dgm:presLayoutVars>
      </dgm:prSet>
      <dgm:spPr/>
    </dgm:pt>
    <dgm:pt modelId="{F6196EA5-EC5A-0D45-A310-04DFDCACF59A}" type="pres">
      <dgm:prSet presAssocID="{B07DA006-059A-F343-A907-FBBFF657312B}" presName="node" presStyleLbl="node1" presStyleIdx="0" presStyleCnt="1" custScaleY="580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AC2E56-135E-1E46-B1B9-1673C4ECAD84}" type="presOf" srcId="{B07DA006-059A-F343-A907-FBBFF657312B}" destId="{F6196EA5-EC5A-0D45-A310-04DFDCACF59A}" srcOrd="0" destOrd="0" presId="urn:microsoft.com/office/officeart/2005/8/layout/process1"/>
    <dgm:cxn modelId="{FE3C4ACF-D32C-2046-BBED-82E0E93DEE4F}" type="presOf" srcId="{8A041F30-18E2-4549-BDE0-1594E229EB4F}" destId="{DA2C958C-9BC3-1141-AC08-A4AFAE510783}" srcOrd="0" destOrd="0" presId="urn:microsoft.com/office/officeart/2005/8/layout/process1"/>
    <dgm:cxn modelId="{916D77C8-4B55-7A46-905E-8C2B1BCF5E47}" srcId="{8A041F30-18E2-4549-BDE0-1594E229EB4F}" destId="{B07DA006-059A-F343-A907-FBBFF657312B}" srcOrd="0" destOrd="0" parTransId="{DEEBF331-679C-5549-8317-768259B8FE0B}" sibTransId="{282A636B-66E9-4E47-906A-533F29202382}"/>
    <dgm:cxn modelId="{10C65358-1E08-D345-B7E2-5100F9279290}" type="presParOf" srcId="{DA2C958C-9BC3-1141-AC08-A4AFAE510783}" destId="{F6196EA5-EC5A-0D45-A310-04DFDCACF59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62CCC-DDEF-354D-9BAB-2B2185051B0F}">
      <dsp:nvSpPr>
        <dsp:cNvPr id="0" name=""/>
        <dsp:cNvSpPr/>
      </dsp:nvSpPr>
      <dsp:spPr>
        <a:xfrm>
          <a:off x="594166" y="0"/>
          <a:ext cx="3366940" cy="1867489"/>
        </a:xfrm>
        <a:prstGeom prst="right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7FB527-32BE-414D-89AD-18D3FEB366BE}">
      <dsp:nvSpPr>
        <dsp:cNvPr id="0" name=""/>
        <dsp:cNvSpPr/>
      </dsp:nvSpPr>
      <dsp:spPr>
        <a:xfrm>
          <a:off x="4255" y="560246"/>
          <a:ext cx="1274981" cy="74699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Streaming</a:t>
          </a:r>
          <a:endParaRPr lang="en-US" sz="2000" kern="1200" dirty="0"/>
        </a:p>
      </dsp:txBody>
      <dsp:txXfrm>
        <a:off x="40720" y="596711"/>
        <a:ext cx="1202051" cy="674065"/>
      </dsp:txXfrm>
    </dsp:sp>
    <dsp:sp modelId="{03A0F129-394C-884C-B740-5FE863EA6838}">
      <dsp:nvSpPr>
        <dsp:cNvPr id="0" name=""/>
        <dsp:cNvSpPr/>
      </dsp:nvSpPr>
      <dsp:spPr>
        <a:xfrm>
          <a:off x="1343062" y="560246"/>
          <a:ext cx="1274981" cy="746995"/>
        </a:xfrm>
        <a:prstGeom prst="roundRect">
          <a:avLst/>
        </a:prstGeom>
        <a:gradFill rotWithShape="0">
          <a:gsLst>
            <a:gs pos="0">
              <a:schemeClr val="accent3">
                <a:hueOff val="5625133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3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3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Reduction</a:t>
          </a:r>
          <a:endParaRPr lang="en-US" sz="2000" kern="1200" dirty="0"/>
        </a:p>
      </dsp:txBody>
      <dsp:txXfrm>
        <a:off x="1379527" y="596711"/>
        <a:ext cx="1202051" cy="674065"/>
      </dsp:txXfrm>
    </dsp:sp>
    <dsp:sp modelId="{D0156AC7-64B6-234D-9DDA-9E82E3B11FB7}">
      <dsp:nvSpPr>
        <dsp:cNvPr id="0" name=""/>
        <dsp:cNvSpPr/>
      </dsp:nvSpPr>
      <dsp:spPr>
        <a:xfrm>
          <a:off x="2681870" y="560246"/>
          <a:ext cx="1274981" cy="746995"/>
        </a:xfrm>
        <a:prstGeom prst="roundRect">
          <a:avLst/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6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Analysis</a:t>
          </a:r>
          <a:endParaRPr lang="en-US" sz="2000" kern="1200" dirty="0"/>
        </a:p>
      </dsp:txBody>
      <dsp:txXfrm>
        <a:off x="2718335" y="596711"/>
        <a:ext cx="1202051" cy="6740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1740" y="972049"/>
          <a:ext cx="760953" cy="584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SasFit</a:t>
          </a:r>
          <a:r>
            <a:rPr lang="en-US" sz="1100" kern="1200" dirty="0" smtClean="0"/>
            <a:t> Models</a:t>
          </a:r>
          <a:endParaRPr lang="en-US" sz="1100" kern="1200" dirty="0"/>
        </a:p>
      </dsp:txBody>
      <dsp:txXfrm>
        <a:off x="18874" y="989183"/>
        <a:ext cx="726685" cy="550715"/>
      </dsp:txXfrm>
    </dsp:sp>
    <dsp:sp modelId="{112AC356-9D19-5C40-82A4-9D78CBD39463}">
      <dsp:nvSpPr>
        <dsp:cNvPr id="0" name=""/>
        <dsp:cNvSpPr/>
      </dsp:nvSpPr>
      <dsp:spPr>
        <a:xfrm>
          <a:off x="838789" y="1170182"/>
          <a:ext cx="161322" cy="1887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838789" y="1207925"/>
        <a:ext cx="112925" cy="113230"/>
      </dsp:txXfrm>
    </dsp:sp>
    <dsp:sp modelId="{A2A014BD-A84B-1A42-AAF4-1D611D4478F7}">
      <dsp:nvSpPr>
        <dsp:cNvPr id="0" name=""/>
        <dsp:cNvSpPr/>
      </dsp:nvSpPr>
      <dsp:spPr>
        <a:xfrm>
          <a:off x="1067075" y="972049"/>
          <a:ext cx="760953" cy="584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Conversion Script</a:t>
          </a:r>
          <a:endParaRPr lang="en-US" sz="1100" kern="1200" dirty="0"/>
        </a:p>
      </dsp:txBody>
      <dsp:txXfrm>
        <a:off x="1084209" y="989183"/>
        <a:ext cx="726685" cy="550715"/>
      </dsp:txXfrm>
    </dsp:sp>
    <dsp:sp modelId="{7AE523E7-78C5-574F-9483-679237052E56}">
      <dsp:nvSpPr>
        <dsp:cNvPr id="0" name=""/>
        <dsp:cNvSpPr/>
      </dsp:nvSpPr>
      <dsp:spPr>
        <a:xfrm>
          <a:off x="1904124" y="1170182"/>
          <a:ext cx="161322" cy="1887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904124" y="1207925"/>
        <a:ext cx="112925" cy="113230"/>
      </dsp:txXfrm>
    </dsp:sp>
    <dsp:sp modelId="{5CFCC5E4-0753-5C4C-A552-C4B712FAF73E}">
      <dsp:nvSpPr>
        <dsp:cNvPr id="0" name=""/>
        <dsp:cNvSpPr/>
      </dsp:nvSpPr>
      <dsp:spPr>
        <a:xfrm>
          <a:off x="2132410" y="972049"/>
          <a:ext cx="760953" cy="584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Code beautifier </a:t>
          </a:r>
          <a:endParaRPr lang="en-US" sz="1100" kern="1200" dirty="0"/>
        </a:p>
      </dsp:txBody>
      <dsp:txXfrm>
        <a:off x="2149544" y="989183"/>
        <a:ext cx="726685" cy="550715"/>
      </dsp:txXfrm>
    </dsp:sp>
    <dsp:sp modelId="{2417AF5D-BEEB-224D-83D3-E967DD9D9C11}">
      <dsp:nvSpPr>
        <dsp:cNvPr id="0" name=""/>
        <dsp:cNvSpPr/>
      </dsp:nvSpPr>
      <dsp:spPr>
        <a:xfrm>
          <a:off x="2969459" y="1170182"/>
          <a:ext cx="161322" cy="1887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969459" y="1207925"/>
        <a:ext cx="112925" cy="113230"/>
      </dsp:txXfrm>
    </dsp:sp>
    <dsp:sp modelId="{A98F4A8B-2C50-0049-9E25-85566CF57ABD}">
      <dsp:nvSpPr>
        <dsp:cNvPr id="0" name=""/>
        <dsp:cNvSpPr/>
      </dsp:nvSpPr>
      <dsp:spPr>
        <a:xfrm>
          <a:off x="3197745" y="972049"/>
          <a:ext cx="760953" cy="5849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SasModels</a:t>
          </a:r>
          <a:r>
            <a:rPr lang="en-US" sz="1100" kern="1200" dirty="0" smtClean="0"/>
            <a:t> *.c *.</a:t>
          </a:r>
          <a:r>
            <a:rPr lang="en-US" sz="1100" kern="1200" dirty="0" err="1" smtClean="0"/>
            <a:t>py</a:t>
          </a:r>
          <a:r>
            <a:rPr lang="en-US" sz="1100" kern="1200" dirty="0" smtClean="0"/>
            <a:t> files</a:t>
          </a:r>
          <a:endParaRPr lang="en-US" sz="1100" kern="1200" dirty="0"/>
        </a:p>
      </dsp:txBody>
      <dsp:txXfrm>
        <a:off x="3214879" y="989183"/>
        <a:ext cx="726685" cy="550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0" y="291097"/>
          <a:ext cx="1187988" cy="4141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ComparisonWebpage</a:t>
          </a:r>
          <a:endParaRPr lang="en-US" sz="900" kern="1200" dirty="0"/>
        </a:p>
      </dsp:txBody>
      <dsp:txXfrm>
        <a:off x="12129" y="303226"/>
        <a:ext cx="1163730" cy="3898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1930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SasFit</a:t>
          </a:r>
          <a:r>
            <a:rPr lang="en-US" sz="1200" kern="1200" dirty="0" smtClean="0"/>
            <a:t> Models</a:t>
          </a:r>
          <a:endParaRPr lang="en-US" sz="1200" kern="1200" dirty="0"/>
        </a:p>
      </dsp:txBody>
      <dsp:txXfrm>
        <a:off x="20237" y="912837"/>
        <a:ext cx="807352" cy="588448"/>
      </dsp:txXfrm>
    </dsp:sp>
    <dsp:sp modelId="{112AC356-9D19-5C40-82A4-9D78CBD39463}">
      <dsp:nvSpPr>
        <dsp:cNvPr id="0" name=""/>
        <dsp:cNvSpPr/>
      </dsp:nvSpPr>
      <dsp:spPr>
        <a:xfrm>
          <a:off x="930293" y="1102410"/>
          <a:ext cx="178920" cy="209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930293" y="1144271"/>
        <a:ext cx="125244" cy="125581"/>
      </dsp:txXfrm>
    </dsp:sp>
    <dsp:sp modelId="{A2A014BD-A84B-1A42-AAF4-1D611D4478F7}">
      <dsp:nvSpPr>
        <dsp:cNvPr id="0" name=""/>
        <dsp:cNvSpPr/>
      </dsp:nvSpPr>
      <dsp:spPr>
        <a:xfrm>
          <a:off x="1183483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Conversion Script</a:t>
          </a:r>
          <a:endParaRPr lang="en-US" sz="1200" kern="1200" dirty="0"/>
        </a:p>
      </dsp:txBody>
      <dsp:txXfrm>
        <a:off x="1201790" y="912837"/>
        <a:ext cx="807352" cy="588448"/>
      </dsp:txXfrm>
    </dsp:sp>
    <dsp:sp modelId="{7AE523E7-78C5-574F-9483-679237052E56}">
      <dsp:nvSpPr>
        <dsp:cNvPr id="0" name=""/>
        <dsp:cNvSpPr/>
      </dsp:nvSpPr>
      <dsp:spPr>
        <a:xfrm>
          <a:off x="2111847" y="1102410"/>
          <a:ext cx="178920" cy="209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2111847" y="1144271"/>
        <a:ext cx="125244" cy="125581"/>
      </dsp:txXfrm>
    </dsp:sp>
    <dsp:sp modelId="{5CFCC5E4-0753-5C4C-A552-C4B712FAF73E}">
      <dsp:nvSpPr>
        <dsp:cNvPr id="0" name=""/>
        <dsp:cNvSpPr/>
      </dsp:nvSpPr>
      <dsp:spPr>
        <a:xfrm>
          <a:off x="2365037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Code beautifier </a:t>
          </a:r>
          <a:endParaRPr lang="en-US" sz="1200" kern="1200" dirty="0"/>
        </a:p>
      </dsp:txBody>
      <dsp:txXfrm>
        <a:off x="2383344" y="912837"/>
        <a:ext cx="807352" cy="588448"/>
      </dsp:txXfrm>
    </dsp:sp>
    <dsp:sp modelId="{2417AF5D-BEEB-224D-83D3-E967DD9D9C11}">
      <dsp:nvSpPr>
        <dsp:cNvPr id="0" name=""/>
        <dsp:cNvSpPr/>
      </dsp:nvSpPr>
      <dsp:spPr>
        <a:xfrm>
          <a:off x="3293400" y="1102410"/>
          <a:ext cx="178920" cy="2093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293400" y="1144271"/>
        <a:ext cx="125244" cy="125581"/>
      </dsp:txXfrm>
    </dsp:sp>
    <dsp:sp modelId="{A98F4A8B-2C50-0049-9E25-85566CF57ABD}">
      <dsp:nvSpPr>
        <dsp:cNvPr id="0" name=""/>
        <dsp:cNvSpPr/>
      </dsp:nvSpPr>
      <dsp:spPr>
        <a:xfrm>
          <a:off x="3546590" y="894530"/>
          <a:ext cx="843966" cy="6250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SasModels</a:t>
          </a:r>
          <a:r>
            <a:rPr lang="en-US" sz="1200" kern="1200" dirty="0" smtClean="0"/>
            <a:t> *.c *.</a:t>
          </a:r>
          <a:r>
            <a:rPr lang="en-US" sz="1200" kern="1200" dirty="0" err="1" smtClean="0"/>
            <a:t>py</a:t>
          </a:r>
          <a:r>
            <a:rPr lang="en-US" sz="1200" kern="1200" dirty="0" smtClean="0"/>
            <a:t> files</a:t>
          </a:r>
          <a:endParaRPr lang="en-US" sz="1200" kern="1200" dirty="0"/>
        </a:p>
      </dsp:txBody>
      <dsp:txXfrm>
        <a:off x="3564897" y="912837"/>
        <a:ext cx="807352" cy="5884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0" y="245865"/>
          <a:ext cx="1317586" cy="459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ComparisonWebpage</a:t>
          </a:r>
          <a:endParaRPr lang="en-US" sz="1000" kern="1200" dirty="0"/>
        </a:p>
      </dsp:txBody>
      <dsp:txXfrm>
        <a:off x="13452" y="259317"/>
        <a:ext cx="1290682" cy="4323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1993" y="913023"/>
          <a:ext cx="871637" cy="645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SasFit</a:t>
          </a:r>
          <a:r>
            <a:rPr lang="en-US" sz="1200" kern="1200" dirty="0" smtClean="0"/>
            <a:t> Models</a:t>
          </a:r>
          <a:endParaRPr lang="en-US" sz="1200" kern="1200" dirty="0"/>
        </a:p>
      </dsp:txBody>
      <dsp:txXfrm>
        <a:off x="20901" y="931931"/>
        <a:ext cx="833821" cy="607740"/>
      </dsp:txXfrm>
    </dsp:sp>
    <dsp:sp modelId="{112AC356-9D19-5C40-82A4-9D78CBD39463}">
      <dsp:nvSpPr>
        <dsp:cNvPr id="0" name=""/>
        <dsp:cNvSpPr/>
      </dsp:nvSpPr>
      <dsp:spPr>
        <a:xfrm>
          <a:off x="960795" y="1127718"/>
          <a:ext cx="184787" cy="216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960795" y="1170951"/>
        <a:ext cx="129351" cy="129700"/>
      </dsp:txXfrm>
    </dsp:sp>
    <dsp:sp modelId="{A2A014BD-A84B-1A42-AAF4-1D611D4478F7}">
      <dsp:nvSpPr>
        <dsp:cNvPr id="0" name=""/>
        <dsp:cNvSpPr/>
      </dsp:nvSpPr>
      <dsp:spPr>
        <a:xfrm>
          <a:off x="1222286" y="913023"/>
          <a:ext cx="871637" cy="645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Conversion Script</a:t>
          </a:r>
          <a:endParaRPr lang="en-US" sz="1200" kern="1200" dirty="0"/>
        </a:p>
      </dsp:txBody>
      <dsp:txXfrm>
        <a:off x="1241194" y="931931"/>
        <a:ext cx="833821" cy="607740"/>
      </dsp:txXfrm>
    </dsp:sp>
    <dsp:sp modelId="{7AE523E7-78C5-574F-9483-679237052E56}">
      <dsp:nvSpPr>
        <dsp:cNvPr id="0" name=""/>
        <dsp:cNvSpPr/>
      </dsp:nvSpPr>
      <dsp:spPr>
        <a:xfrm>
          <a:off x="2181088" y="1127718"/>
          <a:ext cx="184787" cy="216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2181088" y="1170951"/>
        <a:ext cx="129351" cy="129700"/>
      </dsp:txXfrm>
    </dsp:sp>
    <dsp:sp modelId="{5CFCC5E4-0753-5C4C-A552-C4B712FAF73E}">
      <dsp:nvSpPr>
        <dsp:cNvPr id="0" name=""/>
        <dsp:cNvSpPr/>
      </dsp:nvSpPr>
      <dsp:spPr>
        <a:xfrm>
          <a:off x="2442579" y="913023"/>
          <a:ext cx="871637" cy="645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Code beautifier </a:t>
          </a:r>
          <a:endParaRPr lang="en-US" sz="1200" kern="1200" dirty="0"/>
        </a:p>
      </dsp:txBody>
      <dsp:txXfrm>
        <a:off x="2461487" y="931931"/>
        <a:ext cx="833821" cy="607740"/>
      </dsp:txXfrm>
    </dsp:sp>
    <dsp:sp modelId="{2417AF5D-BEEB-224D-83D3-E967DD9D9C11}">
      <dsp:nvSpPr>
        <dsp:cNvPr id="0" name=""/>
        <dsp:cNvSpPr/>
      </dsp:nvSpPr>
      <dsp:spPr>
        <a:xfrm>
          <a:off x="3401381" y="1127718"/>
          <a:ext cx="184787" cy="216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401381" y="1170951"/>
        <a:ext cx="129351" cy="129700"/>
      </dsp:txXfrm>
    </dsp:sp>
    <dsp:sp modelId="{A98F4A8B-2C50-0049-9E25-85566CF57ABD}">
      <dsp:nvSpPr>
        <dsp:cNvPr id="0" name=""/>
        <dsp:cNvSpPr/>
      </dsp:nvSpPr>
      <dsp:spPr>
        <a:xfrm>
          <a:off x="3662872" y="913023"/>
          <a:ext cx="871637" cy="6455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SasModels</a:t>
          </a:r>
          <a:r>
            <a:rPr lang="en-US" sz="1200" kern="1200" dirty="0" smtClean="0"/>
            <a:t> *.c *.</a:t>
          </a:r>
          <a:r>
            <a:rPr lang="en-US" sz="1200" kern="1200" dirty="0" err="1" smtClean="0"/>
            <a:t>py</a:t>
          </a:r>
          <a:r>
            <a:rPr lang="en-US" sz="1200" kern="1200" dirty="0" smtClean="0"/>
            <a:t> files</a:t>
          </a:r>
          <a:endParaRPr lang="en-US" sz="1200" kern="1200" dirty="0"/>
        </a:p>
      </dsp:txBody>
      <dsp:txXfrm>
        <a:off x="3681780" y="931931"/>
        <a:ext cx="833821" cy="6077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96EA5-EC5A-0D45-A310-04DFDCACF59A}">
      <dsp:nvSpPr>
        <dsp:cNvPr id="0" name=""/>
        <dsp:cNvSpPr/>
      </dsp:nvSpPr>
      <dsp:spPr>
        <a:xfrm>
          <a:off x="0" y="249658"/>
          <a:ext cx="1360786" cy="4743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ComparisonWebpage</a:t>
          </a:r>
          <a:endParaRPr lang="en-US" sz="1100" kern="1200" dirty="0"/>
        </a:p>
      </dsp:txBody>
      <dsp:txXfrm>
        <a:off x="13893" y="263551"/>
        <a:ext cx="1333000" cy="446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57FC-B3FF-4DF2-9417-962901C07B3B}" type="datetimeFigureOut">
              <a:rPr lang="sv-SE" smtClean="0"/>
              <a:t>14/10/16</a:t>
            </a:fld>
            <a:endParaRPr lang="sv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A53A7-64CD-4D0E-AAE8-1AC9C79D708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4655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53A7-64CD-4D0E-AAE8-1AC9C79D7085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101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94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7AC81-318B-4D49-A602-9E30227C87EC}" type="datetime1">
              <a:rPr lang="sv-SE" smtClean="0"/>
              <a:t>14/10/16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7" name="Bildobjekt 7" descr="ESS-vit-logga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8304" y="260648"/>
            <a:ext cx="1656184" cy="8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8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94C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9CB0-346B-43FA-9EE6-F90C3F3BC0BA}" type="datetime1">
              <a:rPr lang="sv-SE" smtClean="0"/>
              <a:t>14/10/16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8" name="Bildobjekt 5" descr="ESS-vit-logga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4008" y="319530"/>
            <a:ext cx="1370480" cy="7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9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94C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6B7F-8271-49DA-A25A-F4BB9F476347}" type="datetime1">
              <a:rPr lang="sv-SE" smtClean="0"/>
              <a:t>14/10/16</a:t>
            </a:fld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9" name="Bildobjekt 7" descr="ESS-vit-logga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4662" y="260648"/>
            <a:ext cx="1359826" cy="72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D23FA-05C4-4CC1-B281-2F815585BC1C}" type="datetime1">
              <a:rPr lang="sv-SE" smtClean="0"/>
              <a:t>14/10/16</a:t>
            </a:fld>
            <a:endParaRPr lang="sv-S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0" name="Rektangel 6"/>
          <p:cNvSpPr/>
          <p:nvPr userDrawn="1"/>
        </p:nvSpPr>
        <p:spPr>
          <a:xfrm>
            <a:off x="0" y="0"/>
            <a:ext cx="9144000" cy="1434354"/>
          </a:xfrm>
          <a:prstGeom prst="rect">
            <a:avLst/>
          </a:prstGeom>
          <a:solidFill>
            <a:srgbClr val="0094CA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>
              <a:solidFill>
                <a:srgbClr val="0094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74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3913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3233B-D569-4A6E-878F-CDE152514C47}" type="datetime1">
              <a:rPr lang="sv-SE" smtClean="0"/>
              <a:t>14/10/16</a:t>
            </a:fld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115BC-487E-4422-894C-CB7CD3E79223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0640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 baseline="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diagramQuickStyle" Target="../diagrams/quickStyle3.xml"/><Relationship Id="rId12" Type="http://schemas.openxmlformats.org/officeDocument/2006/relationships/diagramColors" Target="../diagrams/colors3.xml"/><Relationship Id="rId13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diagramData" Target="../diagrams/data2.xml"/><Relationship Id="rId5" Type="http://schemas.openxmlformats.org/officeDocument/2006/relationships/diagramLayout" Target="../diagrams/layout2.xml"/><Relationship Id="rId6" Type="http://schemas.openxmlformats.org/officeDocument/2006/relationships/diagramQuickStyle" Target="../diagrams/quickStyle2.xml"/><Relationship Id="rId7" Type="http://schemas.openxmlformats.org/officeDocument/2006/relationships/diagramColors" Target="../diagrams/colors2.xml"/><Relationship Id="rId8" Type="http://schemas.microsoft.com/office/2007/relationships/diagramDrawing" Target="../diagrams/drawing2.xml"/><Relationship Id="rId9" Type="http://schemas.openxmlformats.org/officeDocument/2006/relationships/diagramData" Target="../diagrams/data3.xml"/><Relationship Id="rId10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7" Type="http://schemas.openxmlformats.org/officeDocument/2006/relationships/diagramData" Target="../diagrams/data5.xml"/><Relationship Id="rId8" Type="http://schemas.openxmlformats.org/officeDocument/2006/relationships/diagramLayout" Target="../diagrams/layout5.xml"/><Relationship Id="rId9" Type="http://schemas.openxmlformats.org/officeDocument/2006/relationships/diagramQuickStyle" Target="../diagrams/quickStyle5.xml"/><Relationship Id="rId10" Type="http://schemas.openxmlformats.org/officeDocument/2006/relationships/diagramColors" Target="../diagrams/colors5.xml"/><Relationship Id="rId11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4" Type="http://schemas.openxmlformats.org/officeDocument/2006/relationships/diagramQuickStyle" Target="../diagrams/quickStyle6.xml"/><Relationship Id="rId5" Type="http://schemas.openxmlformats.org/officeDocument/2006/relationships/diagramColors" Target="../diagrams/colors6.xml"/><Relationship Id="rId6" Type="http://schemas.microsoft.com/office/2007/relationships/diagramDrawing" Target="../diagrams/drawing6.xml"/><Relationship Id="rId7" Type="http://schemas.openxmlformats.org/officeDocument/2006/relationships/diagramData" Target="../diagrams/data7.xml"/><Relationship Id="rId8" Type="http://schemas.openxmlformats.org/officeDocument/2006/relationships/diagramLayout" Target="../diagrams/layout7.xml"/><Relationship Id="rId9" Type="http://schemas.openxmlformats.org/officeDocument/2006/relationships/diagramQuickStyle" Target="../diagrams/quickStyle7.xml"/><Relationship Id="rId10" Type="http://schemas.openxmlformats.org/officeDocument/2006/relationships/diagramColors" Target="../diagrams/colors7.xml"/><Relationship Id="rId11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noProof="0" dirty="0" smtClean="0"/>
              <a:t>ESS view on </a:t>
            </a:r>
            <a:r>
              <a:rPr lang="en-GB" sz="4000" noProof="0" dirty="0" err="1" smtClean="0"/>
              <a:t>Sas</a:t>
            </a:r>
            <a:r>
              <a:rPr lang="en-GB" sz="4000" dirty="0" smtClean="0"/>
              <a:t>View</a:t>
            </a:r>
            <a:endParaRPr lang="en-GB" sz="4000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6992"/>
            <a:ext cx="6400800" cy="2592288"/>
          </a:xfrm>
        </p:spPr>
        <p:txBody>
          <a:bodyPr>
            <a:no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Small Angle Scattering data analysis </a:t>
            </a:r>
            <a:r>
              <a:rPr lang="en-GB" sz="2400" dirty="0" smtClean="0">
                <a:solidFill>
                  <a:schemeClr val="bg1"/>
                </a:solidFill>
              </a:rPr>
              <a:t/>
            </a:r>
            <a:br>
              <a:rPr lang="en-GB" sz="2400" dirty="0" smtClean="0">
                <a:solidFill>
                  <a:schemeClr val="bg1"/>
                </a:solidFill>
              </a:rPr>
            </a:br>
            <a:r>
              <a:rPr lang="en-GB" sz="2400" dirty="0" smtClean="0">
                <a:solidFill>
                  <a:schemeClr val="bg1"/>
                </a:solidFill>
              </a:rPr>
              <a:t>within </a:t>
            </a:r>
            <a:r>
              <a:rPr lang="en-GB" sz="2400" dirty="0">
                <a:solidFill>
                  <a:schemeClr val="bg1"/>
                </a:solidFill>
              </a:rPr>
              <a:t>the SINE2020 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noProof="0" dirty="0" err="1" smtClean="0">
                <a:solidFill>
                  <a:schemeClr val="bg1"/>
                </a:solidFill>
              </a:rPr>
              <a:t>Wojtek</a:t>
            </a:r>
            <a:r>
              <a:rPr lang="en-GB" sz="2000" noProof="0" dirty="0" smtClean="0">
                <a:solidFill>
                  <a:schemeClr val="bg1"/>
                </a:solidFill>
              </a:rPr>
              <a:t> Potrzebowski</a:t>
            </a:r>
          </a:p>
          <a:p>
            <a:r>
              <a:rPr lang="en-GB" sz="2000" noProof="0" dirty="0" smtClean="0">
                <a:solidFill>
                  <a:schemeClr val="bg1"/>
                </a:solidFill>
              </a:rPr>
              <a:t>Data Analysis and Modelling group</a:t>
            </a:r>
          </a:p>
          <a:p>
            <a:r>
              <a:rPr lang="en-GB" sz="2000" dirty="0" smtClean="0">
                <a:solidFill>
                  <a:schemeClr val="bg1"/>
                </a:solidFill>
              </a:rPr>
              <a:t>Data Management and Software </a:t>
            </a:r>
            <a:r>
              <a:rPr lang="en-GB" sz="2000" dirty="0" err="1" smtClean="0">
                <a:solidFill>
                  <a:schemeClr val="bg1"/>
                </a:solidFill>
              </a:rPr>
              <a:t>Center</a:t>
            </a:r>
            <a:endParaRPr lang="en-GB" sz="2000" dirty="0" smtClean="0">
              <a:solidFill>
                <a:schemeClr val="bg1"/>
              </a:solidFill>
            </a:endParaRPr>
          </a:p>
          <a:p>
            <a:r>
              <a:rPr lang="en-GB" sz="2000" noProof="0" dirty="0" smtClean="0">
                <a:solidFill>
                  <a:schemeClr val="bg1"/>
                </a:solidFill>
              </a:rPr>
              <a:t>European Spallation Source, ERIC</a:t>
            </a:r>
            <a:endParaRPr lang="en-GB" sz="2000" noProof="0" dirty="0" smtClean="0">
              <a:solidFill>
                <a:schemeClr val="bg1"/>
              </a:solidFill>
            </a:endParaRPr>
          </a:p>
          <a:p>
            <a:endParaRPr lang="en-GB" sz="20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0" y="5949280"/>
            <a:ext cx="4572000" cy="60324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sz="1600" dirty="0" err="1" smtClean="0">
                <a:solidFill>
                  <a:srgbClr val="FFFFFF"/>
                </a:solidFill>
              </a:rPr>
              <a:t>www.europeanspallationsource.se</a:t>
            </a:r>
            <a:endParaRPr lang="en-GB" sz="1600" dirty="0" smtClean="0">
              <a:solidFill>
                <a:srgbClr val="FFFFFF"/>
              </a:solidFill>
            </a:endParaRPr>
          </a:p>
          <a:p>
            <a:pPr algn="ctr"/>
            <a:fld id="{656E358F-28A8-D04A-99E6-206C49444CD4}" type="datetime3">
              <a:rPr lang="sv-SE" sz="1400" smtClean="0">
                <a:solidFill>
                  <a:srgbClr val="FFFFFF"/>
                </a:solidFill>
              </a:rPr>
              <a:t>14 October 2016</a:t>
            </a:fld>
            <a:endParaRPr lang="en-GB" sz="14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375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SasView</a:t>
            </a:r>
            <a:r>
              <a:rPr lang="en-GB" noProof="0" dirty="0" smtClean="0"/>
              <a:t> Releases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smtClean="0"/>
              <a:t>10</a:t>
            </a:fld>
            <a:endParaRPr lang="en-GB"/>
          </a:p>
        </p:txBody>
      </p:sp>
      <p:sp>
        <p:nvSpPr>
          <p:cNvPr id="5" name="Down Arrow 4"/>
          <p:cNvSpPr/>
          <p:nvPr/>
        </p:nvSpPr>
        <p:spPr>
          <a:xfrm>
            <a:off x="35496" y="1628800"/>
            <a:ext cx="1584176" cy="48965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1556792"/>
            <a:ext cx="720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2006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2012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2014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76056" y="3219941"/>
            <a:ext cx="259228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 smtClean="0">
                <a:solidFill>
                  <a:srgbClr val="FF0000"/>
                </a:solidFill>
              </a:rPr>
              <a:t>SasView</a:t>
            </a:r>
            <a:r>
              <a:rPr lang="en-US" dirty="0" smtClean="0">
                <a:solidFill>
                  <a:srgbClr val="FF0000"/>
                </a:solidFill>
              </a:rPr>
              <a:t> 1.0 released </a:t>
            </a:r>
          </a:p>
          <a:p>
            <a:pPr algn="r"/>
            <a:r>
              <a:rPr lang="en-US" dirty="0" err="1" smtClean="0">
                <a:solidFill>
                  <a:srgbClr val="FF0000"/>
                </a:solidFill>
              </a:rPr>
              <a:t>SasView</a:t>
            </a:r>
            <a:r>
              <a:rPr lang="en-US" dirty="0" smtClean="0">
                <a:solidFill>
                  <a:srgbClr val="FF0000"/>
                </a:solidFill>
              </a:rPr>
              <a:t> 2.0 released</a:t>
            </a:r>
          </a:p>
          <a:p>
            <a:pPr algn="r"/>
            <a:r>
              <a:rPr lang="en-US" dirty="0" err="1">
                <a:solidFill>
                  <a:srgbClr val="FF0000"/>
                </a:solidFill>
              </a:rPr>
              <a:t>SasView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3.0 </a:t>
            </a:r>
            <a:r>
              <a:rPr lang="en-US" dirty="0">
                <a:solidFill>
                  <a:srgbClr val="FF0000"/>
                </a:solidFill>
              </a:rPr>
              <a:t>released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endParaRPr lang="en-US" dirty="0" smtClean="0"/>
          </a:p>
          <a:p>
            <a:pPr algn="r"/>
            <a:endParaRPr lang="en-US" dirty="0"/>
          </a:p>
          <a:p>
            <a:pPr algn="r"/>
            <a:endParaRPr lang="en-US" dirty="0" smtClean="0"/>
          </a:p>
          <a:p>
            <a:pPr algn="r"/>
            <a:r>
              <a:rPr lang="en-US" dirty="0" err="1">
                <a:solidFill>
                  <a:srgbClr val="FF0000"/>
                </a:solidFill>
              </a:rPr>
              <a:t>SasView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3.1 released</a:t>
            </a:r>
          </a:p>
          <a:p>
            <a:pPr algn="r"/>
            <a:endParaRPr lang="en-US" dirty="0" smtClean="0">
              <a:solidFill>
                <a:srgbClr val="FF0000"/>
              </a:solidFill>
            </a:endParaRPr>
          </a:p>
          <a:p>
            <a:pPr algn="r"/>
            <a:r>
              <a:rPr lang="en-US" dirty="0" err="1" smtClean="0">
                <a:solidFill>
                  <a:srgbClr val="FF0000"/>
                </a:solidFill>
              </a:rPr>
              <a:t>SasView</a:t>
            </a:r>
            <a:r>
              <a:rPr lang="en-US" dirty="0" smtClean="0">
                <a:solidFill>
                  <a:srgbClr val="FF0000"/>
                </a:solidFill>
              </a:rPr>
              <a:t> 4.0 just released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9632" y="5363924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SINE2020 </a:t>
            </a:r>
            <a:r>
              <a:rPr lang="en-US" dirty="0" smtClean="0"/>
              <a:t>two employees </a:t>
            </a:r>
            <a:r>
              <a:rPr lang="en-US" dirty="0"/>
              <a:t>at 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632" y="2699628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Community driven project  </a:t>
            </a:r>
          </a:p>
          <a:p>
            <a:r>
              <a:rPr lang="en-US" dirty="0" smtClean="0"/>
              <a:t>Releases after code camps 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7308304" y="1628800"/>
            <a:ext cx="1584176" cy="48965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40352" y="1556792"/>
            <a:ext cx="720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2006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2011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2012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2013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2014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2015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2016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image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7784" y="1556793"/>
            <a:ext cx="2027741" cy="936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image4.jpg" descr="NSF_logo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633" y="1556793"/>
            <a:ext cx="1224135" cy="923632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Rectangle 16"/>
          <p:cNvSpPr/>
          <p:nvPr/>
        </p:nvSpPr>
        <p:spPr>
          <a:xfrm>
            <a:off x="1331640" y="4293096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ESS joined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51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SasView</a:t>
            </a:r>
            <a:r>
              <a:rPr lang="en-US" dirty="0"/>
              <a:t> </a:t>
            </a:r>
            <a:r>
              <a:rPr lang="en-US" dirty="0" smtClean="0"/>
              <a:t>4.0 </a:t>
            </a:r>
            <a:r>
              <a:rPr lang="en-US" dirty="0"/>
              <a:t> </a:t>
            </a:r>
            <a:r>
              <a:rPr lang="en-US" dirty="0" smtClean="0"/>
              <a:t>is out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2208"/>
            <a:ext cx="4211960" cy="4925144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SasView</a:t>
            </a:r>
            <a:r>
              <a:rPr lang="en-US" sz="2400" dirty="0" smtClean="0"/>
              <a:t> "</a:t>
            </a:r>
            <a:r>
              <a:rPr lang="en-US" sz="2400" dirty="0"/>
              <a:t>built-in" models have been separated out into an independent </a:t>
            </a:r>
            <a:r>
              <a:rPr lang="en-US" sz="2400" dirty="0" smtClean="0"/>
              <a:t>package </a:t>
            </a:r>
          </a:p>
          <a:p>
            <a:r>
              <a:rPr lang="en-US" sz="2400" dirty="0" smtClean="0"/>
              <a:t>Easy to add custom user models (including advanced)</a:t>
            </a:r>
          </a:p>
          <a:p>
            <a:r>
              <a:rPr lang="en-US" sz="2400" dirty="0"/>
              <a:t>Support </a:t>
            </a:r>
            <a:r>
              <a:rPr lang="en-US" sz="2400" dirty="0" smtClean="0"/>
              <a:t>for </a:t>
            </a:r>
            <a:r>
              <a:rPr lang="en-US" sz="2400" dirty="0" err="1" smtClean="0"/>
              <a:t>OpenCL</a:t>
            </a:r>
            <a:endParaRPr lang="en-US" sz="2400" dirty="0" smtClean="0"/>
          </a:p>
          <a:p>
            <a:r>
              <a:rPr lang="en-US" sz="2400" dirty="0"/>
              <a:t>All model documentation has been reviewed and </a:t>
            </a:r>
            <a:r>
              <a:rPr lang="en-US" sz="2400" dirty="0" smtClean="0"/>
              <a:t>updated</a:t>
            </a:r>
          </a:p>
          <a:p>
            <a:r>
              <a:rPr lang="en-US" sz="2400" dirty="0" smtClean="0"/>
              <a:t>Number of minor bugs fixed</a:t>
            </a:r>
            <a:endParaRPr lang="en-US" sz="2400" dirty="0"/>
          </a:p>
          <a:p>
            <a:endParaRPr lang="en-US" sz="24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smtClean="0"/>
              <a:t>11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4283968" y="5849713"/>
            <a:ext cx="4896544" cy="531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Available </a:t>
            </a:r>
            <a:r>
              <a:rPr lang="en-US" sz="1600" dirty="0" smtClean="0"/>
              <a:t>from</a:t>
            </a:r>
            <a:r>
              <a:rPr lang="en-US" sz="1600" dirty="0" smtClean="0"/>
              <a:t>:</a:t>
            </a:r>
            <a:endParaRPr lang="en-US" sz="1600" dirty="0" smtClean="0"/>
          </a:p>
          <a:p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SasView</a:t>
            </a:r>
            <a:r>
              <a:rPr lang="en-US" sz="1600" dirty="0"/>
              <a:t>/</a:t>
            </a:r>
            <a:r>
              <a:rPr lang="en-US" sz="1600" dirty="0" err="1"/>
              <a:t>sasview</a:t>
            </a:r>
            <a:r>
              <a:rPr lang="en-US" sz="1600" dirty="0"/>
              <a:t>/releases/tag/v4.0</a:t>
            </a:r>
          </a:p>
        </p:txBody>
      </p:sp>
      <p:pic>
        <p:nvPicPr>
          <p:cNvPr id="6" name="Picture 5" descr="new_logo_w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968" y="1800200"/>
            <a:ext cx="484432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1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of custom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08" y="1600200"/>
            <a:ext cx="4773216" cy="4525963"/>
          </a:xfrm>
        </p:spPr>
        <p:txBody>
          <a:bodyPr/>
          <a:lstStyle/>
          <a:p>
            <a:r>
              <a:rPr lang="en-US" dirty="0" smtClean="0"/>
              <a:t>Plugin model editor</a:t>
            </a:r>
          </a:p>
          <a:p>
            <a:r>
              <a:rPr lang="en-US" dirty="0"/>
              <a:t>P</a:t>
            </a:r>
            <a:r>
              <a:rPr lang="en-US" dirty="0" smtClean="0"/>
              <a:t>ython and c files</a:t>
            </a:r>
          </a:p>
          <a:p>
            <a:r>
              <a:rPr lang="en-US" dirty="0" smtClean="0"/>
              <a:t>Syntax and performance testing</a:t>
            </a:r>
          </a:p>
          <a:p>
            <a:r>
              <a:rPr lang="en-US" dirty="0" err="1" smtClean="0"/>
              <a:t>SasView</a:t>
            </a:r>
            <a:r>
              <a:rPr lang="en-US" dirty="0" smtClean="0"/>
              <a:t> Marketplace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12</a:t>
            </a:fld>
            <a:endParaRPr lang="sv-SE" dirty="0"/>
          </a:p>
        </p:txBody>
      </p:sp>
      <p:pic>
        <p:nvPicPr>
          <p:cNvPr id="7" name="Picture 6" descr="Screen Shot 2016-10-13 at 09.41.33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2276" y="1595470"/>
            <a:ext cx="4279034" cy="3777746"/>
          </a:xfrm>
          <a:prstGeom prst="rect">
            <a:avLst/>
          </a:prstGeom>
        </p:spPr>
      </p:pic>
      <p:pic>
        <p:nvPicPr>
          <p:cNvPr id="5" name="Picture 4" descr="Screen Shot 2016-10-13 at 09.35.47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1458" y="3284984"/>
            <a:ext cx="4872542" cy="30243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78256" y="5877272"/>
            <a:ext cx="3570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http://</a:t>
            </a:r>
            <a:r>
              <a:rPr lang="en-US" sz="2000" dirty="0" err="1"/>
              <a:t>marketplace.sasview.org</a:t>
            </a:r>
            <a:r>
              <a:rPr lang="en-US" sz="2000" dirty="0"/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30808" y="6309320"/>
            <a:ext cx="3005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Credits: Lewis </a:t>
            </a:r>
            <a:r>
              <a:rPr lang="en-US" dirty="0" err="1"/>
              <a:t>O’Driscoll</a:t>
            </a:r>
            <a:r>
              <a:rPr lang="en-US" dirty="0"/>
              <a:t> (ISIS)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57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13</a:t>
            </a:fld>
            <a:endParaRPr lang="sv-SE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SINE2020 goals</a:t>
            </a:r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323528" y="2132856"/>
            <a:ext cx="8362255" cy="352839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Code modularization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New API and CLI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New GUI</a:t>
            </a:r>
          </a:p>
          <a:p>
            <a:r>
              <a:rPr lang="en-US" dirty="0">
                <a:solidFill>
                  <a:schemeClr val="tx1"/>
                </a:solidFill>
              </a:rPr>
              <a:t>Optimization of algorithms </a:t>
            </a:r>
            <a:r>
              <a:rPr lang="en-US" dirty="0" smtClean="0">
                <a:solidFill>
                  <a:schemeClr val="tx1"/>
                </a:solidFill>
              </a:rPr>
              <a:t>for </a:t>
            </a:r>
            <a:r>
              <a:rPr lang="en-US" dirty="0">
                <a:solidFill>
                  <a:schemeClr val="tx1"/>
                </a:solidFill>
              </a:rPr>
              <a:t>real time </a:t>
            </a:r>
            <a:r>
              <a:rPr lang="en-US" dirty="0" smtClean="0">
                <a:solidFill>
                  <a:schemeClr val="tx1"/>
                </a:solidFill>
              </a:rPr>
              <a:t>analysis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Extension with </a:t>
            </a:r>
            <a:r>
              <a:rPr lang="en-US" dirty="0" err="1" smtClean="0">
                <a:solidFill>
                  <a:schemeClr val="tx1"/>
                </a:solidFill>
              </a:rPr>
              <a:t>SASFit</a:t>
            </a:r>
            <a:r>
              <a:rPr lang="en-US" dirty="0" smtClean="0">
                <a:solidFill>
                  <a:schemeClr val="tx1"/>
                </a:solidFill>
              </a:rPr>
              <a:t> models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96336" y="1628800"/>
            <a:ext cx="1312922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88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14</a:t>
            </a:fld>
            <a:endParaRPr lang="sv-SE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01216" y="260648"/>
            <a:ext cx="6779096" cy="814412"/>
          </a:xfrm>
        </p:spPr>
        <p:txBody>
          <a:bodyPr>
            <a:normAutofit/>
          </a:bodyPr>
          <a:lstStyle/>
          <a:p>
            <a:r>
              <a:rPr lang="en-US" sz="2800" b="0" dirty="0" smtClean="0"/>
              <a:t>New API and CLI</a:t>
            </a:r>
            <a:endParaRPr lang="en-US" sz="2800" b="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51520" y="1484784"/>
            <a:ext cx="4176464" cy="48742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err="1" smtClean="0">
                <a:solidFill>
                  <a:schemeClr val="tx1"/>
                </a:solidFill>
              </a:rPr>
              <a:t>SasView</a:t>
            </a:r>
            <a:r>
              <a:rPr lang="en-US" sz="2200" dirty="0" smtClean="0">
                <a:solidFill>
                  <a:schemeClr val="tx1"/>
                </a:solidFill>
              </a:rPr>
              <a:t> “built-in” </a:t>
            </a:r>
            <a:r>
              <a:rPr lang="en-US" sz="2200" dirty="0">
                <a:solidFill>
                  <a:schemeClr val="tx1"/>
                </a:solidFill>
              </a:rPr>
              <a:t>m</a:t>
            </a:r>
            <a:r>
              <a:rPr lang="en-US" sz="2200" dirty="0" smtClean="0">
                <a:solidFill>
                  <a:schemeClr val="tx1"/>
                </a:solidFill>
              </a:rPr>
              <a:t>odels moved to an independent package</a:t>
            </a:r>
          </a:p>
          <a:p>
            <a:r>
              <a:rPr lang="en-US" sz="2200" dirty="0">
                <a:solidFill>
                  <a:schemeClr val="tx1"/>
                </a:solidFill>
              </a:rPr>
              <a:t>Separation of the model calculation code from the </a:t>
            </a:r>
            <a:r>
              <a:rPr lang="en-US" sz="2200" dirty="0" smtClean="0">
                <a:solidFill>
                  <a:schemeClr val="tx1"/>
                </a:solidFill>
              </a:rPr>
              <a:t>GUI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Module dependencies considerably reduced 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Opens up for use of “built-in” models in pipelines and easy exchange of fitting engines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61750" y="1484784"/>
            <a:ext cx="87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Before: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01480" y="3995772"/>
            <a:ext cx="122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Prosposed</a:t>
            </a:r>
            <a:r>
              <a:rPr lang="en-US" dirty="0" smtClean="0"/>
              <a:t>: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020272" y="2060848"/>
            <a:ext cx="504056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28184" y="2520313"/>
            <a:ext cx="2160240" cy="46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/>
          <p:nvPr/>
        </p:nvCxnSpPr>
        <p:spPr>
          <a:xfrm rot="16200000" flipH="1">
            <a:off x="6277998" y="2299066"/>
            <a:ext cx="648072" cy="891716"/>
          </a:xfrm>
          <a:prstGeom prst="curvedConnector3">
            <a:avLst>
              <a:gd name="adj1" fmla="val 50000"/>
            </a:avLst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5400000">
            <a:off x="7582526" y="2290682"/>
            <a:ext cx="648072" cy="908484"/>
          </a:xfrm>
          <a:prstGeom prst="curvedConnector3">
            <a:avLst>
              <a:gd name="adj1" fmla="val 50000"/>
            </a:avLst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796136" y="1772816"/>
            <a:ext cx="1152128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SasGUI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96336" y="1772816"/>
            <a:ext cx="1152128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SasCalc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88224" y="3068960"/>
            <a:ext cx="1351384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SasModels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644008" y="4437112"/>
            <a:ext cx="1152128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SasGUI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644008" y="5229200"/>
            <a:ext cx="1152128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644008" y="6021288"/>
            <a:ext cx="1152128" cy="648072"/>
          </a:xfrm>
          <a:prstGeom prst="rect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228184" y="4437112"/>
            <a:ext cx="1152128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SasCore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7812360" y="4437112"/>
            <a:ext cx="1224136" cy="648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SasModels</a:t>
            </a:r>
            <a:endParaRPr lang="en-US" dirty="0"/>
          </a:p>
        </p:txBody>
      </p:sp>
      <p:cxnSp>
        <p:nvCxnSpPr>
          <p:cNvPr id="34" name="Curved Connector 33"/>
          <p:cNvCxnSpPr>
            <a:stCxn id="31" idx="3"/>
          </p:cNvCxnSpPr>
          <p:nvPr/>
        </p:nvCxnSpPr>
        <p:spPr>
          <a:xfrm flipV="1">
            <a:off x="5796136" y="5085184"/>
            <a:ext cx="936104" cy="1260140"/>
          </a:xfrm>
          <a:prstGeom prst="curvedConnector2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5400000" flipH="1" flipV="1">
            <a:off x="5796136" y="5085184"/>
            <a:ext cx="504056" cy="504056"/>
          </a:xfrm>
          <a:prstGeom prst="curvedConnector3">
            <a:avLst>
              <a:gd name="adj1" fmla="val 50000"/>
            </a:avLst>
          </a:prstGeom>
          <a:ln w="539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3"/>
            <a:endCxn id="32" idx="1"/>
          </p:cNvCxnSpPr>
          <p:nvPr/>
        </p:nvCxnSpPr>
        <p:spPr>
          <a:xfrm>
            <a:off x="5796136" y="4761148"/>
            <a:ext cx="43204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3"/>
            <a:endCxn id="33" idx="1"/>
          </p:cNvCxnSpPr>
          <p:nvPr/>
        </p:nvCxnSpPr>
        <p:spPr>
          <a:xfrm>
            <a:off x="7380312" y="4761148"/>
            <a:ext cx="43204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76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15</a:t>
            </a:fld>
            <a:endParaRPr lang="sv-SE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GUI modernization</a:t>
            </a:r>
            <a:endParaRPr lang="en-US" dirty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0" y="1988840"/>
            <a:ext cx="5220072" cy="350606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T</a:t>
            </a:r>
            <a:r>
              <a:rPr lang="en-US" sz="2400" dirty="0" smtClean="0">
                <a:solidFill>
                  <a:schemeClr val="tx1"/>
                </a:solidFill>
              </a:rPr>
              <a:t>ransition from </a:t>
            </a:r>
            <a:r>
              <a:rPr lang="en-US" sz="2400" dirty="0" err="1" smtClean="0">
                <a:solidFill>
                  <a:schemeClr val="tx1"/>
                </a:solidFill>
              </a:rPr>
              <a:t>wx</a:t>
            </a:r>
            <a:r>
              <a:rPr lang="en-US" sz="2400" dirty="0" smtClean="0">
                <a:solidFill>
                  <a:schemeClr val="tx1"/>
                </a:solidFill>
              </a:rPr>
              <a:t>-python to </a:t>
            </a:r>
            <a:r>
              <a:rPr lang="en-US" sz="2400" dirty="0" err="1" smtClean="0">
                <a:solidFill>
                  <a:schemeClr val="tx1"/>
                </a:solidFill>
              </a:rPr>
              <a:t>PyQt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Platform </a:t>
            </a:r>
            <a:r>
              <a:rPr lang="en-US" sz="2400" dirty="0">
                <a:solidFill>
                  <a:schemeClr val="tx1"/>
                </a:solidFill>
              </a:rPr>
              <a:t>consistency  </a:t>
            </a:r>
            <a:r>
              <a:rPr lang="en-US" sz="2400" dirty="0" smtClean="0">
                <a:solidFill>
                  <a:schemeClr val="tx1"/>
                </a:solidFill>
              </a:rPr>
              <a:t>dialogs </a:t>
            </a:r>
            <a:r>
              <a:rPr lang="en-US" sz="2400" dirty="0">
                <a:solidFill>
                  <a:schemeClr val="tx1"/>
                </a:solidFill>
              </a:rPr>
              <a:t>look and behave the </a:t>
            </a:r>
            <a:r>
              <a:rPr lang="en-US" sz="2400" dirty="0" smtClean="0">
                <a:solidFill>
                  <a:schemeClr val="tx1"/>
                </a:solidFill>
              </a:rPr>
              <a:t>same across </a:t>
            </a:r>
            <a:r>
              <a:rPr lang="en-US" sz="2400" dirty="0">
                <a:solidFill>
                  <a:schemeClr val="tx1"/>
                </a:solidFill>
              </a:rPr>
              <a:t>all </a:t>
            </a:r>
            <a:r>
              <a:rPr lang="en-US" sz="2400" dirty="0" smtClean="0">
                <a:solidFill>
                  <a:schemeClr val="tx1"/>
                </a:solidFill>
              </a:rPr>
              <a:t>platforms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Long </a:t>
            </a:r>
            <a:r>
              <a:rPr lang="en-US" sz="2400" dirty="0">
                <a:solidFill>
                  <a:schemeClr val="tx1"/>
                </a:solidFill>
              </a:rPr>
              <a:t>term </a:t>
            </a:r>
            <a:r>
              <a:rPr lang="en-US" sz="2400" dirty="0" smtClean="0">
                <a:solidFill>
                  <a:schemeClr val="tx1"/>
                </a:solidFill>
              </a:rPr>
              <a:t>maintainability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Ease </a:t>
            </a:r>
            <a:r>
              <a:rPr lang="en-US" sz="2400" dirty="0">
                <a:solidFill>
                  <a:schemeClr val="tx1"/>
                </a:solidFill>
              </a:rPr>
              <a:t>of development (</a:t>
            </a:r>
            <a:r>
              <a:rPr lang="en-US" sz="2400" dirty="0" err="1">
                <a:solidFill>
                  <a:schemeClr val="tx1"/>
                </a:solidFill>
              </a:rPr>
              <a:t>Qt</a:t>
            </a:r>
            <a:r>
              <a:rPr lang="en-US" sz="2400" dirty="0">
                <a:solidFill>
                  <a:schemeClr val="tx1"/>
                </a:solidFill>
              </a:rPr>
              <a:t> designer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Clean </a:t>
            </a:r>
            <a:r>
              <a:rPr lang="en-US" sz="2400" dirty="0">
                <a:solidFill>
                  <a:schemeClr val="tx1"/>
                </a:solidFill>
              </a:rPr>
              <a:t>separation of UI and </a:t>
            </a:r>
            <a:r>
              <a:rPr lang="en-US" sz="2400" dirty="0" smtClean="0">
                <a:solidFill>
                  <a:schemeClr val="tx1"/>
                </a:solidFill>
              </a:rPr>
              <a:t>code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Native </a:t>
            </a:r>
            <a:r>
              <a:rPr lang="en-US" sz="2400" dirty="0">
                <a:solidFill>
                  <a:schemeClr val="tx1"/>
                </a:solidFill>
              </a:rPr>
              <a:t>thread </a:t>
            </a:r>
            <a:r>
              <a:rPr lang="en-US" sz="2400" dirty="0" smtClean="0">
                <a:solidFill>
                  <a:schemeClr val="tx1"/>
                </a:solidFill>
              </a:rPr>
              <a:t>support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1064" y="1999293"/>
            <a:ext cx="3615432" cy="86246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7153448" y="2863389"/>
            <a:ext cx="360040" cy="79208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3328" y="3778200"/>
            <a:ext cx="2531120" cy="25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16</a:t>
            </a:fld>
            <a:endParaRPr lang="sv-SE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GUI modernization</a:t>
            </a:r>
            <a:endParaRPr lang="en-US" dirty="0"/>
          </a:p>
        </p:txBody>
      </p:sp>
      <p:pic>
        <p:nvPicPr>
          <p:cNvPr id="5" name="Picture 4" descr="new_gui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0816" y="1700808"/>
            <a:ext cx="5607687" cy="4032448"/>
          </a:xfrm>
          <a:prstGeom prst="rect">
            <a:avLst/>
          </a:prstGeom>
        </p:spPr>
      </p:pic>
      <p:sp>
        <p:nvSpPr>
          <p:cNvPr id="9" name="Text Placeholder 3"/>
          <p:cNvSpPr txBox="1">
            <a:spLocks/>
          </p:cNvSpPr>
          <p:nvPr/>
        </p:nvSpPr>
        <p:spPr>
          <a:xfrm>
            <a:off x="0" y="1651125"/>
            <a:ext cx="3419872" cy="48742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W</a:t>
            </a:r>
            <a:r>
              <a:rPr lang="en-US" sz="2200" dirty="0" smtClean="0">
                <a:solidFill>
                  <a:schemeClr val="tx1"/>
                </a:solidFill>
              </a:rPr>
              <a:t>orking prototype</a:t>
            </a:r>
          </a:p>
          <a:p>
            <a:r>
              <a:rPr lang="en-US" sz="2200" dirty="0">
                <a:solidFill>
                  <a:schemeClr val="tx1"/>
                </a:solidFill>
              </a:rPr>
              <a:t>Plotting</a:t>
            </a:r>
          </a:p>
          <a:p>
            <a:r>
              <a:rPr lang="en-US" sz="2200" dirty="0">
                <a:solidFill>
                  <a:schemeClr val="tx1"/>
                </a:solidFill>
              </a:rPr>
              <a:t>Fitting </a:t>
            </a:r>
            <a:r>
              <a:rPr lang="en-US" sz="2200" dirty="0" smtClean="0">
                <a:solidFill>
                  <a:schemeClr val="tx1"/>
                </a:solidFill>
              </a:rPr>
              <a:t>and P</a:t>
            </a:r>
            <a:r>
              <a:rPr lang="en-US" sz="2200" dirty="0">
                <a:solidFill>
                  <a:schemeClr val="tx1"/>
                </a:solidFill>
              </a:rPr>
              <a:t>(r) </a:t>
            </a:r>
            <a:r>
              <a:rPr lang="en-US" sz="2200" dirty="0" smtClean="0">
                <a:solidFill>
                  <a:schemeClr val="tx1"/>
                </a:solidFill>
              </a:rPr>
              <a:t>panels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Plugin </a:t>
            </a:r>
            <a:r>
              <a:rPr lang="en-US" sz="2200" dirty="0">
                <a:solidFill>
                  <a:schemeClr val="tx1"/>
                </a:solidFill>
              </a:rPr>
              <a:t>model editor</a:t>
            </a:r>
          </a:p>
          <a:p>
            <a:r>
              <a:rPr lang="en-US" sz="2200" dirty="0" smtClean="0">
                <a:solidFill>
                  <a:srgbClr val="000000"/>
                </a:solidFill>
              </a:rPr>
              <a:t>PyQt4</a:t>
            </a:r>
            <a:r>
              <a:rPr lang="en-US" sz="2200" dirty="0">
                <a:solidFill>
                  <a:srgbClr val="000000"/>
                </a:solidFill>
              </a:rPr>
              <a:t>/Qt4 on Python 2.7</a:t>
            </a:r>
          </a:p>
          <a:p>
            <a:r>
              <a:rPr lang="en-US" sz="2200" dirty="0">
                <a:solidFill>
                  <a:srgbClr val="000000"/>
                </a:solidFill>
              </a:rPr>
              <a:t>Planned to convert to PyQt5/Qt5 once the code migrated to Python 3</a:t>
            </a:r>
          </a:p>
          <a:p>
            <a:r>
              <a:rPr lang="en-US" sz="2200" dirty="0">
                <a:solidFill>
                  <a:srgbClr val="000000"/>
                </a:solidFill>
              </a:rPr>
              <a:t>Multithreading with </a:t>
            </a:r>
            <a:r>
              <a:rPr lang="en-US" sz="2200" dirty="0" smtClean="0">
                <a:solidFill>
                  <a:srgbClr val="000000"/>
                </a:solidFill>
              </a:rPr>
              <a:t>twisted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419872" y="5733256"/>
            <a:ext cx="351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Credits: </a:t>
            </a:r>
            <a:r>
              <a:rPr lang="en-US" dirty="0" err="1" smtClean="0"/>
              <a:t>Piotr</a:t>
            </a:r>
            <a:r>
              <a:rPr lang="en-US" dirty="0" smtClean="0"/>
              <a:t> </a:t>
            </a:r>
            <a:r>
              <a:rPr lang="en-US" dirty="0" err="1" smtClean="0"/>
              <a:t>Rozyczko</a:t>
            </a:r>
            <a:r>
              <a:rPr lang="en-US" dirty="0" smtClean="0"/>
              <a:t> (ESS, DMSC)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62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17</a:t>
            </a:fld>
            <a:endParaRPr lang="sv-SE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6779096" cy="814412"/>
          </a:xfrm>
        </p:spPr>
        <p:txBody>
          <a:bodyPr>
            <a:normAutofit/>
          </a:bodyPr>
          <a:lstStyle/>
          <a:p>
            <a:r>
              <a:rPr lang="en-US" b="0" dirty="0" smtClean="0"/>
              <a:t>Code optimization</a:t>
            </a:r>
            <a:endParaRPr lang="en-US" b="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251520" y="1579117"/>
            <a:ext cx="4464496" cy="48742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Aim to perform real-time data analysis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Majority of  </a:t>
            </a:r>
            <a:r>
              <a:rPr lang="en-US" sz="2400" dirty="0" err="1" smtClean="0">
                <a:solidFill>
                  <a:schemeClr val="tx1"/>
                </a:solidFill>
              </a:rPr>
              <a:t>SasView</a:t>
            </a:r>
            <a:r>
              <a:rPr lang="en-US" sz="2400" dirty="0" smtClean="0">
                <a:solidFill>
                  <a:schemeClr val="tx1"/>
                </a:solidFill>
              </a:rPr>
              <a:t> models already  ported to GPU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For modern cards single and double precision enabled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Planned support for multiple CPUs/GPUs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Further optimization and testing 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304" y="1772816"/>
            <a:ext cx="3980160" cy="298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00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new_logo_wt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6096" y="2492896"/>
            <a:ext cx="1831129" cy="1296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Extending </a:t>
            </a:r>
            <a:r>
              <a:rPr lang="en-US" dirty="0" err="1" smtClean="0"/>
              <a:t>SasView</a:t>
            </a:r>
            <a:r>
              <a:rPr lang="en-US" dirty="0" smtClean="0"/>
              <a:t> with </a:t>
            </a:r>
            <a:r>
              <a:rPr lang="en-US" dirty="0" err="1" smtClean="0"/>
              <a:t>SasFit</a:t>
            </a:r>
            <a:r>
              <a:rPr lang="en-US" dirty="0" smtClean="0"/>
              <a:t> models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18</a:t>
            </a:fld>
            <a:endParaRPr lang="sv-S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5658" y="1484784"/>
            <a:ext cx="1424814" cy="1086421"/>
          </a:xfrm>
          <a:prstGeom prst="rect">
            <a:avLst/>
          </a:prstGeom>
        </p:spPr>
      </p:pic>
      <p:sp>
        <p:nvSpPr>
          <p:cNvPr id="11" name="Shape 10"/>
          <p:cNvSpPr/>
          <p:nvPr/>
        </p:nvSpPr>
        <p:spPr>
          <a:xfrm rot="4396374">
            <a:off x="5791693" y="1531195"/>
            <a:ext cx="2025110" cy="1797460"/>
          </a:xfrm>
          <a:prstGeom prst="swooshArrow">
            <a:avLst>
              <a:gd name="adj1" fmla="val 16310"/>
              <a:gd name="adj2" fmla="val 3137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2" name="Group 11"/>
          <p:cNvGrpSpPr/>
          <p:nvPr/>
        </p:nvGrpSpPr>
        <p:grpSpPr>
          <a:xfrm>
            <a:off x="5724128" y="1340768"/>
            <a:ext cx="1827651" cy="648072"/>
            <a:chOff x="-563488" y="160021"/>
            <a:chExt cx="2187691" cy="617220"/>
          </a:xfrm>
        </p:grpSpPr>
        <p:sp>
          <p:nvSpPr>
            <p:cNvPr id="16" name="Rectangle 15"/>
            <p:cNvSpPr/>
            <p:nvPr/>
          </p:nvSpPr>
          <p:spPr>
            <a:xfrm>
              <a:off x="228600" y="228601"/>
              <a:ext cx="1395603" cy="54864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-563488" y="160021"/>
              <a:ext cx="1395603" cy="5486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b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dirty="0" err="1" smtClean="0"/>
                <a:t>SasFit</a:t>
              </a:r>
              <a:endParaRPr lang="en-US" sz="3300" kern="12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258050" y="3284984"/>
            <a:ext cx="2131638" cy="1268720"/>
            <a:chOff x="3183318" y="2023119"/>
            <a:chExt cx="2131638" cy="1268720"/>
          </a:xfrm>
        </p:grpSpPr>
        <p:sp>
          <p:nvSpPr>
            <p:cNvPr id="14" name="Rectangle 13"/>
            <p:cNvSpPr/>
            <p:nvPr/>
          </p:nvSpPr>
          <p:spPr>
            <a:xfrm>
              <a:off x="3429006" y="2743199"/>
              <a:ext cx="1885950" cy="54864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3183318" y="2023119"/>
              <a:ext cx="1885950" cy="5486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t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300" kern="1200" dirty="0" err="1" smtClean="0"/>
                <a:t>SasView</a:t>
              </a:r>
              <a:endParaRPr lang="en-US" sz="3300" kern="1200" dirty="0"/>
            </a:p>
          </p:txBody>
        </p:sp>
      </p:grpSp>
      <p:sp>
        <p:nvSpPr>
          <p:cNvPr id="18" name="Text Placeholder 3"/>
          <p:cNvSpPr txBox="1">
            <a:spLocks/>
          </p:cNvSpPr>
          <p:nvPr/>
        </p:nvSpPr>
        <p:spPr>
          <a:xfrm>
            <a:off x="251520" y="1556792"/>
            <a:ext cx="4320480" cy="487421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>
                <a:solidFill>
                  <a:srgbClr val="000000"/>
                </a:solidFill>
              </a:rPr>
              <a:t>SasFit</a:t>
            </a:r>
            <a:r>
              <a:rPr lang="en-US" sz="2400" dirty="0" smtClean="0">
                <a:solidFill>
                  <a:srgbClr val="000000"/>
                </a:solidFill>
              </a:rPr>
              <a:t> – a software for analyzing </a:t>
            </a:r>
            <a:r>
              <a:rPr lang="en-US" sz="2400" dirty="0">
                <a:solidFill>
                  <a:srgbClr val="000000"/>
                </a:solidFill>
              </a:rPr>
              <a:t>and plotting </a:t>
            </a:r>
            <a:r>
              <a:rPr lang="en-US" sz="2400" dirty="0" smtClean="0">
                <a:solidFill>
                  <a:srgbClr val="000000"/>
                </a:solidFill>
              </a:rPr>
              <a:t>SAS data developed at PSI</a:t>
            </a:r>
          </a:p>
          <a:p>
            <a:r>
              <a:rPr lang="en-US" sz="2400" dirty="0" err="1" smtClean="0">
                <a:solidFill>
                  <a:srgbClr val="000000"/>
                </a:solidFill>
              </a:rPr>
              <a:t>SasFit</a:t>
            </a:r>
            <a:r>
              <a:rPr lang="en-US" sz="2400" dirty="0" smtClean="0">
                <a:solidFill>
                  <a:srgbClr val="000000"/>
                </a:solidFill>
              </a:rPr>
              <a:t> has a large collection of form and structure factors</a:t>
            </a:r>
            <a:endParaRPr lang="en-US" sz="2200" dirty="0" smtClean="0">
              <a:solidFill>
                <a:srgbClr val="000000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Framework for </a:t>
            </a:r>
            <a:r>
              <a:rPr lang="en-US" sz="2200" dirty="0" err="1" smtClean="0">
                <a:solidFill>
                  <a:schemeClr val="tx1"/>
                </a:solidFill>
              </a:rPr>
              <a:t>SasFit</a:t>
            </a:r>
            <a:r>
              <a:rPr lang="en-US" sz="2200" dirty="0" smtClean="0">
                <a:solidFill>
                  <a:schemeClr val="tx1"/>
                </a:solidFill>
              </a:rPr>
              <a:t> to </a:t>
            </a:r>
            <a:r>
              <a:rPr lang="en-US" sz="2200" dirty="0" err="1" smtClean="0">
                <a:solidFill>
                  <a:schemeClr val="tx1"/>
                </a:solidFill>
              </a:rPr>
              <a:t>SasView</a:t>
            </a:r>
            <a:r>
              <a:rPr lang="en-US" sz="2200" dirty="0" smtClean="0">
                <a:solidFill>
                  <a:schemeClr val="tx1"/>
                </a:solidFill>
              </a:rPr>
              <a:t> models conversion (including testing and comparison) 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Models will be uploaded to marketplace</a:t>
            </a:r>
          </a:p>
          <a:p>
            <a:pPr marL="285750" indent="-285750">
              <a:buFontTx/>
              <a:buChar char="-"/>
            </a:pPr>
            <a:endParaRPr lang="en-US" sz="2400" dirty="0" smtClean="0"/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endParaRPr lang="en-US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4932040" y="3140968"/>
            <a:ext cx="3960440" cy="3168352"/>
            <a:chOff x="912440" y="1268760"/>
            <a:chExt cx="7620000" cy="5251902"/>
          </a:xfrm>
        </p:grpSpPr>
        <p:graphicFrame>
          <p:nvGraphicFramePr>
            <p:cNvPr id="20" name="Diagram 19"/>
            <p:cNvGraphicFramePr/>
            <p:nvPr>
              <p:extLst>
                <p:ext uri="{D42A27DB-BD31-4B8C-83A1-F6EECF244321}">
                  <p14:modId xmlns:p14="http://schemas.microsoft.com/office/powerpoint/2010/main" val="1554393027"/>
                </p:ext>
              </p:extLst>
            </p:nvPr>
          </p:nvGraphicFramePr>
          <p:xfrm>
            <a:off x="912440" y="1268760"/>
            <a:ext cx="7620000" cy="41922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21" name="Right Brace 20"/>
            <p:cNvSpPr/>
            <p:nvPr/>
          </p:nvSpPr>
          <p:spPr>
            <a:xfrm rot="5400000">
              <a:off x="4139952" y="1340768"/>
              <a:ext cx="1296144" cy="633670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2" name="Diagram 21"/>
            <p:cNvGraphicFramePr/>
            <p:nvPr>
              <p:extLst>
                <p:ext uri="{D42A27DB-BD31-4B8C-83A1-F6EECF244321}">
                  <p14:modId xmlns:p14="http://schemas.microsoft.com/office/powerpoint/2010/main" val="3397373152"/>
                </p:ext>
              </p:extLst>
            </p:nvPr>
          </p:nvGraphicFramePr>
          <p:xfrm>
            <a:off x="3635896" y="4869160"/>
            <a:ext cx="2285722" cy="16515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2852076" y="4005063"/>
              <a:ext cx="2205803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TEST + COMPARISON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0949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78112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Extracts code from </a:t>
            </a:r>
            <a:r>
              <a:rPr lang="en-US" dirty="0" err="1" smtClean="0"/>
              <a:t>SasFit</a:t>
            </a:r>
            <a:r>
              <a:rPr lang="en-US" dirty="0"/>
              <a:t>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Reads in model and parameters description</a:t>
            </a:r>
          </a:p>
          <a:p>
            <a:r>
              <a:rPr lang="en-US" dirty="0" smtClean="0"/>
              <a:t>Reads in  parameters defaults</a:t>
            </a:r>
          </a:p>
          <a:p>
            <a:endParaRPr lang="en-US" dirty="0" smtClean="0"/>
          </a:p>
          <a:p>
            <a:r>
              <a:rPr lang="en-US" dirty="0" smtClean="0"/>
              <a:t>Outputs </a:t>
            </a:r>
            <a:r>
              <a:rPr lang="en-US" dirty="0" err="1" smtClean="0"/>
              <a:t>SasView</a:t>
            </a:r>
            <a:r>
              <a:rPr lang="en-US" dirty="0" smtClean="0"/>
              <a:t> plugin models (*</a:t>
            </a:r>
            <a:r>
              <a:rPr lang="en-US" dirty="0"/>
              <a:t>.c and *.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en-US" dirty="0" smtClean="0"/>
              <a:t>files)</a:t>
            </a:r>
          </a:p>
          <a:p>
            <a:r>
              <a:rPr lang="en-US" dirty="0" smtClean="0"/>
              <a:t>Creates description, parameters table, demo section, etc.</a:t>
            </a:r>
          </a:p>
          <a:p>
            <a:r>
              <a:rPr lang="en-US" dirty="0" smtClean="0"/>
              <a:t>Supplies </a:t>
            </a:r>
            <a:r>
              <a:rPr lang="en-US" dirty="0" err="1" smtClean="0"/>
              <a:t>SasModels</a:t>
            </a:r>
            <a:r>
              <a:rPr lang="en-US" dirty="0" smtClean="0"/>
              <a:t> functions (</a:t>
            </a:r>
            <a:r>
              <a:rPr lang="en-US" dirty="0" err="1" smtClean="0"/>
              <a:t>Iq</a:t>
            </a:r>
            <a:r>
              <a:rPr lang="en-US" dirty="0" smtClean="0"/>
              <a:t>, </a:t>
            </a:r>
            <a:r>
              <a:rPr lang="en-US" dirty="0" err="1" smtClean="0"/>
              <a:t>Iqxy</a:t>
            </a:r>
            <a:r>
              <a:rPr lang="en-US" dirty="0" smtClean="0"/>
              <a:t>, </a:t>
            </a:r>
            <a:r>
              <a:rPr lang="en-US" dirty="0" err="1" smtClean="0"/>
              <a:t>form_volume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F(q) supplied but not yet fully used by </a:t>
            </a:r>
            <a:r>
              <a:rPr lang="en-US" dirty="0" err="1" smtClean="0"/>
              <a:t>SasView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19</a:t>
            </a:fld>
            <a:endParaRPr lang="sv-SE" dirty="0"/>
          </a:p>
        </p:txBody>
      </p:sp>
      <p:grpSp>
        <p:nvGrpSpPr>
          <p:cNvPr id="5" name="Group 4"/>
          <p:cNvGrpSpPr/>
          <p:nvPr/>
        </p:nvGrpSpPr>
        <p:grpSpPr>
          <a:xfrm>
            <a:off x="35496" y="1844824"/>
            <a:ext cx="4392488" cy="3024336"/>
            <a:chOff x="912440" y="1268760"/>
            <a:chExt cx="7620000" cy="5251902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1582625638"/>
                </p:ext>
              </p:extLst>
            </p:nvPr>
          </p:nvGraphicFramePr>
          <p:xfrm>
            <a:off x="912440" y="1268760"/>
            <a:ext cx="7620000" cy="41922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ight Brace 6"/>
            <p:cNvSpPr/>
            <p:nvPr/>
          </p:nvSpPr>
          <p:spPr>
            <a:xfrm rot="5400000">
              <a:off x="4139952" y="1340768"/>
              <a:ext cx="1296144" cy="633670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3717453868"/>
                </p:ext>
              </p:extLst>
            </p:nvPr>
          </p:nvGraphicFramePr>
          <p:xfrm>
            <a:off x="3635896" y="4869160"/>
            <a:ext cx="2285722" cy="16515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2911129" y="4005063"/>
              <a:ext cx="2205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TEST + COMPARISON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043608" y="2636912"/>
            <a:ext cx="1152128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92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that makes user happy</a:t>
            </a:r>
            <a:endParaRPr lang="en-GB" noProof="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011487"/>
            <a:ext cx="28249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94CA"/>
                </a:solidFill>
              </a:rPr>
              <a:t>Experiment </a:t>
            </a:r>
            <a:endParaRPr lang="en-US" sz="4400" dirty="0">
              <a:solidFill>
                <a:srgbClr val="0094CA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80193" y="2060848"/>
            <a:ext cx="18281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rgbClr val="0094CA"/>
                </a:solidFill>
              </a:rPr>
              <a:t>Results </a:t>
            </a:r>
            <a:endParaRPr lang="en-US" sz="4400" dirty="0">
              <a:solidFill>
                <a:srgbClr val="0094CA"/>
              </a:solidFill>
            </a:endParaRP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075517247"/>
              </p:ext>
            </p:extLst>
          </p:nvPr>
        </p:nvGraphicFramePr>
        <p:xfrm>
          <a:off x="3059832" y="1489503"/>
          <a:ext cx="3961107" cy="1867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hape 157"/>
          <p:cNvSpPr/>
          <p:nvPr/>
        </p:nvSpPr>
        <p:spPr>
          <a:xfrm>
            <a:off x="179512" y="3868602"/>
            <a:ext cx="4824536" cy="2462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6" tIns="45716" rIns="45716" bIns="45716">
            <a:spAutoFit/>
          </a:bodyPr>
          <a:lstStyle/>
          <a:p>
            <a:pPr marL="342900" indent="-342900" defTabSz="609547">
              <a:buFont typeface="Arial"/>
              <a:buChar char="•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 smtClean="0"/>
              <a:t>Exploits underlying science</a:t>
            </a:r>
          </a:p>
          <a:p>
            <a:pPr marL="342900" indent="-342900" defTabSz="609547">
              <a:buFont typeface="Arial"/>
              <a:buChar char="•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 smtClean="0"/>
              <a:t>Easily extendable with new ideas</a:t>
            </a:r>
          </a:p>
          <a:p>
            <a:pPr marL="342900" indent="-342900" defTabSz="609547">
              <a:buFont typeface="Arial"/>
              <a:buChar char="•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 smtClean="0"/>
              <a:t>Robust </a:t>
            </a:r>
            <a:r>
              <a:rPr lang="en-US" sz="2200" dirty="0" smtClean="0"/>
              <a:t>and easy interface</a:t>
            </a:r>
          </a:p>
          <a:p>
            <a:pPr marL="342900" indent="-342900" defTabSz="609547">
              <a:buFont typeface="Arial"/>
              <a:buChar char="•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/>
              <a:t>U</a:t>
            </a:r>
            <a:r>
              <a:rPr lang="en-US" sz="2200" dirty="0" smtClean="0"/>
              <a:t>p</a:t>
            </a:r>
            <a:r>
              <a:rPr lang="en-US" sz="2200" dirty="0" smtClean="0"/>
              <a:t>-to-date documentation</a:t>
            </a:r>
          </a:p>
          <a:p>
            <a:pPr marL="342900" indent="-342900" defTabSz="609547">
              <a:buFont typeface="Arial"/>
              <a:buChar char="•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 smtClean="0"/>
              <a:t>Sufficiently fast</a:t>
            </a:r>
          </a:p>
          <a:p>
            <a:pPr marL="342900" indent="-342900" defTabSz="609547">
              <a:buFont typeface="Arial"/>
              <a:buChar char="•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 smtClean="0"/>
              <a:t>Maintainable</a:t>
            </a:r>
          </a:p>
          <a:p>
            <a:pPr marL="342900" indent="-342900" defTabSz="609547">
              <a:buFont typeface="Arial"/>
              <a:buChar char="•"/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lang="en-US" sz="2200" dirty="0" smtClean="0"/>
              <a:t>Sustainable</a:t>
            </a:r>
            <a:endParaRPr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8" y="3356992"/>
            <a:ext cx="4608512" cy="34563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3880" y="3262919"/>
            <a:ext cx="9116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47">
              <a:defRPr sz="3400">
                <a:latin typeface="Arial"/>
                <a:ea typeface="Arial"/>
                <a:cs typeface="Arial"/>
                <a:sym typeface="Arial"/>
              </a:defRPr>
            </a:pPr>
            <a:r>
              <a:rPr lang="en-US" sz="2800" dirty="0"/>
              <a:t>Data analysis software requirements:</a:t>
            </a:r>
          </a:p>
        </p:txBody>
      </p:sp>
    </p:spTree>
    <p:extLst>
      <p:ext uri="{BB962C8B-B14F-4D97-AF65-F5344CB8AC3E}">
        <p14:creationId xmlns:p14="http://schemas.microsoft.com/office/powerpoint/2010/main" val="389973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20</a:t>
            </a:fld>
            <a:endParaRPr lang="sv-SE" dirty="0"/>
          </a:p>
        </p:txBody>
      </p:sp>
      <p:sp>
        <p:nvSpPr>
          <p:cNvPr id="14" name="TextBox 13"/>
          <p:cNvSpPr txBox="1"/>
          <p:nvPr/>
        </p:nvSpPr>
        <p:spPr>
          <a:xfrm>
            <a:off x="1331640" y="1412776"/>
            <a:ext cx="119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Python file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228184" y="1412776"/>
            <a:ext cx="64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 </a:t>
            </a:r>
            <a:r>
              <a:rPr lang="en-US" dirty="0"/>
              <a:t>f</a:t>
            </a:r>
            <a:r>
              <a:rPr lang="en-US" dirty="0" smtClean="0"/>
              <a:t>ile</a:t>
            </a:r>
            <a:endParaRPr lang="en-US" dirty="0"/>
          </a:p>
        </p:txBody>
      </p:sp>
      <p:pic>
        <p:nvPicPr>
          <p:cNvPr id="16" name="Picture 15" descr="Screen Shot 2016-06-23 at 09.49.5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3945" b="947"/>
          <a:stretch/>
        </p:blipFill>
        <p:spPr>
          <a:xfrm>
            <a:off x="122114" y="1772816"/>
            <a:ext cx="4161854" cy="4022576"/>
          </a:xfrm>
          <a:prstGeom prst="rect">
            <a:avLst/>
          </a:prstGeom>
        </p:spPr>
      </p:pic>
      <p:pic>
        <p:nvPicPr>
          <p:cNvPr id="17" name="Picture 16" descr="Screen Shot 2016-06-23 at 09.51.38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0650" y="1772816"/>
            <a:ext cx="4703350" cy="4653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1680" y="2348880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Documentation needs to be </a:t>
            </a:r>
          </a:p>
          <a:p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added manually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Left Arrow 4"/>
          <p:cNvSpPr/>
          <p:nvPr/>
        </p:nvSpPr>
        <p:spPr>
          <a:xfrm>
            <a:off x="1043608" y="2564904"/>
            <a:ext cx="288032" cy="1440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44258" y="5858108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558ED5"/>
                </a:solidFill>
              </a:rPr>
              <a:t>Unit tests needs to be </a:t>
            </a:r>
          </a:p>
          <a:p>
            <a:r>
              <a:rPr lang="en-US" sz="1400" dirty="0" smtClean="0">
                <a:solidFill>
                  <a:srgbClr val="558ED5"/>
                </a:solidFill>
              </a:rPr>
              <a:t>added manually</a:t>
            </a:r>
            <a:endParaRPr lang="en-US" sz="1400" dirty="0">
              <a:solidFill>
                <a:srgbClr val="558ED5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1196186" y="6074132"/>
            <a:ext cx="288032" cy="144016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35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SasView-SasFit</a:t>
            </a:r>
            <a:r>
              <a:rPr lang="en-US" dirty="0" smtClean="0"/>
              <a:t> model </a:t>
            </a:r>
            <a:r>
              <a:rPr lang="en-US" dirty="0" err="1" smtClean="0"/>
              <a:t>comaprison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There is a number of overlapping models</a:t>
            </a:r>
          </a:p>
          <a:p>
            <a:r>
              <a:rPr lang="en-US" dirty="0" smtClean="0"/>
              <a:t>Unique models need to be identified</a:t>
            </a:r>
          </a:p>
          <a:p>
            <a:r>
              <a:rPr lang="en-US" dirty="0" smtClean="0"/>
              <a:t>Comparison by name is not sufficient</a:t>
            </a:r>
          </a:p>
          <a:p>
            <a:r>
              <a:rPr lang="en-US" dirty="0" smtClean="0"/>
              <a:t>Requires community effort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21</a:t>
            </a:fld>
            <a:endParaRPr lang="sv-SE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1772816"/>
            <a:ext cx="4536504" cy="3096344"/>
            <a:chOff x="912440" y="1268760"/>
            <a:chExt cx="7620000" cy="5251902"/>
          </a:xfrm>
        </p:grpSpPr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1200050113"/>
                </p:ext>
              </p:extLst>
            </p:nvPr>
          </p:nvGraphicFramePr>
          <p:xfrm>
            <a:off x="912440" y="1268760"/>
            <a:ext cx="7620000" cy="419224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Right Brace 6"/>
            <p:cNvSpPr/>
            <p:nvPr/>
          </p:nvSpPr>
          <p:spPr>
            <a:xfrm rot="5400000">
              <a:off x="4139952" y="1340768"/>
              <a:ext cx="1296144" cy="633670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8" name="Diagram 7"/>
            <p:cNvGraphicFramePr/>
            <p:nvPr>
              <p:extLst>
                <p:ext uri="{D42A27DB-BD31-4B8C-83A1-F6EECF244321}">
                  <p14:modId xmlns:p14="http://schemas.microsoft.com/office/powerpoint/2010/main" val="3547656619"/>
                </p:ext>
              </p:extLst>
            </p:nvPr>
          </p:nvGraphicFramePr>
          <p:xfrm>
            <a:off x="3635896" y="4869160"/>
            <a:ext cx="2285722" cy="16515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2911129" y="4005063"/>
              <a:ext cx="2205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TEST + COMPARISON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403648" y="3972333"/>
            <a:ext cx="1728192" cy="785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37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>
                <a:latin typeface="Arial"/>
                <a:cs typeface="Arial"/>
              </a:rPr>
              <a:t>SasView</a:t>
            </a:r>
            <a:r>
              <a:rPr lang="en-US" sz="2400" dirty="0" smtClean="0">
                <a:latin typeface="Arial"/>
                <a:cs typeface="Arial"/>
              </a:rPr>
              <a:t> is an open </a:t>
            </a:r>
            <a:r>
              <a:rPr lang="en-US" sz="2400" dirty="0">
                <a:latin typeface="Arial"/>
                <a:cs typeface="Arial"/>
              </a:rPr>
              <a:t>source</a:t>
            </a:r>
            <a:r>
              <a:rPr lang="en-US" sz="2400" i="1" dirty="0">
                <a:latin typeface="Arial"/>
                <a:cs typeface="Arial"/>
              </a:rPr>
              <a:t>, </a:t>
            </a:r>
            <a:r>
              <a:rPr lang="en-US" sz="2400" dirty="0">
                <a:latin typeface="Arial"/>
                <a:cs typeface="Arial"/>
              </a:rPr>
              <a:t>collaboratively developed software for the analysis and the modeling of small angle </a:t>
            </a:r>
            <a:r>
              <a:rPr lang="en-US" sz="2400" dirty="0" smtClean="0">
                <a:latin typeface="Arial"/>
                <a:cs typeface="Arial"/>
              </a:rPr>
              <a:t>scattering</a:t>
            </a:r>
          </a:p>
          <a:p>
            <a:r>
              <a:rPr lang="en-US" sz="2400" dirty="0" err="1" smtClean="0">
                <a:latin typeface="Arial"/>
                <a:cs typeface="Arial"/>
              </a:rPr>
              <a:t>SasView</a:t>
            </a:r>
            <a:r>
              <a:rPr lang="en-US" sz="2400" dirty="0" smtClean="0">
                <a:latin typeface="Arial"/>
                <a:cs typeface="Arial"/>
              </a:rPr>
              <a:t> 4.0 is out!</a:t>
            </a:r>
          </a:p>
          <a:p>
            <a:r>
              <a:rPr lang="en-US" sz="2400" dirty="0" smtClean="0">
                <a:latin typeface="Arial"/>
                <a:cs typeface="Arial"/>
              </a:rPr>
              <a:t>Sine2020 efforts involve: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Code modularization and optimization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New GUI development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Extension with new models</a:t>
            </a:r>
          </a:p>
          <a:p>
            <a:r>
              <a:rPr lang="en-US" sz="2400" dirty="0" smtClean="0">
                <a:latin typeface="Arial"/>
                <a:cs typeface="Arial"/>
              </a:rPr>
              <a:t>Our goals: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Easier maintainability 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Increased reliability </a:t>
            </a:r>
          </a:p>
          <a:p>
            <a:pPr lvl="1"/>
            <a:r>
              <a:rPr lang="en-US" sz="2000" dirty="0" smtClean="0">
                <a:latin typeface="Arial"/>
                <a:cs typeface="Arial"/>
              </a:rPr>
              <a:t>Better user experience</a:t>
            </a:r>
          </a:p>
          <a:p>
            <a:pPr lvl="1"/>
            <a:r>
              <a:rPr lang="en-US" sz="2000" dirty="0">
                <a:latin typeface="Arial"/>
                <a:cs typeface="Arial"/>
              </a:rPr>
              <a:t>R</a:t>
            </a:r>
            <a:r>
              <a:rPr lang="en-US" sz="2000" dirty="0" smtClean="0">
                <a:latin typeface="Arial"/>
                <a:cs typeface="Arial"/>
              </a:rPr>
              <a:t>eal-time data analysis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22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89112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SasView</a:t>
            </a:r>
            <a:r>
              <a:rPr lang="en-US" dirty="0"/>
              <a:t> -  Small Angle Scattering </a:t>
            </a:r>
            <a:r>
              <a:rPr lang="en-US" dirty="0" smtClean="0"/>
              <a:t>analysis software </a:t>
            </a:r>
          </a:p>
          <a:p>
            <a:r>
              <a:rPr lang="en-US" dirty="0" err="1" smtClean="0"/>
              <a:t>SasView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evelopment workflow</a:t>
            </a:r>
          </a:p>
          <a:p>
            <a:r>
              <a:rPr lang="en-US" dirty="0" smtClean="0"/>
              <a:t>Key features of the latest release</a:t>
            </a:r>
          </a:p>
          <a:p>
            <a:r>
              <a:rPr lang="en-US" dirty="0" err="1" smtClean="0"/>
              <a:t>SasView</a:t>
            </a:r>
            <a:r>
              <a:rPr lang="en-US" dirty="0" smtClean="0"/>
              <a:t> within </a:t>
            </a:r>
            <a:r>
              <a:rPr lang="en-US" dirty="0" smtClean="0"/>
              <a:t>SINE2020 </a:t>
            </a:r>
            <a:r>
              <a:rPr lang="en-US" dirty="0" smtClean="0"/>
              <a:t>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10403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SasView</a:t>
            </a:r>
            <a:r>
              <a:rPr lang="en-US" dirty="0" smtClean="0"/>
              <a:t> -  </a:t>
            </a:r>
            <a:r>
              <a:rPr lang="en-US" dirty="0"/>
              <a:t>Small Angle Scattering Analysis Software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4</a:t>
            </a:fld>
            <a:endParaRPr lang="sv-SE" dirty="0"/>
          </a:p>
        </p:txBody>
      </p:sp>
      <p:sp>
        <p:nvSpPr>
          <p:cNvPr id="6" name="Content Placeholder 8"/>
          <p:cNvSpPr txBox="1">
            <a:spLocks/>
          </p:cNvSpPr>
          <p:nvPr/>
        </p:nvSpPr>
        <p:spPr>
          <a:xfrm>
            <a:off x="179512" y="1556792"/>
            <a:ext cx="4392488" cy="50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Operates on </a:t>
            </a:r>
            <a:r>
              <a:rPr lang="en-US" dirty="0" smtClean="0">
                <a:solidFill>
                  <a:srgbClr val="000000"/>
                </a:solidFill>
              </a:rPr>
              <a:t>reduced scattering data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/>
              <a:t>Performs modeling in inverse space</a:t>
            </a:r>
          </a:p>
          <a:p>
            <a:r>
              <a:rPr lang="en-US" dirty="0" smtClean="0"/>
              <a:t>Data analysis toolbox:</a:t>
            </a:r>
          </a:p>
          <a:p>
            <a:pPr lvl="1"/>
            <a:r>
              <a:rPr lang="en-US" dirty="0" smtClean="0"/>
              <a:t>Fitting models to data</a:t>
            </a:r>
          </a:p>
          <a:p>
            <a:pPr lvl="1"/>
            <a:r>
              <a:rPr lang="en-US" dirty="0" smtClean="0"/>
              <a:t>P(r) inversion </a:t>
            </a:r>
          </a:p>
          <a:p>
            <a:pPr lvl="1"/>
            <a:r>
              <a:rPr lang="en-US" dirty="0" smtClean="0"/>
              <a:t>Model-independent analysis</a:t>
            </a:r>
          </a:p>
          <a:p>
            <a:r>
              <a:rPr lang="en-US" dirty="0" smtClean="0"/>
              <a:t>Other useful tools</a:t>
            </a:r>
          </a:p>
          <a:p>
            <a:pPr lvl="1"/>
            <a:endParaRPr lang="en-US" dirty="0"/>
          </a:p>
        </p:txBody>
      </p:sp>
      <p:pic>
        <p:nvPicPr>
          <p:cNvPr id="5" name="Picture 4" descr="new_logo_wt4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5936" y="1556792"/>
            <a:ext cx="4863455" cy="344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32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SasView</a:t>
            </a:r>
            <a:r>
              <a:rPr lang="en-US" dirty="0"/>
              <a:t> - Fitting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2208"/>
            <a:ext cx="3851920" cy="492514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Handles 1D and 2D data</a:t>
            </a:r>
          </a:p>
          <a:p>
            <a:r>
              <a:rPr lang="en-GB" sz="2400" dirty="0" smtClean="0"/>
              <a:t>Form and structure factors </a:t>
            </a:r>
            <a:r>
              <a:rPr lang="en-GB" sz="2400" dirty="0"/>
              <a:t>for various particle </a:t>
            </a:r>
            <a:r>
              <a:rPr lang="en-GB" sz="2400" dirty="0" smtClean="0"/>
              <a:t>shapes</a:t>
            </a:r>
          </a:p>
          <a:p>
            <a:r>
              <a:rPr lang="en-GB" sz="2400" dirty="0" smtClean="0"/>
              <a:t>Different optimizers (Bayesian Statistics)</a:t>
            </a:r>
          </a:p>
          <a:p>
            <a:r>
              <a:rPr lang="en-GB" sz="2400" dirty="0" smtClean="0"/>
              <a:t>Allows </a:t>
            </a:r>
            <a:r>
              <a:rPr lang="en-GB" sz="2400" dirty="0" err="1" smtClean="0"/>
              <a:t>polydispersity</a:t>
            </a:r>
            <a:r>
              <a:rPr lang="en-GB" sz="2400" dirty="0" smtClean="0"/>
              <a:t> </a:t>
            </a:r>
          </a:p>
          <a:p>
            <a:r>
              <a:rPr lang="en-GB" sz="2400" dirty="0" smtClean="0"/>
              <a:t>Simultaneous and batch fitting</a:t>
            </a:r>
          </a:p>
          <a:p>
            <a:r>
              <a:rPr lang="en-GB" sz="2400" dirty="0" smtClean="0"/>
              <a:t>Plugin models </a:t>
            </a:r>
            <a:endParaRPr lang="en-GB" sz="240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smtClean="0"/>
              <a:t>5</a:t>
            </a:fld>
            <a:endParaRPr lang="en-GB"/>
          </a:p>
        </p:txBody>
      </p:sp>
      <p:pic>
        <p:nvPicPr>
          <p:cNvPr id="9" name="Picture 8" descr="scr8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23928" y="1844824"/>
            <a:ext cx="5028282" cy="2803816"/>
          </a:xfrm>
          <a:prstGeom prst="rect">
            <a:avLst/>
          </a:prstGeom>
        </p:spPr>
      </p:pic>
      <p:pic>
        <p:nvPicPr>
          <p:cNvPr id="5" name="Picture 4" descr="Screen Shot 2016-10-14 at 10.56.57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9048" y="3501008"/>
            <a:ext cx="512142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64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ther useful tools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600200"/>
            <a:ext cx="3528392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P(r) inversion</a:t>
            </a:r>
          </a:p>
          <a:p>
            <a:r>
              <a:rPr lang="en-US" sz="2400" dirty="0"/>
              <a:t>Model independent </a:t>
            </a:r>
            <a:r>
              <a:rPr lang="en-US" sz="2400" dirty="0" smtClean="0"/>
              <a:t>analysis</a:t>
            </a:r>
          </a:p>
          <a:p>
            <a:r>
              <a:rPr lang="en-US" sz="2400" dirty="0" smtClean="0"/>
              <a:t>SLD calculator</a:t>
            </a:r>
          </a:p>
          <a:p>
            <a:r>
              <a:rPr lang="en-US" sz="2400" dirty="0" smtClean="0"/>
              <a:t>Slit size calculator </a:t>
            </a:r>
          </a:p>
          <a:p>
            <a:r>
              <a:rPr lang="en-US" sz="2400" dirty="0" err="1" smtClean="0"/>
              <a:t>Kiessing</a:t>
            </a:r>
            <a:r>
              <a:rPr lang="en-US" sz="2400" dirty="0" smtClean="0"/>
              <a:t> </a:t>
            </a:r>
            <a:r>
              <a:rPr lang="en-US" sz="2400" dirty="0"/>
              <a:t>t</a:t>
            </a:r>
            <a:r>
              <a:rPr lang="en-US" sz="2400" dirty="0" smtClean="0"/>
              <a:t>hickness </a:t>
            </a:r>
            <a:r>
              <a:rPr lang="en-US" sz="2400" dirty="0"/>
              <a:t>c</a:t>
            </a:r>
            <a:r>
              <a:rPr lang="en-US" sz="2400" dirty="0" smtClean="0"/>
              <a:t>alculator</a:t>
            </a:r>
            <a:endParaRPr lang="en-US" sz="2400" dirty="0" smtClean="0"/>
          </a:p>
          <a:p>
            <a:r>
              <a:rPr lang="en-US" sz="2400" dirty="0" smtClean="0"/>
              <a:t>Q resolution estimator</a:t>
            </a:r>
          </a:p>
          <a:p>
            <a:r>
              <a:rPr lang="en-US" sz="2400" dirty="0" smtClean="0"/>
              <a:t>Generic scattering calculator</a:t>
            </a:r>
          </a:p>
          <a:p>
            <a:endParaRPr lang="en-US" sz="2400" dirty="0" smtClean="0"/>
          </a:p>
          <a:p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 descr="scr9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3609260" y="1658927"/>
            <a:ext cx="5427236" cy="38583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5853337" y="2622105"/>
            <a:ext cx="5243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P(r)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27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err="1" smtClean="0"/>
              <a:t>SasView</a:t>
            </a:r>
            <a:r>
              <a:rPr lang="en-GB" noProof="0" dirty="0" smtClean="0"/>
              <a:t> History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smtClean="0"/>
              <a:t>7</a:t>
            </a:fld>
            <a:endParaRPr lang="en-GB"/>
          </a:p>
        </p:txBody>
      </p:sp>
      <p:sp>
        <p:nvSpPr>
          <p:cNvPr id="5" name="Down Arrow 4"/>
          <p:cNvSpPr/>
          <p:nvPr/>
        </p:nvSpPr>
        <p:spPr>
          <a:xfrm>
            <a:off x="35496" y="1628800"/>
            <a:ext cx="1584176" cy="489654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1556792"/>
            <a:ext cx="7200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2006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2012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2014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2016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9632" y="5363924"/>
            <a:ext cx="3240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SINE2020 </a:t>
            </a:r>
            <a:r>
              <a:rPr lang="en-US" dirty="0" smtClean="0"/>
              <a:t>two employees </a:t>
            </a:r>
            <a:r>
              <a:rPr lang="en-US" dirty="0"/>
              <a:t>at 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632" y="2699628"/>
            <a:ext cx="28083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Community driven project  </a:t>
            </a:r>
          </a:p>
          <a:p>
            <a:r>
              <a:rPr lang="en-US" dirty="0" smtClean="0"/>
              <a:t>Releases after code camps </a:t>
            </a:r>
            <a:endParaRPr lang="en-US" dirty="0"/>
          </a:p>
        </p:txBody>
      </p:sp>
      <p:pic>
        <p:nvPicPr>
          <p:cNvPr id="7" name="Picture 6" descr="cooperation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4008" y="1700808"/>
            <a:ext cx="4392488" cy="4392488"/>
          </a:xfrm>
          <a:prstGeom prst="rect">
            <a:avLst/>
          </a:prstGeom>
        </p:spPr>
      </p:pic>
      <p:pic>
        <p:nvPicPr>
          <p:cNvPr id="11" name="image3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7784" y="1556792"/>
            <a:ext cx="2027741" cy="936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image4.jpg" descr="NSF_logo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633" y="1556793"/>
            <a:ext cx="1224135" cy="923632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tangle 14"/>
          <p:cNvSpPr/>
          <p:nvPr/>
        </p:nvSpPr>
        <p:spPr>
          <a:xfrm>
            <a:off x="1331640" y="4293096"/>
            <a:ext cx="2664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ESS joined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SasView</a:t>
            </a:r>
            <a:r>
              <a:rPr lang="en-US" dirty="0" smtClean="0"/>
              <a:t> manpower 2016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10" name="Shape 210"/>
          <p:cNvSpPr/>
          <p:nvPr/>
        </p:nvSpPr>
        <p:spPr>
          <a:xfrm>
            <a:off x="5156813" y="1556792"/>
            <a:ext cx="3085777" cy="376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Jurrian Bakker (TUD)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Wim Bouwman (TUD)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Miguel Gonzales (ILL)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Richard Heenan (ISIS)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Dirk Honecker (ILL)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Paul Kienzle (NIST)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Jeff Kryzwon (NIST)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Ricardo Leal (ORNL)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David Mannicke (ANSTO)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Torben Nielsen (ESS)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Lewis O’Driscoll (ISIS)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Steve Parnell (TUD)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Wojciech Potrzebowski (ESS)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Piotr Rozyczko (ESS)</a:t>
            </a:r>
          </a:p>
          <a:p>
            <a:pPr marL="312528" indent="-312528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sz="1600" dirty="0"/>
              <a:t>Adam Washington (Sheffield)</a:t>
            </a:r>
          </a:p>
        </p:txBody>
      </p:sp>
      <p:sp>
        <p:nvSpPr>
          <p:cNvPr id="11" name="Shape 211"/>
          <p:cNvSpPr/>
          <p:nvPr/>
        </p:nvSpPr>
        <p:spPr>
          <a:xfrm>
            <a:off x="367631" y="1567527"/>
            <a:ext cx="3124249" cy="1611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>
              <a:buSzPct val="75000"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sz="2000" dirty="0" smtClean="0"/>
              <a:t>Management Team:</a:t>
            </a:r>
          </a:p>
          <a:p>
            <a:pPr marL="312528" indent="-312528">
              <a:buSzPct val="75000"/>
              <a:buChar char="•"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000" dirty="0" smtClean="0"/>
              <a:t>Paul </a:t>
            </a:r>
            <a:r>
              <a:rPr sz="2000" dirty="0"/>
              <a:t>Butler (NIST)</a:t>
            </a:r>
          </a:p>
          <a:p>
            <a:pPr marL="312528" indent="-312528">
              <a:buSzPct val="75000"/>
              <a:buChar char="•"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Mathieu Doucet (ORNL)</a:t>
            </a:r>
          </a:p>
          <a:p>
            <a:pPr marL="312528" indent="-312528">
              <a:buSzPct val="75000"/>
              <a:buChar char="•"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Andrew Jackson (ESS)</a:t>
            </a:r>
          </a:p>
          <a:p>
            <a:pPr marL="312528" indent="-312528">
              <a:buSzPct val="75000"/>
              <a:buChar char="•"/>
              <a:defRPr sz="2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sz="2000" dirty="0"/>
              <a:t>Steve King (ISIS)</a:t>
            </a:r>
          </a:p>
        </p:txBody>
      </p:sp>
      <p:pic>
        <p:nvPicPr>
          <p:cNvPr id="12" name="OMD08726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744" y="3237630"/>
            <a:ext cx="4623138" cy="3390781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213"/>
          <p:cNvSpPr/>
          <p:nvPr/>
        </p:nvSpPr>
        <p:spPr>
          <a:xfrm>
            <a:off x="5150372" y="5694224"/>
            <a:ext cx="4066230" cy="903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marL="444500" indent="-444500" algn="l">
              <a:buSzPct val="750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800" dirty="0"/>
              <a:t>and thanks to the many previous contributors, particularly Jae Hie Cho and Alina Gervaise</a:t>
            </a:r>
          </a:p>
        </p:txBody>
      </p:sp>
    </p:spTree>
    <p:extLst>
      <p:ext uri="{BB962C8B-B14F-4D97-AF65-F5344CB8AC3E}">
        <p14:creationId xmlns:p14="http://schemas.microsoft.com/office/powerpoint/2010/main" val="3385900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SasView</a:t>
            </a:r>
            <a:r>
              <a:rPr lang="en-US" dirty="0" smtClean="0"/>
              <a:t> Development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39341"/>
            <a:ext cx="4752528" cy="4958011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Code hosted at </a:t>
            </a:r>
            <a:r>
              <a:rPr lang="en-US" sz="2600" dirty="0" err="1" smtClean="0"/>
              <a:t>github</a:t>
            </a:r>
            <a:endParaRPr lang="en-US" sz="2600" dirty="0" smtClean="0"/>
          </a:p>
          <a:p>
            <a:r>
              <a:rPr lang="en-US" sz="2600" dirty="0" err="1" smtClean="0"/>
              <a:t>Trac</a:t>
            </a:r>
            <a:r>
              <a:rPr lang="en-US" sz="2600" dirty="0" smtClean="0"/>
              <a:t> issue tracking system</a:t>
            </a:r>
          </a:p>
          <a:p>
            <a:r>
              <a:rPr lang="en-US" sz="2600" dirty="0" smtClean="0"/>
              <a:t>Build system hosted at ESS -DMSC</a:t>
            </a:r>
          </a:p>
          <a:p>
            <a:endParaRPr lang="en-US" sz="2600" dirty="0"/>
          </a:p>
          <a:p>
            <a:r>
              <a:rPr lang="en-US" sz="2600" dirty="0" smtClean="0"/>
              <a:t>Biweekly video conference </a:t>
            </a:r>
          </a:p>
          <a:p>
            <a:r>
              <a:rPr lang="en-US" sz="2600" dirty="0" smtClean="0"/>
              <a:t>Code </a:t>
            </a:r>
            <a:r>
              <a:rPr lang="en-US" sz="2600" dirty="0"/>
              <a:t>camp once or twice </a:t>
            </a:r>
            <a:r>
              <a:rPr lang="en-US" sz="2600" dirty="0" smtClean="0"/>
              <a:t>per year</a:t>
            </a:r>
          </a:p>
          <a:p>
            <a:endParaRPr lang="en-US" sz="2600" dirty="0" smtClean="0"/>
          </a:p>
          <a:p>
            <a:r>
              <a:rPr lang="en-US" sz="2600" dirty="0" smtClean="0"/>
              <a:t>Web-based and built-in documentation</a:t>
            </a:r>
          </a:p>
          <a:p>
            <a:r>
              <a:rPr lang="en-US" sz="2600" dirty="0" smtClean="0"/>
              <a:t>Tutorial</a:t>
            </a:r>
            <a:endParaRPr lang="en-US" sz="2600" dirty="0"/>
          </a:p>
          <a:p>
            <a:r>
              <a:rPr lang="en-US" sz="2600" dirty="0" smtClean="0"/>
              <a:t>Mailing lists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115BC-487E-4422-894C-CB7CD3E79223}" type="slidenum">
              <a:rPr lang="sv-SE" smtClean="0"/>
              <a:t>9</a:t>
            </a:fld>
            <a:endParaRPr lang="sv-SE" dirty="0"/>
          </a:p>
        </p:txBody>
      </p:sp>
      <p:pic>
        <p:nvPicPr>
          <p:cNvPr id="8" name="Picture 7" descr="Screen Shot 2016-03-30 at 13.38.08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3168" y="1770620"/>
            <a:ext cx="3074807" cy="864096"/>
          </a:xfrm>
          <a:prstGeom prst="rect">
            <a:avLst/>
          </a:prstGeom>
        </p:spPr>
      </p:pic>
      <p:pic>
        <p:nvPicPr>
          <p:cNvPr id="9" name="Picture 8" descr="Screen Shot 2016-03-30 at 13.41.44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6650" y="2706724"/>
            <a:ext cx="3326428" cy="720080"/>
          </a:xfrm>
          <a:prstGeom prst="rect">
            <a:avLst/>
          </a:prstGeom>
        </p:spPr>
      </p:pic>
      <p:pic>
        <p:nvPicPr>
          <p:cNvPr id="10" name="Picture 9" descr="Screen Shot 2016-03-30 at 13.40.32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6648" y="3426804"/>
            <a:ext cx="3659603" cy="1585925"/>
          </a:xfrm>
          <a:prstGeom prst="rect">
            <a:avLst/>
          </a:prstGeom>
        </p:spPr>
      </p:pic>
      <p:pic>
        <p:nvPicPr>
          <p:cNvPr id="11" name="Picture 10" descr="Screen Shot 2016-09-01 at 15.10.12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6056" y="4362908"/>
            <a:ext cx="3275856" cy="20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SS Core 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SS Core Powerpoint" id="{F02C5803-D437-4A4B-B279-84472F47EB33}" vid="{77746F4A-52A9-724A-84EC-D1436FAAE3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 Core Powerpoint.potx</Template>
  <TotalTime>4551</TotalTime>
  <Words>982</Words>
  <Application>Microsoft Macintosh PowerPoint</Application>
  <PresentationFormat>On-screen Show (4:3)</PresentationFormat>
  <Paragraphs>288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ESS Core Powerpoint</vt:lpstr>
      <vt:lpstr>ESS view on SasView</vt:lpstr>
      <vt:lpstr>Data analysis that makes user happy</vt:lpstr>
      <vt:lpstr>Outline</vt:lpstr>
      <vt:lpstr>SasView -  Small Angle Scattering Analysis Software Package</vt:lpstr>
      <vt:lpstr>SasView - Fitting</vt:lpstr>
      <vt:lpstr>Other useful tools</vt:lpstr>
      <vt:lpstr>SasView History</vt:lpstr>
      <vt:lpstr>SasView manpower 2016 </vt:lpstr>
      <vt:lpstr>SasView Development Workflow</vt:lpstr>
      <vt:lpstr>SasView Releases</vt:lpstr>
      <vt:lpstr>SasView 4.0  is out</vt:lpstr>
      <vt:lpstr>Addition of custom models</vt:lpstr>
      <vt:lpstr>SINE2020 goals</vt:lpstr>
      <vt:lpstr>New API and CLI</vt:lpstr>
      <vt:lpstr>GUI modernization</vt:lpstr>
      <vt:lpstr>GUI modernization</vt:lpstr>
      <vt:lpstr>Code optimization</vt:lpstr>
      <vt:lpstr>Extending SasView with SasFit models </vt:lpstr>
      <vt:lpstr>Conversion script</vt:lpstr>
      <vt:lpstr>Conversion script</vt:lpstr>
      <vt:lpstr>SasView-SasFit model comaprison</vt:lpstr>
      <vt:lpstr>Summary </vt:lpstr>
    </vt:vector>
  </TitlesOfParts>
  <Company>ESS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Heléne Björkman</dc:creator>
  <cp:lastModifiedBy>Wojciech Potrzebowski</cp:lastModifiedBy>
  <cp:revision>163</cp:revision>
  <dcterms:created xsi:type="dcterms:W3CDTF">2013-10-29T16:05:10Z</dcterms:created>
  <dcterms:modified xsi:type="dcterms:W3CDTF">2016-10-14T10:16:02Z</dcterms:modified>
</cp:coreProperties>
</file>