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11700"/>
  <p:notesSz cx="6858000" cy="9144000"/>
  <p:defaultTextStyle>
    <a:defPPr>
      <a:defRPr lang="fr-FR"/>
    </a:defPPr>
    <a:lvl1pPr marL="0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1993206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3986408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5979614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7972820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9966023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1959229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3952431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5945637" algn="l" defTabSz="199320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32">
          <p15:clr>
            <a:srgbClr val="A4A3A4"/>
          </p15:clr>
        </p15:guide>
        <p15:guide id="2" orient="horz" pos="24058">
          <p15:clr>
            <a:srgbClr val="A4A3A4"/>
          </p15:clr>
        </p15:guide>
        <p15:guide id="3" orient="horz" pos="25881">
          <p15:clr>
            <a:srgbClr val="A4A3A4"/>
          </p15:clr>
        </p15:guide>
        <p15:guide id="4" orient="horz" pos="1772">
          <p15:clr>
            <a:srgbClr val="A4A3A4"/>
          </p15:clr>
        </p15:guide>
        <p15:guide id="5" orient="horz" pos="4279">
          <p15:clr>
            <a:srgbClr val="A4A3A4"/>
          </p15:clr>
        </p15:guide>
        <p15:guide id="6" pos="18601">
          <p15:clr>
            <a:srgbClr val="A4A3A4"/>
          </p15:clr>
        </p15:guide>
        <p15:guide id="7" pos="10064">
          <p15:clr>
            <a:srgbClr val="A4A3A4"/>
          </p15:clr>
        </p15:guide>
        <p15:guide id="8" pos="484">
          <p15:clr>
            <a:srgbClr val="A4A3A4"/>
          </p15:clr>
        </p15:guide>
        <p15:guide id="9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6AA"/>
    <a:srgbClr val="89C3EF"/>
    <a:srgbClr val="52A8E8"/>
    <a:srgbClr val="42C0F8"/>
    <a:srgbClr val="B2C8DA"/>
    <a:srgbClr val="B2C800"/>
    <a:srgbClr val="C693C2"/>
    <a:srgbClr val="AF1280"/>
    <a:srgbClr val="E60000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 showGuides="1">
      <p:cViewPr>
        <p:scale>
          <a:sx n="42" d="100"/>
          <a:sy n="42" d="100"/>
        </p:scale>
        <p:origin x="248" y="-3156"/>
      </p:cViewPr>
      <p:guideLst>
        <p:guide orient="horz" pos="25032"/>
        <p:guide orient="horz" pos="24058"/>
        <p:guide orient="horz" pos="25881"/>
        <p:guide orient="horz" pos="1772"/>
        <p:guide orient="horz" pos="4279"/>
        <p:guide pos="18601"/>
        <p:guide pos="10064"/>
        <p:guide pos="484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1E12-56A1-B34D-BADD-C17FBBE13C0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6A1C-D3C9-2D4C-A772-EF6EBC673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1441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B0C6-E9DA-4D5F-BC27-BA950843C2A2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A807-5637-4380-9870-E4E2C1E6ED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006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15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6931" y="0"/>
            <a:ext cx="29544130" cy="403954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" y="41546578"/>
            <a:ext cx="30275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fr-FR" sz="440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        </a:t>
            </a:r>
            <a:r>
              <a:rPr lang="fr-FR" sz="3600" b="0" i="1" u="none" strike="noStrike" kern="1200" spc="400" baseline="0" dirty="0" smtClean="0">
                <a:solidFill>
                  <a:schemeClr val="tx1"/>
                </a:solidFill>
                <a:latin typeface="Gill Sans MT"/>
                <a:ea typeface="+mn-ea"/>
                <a:cs typeface="Gill Sans MT"/>
              </a:rPr>
              <a:t>INSTITUT LAUE LANGEVIN - THE EUROPEAN NEUTRON SOURCE</a:t>
            </a:r>
          </a:p>
        </p:txBody>
      </p:sp>
    </p:spTree>
    <p:extLst>
      <p:ext uri="{BB962C8B-B14F-4D97-AF65-F5344CB8AC3E}">
        <p14:creationId xmlns:p14="http://schemas.microsoft.com/office/powerpoint/2010/main" val="2983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ctr" defTabSz="1993206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903" indent="-1494903" algn="l" defTabSz="1993206" rtl="0" eaLnBrk="1" latinLnBrk="0" hangingPunct="1">
        <a:spcBef>
          <a:spcPct val="20000"/>
        </a:spcBef>
        <a:buFont typeface="Arial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959" indent="-1245753" algn="l" defTabSz="1993206" rtl="0" eaLnBrk="1" latinLnBrk="0" hangingPunct="1">
        <a:spcBef>
          <a:spcPct val="20000"/>
        </a:spcBef>
        <a:buFont typeface="Arial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011" indent="-996603" algn="l" defTabSz="1993206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217" indent="-996603" algn="l" defTabSz="1993206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420" indent="-996603" algn="l" defTabSz="1993206" rtl="0" eaLnBrk="1" latinLnBrk="0" hangingPunct="1">
        <a:spcBef>
          <a:spcPct val="20000"/>
        </a:spcBef>
        <a:buFont typeface="Arial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626" indent="-996603" algn="l" defTabSz="199320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832" indent="-996603" algn="l" defTabSz="199320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034" indent="-996603" algn="l" defTabSz="199320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2240" indent="-996603" algn="l" defTabSz="1993206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06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408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614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820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023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229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431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637" algn="l" defTabSz="199320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06400" y="36399377"/>
            <a:ext cx="29439461" cy="2958873"/>
          </a:xfrm>
          <a:prstGeom prst="roundRect">
            <a:avLst/>
          </a:prstGeom>
          <a:solidFill>
            <a:srgbClr val="89C3EF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1622" y="2501331"/>
            <a:ext cx="256910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Julius </a:t>
            </a:r>
            <a:r>
              <a:rPr lang="en-US" sz="37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Karliczek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Jeffery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Krzywon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James Crake-Merani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Lucas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Wilkins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Stephen King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Piotr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Rozyczko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Miguel Gonzalez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7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3862" y="945500"/>
            <a:ext cx="2623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22" y="3180053"/>
            <a:ext cx="256910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 Laue-</a:t>
            </a:r>
            <a:r>
              <a:rPr lang="en-US" sz="3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Langevin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(FR), 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Standards and Technology (USA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				        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ISIS Neutron and Muon Source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(UK), </a:t>
            </a:r>
            <a:r>
              <a:rPr lang="en-US" sz="37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Spallation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ERIC </a:t>
            </a:r>
            <a:r>
              <a:rPr lang="en-US" sz="3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(SE)</a:t>
            </a:r>
            <a:endParaRPr lang="en-US" sz="37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862" y="36467012"/>
            <a:ext cx="29399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benefited from the use of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originally developed under NSF Award DMR </a:t>
            </a:r>
            <a:r>
              <a:rPr lang="en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0520547.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contains code developed with funding from the EU Horizon 2020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SINE2020 project Grant No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654000.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collaborative effort from various large scattering facilities to manage analysis of acquired data. Bringing together methods 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tool and undergoes constant improvement while having continuous user support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of now, scientists and developers from 7 neutron scattering facilities and 1 synchrotron facility are participating in the foregoing project of maintaining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software.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SasView’s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codebase management via open source repositories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lets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by reading code, mentioning current issues and requesting new features.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38" y="41685125"/>
            <a:ext cx="2309726" cy="596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38" y="39730358"/>
            <a:ext cx="2337987" cy="1651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431" y="39511883"/>
            <a:ext cx="3403019" cy="1327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150" y="41273892"/>
            <a:ext cx="3499184" cy="10361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605" y="39511883"/>
            <a:ext cx="3920244" cy="19352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08889" y="39717918"/>
            <a:ext cx="5483877" cy="13947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9850" y="40068521"/>
            <a:ext cx="3756232" cy="909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33315" y="39661897"/>
            <a:ext cx="3262342" cy="16104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79208" y="40963930"/>
            <a:ext cx="3354606" cy="16560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90806" y="39661897"/>
            <a:ext cx="3731811" cy="152257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05122" y="4564792"/>
            <a:ext cx="29439461" cy="31530937"/>
          </a:xfrm>
          <a:prstGeom prst="rect">
            <a:avLst/>
          </a:prstGeom>
          <a:solidFill>
            <a:srgbClr val="0676AA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54050" y="5525106"/>
            <a:ext cx="28941607" cy="867349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16053" y="5834312"/>
            <a:ext cx="74319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approaches the plotting functionality in a very modularized way. Nearly every plot receives its own window.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provides the possibility of visual comparison of plots from different sources or various simulated curves. Nevertheless, some functionalities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like batch fitting, can be uncomfortable for the user when using this behavior, since numerous plots will open at the same time upon completion of computation.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27909" y="14756484"/>
            <a:ext cx="10800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project and requirements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7494" y="5588394"/>
            <a:ext cx="8819332" cy="6454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10113526" y="12084152"/>
            <a:ext cx="80153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Plots from a fitting process with: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dimensional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fit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fit parameter with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polydispersity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269856" y="5725530"/>
            <a:ext cx="94072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for this plotting refactoring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way to maintain the current modular aspect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plotting functionality, while bundling plots from one fitting process together.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8074025" algn="l"/>
              </a:tabLst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central questions in the matter of designing this refactoring were: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one central window for all plots be realized?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this window present a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tree-like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that is similar to the internal bookkeeping of data and simulations?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8074025" algn="l"/>
              </a:tabLst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already existing structures in the program be used to realize this new behavior?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4050" y="15632694"/>
            <a:ext cx="28941607" cy="7933975"/>
          </a:xfrm>
          <a:prstGeom prst="roundRect">
            <a:avLst/>
          </a:prstGeom>
          <a:solidFill>
            <a:srgbClr val="89C3EF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27908" y="4678590"/>
            <a:ext cx="917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Goals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3329" y="25124651"/>
            <a:ext cx="12975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functionality from the demo into the existing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codebase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work which is left to do.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Rewriting and redesigning parts of the architecture in the data visualization, a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feature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application, takes a lot of time and thought to produce an acceptable outcome.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69294" y="15906246"/>
            <a:ext cx="890377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 included key 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plot widget representing internal data management structure with two nested tab widgets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simulated and noisy data for fitting demonstration purposes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with integrated on mouse click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Docking of the lowest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widget window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dataset dragging in the data viewer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plot modifiers e.g. line colors (1d) or color schemes (2d) in data explorer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91225" y="14807047"/>
            <a:ext cx="6844788" cy="573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14514" y="15602599"/>
            <a:ext cx="4638872" cy="7568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67225" y="17675432"/>
            <a:ext cx="6365740" cy="6945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Rounded Rectangle 39"/>
          <p:cNvSpPr/>
          <p:nvPr/>
        </p:nvSpPr>
        <p:spPr>
          <a:xfrm>
            <a:off x="720538" y="24980179"/>
            <a:ext cx="14287071" cy="10789938"/>
          </a:xfrm>
          <a:prstGeom prst="roundRect">
            <a:avLst/>
          </a:prstGeom>
          <a:noFill/>
          <a:ln w="101600">
            <a:solidFill>
              <a:srgbClr val="89C3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5423741" y="25970539"/>
            <a:ext cx="14171916" cy="9799577"/>
          </a:xfrm>
          <a:prstGeom prst="roundRect">
            <a:avLst/>
          </a:prstGeom>
          <a:noFill/>
          <a:ln w="101600">
            <a:solidFill>
              <a:srgbClr val="89C3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47786" y="16058646"/>
            <a:ext cx="83739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a better overview of the software requirements for this project, a demo version was designed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reviewed by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broader community of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developers.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demo dependencies for this project 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Python (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PySide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7908" y="24047688"/>
            <a:ext cx="1010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625861" y="25076004"/>
            <a:ext cx="1010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Outlook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7753423" y="33189825"/>
            <a:ext cx="998912" cy="644892"/>
          </a:xfrm>
          <a:prstGeom prst="rightArrow">
            <a:avLst/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32326" y="28421805"/>
            <a:ext cx="7089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features 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datasets and their fits in one respective window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plot locations on click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structures that can be enhanced in the future work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700716" y="28421805"/>
            <a:ext cx="598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in the future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migration of demo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Redesigning more internal infrastructure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21768" y="26359002"/>
            <a:ext cx="129758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2024, multiple summer interns worked on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improve several features in the software: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Brayden Miller</a:t>
            </a:r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enhanced the built-in model editor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more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efficient 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Okwuchuwu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Nwobi</a:t>
            </a:r>
            <a:r>
              <a:rPr 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worked on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integration schemes to ensure reliable data analysis of non-centrosymmetric models.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Crake-Merani</a:t>
            </a:r>
            <a:r>
              <a:rPr lang="en-US" sz="36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big refactoring project that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infrastructure and file reading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005015" y="31646833"/>
            <a:ext cx="10434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forget: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version 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6.0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coming out soon!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are included and already existing ones have been improved.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install the new version, check out the What’s new box to stay tuned.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9162" y="32235282"/>
            <a:ext cx="7192592" cy="284557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10120" y="31238414"/>
            <a:ext cx="7678763" cy="4711536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8973218" y="31454686"/>
            <a:ext cx="4737441" cy="904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40112" y="33783937"/>
            <a:ext cx="2133388" cy="2142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142738" y="31979928"/>
            <a:ext cx="1718255" cy="171825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400884" y="548268"/>
            <a:ext cx="3652501" cy="318622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587539" y="31490719"/>
            <a:ext cx="268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SasView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6.0.0b2: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 A0V - V2">
  <a:themeElements>
    <a:clrScheme name="ILL 2">
      <a:dk1>
        <a:srgbClr val="000000"/>
      </a:dk1>
      <a:lt1>
        <a:srgbClr val="FFFFFF"/>
      </a:lt1>
      <a:dk2>
        <a:srgbClr val="007CB0"/>
      </a:dk2>
      <a:lt2>
        <a:srgbClr val="FFFFFF"/>
      </a:lt2>
      <a:accent1>
        <a:srgbClr val="95ACBA"/>
      </a:accent1>
      <a:accent2>
        <a:srgbClr val="009FE3"/>
      </a:accent2>
      <a:accent3>
        <a:srgbClr val="004899"/>
      </a:accent3>
      <a:accent4>
        <a:srgbClr val="73B1C3"/>
      </a:accent4>
      <a:accent5>
        <a:srgbClr val="A2C73B"/>
      </a:accent5>
      <a:accent6>
        <a:srgbClr val="869C80"/>
      </a:accent6>
      <a:hlink>
        <a:srgbClr val="E6007E"/>
      </a:hlink>
      <a:folHlink>
        <a:srgbClr val="AF1280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erVertical" id="{EB679222-1FA5-4508-A129-60FA574AABE8}" vid="{31F3A325-7B2B-4A1E-8F85-3CD1489BAA9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PosterVertical</Template>
  <TotalTime>1063</TotalTime>
  <Words>713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Times New Roman</vt:lpstr>
      <vt:lpstr>Poster A0V - V2</vt:lpstr>
      <vt:lpstr>PowerPoint Presentation</vt:lpstr>
    </vt:vector>
  </TitlesOfParts>
  <Company>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Karliczek</dc:creator>
  <cp:lastModifiedBy>Julius Karliczek</cp:lastModifiedBy>
  <cp:revision>49</cp:revision>
  <dcterms:created xsi:type="dcterms:W3CDTF">2024-09-18T08:01:35Z</dcterms:created>
  <dcterms:modified xsi:type="dcterms:W3CDTF">2024-09-20T13:30:10Z</dcterms:modified>
</cp:coreProperties>
</file>