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25" r:id="rId4"/>
  </p:sldMasterIdLst>
  <p:notesMasterIdLst>
    <p:notesMasterId r:id="rId27"/>
  </p:notesMasterIdLst>
  <p:sldIdLst>
    <p:sldId id="256" r:id="rId5"/>
    <p:sldId id="257" r:id="rId6"/>
    <p:sldId id="266" r:id="rId7"/>
    <p:sldId id="265" r:id="rId8"/>
    <p:sldId id="268" r:id="rId9"/>
    <p:sldId id="260" r:id="rId10"/>
    <p:sldId id="261" r:id="rId11"/>
    <p:sldId id="262" r:id="rId12"/>
    <p:sldId id="263" r:id="rId13"/>
    <p:sldId id="264" r:id="rId14"/>
    <p:sldId id="269" r:id="rId15"/>
    <p:sldId id="270" r:id="rId16"/>
    <p:sldId id="271" r:id="rId17"/>
    <p:sldId id="272" r:id="rId18"/>
    <p:sldId id="274" r:id="rId19"/>
    <p:sldId id="267" r:id="rId20"/>
    <p:sldId id="273" r:id="rId21"/>
    <p:sldId id="276" r:id="rId22"/>
    <p:sldId id="277" r:id="rId23"/>
    <p:sldId id="278" r:id="rId24"/>
    <p:sldId id="279" r:id="rId25"/>
    <p:sldId id="259" r:id="rId26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FE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52" d="100"/>
          <a:sy n="152" d="100"/>
        </p:scale>
        <p:origin x="-184" y="10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46A7-C04B-A647-9E6F-C75BBE806A61}" type="datetimeFigureOut">
              <a:rPr lang="en-US" smtClean="0"/>
              <a:t>4/3/13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9750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6FC39-6BA1-2641-B8BA-8B0E0C1B9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14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0" y="6426099"/>
            <a:ext cx="9144000" cy="43190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6200000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6085342" y="0"/>
            <a:ext cx="3071004" cy="6426099"/>
          </a:xfrm>
          <a:prstGeom prst="rect">
            <a:avLst/>
          </a:prstGeom>
          <a:gradFill flip="none" rotWithShape="1">
            <a:gsLst>
              <a:gs pos="0">
                <a:srgbClr val="008657">
                  <a:shade val="30000"/>
                  <a:satMod val="115000"/>
                </a:srgbClr>
              </a:gs>
              <a:gs pos="50000">
                <a:srgbClr val="008657">
                  <a:shade val="67500"/>
                  <a:satMod val="115000"/>
                </a:srgbClr>
              </a:gs>
              <a:gs pos="100000">
                <a:srgbClr val="008657">
                  <a:shade val="100000"/>
                  <a:satMod val="11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27000" dist="38100" dir="10800000" algn="r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8" y="179737"/>
            <a:ext cx="4160172" cy="877163"/>
          </a:xfrm>
        </p:spPr>
        <p:txBody>
          <a:bodyPr/>
          <a:lstStyle>
            <a:lvl1pPr algn="l">
              <a:defRPr>
                <a:solidFill>
                  <a:srgbClr val="008657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78" y="1761403"/>
            <a:ext cx="3255297" cy="42473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9" name="Picture 8" descr="New_DOE_Logo_Color_042808.png"/>
          <p:cNvPicPr>
            <a:picLocks noChangeAspect="1"/>
          </p:cNvPicPr>
          <p:nvPr/>
        </p:nvPicPr>
        <p:blipFill rotWithShape="1">
          <a:blip r:embed="rId2" cstate="print"/>
          <a:srcRect l="-1" t="-11082" r="-3675" b="-11082"/>
          <a:stretch/>
        </p:blipFill>
        <p:spPr bwMode="auto">
          <a:xfrm>
            <a:off x="303417" y="6437974"/>
            <a:ext cx="1417315" cy="42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52" y="6485683"/>
            <a:ext cx="2404872" cy="3050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5" b="6294"/>
          <a:stretch/>
        </p:blipFill>
        <p:spPr>
          <a:xfrm>
            <a:off x="6085342" y="283"/>
            <a:ext cx="3075160" cy="64258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06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auto">
          <a:xfrm>
            <a:off x="0" y="6426099"/>
            <a:ext cx="9144000" cy="43190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18900000" algn="bl" rotWithShape="0">
              <a:prstClr val="black">
                <a:alpha val="20000"/>
              </a:prst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452" y="6485683"/>
            <a:ext cx="2404872" cy="305082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02910" y="177800"/>
            <a:ext cx="8229600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6560" y="1291787"/>
            <a:ext cx="8229600" cy="195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688586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8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8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633485"/>
            <a:ext cx="2895600" cy="182562"/>
          </a:xfrm>
          <a:prstGeom prst="rect">
            <a:avLst/>
          </a:prstGeom>
          <a:ln/>
        </p:spPr>
        <p:txBody>
          <a:bodyPr/>
          <a:lstStyle/>
          <a:p>
            <a:pPr algn="l"/>
            <a:r>
              <a:rPr lang="en-US" sz="80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SasView</a:t>
            </a:r>
            <a:r>
              <a:rPr lang="en-US" sz="800" dirty="0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 Architecture Overview</a:t>
            </a:r>
            <a:endParaRPr lang="en-US" sz="8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Arial Narrow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Arial Narrow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Arial Narrow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anse.chem.utk.edu/diagrams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ython.org/dev/peps/pep-000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s.sns.gov/view/Other%20Software/view/SansView/" TargetMode="External"/><Relationship Id="rId4" Type="http://schemas.openxmlformats.org/officeDocument/2006/relationships/hyperlink" Target="http://download.mantidproject.org/jenkins/view/All/job/sasview_snowleopard_32bit/" TargetMode="External"/><Relationship Id="rId5" Type="http://schemas.openxmlformats.org/officeDocument/2006/relationships/hyperlink" Target="http://sourceforge.net/projects/sasview/" TargetMode="External"/><Relationship Id="rId6" Type="http://schemas.openxmlformats.org/officeDocument/2006/relationships/hyperlink" Target="http://danse.chem.utk.edu/daily_dev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asview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urceforge.net/apps/trac/sansviewproject/wiki/MacBuild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278" y="179737"/>
            <a:ext cx="4160172" cy="1281120"/>
          </a:xfrm>
        </p:spPr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Architecture Overview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278" y="1761403"/>
            <a:ext cx="3255297" cy="1454757"/>
          </a:xfrm>
        </p:spPr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Code Camp</a:t>
            </a:r>
          </a:p>
          <a:p>
            <a:r>
              <a:rPr lang="en-US" dirty="0" smtClean="0"/>
              <a:t>April 2-7, 2013</a:t>
            </a:r>
          </a:p>
          <a:p>
            <a:r>
              <a:rPr lang="en-US" dirty="0" smtClean="0"/>
              <a:t>Mathieu </a:t>
            </a:r>
            <a:r>
              <a:rPr lang="en-US" dirty="0"/>
              <a:t>D</a:t>
            </a:r>
            <a:r>
              <a:rPr lang="en-US" dirty="0" smtClean="0"/>
              <a:t>oucet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76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42640" cy="1925142"/>
          </a:xfrm>
        </p:spPr>
        <p:txBody>
          <a:bodyPr/>
          <a:lstStyle/>
          <a:p>
            <a:r>
              <a:rPr lang="en-US" dirty="0" smtClean="0"/>
              <a:t>The following is a good source of class diagrams: </a:t>
            </a:r>
            <a:r>
              <a:rPr lang="en-US" dirty="0">
                <a:hlinkClick r:id="rId2"/>
              </a:rPr>
              <a:t>http://danse.chem.utk.edu/diagrams.html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733800" y="1981200"/>
            <a:ext cx="1600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sansview.py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2667000"/>
            <a:ext cx="1600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guiframe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35814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calculatorview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4191000"/>
            <a:ext cx="152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sanscalculator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4533900" y="2362200"/>
            <a:ext cx="0" cy="3048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52800" y="41910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r_inversion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8400" y="35814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fittingview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0600" y="35814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invariantview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35814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inversionview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05000" y="35814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plottools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010400" y="41910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sansmodels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00600" y="41910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sansinvariant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010400" y="5029200"/>
            <a:ext cx="16764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ark_integration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553200" y="2667000"/>
            <a:ext cx="1524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sansdataloader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/>
          <p:cNvCxnSpPr>
            <a:stCxn id="5" idx="3"/>
            <a:endCxn id="18" idx="1"/>
          </p:cNvCxnSpPr>
          <p:nvPr/>
        </p:nvCxnSpPr>
        <p:spPr>
          <a:xfrm>
            <a:off x="5334000" y="2857500"/>
            <a:ext cx="12192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7" idx="0"/>
          </p:cNvCxnSpPr>
          <p:nvPr/>
        </p:nvCxnSpPr>
        <p:spPr>
          <a:xfrm>
            <a:off x="1143000" y="3962400"/>
            <a:ext cx="0" cy="2286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0" idx="0"/>
          </p:cNvCxnSpPr>
          <p:nvPr/>
        </p:nvCxnSpPr>
        <p:spPr>
          <a:xfrm>
            <a:off x="4038600" y="3962400"/>
            <a:ext cx="0" cy="2286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2"/>
            <a:endCxn id="16" idx="0"/>
          </p:cNvCxnSpPr>
          <p:nvPr/>
        </p:nvCxnSpPr>
        <p:spPr>
          <a:xfrm>
            <a:off x="5486400" y="3962400"/>
            <a:ext cx="0" cy="2286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2"/>
            <a:endCxn id="35" idx="0"/>
          </p:cNvCxnSpPr>
          <p:nvPr/>
        </p:nvCxnSpPr>
        <p:spPr>
          <a:xfrm>
            <a:off x="7848600" y="5410200"/>
            <a:ext cx="228600" cy="3048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6" idx="0"/>
          </p:cNvCxnSpPr>
          <p:nvPr/>
        </p:nvCxnSpPr>
        <p:spPr>
          <a:xfrm flipH="1">
            <a:off x="1143000" y="3048000"/>
            <a:ext cx="3390900" cy="5334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5" idx="2"/>
            <a:endCxn id="14" idx="0"/>
          </p:cNvCxnSpPr>
          <p:nvPr/>
        </p:nvCxnSpPr>
        <p:spPr>
          <a:xfrm flipH="1">
            <a:off x="2590800" y="3048000"/>
            <a:ext cx="1943100" cy="5334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  <a:endCxn id="13" idx="0"/>
          </p:cNvCxnSpPr>
          <p:nvPr/>
        </p:nvCxnSpPr>
        <p:spPr>
          <a:xfrm flipH="1">
            <a:off x="4038600" y="3048000"/>
            <a:ext cx="495300" cy="5334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391400" y="57150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park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0" name="Elbow Connector 39"/>
          <p:cNvCxnSpPr>
            <a:endCxn id="15" idx="1"/>
          </p:cNvCxnSpPr>
          <p:nvPr/>
        </p:nvCxnSpPr>
        <p:spPr>
          <a:xfrm>
            <a:off x="6477000" y="3962400"/>
            <a:ext cx="533400" cy="419100"/>
          </a:xfrm>
          <a:prstGeom prst="bentConnector3">
            <a:avLst>
              <a:gd name="adj1" fmla="val -126"/>
            </a:avLst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endCxn id="17" idx="1"/>
          </p:cNvCxnSpPr>
          <p:nvPr/>
        </p:nvCxnSpPr>
        <p:spPr>
          <a:xfrm rot="16200000" flipH="1">
            <a:off x="6115050" y="4324350"/>
            <a:ext cx="1257300" cy="533400"/>
          </a:xfrm>
          <a:prstGeom prst="bentConnector2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" idx="2"/>
            <a:endCxn id="12" idx="0"/>
          </p:cNvCxnSpPr>
          <p:nvPr/>
        </p:nvCxnSpPr>
        <p:spPr>
          <a:xfrm>
            <a:off x="4533900" y="3048000"/>
            <a:ext cx="952500" cy="5334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" idx="2"/>
            <a:endCxn id="11" idx="0"/>
          </p:cNvCxnSpPr>
          <p:nvPr/>
        </p:nvCxnSpPr>
        <p:spPr>
          <a:xfrm>
            <a:off x="4533900" y="3048000"/>
            <a:ext cx="2400300" cy="5334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43600" y="5715000"/>
            <a:ext cx="1371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scipy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17" idx="2"/>
            <a:endCxn id="31" idx="0"/>
          </p:cNvCxnSpPr>
          <p:nvPr/>
        </p:nvCxnSpPr>
        <p:spPr>
          <a:xfrm flipH="1">
            <a:off x="6629400" y="5410200"/>
            <a:ext cx="1219200" cy="3048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878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SasView</a:t>
            </a:r>
            <a:r>
              <a:rPr lang="en-US" dirty="0" smtClean="0"/>
              <a:t> application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91730" y="685800"/>
            <a:ext cx="5029200" cy="5509202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F81BD"/>
                </a:solidFill>
                <a:latin typeface="Courier"/>
                <a:cs typeface="Courier"/>
              </a:rPr>
              <a:t>class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b="1" dirty="0" err="1">
                <a:latin typeface="Courier"/>
                <a:cs typeface="Courier"/>
              </a:rPr>
              <a:t>SasView</a:t>
            </a:r>
            <a:r>
              <a:rPr lang="en-US" sz="1100" b="1" dirty="0">
                <a:latin typeface="Courier"/>
                <a:cs typeface="Courier"/>
              </a:rPr>
              <a:t>()</a:t>
            </a:r>
            <a:r>
              <a:rPr lang="en-US" sz="1100" b="1" dirty="0" smtClean="0">
                <a:latin typeface="Courier"/>
                <a:cs typeface="Courier"/>
              </a:rPr>
              <a:t>: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</a:t>
            </a:r>
            <a:r>
              <a:rPr lang="en-US" sz="1100" dirty="0" err="1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>
                <a:latin typeface="Courier"/>
                <a:cs typeface="Courier"/>
              </a:rPr>
              <a:t>__</a:t>
            </a:r>
            <a:r>
              <a:rPr lang="en-US" sz="1100" b="1" dirty="0" err="1">
                <a:latin typeface="Courier"/>
                <a:cs typeface="Courier"/>
              </a:rPr>
              <a:t>init</a:t>
            </a:r>
            <a:r>
              <a:rPr lang="en-US" sz="1100" b="1" dirty="0">
                <a:latin typeface="Courier"/>
                <a:cs typeface="Courier"/>
              </a:rPr>
              <a:t>__(self)</a:t>
            </a:r>
            <a:r>
              <a:rPr lang="en-US" sz="1100" b="1" dirty="0" smtClean="0">
                <a:latin typeface="Courier"/>
                <a:cs typeface="Courier"/>
              </a:rPr>
              <a:t>: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self.gui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= </a:t>
            </a:r>
            <a:r>
              <a:rPr lang="en-US" sz="1100" dirty="0" err="1">
                <a:latin typeface="Courier"/>
                <a:cs typeface="Courier"/>
              </a:rPr>
              <a:t>SasViewApp</a:t>
            </a:r>
            <a:r>
              <a:rPr lang="en-US" sz="1100" dirty="0">
                <a:latin typeface="Courier"/>
                <a:cs typeface="Courier"/>
              </a:rPr>
              <a:t>(0) 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self.gui.set_manager</a:t>
            </a:r>
            <a:r>
              <a:rPr lang="en-US" sz="1100" dirty="0">
                <a:latin typeface="Courier"/>
                <a:cs typeface="Courier"/>
              </a:rPr>
              <a:t>(self)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rgbClr val="00B274"/>
                </a:solidFill>
                <a:latin typeface="Courier"/>
                <a:cs typeface="Courier"/>
              </a:rPr>
              <a:t># Fitting perspective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import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sans.perspectives.fitting</a:t>
            </a:r>
            <a:r>
              <a:rPr lang="en-US" sz="1100" dirty="0">
                <a:latin typeface="Courier"/>
                <a:cs typeface="Courier"/>
              </a:rPr>
              <a:t> as module    </a:t>
            </a: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fitting_plug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= </a:t>
            </a:r>
            <a:r>
              <a:rPr lang="en-US" sz="1100" dirty="0" err="1">
                <a:latin typeface="Courier"/>
                <a:cs typeface="Courier"/>
              </a:rPr>
              <a:t>module.Plugin</a:t>
            </a:r>
            <a:r>
              <a:rPr lang="en-US" sz="1100" dirty="0">
                <a:latin typeface="Courier"/>
                <a:cs typeface="Courier"/>
              </a:rPr>
              <a:t>()</a:t>
            </a: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self.gui.add_perspective</a:t>
            </a:r>
            <a:r>
              <a:rPr lang="en-US" sz="1100" dirty="0">
                <a:latin typeface="Courier"/>
                <a:cs typeface="Courier"/>
              </a:rPr>
              <a:t>(</a:t>
            </a:r>
            <a:r>
              <a:rPr lang="en-US" sz="1100" dirty="0" err="1">
                <a:latin typeface="Courier"/>
                <a:cs typeface="Courier"/>
              </a:rPr>
              <a:t>fitting_plug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    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>
                <a:solidFill>
                  <a:schemeClr val="accent3"/>
                </a:solidFill>
                <a:latin typeface="Courier"/>
                <a:cs typeface="Courier"/>
              </a:rPr>
              <a:t># P(r) perspective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import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sans.perspectives.pr</a:t>
            </a:r>
            <a:r>
              <a:rPr lang="en-US" sz="1100" dirty="0">
                <a:latin typeface="Courier"/>
                <a:cs typeface="Courier"/>
              </a:rPr>
              <a:t> as module    </a:t>
            </a: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pr_plug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= </a:t>
            </a:r>
            <a:r>
              <a:rPr lang="en-US" sz="1100" dirty="0" err="1">
                <a:latin typeface="Courier"/>
                <a:cs typeface="Courier"/>
              </a:rPr>
              <a:t>module.Plugin</a:t>
            </a:r>
            <a:r>
              <a:rPr lang="en-US" sz="1100" dirty="0">
                <a:latin typeface="Courier"/>
                <a:cs typeface="Courier"/>
              </a:rPr>
              <a:t>(standalone=</a:t>
            </a:r>
            <a:r>
              <a:rPr lang="en-US" sz="1100" dirty="0">
                <a:solidFill>
                  <a:srgbClr val="4F81BD"/>
                </a:solidFill>
                <a:latin typeface="Courier"/>
                <a:cs typeface="Courier"/>
              </a:rPr>
              <a:t>False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self.gui.add_perspective</a:t>
            </a:r>
            <a:r>
              <a:rPr lang="en-US" sz="1100" dirty="0">
                <a:latin typeface="Courier"/>
                <a:cs typeface="Courier"/>
              </a:rPr>
              <a:t>(</a:t>
            </a:r>
            <a:r>
              <a:rPr lang="en-US" sz="1100" dirty="0" err="1">
                <a:latin typeface="Courier"/>
                <a:cs typeface="Courier"/>
              </a:rPr>
              <a:t>pr_plug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# Invariant </a:t>
            </a:r>
            <a:r>
              <a:rPr lang="en-US" sz="1100" dirty="0">
                <a:solidFill>
                  <a:srgbClr val="00B274"/>
                </a:solidFill>
                <a:latin typeface="Courier"/>
                <a:cs typeface="Courier"/>
              </a:rPr>
              <a:t>perspective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    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import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sans.perspectives.invariant</a:t>
            </a:r>
            <a:r>
              <a:rPr lang="en-US" sz="1100" dirty="0">
                <a:latin typeface="Courier"/>
                <a:cs typeface="Courier"/>
              </a:rPr>
              <a:t> as module    </a:t>
            </a: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invariant_plug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= </a:t>
            </a:r>
            <a:r>
              <a:rPr lang="en-US" sz="1100" dirty="0" err="1">
                <a:latin typeface="Courier"/>
                <a:cs typeface="Courier"/>
              </a:rPr>
              <a:t>module.Plugin</a:t>
            </a:r>
            <a:r>
              <a:rPr lang="en-US" sz="1100" dirty="0">
                <a:latin typeface="Courier"/>
                <a:cs typeface="Courier"/>
              </a:rPr>
              <a:t>(standalone=</a:t>
            </a:r>
            <a:r>
              <a:rPr lang="en-US" sz="1100" dirty="0">
                <a:solidFill>
                  <a:srgbClr val="4F81BD"/>
                </a:solidFill>
                <a:latin typeface="Courier"/>
                <a:cs typeface="Courier"/>
              </a:rPr>
              <a:t>False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r>
              <a:rPr lang="en-US" sz="1100" dirty="0">
                <a:latin typeface="Courier"/>
                <a:cs typeface="Courier"/>
              </a:rPr>
              <a:t>        </a:t>
            </a:r>
            <a:r>
              <a:rPr lang="en-US" sz="1100" dirty="0" err="1" smtClean="0">
                <a:latin typeface="Courier"/>
                <a:cs typeface="Courier"/>
              </a:rPr>
              <a:t>self.gui.add_perspective</a:t>
            </a:r>
            <a:r>
              <a:rPr lang="en-US" sz="1100" dirty="0">
                <a:latin typeface="Courier"/>
                <a:cs typeface="Courier"/>
              </a:rPr>
              <a:t>(</a:t>
            </a:r>
            <a:r>
              <a:rPr lang="en-US" sz="1100" dirty="0" err="1">
                <a:latin typeface="Courier"/>
                <a:cs typeface="Courier"/>
              </a:rPr>
              <a:t>invariant_plug</a:t>
            </a:r>
            <a:r>
              <a:rPr lang="en-US" sz="1100" dirty="0">
                <a:latin typeface="Courier"/>
                <a:cs typeface="Courier"/>
              </a:rPr>
              <a:t>)</a:t>
            </a:r>
          </a:p>
          <a:p>
            <a:r>
              <a:rPr lang="fr-FR" sz="1100" dirty="0" smtClean="0">
                <a:latin typeface="Courier"/>
                <a:cs typeface="Courier"/>
              </a:rPr>
              <a:t>        </a:t>
            </a:r>
            <a:endParaRPr lang="fr-FR" sz="1100" dirty="0">
              <a:latin typeface="Courier"/>
              <a:cs typeface="Courier"/>
            </a:endParaRPr>
          </a:p>
          <a:p>
            <a:r>
              <a:rPr lang="fr-FR" sz="1100" dirty="0">
                <a:latin typeface="Courier"/>
                <a:cs typeface="Courier"/>
              </a:rPr>
              <a:t>        </a:t>
            </a:r>
            <a:r>
              <a:rPr lang="fr-FR" sz="1100" dirty="0" smtClean="0">
                <a:solidFill>
                  <a:srgbClr val="00B274"/>
                </a:solidFill>
                <a:latin typeface="Courier"/>
                <a:cs typeface="Courier"/>
              </a:rPr>
              <a:t># </a:t>
            </a:r>
            <a:r>
              <a:rPr lang="fr-FR" sz="1100" dirty="0" err="1" smtClean="0">
                <a:solidFill>
                  <a:srgbClr val="00B274"/>
                </a:solidFill>
                <a:latin typeface="Courier"/>
                <a:cs typeface="Courier"/>
              </a:rPr>
              <a:t>Calculator</a:t>
            </a:r>
            <a:r>
              <a:rPr lang="fr-FR" sz="1100" dirty="0" smtClean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fr-FR" sz="1100" dirty="0">
                <a:solidFill>
                  <a:srgbClr val="00B274"/>
                </a:solidFill>
                <a:latin typeface="Courier"/>
                <a:cs typeface="Courier"/>
              </a:rPr>
              <a:t>perspective   </a:t>
            </a:r>
          </a:p>
          <a:p>
            <a:r>
              <a:rPr lang="fr-FR" sz="1100" dirty="0">
                <a:latin typeface="Courier"/>
                <a:cs typeface="Courier"/>
              </a:rPr>
              <a:t>        </a:t>
            </a:r>
            <a:r>
              <a:rPr lang="fr-FR" sz="1100" dirty="0" smtClean="0">
                <a:solidFill>
                  <a:srgbClr val="4F81BD"/>
                </a:solidFill>
                <a:latin typeface="Courier"/>
                <a:cs typeface="Courier"/>
              </a:rPr>
              <a:t>import</a:t>
            </a:r>
            <a:r>
              <a:rPr lang="fr-FR" sz="1100" dirty="0" smtClean="0">
                <a:latin typeface="Courier"/>
                <a:cs typeface="Courier"/>
              </a:rPr>
              <a:t> </a:t>
            </a:r>
            <a:r>
              <a:rPr lang="fr-FR" sz="1100" dirty="0" err="1">
                <a:latin typeface="Courier"/>
                <a:cs typeface="Courier"/>
              </a:rPr>
              <a:t>sans.perspectives.calculator</a:t>
            </a:r>
            <a:r>
              <a:rPr lang="fr-FR" sz="1100" dirty="0">
                <a:latin typeface="Courier"/>
                <a:cs typeface="Courier"/>
              </a:rPr>
              <a:t> as module    </a:t>
            </a:r>
          </a:p>
          <a:p>
            <a:r>
              <a:rPr lang="fr-FR" sz="1100" dirty="0">
                <a:latin typeface="Courier"/>
                <a:cs typeface="Courier"/>
              </a:rPr>
              <a:t>        </a:t>
            </a:r>
            <a:r>
              <a:rPr lang="fr-FR" sz="1100" dirty="0" err="1" smtClean="0">
                <a:latin typeface="Courier"/>
                <a:cs typeface="Courier"/>
              </a:rPr>
              <a:t>calculator_plug</a:t>
            </a:r>
            <a:r>
              <a:rPr lang="fr-FR" sz="1100" dirty="0" smtClean="0">
                <a:latin typeface="Courier"/>
                <a:cs typeface="Courier"/>
              </a:rPr>
              <a:t> </a:t>
            </a:r>
            <a:r>
              <a:rPr lang="fr-FR" sz="1100" dirty="0">
                <a:latin typeface="Courier"/>
                <a:cs typeface="Courier"/>
              </a:rPr>
              <a:t>= </a:t>
            </a:r>
            <a:r>
              <a:rPr lang="fr-FR" sz="1100" dirty="0" err="1">
                <a:latin typeface="Courier"/>
                <a:cs typeface="Courier"/>
              </a:rPr>
              <a:t>module.Plugin</a:t>
            </a:r>
            <a:r>
              <a:rPr lang="fr-FR" sz="1100" dirty="0">
                <a:latin typeface="Courier"/>
                <a:cs typeface="Courier"/>
              </a:rPr>
              <a:t>(</a:t>
            </a:r>
            <a:r>
              <a:rPr lang="fr-FR" sz="1100" dirty="0" err="1">
                <a:latin typeface="Courier"/>
                <a:cs typeface="Courier"/>
              </a:rPr>
              <a:t>standalone</a:t>
            </a:r>
            <a:r>
              <a:rPr lang="fr-FR" sz="1100" dirty="0">
                <a:latin typeface="Courier"/>
                <a:cs typeface="Courier"/>
              </a:rPr>
              <a:t>=</a:t>
            </a:r>
            <a:r>
              <a:rPr lang="fr-FR" sz="1100" dirty="0">
                <a:solidFill>
                  <a:srgbClr val="4F81BD"/>
                </a:solidFill>
                <a:latin typeface="Courier"/>
                <a:cs typeface="Courier"/>
              </a:rPr>
              <a:t>False</a:t>
            </a:r>
            <a:r>
              <a:rPr lang="fr-FR" sz="1100" dirty="0">
                <a:latin typeface="Courier"/>
                <a:cs typeface="Courier"/>
              </a:rPr>
              <a:t>)</a:t>
            </a:r>
          </a:p>
          <a:p>
            <a:r>
              <a:rPr lang="fr-FR" sz="1100" dirty="0">
                <a:latin typeface="Courier"/>
                <a:cs typeface="Courier"/>
              </a:rPr>
              <a:t>        </a:t>
            </a:r>
            <a:r>
              <a:rPr lang="fr-FR" sz="1100" dirty="0" err="1" smtClean="0">
                <a:latin typeface="Courier"/>
                <a:cs typeface="Courier"/>
              </a:rPr>
              <a:t>self.gui.add_perspective</a:t>
            </a:r>
            <a:r>
              <a:rPr lang="fr-FR" sz="1100" dirty="0">
                <a:latin typeface="Courier"/>
                <a:cs typeface="Courier"/>
              </a:rPr>
              <a:t>(</a:t>
            </a:r>
            <a:r>
              <a:rPr lang="fr-FR" sz="1100" dirty="0" err="1">
                <a:latin typeface="Courier"/>
                <a:cs typeface="Courier"/>
              </a:rPr>
              <a:t>calculator_plug</a:t>
            </a:r>
            <a:r>
              <a:rPr lang="fr-FR" sz="1100" dirty="0" smtClean="0">
                <a:latin typeface="Courier"/>
                <a:cs typeface="Courier"/>
              </a:rPr>
              <a:t>)</a:t>
            </a:r>
            <a:endParaRPr lang="fr-FR" sz="1100" dirty="0">
              <a:latin typeface="Courier"/>
              <a:cs typeface="Courier"/>
            </a:endParaRPr>
          </a:p>
          <a:p>
            <a:r>
              <a:rPr lang="fr-FR" sz="1100" dirty="0">
                <a:latin typeface="Courier"/>
                <a:cs typeface="Courier"/>
              </a:rPr>
              <a:t>            </a:t>
            </a:r>
          </a:p>
          <a:p>
            <a:r>
              <a:rPr lang="fr-FR" sz="1100" dirty="0">
                <a:latin typeface="Courier"/>
                <a:cs typeface="Courier"/>
              </a:rPr>
              <a:t>        </a:t>
            </a:r>
            <a:r>
              <a:rPr lang="fr-FR" sz="1100" dirty="0">
                <a:solidFill>
                  <a:srgbClr val="00B274"/>
                </a:solidFill>
                <a:latin typeface="Courier"/>
                <a:cs typeface="Courier"/>
              </a:rPr>
              <a:t># </a:t>
            </a:r>
            <a:r>
              <a:rPr lang="fr-FR" sz="1100" dirty="0" err="1" smtClean="0">
                <a:solidFill>
                  <a:srgbClr val="00B274"/>
                </a:solidFill>
                <a:latin typeface="Courier"/>
                <a:cs typeface="Courier"/>
              </a:rPr>
              <a:t>Welcome</a:t>
            </a:r>
            <a:r>
              <a:rPr lang="fr-FR" sz="1100" dirty="0" smtClean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fr-FR" sz="1100" dirty="0">
                <a:solidFill>
                  <a:srgbClr val="00B274"/>
                </a:solidFill>
                <a:latin typeface="Courier"/>
                <a:cs typeface="Courier"/>
              </a:rPr>
              <a:t>page</a:t>
            </a:r>
          </a:p>
          <a:p>
            <a:r>
              <a:rPr lang="fr-FR" sz="1100" dirty="0">
                <a:latin typeface="Courier"/>
                <a:cs typeface="Courier"/>
              </a:rPr>
              <a:t>        </a:t>
            </a:r>
            <a:r>
              <a:rPr lang="fr-FR" sz="1100" dirty="0" err="1">
                <a:latin typeface="Courier"/>
                <a:cs typeface="Courier"/>
              </a:rPr>
              <a:t>self.gui.set_welcome_panel</a:t>
            </a:r>
            <a:r>
              <a:rPr lang="fr-FR" sz="1100" dirty="0">
                <a:latin typeface="Courier"/>
                <a:cs typeface="Courier"/>
              </a:rPr>
              <a:t>(</a:t>
            </a:r>
            <a:r>
              <a:rPr lang="fr-FR" sz="1100" dirty="0" err="1">
                <a:latin typeface="Courier"/>
                <a:cs typeface="Courier"/>
              </a:rPr>
              <a:t>WelcomePanel</a:t>
            </a:r>
            <a:r>
              <a:rPr lang="fr-FR" sz="1100" dirty="0">
                <a:latin typeface="Courier"/>
                <a:cs typeface="Courier"/>
              </a:rPr>
              <a:t>)</a:t>
            </a:r>
          </a:p>
          <a:p>
            <a:r>
              <a:rPr lang="fr-FR" sz="1100" dirty="0">
                <a:latin typeface="Courier"/>
                <a:cs typeface="Courier"/>
              </a:rPr>
              <a:t>      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</a:t>
            </a:r>
            <a:r>
              <a:rPr lang="en-US" sz="1100" dirty="0" err="1" smtClean="0">
                <a:latin typeface="Courier"/>
                <a:cs typeface="Courier"/>
              </a:rPr>
              <a:t>self.gui.build_gui</a:t>
            </a:r>
            <a:r>
              <a:rPr lang="en-US" sz="1100" dirty="0">
                <a:latin typeface="Courier"/>
                <a:cs typeface="Courier"/>
              </a:rPr>
              <a:t>()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</a:t>
            </a:r>
            <a:r>
              <a:rPr lang="en-US" sz="1100" dirty="0" err="1" smtClean="0">
                <a:latin typeface="Courier"/>
                <a:cs typeface="Courier"/>
              </a:rPr>
              <a:t>self.gui.MainLoop</a:t>
            </a:r>
            <a:r>
              <a:rPr lang="en-US" sz="1100" dirty="0">
                <a:latin typeface="Courier"/>
                <a:cs typeface="Courier"/>
              </a:rPr>
              <a:t>(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66800" y="2971800"/>
            <a:ext cx="160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‘Perspectives’</a:t>
            </a:r>
            <a:endParaRPr lang="en-US" dirty="0"/>
          </a:p>
        </p:txBody>
      </p:sp>
      <p:sp>
        <p:nvSpPr>
          <p:cNvPr id="34" name="Left Brace 33"/>
          <p:cNvSpPr/>
          <p:nvPr/>
        </p:nvSpPr>
        <p:spPr>
          <a:xfrm>
            <a:off x="2863130" y="1600200"/>
            <a:ext cx="152400" cy="3200400"/>
          </a:xfrm>
          <a:prstGeom prst="leftBrac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66800" y="4953000"/>
            <a:ext cx="172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Welcome page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863130" y="5181600"/>
            <a:ext cx="8382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786930" y="1295400"/>
            <a:ext cx="9144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66800" y="5486400"/>
            <a:ext cx="142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Build &amp; start</a:t>
            </a:r>
            <a:endParaRPr lang="en-US" dirty="0"/>
          </a:p>
        </p:txBody>
      </p:sp>
      <p:sp>
        <p:nvSpPr>
          <p:cNvPr id="41" name="Left Brace 40"/>
          <p:cNvSpPr/>
          <p:nvPr/>
        </p:nvSpPr>
        <p:spPr>
          <a:xfrm>
            <a:off x="2863130" y="5410200"/>
            <a:ext cx="152400" cy="609600"/>
          </a:xfrm>
          <a:prstGeom prst="leftBrac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10530" y="1066800"/>
            <a:ext cx="139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37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plugin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57600" y="1219200"/>
            <a:ext cx="5029200" cy="2970043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from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sans.guiframe.plugin_base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import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PluginBase</a:t>
            </a:r>
            <a:endParaRPr lang="en-US" sz="1100" dirty="0" smtClean="0">
              <a:latin typeface="Courier"/>
              <a:cs typeface="Courier"/>
            </a:endParaRP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class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Plugin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err="1" smtClean="0">
                <a:latin typeface="Courier"/>
                <a:cs typeface="Courier"/>
              </a:rPr>
              <a:t>PluginBase</a:t>
            </a:r>
            <a:r>
              <a:rPr lang="en-US" sz="1100" dirty="0" smtClean="0">
                <a:latin typeface="Courier"/>
                <a:cs typeface="Courier"/>
              </a:rPr>
              <a:t>):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__</a:t>
            </a:r>
            <a:r>
              <a:rPr lang="en-US" sz="1100" b="1" dirty="0" err="1" smtClean="0">
                <a:latin typeface="Courier"/>
                <a:cs typeface="Courier"/>
              </a:rPr>
              <a:t>init</a:t>
            </a:r>
            <a:r>
              <a:rPr lang="en-US" sz="1100" b="1" dirty="0" smtClean="0">
                <a:latin typeface="Courier"/>
                <a:cs typeface="Courier"/>
              </a:rPr>
              <a:t>__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i="1" dirty="0" smtClean="0">
                <a:latin typeface="Courier"/>
                <a:cs typeface="Courier"/>
              </a:rPr>
              <a:t>self, </a:t>
            </a:r>
            <a:r>
              <a:rPr lang="en-US" sz="1100" dirty="0" smtClean="0">
                <a:latin typeface="Courier"/>
                <a:cs typeface="Courier"/>
              </a:rPr>
              <a:t>standalone=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False</a:t>
            </a:r>
            <a:r>
              <a:rPr lang="en-US" sz="1100" dirty="0" smtClean="0">
                <a:latin typeface="Courier"/>
                <a:cs typeface="Courier"/>
              </a:rPr>
              <a:t>): …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help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i="1" dirty="0" smtClean="0">
                <a:latin typeface="Courier"/>
                <a:cs typeface="Courier"/>
              </a:rPr>
              <a:t>self</a:t>
            </a:r>
            <a:r>
              <a:rPr lang="en-US" sz="1100" dirty="0" smtClean="0">
                <a:latin typeface="Courier"/>
                <a:cs typeface="Courier"/>
              </a:rPr>
              <a:t>, </a:t>
            </a:r>
            <a:r>
              <a:rPr lang="en-US" sz="1100" dirty="0" err="1" smtClean="0">
                <a:latin typeface="Courier"/>
                <a:cs typeface="Courier"/>
              </a:rPr>
              <a:t>evt</a:t>
            </a:r>
            <a:r>
              <a:rPr lang="en-US" sz="1100" dirty="0" smtClean="0">
                <a:latin typeface="Courier"/>
                <a:cs typeface="Courier"/>
              </a:rPr>
              <a:t>): …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err="1" smtClean="0">
                <a:latin typeface="Courier"/>
                <a:cs typeface="Courier"/>
              </a:rPr>
              <a:t>get_panels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i="1" dirty="0" smtClean="0">
                <a:latin typeface="Courier"/>
                <a:cs typeface="Courier"/>
              </a:rPr>
              <a:t>self</a:t>
            </a:r>
            <a:r>
              <a:rPr lang="en-US" sz="1100" dirty="0" smtClean="0">
                <a:latin typeface="Courier"/>
                <a:cs typeface="Courier"/>
              </a:rPr>
              <a:t>, parent): …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err="1" smtClean="0">
                <a:latin typeface="Courier"/>
                <a:cs typeface="Courier"/>
              </a:rPr>
              <a:t>get_context_menu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i="1" dirty="0" smtClean="0">
                <a:latin typeface="Courier"/>
                <a:cs typeface="Courier"/>
              </a:rPr>
              <a:t>self</a:t>
            </a:r>
            <a:r>
              <a:rPr lang="en-US" sz="1100" dirty="0" smtClean="0">
                <a:latin typeface="Courier"/>
                <a:cs typeface="Courier"/>
              </a:rPr>
              <a:t>, </a:t>
            </a:r>
            <a:r>
              <a:rPr lang="en-US" sz="1100" dirty="0" err="1" smtClean="0">
                <a:latin typeface="Courier"/>
                <a:cs typeface="Courier"/>
              </a:rPr>
              <a:t>plotpanel</a:t>
            </a:r>
            <a:r>
              <a:rPr lang="en-US" sz="1100" dirty="0" smtClean="0">
                <a:latin typeface="Courier"/>
                <a:cs typeface="Courier"/>
              </a:rPr>
              <a:t>=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None</a:t>
            </a:r>
            <a:r>
              <a:rPr lang="en-US" sz="1100" dirty="0" smtClean="0">
                <a:latin typeface="Courier"/>
                <a:cs typeface="Courier"/>
              </a:rPr>
              <a:t>): …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err="1" smtClean="0">
                <a:latin typeface="Courier"/>
                <a:cs typeface="Courier"/>
              </a:rPr>
              <a:t>other_public_method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i="1" dirty="0" smtClean="0">
                <a:latin typeface="Courier"/>
                <a:cs typeface="Courier"/>
              </a:rPr>
              <a:t>self</a:t>
            </a:r>
            <a:r>
              <a:rPr lang="en-US" sz="1100" dirty="0" smtClean="0">
                <a:latin typeface="Courier"/>
                <a:cs typeface="Courier"/>
              </a:rPr>
              <a:t>): …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_</a:t>
            </a:r>
            <a:r>
              <a:rPr lang="en-US" sz="1100" b="1" dirty="0" err="1" smtClean="0">
                <a:latin typeface="Courier"/>
                <a:cs typeface="Courier"/>
              </a:rPr>
              <a:t>other_private_method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i="1" dirty="0" smtClean="0">
                <a:latin typeface="Courier"/>
                <a:cs typeface="Courier"/>
              </a:rPr>
              <a:t>self</a:t>
            </a:r>
            <a:r>
              <a:rPr lang="en-US" sz="1100" dirty="0" smtClean="0">
                <a:latin typeface="Courier"/>
                <a:cs typeface="Courier"/>
              </a:rPr>
              <a:t>): …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</a:p>
          <a:p>
            <a:endParaRPr lang="en-US" sz="1100" dirty="0" smtClean="0">
              <a:latin typeface="Courier"/>
              <a:cs typeface="Courier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3352800" y="1905000"/>
            <a:ext cx="228600" cy="1371600"/>
          </a:xfrm>
          <a:prstGeom prst="leftBrac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133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 those out to define panels and context menu items.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958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"/>
                <a:cs typeface="Courier"/>
              </a:rPr>
              <a:t>inversionview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src</a:t>
            </a:r>
            <a:r>
              <a:rPr lang="en-US" dirty="0" smtClean="0">
                <a:latin typeface="Courier"/>
                <a:cs typeface="Courier"/>
              </a:rPr>
              <a:t>/sans/perspectives/</a:t>
            </a:r>
            <a:r>
              <a:rPr lang="en-US" dirty="0" err="1" smtClean="0">
                <a:latin typeface="Courier"/>
                <a:cs typeface="Courier"/>
              </a:rPr>
              <a:t>pr</a:t>
            </a:r>
            <a:r>
              <a:rPr lang="en-US" dirty="0" smtClean="0">
                <a:latin typeface="Courier"/>
                <a:cs typeface="Courier"/>
              </a:rPr>
              <a:t>/</a:t>
            </a:r>
            <a:r>
              <a:rPr lang="en-US" dirty="0" err="1" smtClean="0">
                <a:latin typeface="Courier"/>
                <a:cs typeface="Courier"/>
              </a:rPr>
              <a:t>pr.py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for an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2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Data loaders</a:t>
            </a:r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5715000" y="2286000"/>
            <a:ext cx="228600" cy="1524000"/>
          </a:xfrm>
          <a:prstGeom prst="leftBrac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00800" y="2895600"/>
            <a:ext cx="2133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scii_reader.Reader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0" y="2362200"/>
            <a:ext cx="2133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cansas_reader.Reader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05600" y="3429000"/>
            <a:ext cx="2133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nexus_reader.Reader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2895600" y="1828800"/>
            <a:ext cx="2590800" cy="1524000"/>
          </a:xfrm>
          <a:prstGeom prst="curvedRightArrow">
            <a:avLst>
              <a:gd name="adj1" fmla="val 10758"/>
              <a:gd name="adj2" fmla="val 37698"/>
              <a:gd name="adj3" fmla="val 26157"/>
            </a:avLst>
          </a:prstGeom>
          <a:solidFill>
            <a:srgbClr val="FDEADA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1752600"/>
            <a:ext cx="32766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sans.dataloader.loader.Loader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2808744"/>
            <a:ext cx="5943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  <a:latin typeface="Courier"/>
                <a:cs typeface="Courier"/>
              </a:rPr>
              <a:t>&lt;?xml version="1.0"?&gt;</a:t>
            </a:r>
          </a:p>
          <a:p>
            <a:r>
              <a:rPr lang="en-US" sz="1200" dirty="0">
                <a:latin typeface="Courier"/>
                <a:cs typeface="Courier"/>
              </a:rPr>
              <a:t>&lt;</a:t>
            </a:r>
            <a:r>
              <a:rPr lang="en-US" sz="1200" dirty="0" err="1">
                <a:solidFill>
                  <a:schemeClr val="accent3"/>
                </a:solidFill>
                <a:latin typeface="Courier"/>
                <a:cs typeface="Courier"/>
              </a:rPr>
              <a:t>SansLoader</a:t>
            </a:r>
            <a:r>
              <a:rPr lang="en-US" sz="1200" dirty="0">
                <a:solidFill>
                  <a:schemeClr val="accent3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chemeClr val="accent6"/>
                </a:solidFill>
                <a:latin typeface="Courier"/>
                <a:cs typeface="Courier"/>
              </a:rPr>
              <a:t>version</a:t>
            </a:r>
            <a:r>
              <a:rPr lang="en-US" sz="1200" dirty="0">
                <a:latin typeface="Courier"/>
                <a:cs typeface="Courier"/>
              </a:rPr>
              <a:t>="</a:t>
            </a:r>
            <a:r>
              <a:rPr lang="en-US" sz="1200" dirty="0" smtClean="0">
                <a:latin typeface="Courier"/>
                <a:cs typeface="Courier"/>
              </a:rPr>
              <a:t>1.0”&gt;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	</a:t>
            </a:r>
          </a:p>
          <a:p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   &lt;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FileType</a:t>
            </a:r>
            <a:r>
              <a:rPr lang="en-US" sz="1200" dirty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extension</a:t>
            </a:r>
            <a:r>
              <a:rPr lang="en-US" sz="1200" dirty="0">
                <a:latin typeface="Courier"/>
                <a:cs typeface="Courier"/>
              </a:rPr>
              <a:t>='.xml'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8064A2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='</a:t>
            </a:r>
            <a:r>
              <a:rPr lang="en-US" sz="1200" dirty="0" err="1">
                <a:latin typeface="Courier"/>
                <a:cs typeface="Courier"/>
              </a:rPr>
              <a:t>cansas_reader</a:t>
            </a:r>
            <a:r>
              <a:rPr lang="en-US" sz="1200" dirty="0">
                <a:latin typeface="Courier"/>
                <a:cs typeface="Courier"/>
              </a:rPr>
              <a:t>'/&gt;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FileType</a:t>
            </a:r>
            <a:r>
              <a:rPr lang="en-US" sz="1200" dirty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extension</a:t>
            </a:r>
            <a:r>
              <a:rPr lang="en-US" sz="1200" dirty="0">
                <a:latin typeface="Courier"/>
                <a:cs typeface="Courier"/>
              </a:rPr>
              <a:t>='.txt'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8064A2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='</a:t>
            </a:r>
            <a:r>
              <a:rPr lang="en-US" sz="1200" dirty="0" err="1">
                <a:latin typeface="Courier"/>
                <a:cs typeface="Courier"/>
              </a:rPr>
              <a:t>ascii_reader</a:t>
            </a:r>
            <a:r>
              <a:rPr lang="en-US" sz="1200" dirty="0">
                <a:latin typeface="Courier"/>
                <a:cs typeface="Courier"/>
              </a:rPr>
              <a:t>'/&gt;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FileType</a:t>
            </a:r>
            <a:r>
              <a:rPr lang="en-US" sz="1200" dirty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extension</a:t>
            </a:r>
            <a:r>
              <a:rPr lang="en-US" sz="1200" dirty="0">
                <a:latin typeface="Courier"/>
                <a:cs typeface="Courier"/>
              </a:rPr>
              <a:t>='.</a:t>
            </a:r>
            <a:r>
              <a:rPr lang="en-US" sz="1200" dirty="0" err="1">
                <a:latin typeface="Courier"/>
                <a:cs typeface="Courier"/>
              </a:rPr>
              <a:t>asc</a:t>
            </a:r>
            <a:r>
              <a:rPr lang="en-US" sz="1200" dirty="0">
                <a:latin typeface="Courier"/>
                <a:cs typeface="Courier"/>
              </a:rPr>
              <a:t>'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8064A2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='</a:t>
            </a:r>
            <a:r>
              <a:rPr lang="en-US" sz="1200" dirty="0" err="1">
                <a:latin typeface="Courier"/>
                <a:cs typeface="Courier"/>
              </a:rPr>
              <a:t>IgorReader</a:t>
            </a:r>
            <a:r>
              <a:rPr lang="en-US" sz="1200" dirty="0">
                <a:latin typeface="Courier"/>
                <a:cs typeface="Courier"/>
              </a:rPr>
              <a:t>'/&gt;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FileType</a:t>
            </a:r>
            <a:r>
              <a:rPr lang="en-US" sz="1200" dirty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extension</a:t>
            </a:r>
            <a:r>
              <a:rPr lang="en-US" sz="1200" dirty="0">
                <a:latin typeface="Courier"/>
                <a:cs typeface="Courier"/>
              </a:rPr>
              <a:t>='.</a:t>
            </a:r>
            <a:r>
              <a:rPr lang="en-US" sz="1200" dirty="0" err="1">
                <a:latin typeface="Courier"/>
                <a:cs typeface="Courier"/>
              </a:rPr>
              <a:t>dat</a:t>
            </a:r>
            <a:r>
              <a:rPr lang="en-US" sz="1200" dirty="0">
                <a:latin typeface="Courier"/>
                <a:cs typeface="Courier"/>
              </a:rPr>
              <a:t>'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8064A2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='red2d_reader'/&gt;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FileType</a:t>
            </a:r>
            <a:r>
              <a:rPr lang="en-US" sz="1200" dirty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extension</a:t>
            </a:r>
            <a:r>
              <a:rPr lang="en-US" sz="1200" dirty="0">
                <a:latin typeface="Courier"/>
                <a:cs typeface="Courier"/>
              </a:rPr>
              <a:t>='.</a:t>
            </a:r>
            <a:r>
              <a:rPr lang="en-US" sz="1200" dirty="0" err="1">
                <a:latin typeface="Courier"/>
                <a:cs typeface="Courier"/>
              </a:rPr>
              <a:t>tif</a:t>
            </a:r>
            <a:r>
              <a:rPr lang="en-US" sz="1200" dirty="0">
                <a:latin typeface="Courier"/>
                <a:cs typeface="Courier"/>
              </a:rPr>
              <a:t>'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8064A2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='</a:t>
            </a:r>
            <a:r>
              <a:rPr lang="en-US" sz="1200" dirty="0" err="1">
                <a:latin typeface="Courier"/>
                <a:cs typeface="Courier"/>
              </a:rPr>
              <a:t>tiff_reader</a:t>
            </a:r>
            <a:r>
              <a:rPr lang="en-US" sz="1200" dirty="0">
                <a:latin typeface="Courier"/>
                <a:cs typeface="Courier"/>
              </a:rPr>
              <a:t>'/&gt;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FileType</a:t>
            </a:r>
            <a:r>
              <a:rPr lang="en-US" sz="1200" dirty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extension</a:t>
            </a:r>
            <a:r>
              <a:rPr lang="en-US" sz="1200" dirty="0">
                <a:latin typeface="Courier"/>
                <a:cs typeface="Courier"/>
              </a:rPr>
              <a:t>='.abs'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8064A2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='</a:t>
            </a:r>
            <a:r>
              <a:rPr lang="en-US" sz="1200" dirty="0" err="1">
                <a:latin typeface="Courier"/>
                <a:cs typeface="Courier"/>
              </a:rPr>
              <a:t>abs_reader</a:t>
            </a:r>
            <a:r>
              <a:rPr lang="en-US" sz="1200" dirty="0">
                <a:latin typeface="Courier"/>
                <a:cs typeface="Courier"/>
              </a:rPr>
              <a:t>'/&gt;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FileType</a:t>
            </a:r>
            <a:r>
              <a:rPr lang="en-US" sz="1200" dirty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extension</a:t>
            </a:r>
            <a:r>
              <a:rPr lang="en-US" sz="1200" dirty="0">
                <a:latin typeface="Courier"/>
                <a:cs typeface="Courier"/>
              </a:rPr>
              <a:t>='.d1d'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8064A2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='hfir1d_reader'/&gt;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FileType</a:t>
            </a:r>
            <a:r>
              <a:rPr lang="en-US" sz="1200" dirty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extension</a:t>
            </a:r>
            <a:r>
              <a:rPr lang="en-US" sz="1200" dirty="0">
                <a:latin typeface="Courier"/>
                <a:cs typeface="Courier"/>
              </a:rPr>
              <a:t>='.sans'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='</a:t>
            </a:r>
            <a:r>
              <a:rPr lang="en-US" sz="1200" dirty="0" err="1">
                <a:latin typeface="Courier"/>
                <a:cs typeface="Courier"/>
              </a:rPr>
              <a:t>danse_reader</a:t>
            </a:r>
            <a:r>
              <a:rPr lang="en-US" sz="1200" dirty="0">
                <a:latin typeface="Courier"/>
                <a:cs typeface="Courier"/>
              </a:rPr>
              <a:t>'/&gt;</a:t>
            </a:r>
          </a:p>
          <a:p>
            <a:r>
              <a:rPr lang="en-US" sz="1200" dirty="0" smtClean="0">
                <a:latin typeface="Courier"/>
                <a:cs typeface="Courier"/>
              </a:rPr>
              <a:t>    &lt;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FileType</a:t>
            </a:r>
            <a:r>
              <a:rPr lang="en-US" sz="1200" dirty="0">
                <a:solidFill>
                  <a:srgbClr val="00B274"/>
                </a:solidFill>
                <a:latin typeface="Courier"/>
                <a:cs typeface="Courier"/>
              </a:rPr>
              <a:t> </a:t>
            </a:r>
            <a:r>
              <a:rPr lang="en-US" sz="1200" dirty="0">
                <a:solidFill>
                  <a:srgbClr val="8064A2"/>
                </a:solidFill>
                <a:latin typeface="Courier"/>
                <a:cs typeface="Courier"/>
              </a:rPr>
              <a:t>extension</a:t>
            </a:r>
            <a:r>
              <a:rPr lang="en-US" sz="1200" dirty="0">
                <a:latin typeface="Courier"/>
                <a:cs typeface="Courier"/>
              </a:rPr>
              <a:t>='.</a:t>
            </a:r>
            <a:r>
              <a:rPr lang="en-US" sz="1200" dirty="0" err="1">
                <a:latin typeface="Courier"/>
                <a:cs typeface="Courier"/>
              </a:rPr>
              <a:t>nxs</a:t>
            </a:r>
            <a:r>
              <a:rPr lang="en-US" sz="1200" dirty="0">
                <a:latin typeface="Courier"/>
                <a:cs typeface="Courier"/>
              </a:rPr>
              <a:t>'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dirty="0" smtClean="0">
                <a:solidFill>
                  <a:srgbClr val="8064A2"/>
                </a:solidFill>
                <a:latin typeface="Courier"/>
                <a:cs typeface="Courier"/>
              </a:rPr>
              <a:t>reader</a:t>
            </a:r>
            <a:r>
              <a:rPr lang="en-US" sz="1200" dirty="0">
                <a:latin typeface="Courier"/>
                <a:cs typeface="Courier"/>
              </a:rPr>
              <a:t>='</a:t>
            </a:r>
            <a:r>
              <a:rPr lang="en-US" sz="1200" dirty="0" err="1">
                <a:latin typeface="Courier"/>
                <a:cs typeface="Courier"/>
              </a:rPr>
              <a:t>nexus_reader</a:t>
            </a:r>
            <a:r>
              <a:rPr lang="en-US" sz="1200" dirty="0">
                <a:latin typeface="Courier"/>
                <a:cs typeface="Courier"/>
              </a:rPr>
              <a:t>'/&gt;</a:t>
            </a:r>
          </a:p>
          <a:p>
            <a:r>
              <a:rPr lang="en-US" sz="1200" dirty="0">
                <a:latin typeface="Courier"/>
                <a:cs typeface="Courier"/>
              </a:rPr>
              <a:t>    </a:t>
            </a:r>
          </a:p>
          <a:p>
            <a:r>
              <a:rPr lang="en-US" sz="1200" dirty="0">
                <a:latin typeface="Courier"/>
                <a:cs typeface="Courier"/>
              </a:rPr>
              <a:t>&lt;/</a:t>
            </a:r>
            <a:r>
              <a:rPr lang="en-US" sz="1200" dirty="0" err="1">
                <a:solidFill>
                  <a:srgbClr val="00B274"/>
                </a:solidFill>
                <a:latin typeface="Courier"/>
                <a:cs typeface="Courier"/>
              </a:rPr>
              <a:t>SansLoader</a:t>
            </a:r>
            <a:r>
              <a:rPr lang="en-US" sz="1200" dirty="0">
                <a:latin typeface="Courier"/>
                <a:cs typeface="Courier"/>
              </a:rPr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525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valid reader only needs a read() method that returns an instance of </a:t>
            </a:r>
            <a:r>
              <a:rPr lang="en-US" b="1" dirty="0" smtClean="0"/>
              <a:t>sans.dataloader.data_info.Data1D</a:t>
            </a:r>
            <a:r>
              <a:rPr lang="en-US" dirty="0" smtClean="0"/>
              <a:t>. A save() method can also be provided.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42640" cy="875111"/>
          </a:xfrm>
        </p:spPr>
        <p:txBody>
          <a:bodyPr/>
          <a:lstStyle/>
          <a:p>
            <a:r>
              <a:rPr lang="en-US" dirty="0" smtClean="0"/>
              <a:t>The loaders </a:t>
            </a:r>
            <a:r>
              <a:rPr lang="en-US" dirty="0"/>
              <a:t>are registered with an XML settings file according to the file extension they deal with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3386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Loading files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57600" y="1219200"/>
            <a:ext cx="5029200" cy="2800766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from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sans.dataloader.loader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import</a:t>
            </a:r>
            <a:r>
              <a:rPr lang="en-US" sz="1100" dirty="0" smtClean="0">
                <a:latin typeface="Courier"/>
                <a:cs typeface="Courier"/>
              </a:rPr>
              <a:t> Loader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# Loader is a singleton</a:t>
            </a:r>
          </a:p>
          <a:p>
            <a:r>
              <a:rPr lang="en-US" sz="1100" dirty="0">
                <a:latin typeface="Courier"/>
                <a:cs typeface="Courier"/>
              </a:rPr>
              <a:t>l</a:t>
            </a:r>
            <a:r>
              <a:rPr lang="en-US" sz="1100" dirty="0" smtClean="0">
                <a:latin typeface="Courier"/>
                <a:cs typeface="Courier"/>
              </a:rPr>
              <a:t>oader = Loader()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# Loader tries the best loader for the given file</a:t>
            </a:r>
          </a:p>
          <a:p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# When in trouble, it defaults to ASCII</a:t>
            </a:r>
            <a:endParaRPr lang="en-US" sz="1100" dirty="0">
              <a:solidFill>
                <a:srgbClr val="00B274"/>
              </a:solidFill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d</a:t>
            </a:r>
            <a:r>
              <a:rPr lang="en-US" sz="1100" dirty="0" smtClean="0">
                <a:latin typeface="Courier"/>
                <a:cs typeface="Courier"/>
              </a:rPr>
              <a:t>ata = </a:t>
            </a:r>
            <a:r>
              <a:rPr lang="en-US" sz="1100" dirty="0" err="1" smtClean="0">
                <a:latin typeface="Courier"/>
                <a:cs typeface="Courier"/>
              </a:rPr>
              <a:t>loader.load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“</a:t>
            </a:r>
            <a:r>
              <a:rPr lang="en-US" sz="1100" dirty="0" err="1" smtClean="0">
                <a:solidFill>
                  <a:schemeClr val="accent1"/>
                </a:solidFill>
                <a:latin typeface="Courier"/>
                <a:cs typeface="Courier"/>
              </a:rPr>
              <a:t>some_data_file.xml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”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# You can programmatically associate a reader to </a:t>
            </a:r>
          </a:p>
          <a:p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# a particular extension</a:t>
            </a:r>
            <a:endParaRPr lang="en-US" sz="1100" dirty="0">
              <a:solidFill>
                <a:srgbClr val="00B274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latin typeface="Courier"/>
                <a:cs typeface="Courier"/>
              </a:rPr>
              <a:t>loader.associate_file_reader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“.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mathieu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”</a:t>
            </a:r>
            <a:r>
              <a:rPr lang="en-US" sz="1100" dirty="0" smtClean="0">
                <a:latin typeface="Courier"/>
                <a:cs typeface="Courier"/>
              </a:rPr>
              <a:t>, </a:t>
            </a:r>
            <a:r>
              <a:rPr lang="en-US" sz="1100" dirty="0" err="1" smtClean="0">
                <a:latin typeface="Courier"/>
                <a:cs typeface="Courier"/>
              </a:rPr>
              <a:t>MatReader</a:t>
            </a:r>
            <a:r>
              <a:rPr lang="en-US" sz="1100" dirty="0" smtClean="0">
                <a:latin typeface="Courier"/>
                <a:cs typeface="Courier"/>
              </a:rPr>
              <a:t>())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# If your Reader class has a save method…</a:t>
            </a:r>
          </a:p>
          <a:p>
            <a:r>
              <a:rPr lang="en-US" sz="1100" dirty="0" err="1" smtClean="0">
                <a:latin typeface="Courier"/>
                <a:cs typeface="Courier"/>
              </a:rPr>
              <a:t>loader.save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“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path_to_new_file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”</a:t>
            </a:r>
            <a:r>
              <a:rPr lang="en-US" sz="1100" dirty="0" smtClean="0">
                <a:latin typeface="Courier"/>
                <a:cs typeface="Courier"/>
              </a:rPr>
              <a:t>, data, 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“.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mathieu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”</a:t>
            </a:r>
            <a:r>
              <a:rPr lang="en-US" sz="1100" dirty="0" smtClean="0">
                <a:latin typeface="Courier"/>
                <a:cs typeface="Courier"/>
              </a:rPr>
              <a:t>)</a:t>
            </a:r>
          </a:p>
          <a:p>
            <a:endParaRPr lang="en-US" sz="1100" dirty="0" smtClean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2743200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Reader should be stateless because it’s going to be re-used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95600" y="3200400"/>
            <a:ext cx="6096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819400"/>
            <a:ext cx="762000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724400"/>
            <a:ext cx="762000" cy="76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66800" y="46482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It’s not a bad idea to look at the code in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	</a:t>
            </a:r>
            <a:r>
              <a:rPr lang="en-US" sz="1600" b="1" dirty="0" err="1" smtClean="0">
                <a:latin typeface="Courier"/>
                <a:cs typeface="Courier"/>
              </a:rPr>
              <a:t>sansdataloader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err="1" smtClean="0">
                <a:latin typeface="Courier"/>
                <a:cs typeface="Courier"/>
              </a:rPr>
              <a:t>src</a:t>
            </a:r>
            <a:r>
              <a:rPr lang="en-US" sz="1600" b="1" dirty="0" smtClean="0">
                <a:latin typeface="Courier"/>
                <a:cs typeface="Courier"/>
              </a:rPr>
              <a:t>/sans/</a:t>
            </a:r>
            <a:r>
              <a:rPr lang="en-US" sz="1600" b="1" dirty="0" err="1" smtClean="0">
                <a:latin typeface="Courier"/>
                <a:cs typeface="Courier"/>
              </a:rPr>
              <a:t>dataloader</a:t>
            </a:r>
            <a:r>
              <a:rPr lang="en-US" sz="1600" b="1" dirty="0" smtClean="0">
                <a:latin typeface="Courier"/>
                <a:cs typeface="Courier"/>
              </a:rPr>
              <a:t>/</a:t>
            </a:r>
            <a:r>
              <a:rPr lang="en-US" sz="1600" b="1" dirty="0" err="1" smtClean="0">
                <a:latin typeface="Courier"/>
                <a:cs typeface="Courier"/>
              </a:rPr>
              <a:t>data_info.py</a:t>
            </a:r>
            <a:endParaRPr lang="en-US" sz="1600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1436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Basic python </a:t>
            </a:r>
            <a:r>
              <a:rPr lang="en-US" dirty="0"/>
              <a:t>m</a:t>
            </a:r>
            <a:r>
              <a:rPr lang="en-US" dirty="0" smtClean="0"/>
              <a:t>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219200"/>
            <a:ext cx="5029200" cy="4493538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F81BD"/>
                </a:solidFill>
                <a:latin typeface="Courier"/>
                <a:cs typeface="Courier"/>
              </a:rPr>
              <a:t>c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lass </a:t>
            </a:r>
            <a:r>
              <a:rPr lang="en-US" sz="1100" b="1" dirty="0" err="1" smtClean="0">
                <a:latin typeface="Courier"/>
                <a:cs typeface="Courier"/>
              </a:rPr>
              <a:t>CylinderModel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err="1" smtClean="0">
                <a:latin typeface="Courier"/>
                <a:cs typeface="Courier"/>
              </a:rPr>
              <a:t>BaseComponent</a:t>
            </a:r>
            <a:r>
              <a:rPr lang="en-US" sz="1100" dirty="0" smtClean="0">
                <a:latin typeface="Courier"/>
                <a:cs typeface="Courier"/>
              </a:rPr>
              <a:t>):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accent1"/>
                </a:solidFill>
                <a:latin typeface="Courier"/>
                <a:cs typeface="Courier"/>
              </a:rPr>
              <a:t>d</a:t>
            </a:r>
            <a:r>
              <a:rPr lang="en-US" sz="1100" dirty="0" err="1" smtClean="0">
                <a:solidFill>
                  <a:schemeClr val="accent1"/>
                </a:solidFill>
                <a:latin typeface="Courier"/>
                <a:cs typeface="Courier"/>
              </a:rPr>
              <a:t>ef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__</a:t>
            </a:r>
            <a:r>
              <a:rPr lang="en-US" sz="1100" b="1" dirty="0" err="1" smtClean="0">
                <a:latin typeface="Courier"/>
                <a:cs typeface="Courier"/>
              </a:rPr>
              <a:t>init</a:t>
            </a:r>
            <a:r>
              <a:rPr lang="en-US" sz="1100" b="1" dirty="0" smtClean="0">
                <a:latin typeface="Courier"/>
                <a:cs typeface="Courier"/>
              </a:rPr>
              <a:t>__</a:t>
            </a:r>
            <a:r>
              <a:rPr lang="en-US" sz="1100" dirty="0" smtClean="0">
                <a:latin typeface="Courier"/>
                <a:cs typeface="Courier"/>
              </a:rPr>
              <a:t>(self):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  <a:r>
              <a:rPr lang="en-US" sz="1100" dirty="0" err="1" smtClean="0">
                <a:latin typeface="Courier"/>
                <a:cs typeface="Courier"/>
              </a:rPr>
              <a:t>self.name</a:t>
            </a:r>
            <a:r>
              <a:rPr lang="en-US" sz="1100" dirty="0" smtClean="0">
                <a:latin typeface="Courier"/>
                <a:cs typeface="Courier"/>
              </a:rPr>
              <a:t> = ‘Cylinder’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  <a:r>
              <a:rPr lang="en-US" sz="1100" dirty="0" err="1" smtClean="0">
                <a:latin typeface="Courier"/>
                <a:cs typeface="Courier"/>
              </a:rPr>
              <a:t>self.description</a:t>
            </a:r>
            <a:r>
              <a:rPr lang="en-US" sz="1100" dirty="0" smtClean="0">
                <a:latin typeface="Courier"/>
                <a:cs typeface="Courier"/>
              </a:rPr>
              <a:t> = ‘A cylinder model’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  <a:r>
              <a:rPr lang="en-US" sz="1100" dirty="0" err="1" smtClean="0">
                <a:latin typeface="Courier"/>
                <a:cs typeface="Courier"/>
              </a:rPr>
              <a:t>self.details</a:t>
            </a:r>
            <a:r>
              <a:rPr lang="en-US" sz="1100" dirty="0" smtClean="0">
                <a:latin typeface="Courier"/>
                <a:cs typeface="Courier"/>
              </a:rPr>
              <a:t> = {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‘radius’</a:t>
            </a:r>
            <a:r>
              <a:rPr lang="en-US" sz="1100" dirty="0" smtClean="0">
                <a:latin typeface="Courier"/>
                <a:cs typeface="Courier"/>
              </a:rPr>
              <a:t>: [</a:t>
            </a:r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‘Angstrom’</a:t>
            </a:r>
            <a:r>
              <a:rPr lang="en-US" sz="1100" dirty="0" smtClean="0">
                <a:latin typeface="Courier"/>
                <a:cs typeface="Courier"/>
              </a:rPr>
              <a:t>, min, max],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            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‘length’</a:t>
            </a:r>
            <a:r>
              <a:rPr lang="en-US" sz="1100" dirty="0" smtClean="0">
                <a:latin typeface="Courier"/>
                <a:cs typeface="Courier"/>
              </a:rPr>
              <a:t>: [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‘Angstrom’</a:t>
            </a:r>
            <a:r>
              <a:rPr lang="en-US" sz="1100" dirty="0" smtClean="0">
                <a:latin typeface="Courier"/>
                <a:cs typeface="Courier"/>
              </a:rPr>
              <a:t>, min, max],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            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‘phi’</a:t>
            </a:r>
            <a:r>
              <a:rPr lang="en-US" sz="1100" dirty="0" smtClean="0">
                <a:latin typeface="Courier"/>
                <a:cs typeface="Courier"/>
              </a:rPr>
              <a:t>:    [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‘degrees’</a:t>
            </a:r>
            <a:r>
              <a:rPr lang="en-US" sz="1100" dirty="0" smtClean="0">
                <a:latin typeface="Courier"/>
                <a:cs typeface="Courier"/>
              </a:rPr>
              <a:t>, min, max]}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  <a:r>
              <a:rPr lang="en-US" sz="1100" dirty="0" err="1" smtClean="0">
                <a:latin typeface="Courier"/>
                <a:cs typeface="Courier"/>
              </a:rPr>
              <a:t>self.orientation_params</a:t>
            </a:r>
            <a:r>
              <a:rPr lang="en-US" sz="1100" dirty="0" smtClean="0">
                <a:latin typeface="Courier"/>
                <a:cs typeface="Courier"/>
              </a:rPr>
              <a:t> = [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‘phi’</a:t>
            </a:r>
            <a:r>
              <a:rPr lang="en-US" sz="1100" dirty="0" smtClean="0">
                <a:latin typeface="Courier"/>
                <a:cs typeface="Courier"/>
              </a:rPr>
              <a:t>]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  <a:r>
              <a:rPr lang="en-US" sz="1100" dirty="0" err="1" smtClean="0">
                <a:latin typeface="Courier"/>
                <a:cs typeface="Courier"/>
              </a:rPr>
              <a:t>self.params</a:t>
            </a:r>
            <a:r>
              <a:rPr lang="en-US" sz="1100" dirty="0" smtClean="0">
                <a:latin typeface="Courier"/>
                <a:cs typeface="Courier"/>
              </a:rPr>
              <a:t> = {‘radius’:20.0,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           ‘length’: 100.0,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               ‘phi’:0.0}</a:t>
            </a:r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rgbClr val="4F81BD"/>
                </a:solidFill>
                <a:latin typeface="Courier"/>
                <a:cs typeface="Courier"/>
              </a:rPr>
              <a:t>d</a:t>
            </a:r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run</a:t>
            </a:r>
            <a:r>
              <a:rPr lang="en-US" sz="1100" dirty="0" smtClean="0">
                <a:latin typeface="Courier"/>
                <a:cs typeface="Courier"/>
              </a:rPr>
              <a:t>(self, x):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return</a:t>
            </a:r>
            <a:r>
              <a:rPr lang="en-US" sz="1100" dirty="0" smtClean="0">
                <a:latin typeface="Courier"/>
                <a:cs typeface="Courier"/>
              </a:rPr>
              <a:t> f(x)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err="1" smtClean="0">
                <a:latin typeface="Courier"/>
                <a:cs typeface="Courier"/>
              </a:rPr>
              <a:t>runXY</a:t>
            </a:r>
            <a:r>
              <a:rPr lang="en-US" sz="1100" dirty="0" smtClean="0">
                <a:latin typeface="Courier"/>
                <a:cs typeface="Courier"/>
              </a:rPr>
              <a:t>(self, x):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return</a:t>
            </a:r>
            <a:r>
              <a:rPr lang="en-US" sz="1100" dirty="0" smtClean="0">
                <a:latin typeface="Courier"/>
                <a:cs typeface="Courier"/>
              </a:rPr>
              <a:t> f(x[0], x[1])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err="1" smtClean="0">
                <a:latin typeface="Courier"/>
                <a:cs typeface="Courier"/>
              </a:rPr>
              <a:t>evalDistribution</a:t>
            </a:r>
            <a:r>
              <a:rPr lang="en-US" sz="1100" dirty="0" smtClean="0">
                <a:latin typeface="Courier"/>
                <a:cs typeface="Courier"/>
              </a:rPr>
              <a:t>(self, x):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# x is either an array of x values (1D)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return [ f(</a:t>
            </a:r>
            <a:r>
              <a:rPr lang="en-US" sz="1100" dirty="0" err="1" smtClean="0">
                <a:latin typeface="Courier"/>
                <a:cs typeface="Courier"/>
              </a:rPr>
              <a:t>x_i</a:t>
            </a:r>
            <a:r>
              <a:rPr lang="en-US" sz="1100" dirty="0" smtClean="0">
                <a:latin typeface="Courier"/>
                <a:cs typeface="Courier"/>
              </a:rPr>
              <a:t>) for </a:t>
            </a:r>
            <a:r>
              <a:rPr lang="en-US" sz="1100" dirty="0" err="1" smtClean="0">
                <a:latin typeface="Courier"/>
                <a:cs typeface="Courier"/>
              </a:rPr>
              <a:t>x_i</a:t>
            </a:r>
            <a:r>
              <a:rPr lang="en-US" sz="1100" dirty="0" smtClean="0">
                <a:latin typeface="Courier"/>
                <a:cs typeface="Courier"/>
              </a:rPr>
              <a:t> in x ]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# or a list of lists… [x[], y[]]</a:t>
            </a:r>
          </a:p>
          <a:p>
            <a:r>
              <a:rPr lang="en-US" sz="1100" dirty="0" smtClean="0">
                <a:latin typeface="Courier"/>
                <a:cs typeface="Courier"/>
              </a:rPr>
              <a:t>    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return</a:t>
            </a:r>
            <a:r>
              <a:rPr lang="en-US" sz="1100" dirty="0" smtClean="0">
                <a:latin typeface="Courier"/>
                <a:cs typeface="Courier"/>
              </a:rPr>
              <a:t> [ f(x[0][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], x[1][</a:t>
            </a:r>
            <a:r>
              <a:rPr lang="en-US" sz="1100" dirty="0" err="1" smtClean="0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]) for </a:t>
            </a:r>
            <a:r>
              <a:rPr lang="en-US" sz="1100" dirty="0" err="1">
                <a:latin typeface="Courier"/>
                <a:cs typeface="Courier"/>
              </a:rPr>
              <a:t>i</a:t>
            </a:r>
            <a:r>
              <a:rPr lang="en-US" sz="1100" dirty="0" smtClean="0">
                <a:latin typeface="Courier"/>
                <a:cs typeface="Courier"/>
              </a:rPr>
              <a:t> in </a:t>
            </a:r>
            <a:r>
              <a:rPr lang="en-US" sz="1100" dirty="0" err="1" smtClean="0">
                <a:latin typeface="Courier"/>
                <a:cs typeface="Courier"/>
              </a:rPr>
              <a:t>len</a:t>
            </a:r>
            <a:r>
              <a:rPr lang="en-US" sz="1100" dirty="0" smtClean="0">
                <a:latin typeface="Courier"/>
                <a:cs typeface="Courier"/>
              </a:rPr>
              <a:t>(x[0]) ] 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4F81BD"/>
                </a:solidFill>
                <a:latin typeface="Courier"/>
                <a:cs typeface="Courier"/>
              </a:rPr>
              <a:t>def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 </a:t>
            </a:r>
            <a:r>
              <a:rPr lang="en-US" sz="1100" b="1" dirty="0" err="1" smtClean="0">
                <a:latin typeface="Courier"/>
                <a:cs typeface="Courier"/>
              </a:rPr>
              <a:t>set_dispersion</a:t>
            </a:r>
            <a:r>
              <a:rPr lang="en-US" sz="1100" dirty="0" smtClean="0">
                <a:latin typeface="Courier"/>
                <a:cs typeface="Courier"/>
              </a:rPr>
              <a:t>(self, parameter, dispersion):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4724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Only works with C++ models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67000" y="5029200"/>
            <a:ext cx="8382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55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C++ models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00600" y="609600"/>
            <a:ext cx="3886200" cy="3139320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#include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“</a:t>
            </a:r>
            <a:r>
              <a:rPr lang="en-US" sz="1100" dirty="0" err="1" smtClean="0">
                <a:solidFill>
                  <a:schemeClr val="accent1"/>
                </a:solidFill>
                <a:latin typeface="Courier"/>
                <a:cs typeface="Courier"/>
              </a:rPr>
              <a:t>parameters.hh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”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//[PYTHONCLASS] = </a:t>
            </a:r>
            <a:r>
              <a:rPr lang="en-US" sz="1100" dirty="0" err="1" smtClean="0">
                <a:solidFill>
                  <a:schemeClr val="accent3"/>
                </a:solidFill>
                <a:latin typeface="Courier"/>
                <a:cs typeface="Courier"/>
              </a:rPr>
              <a:t>CylinderModel</a:t>
            </a:r>
            <a:endParaRPr lang="en-US" sz="1100" dirty="0" smtClean="0">
              <a:solidFill>
                <a:schemeClr val="accent3"/>
              </a:solidFill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//[DISP_PARAMS] = radius</a:t>
            </a:r>
          </a:p>
          <a:p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//[DESCRIPTION] = “this is a model”</a:t>
            </a:r>
          </a:p>
          <a:p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//[FIXED] = </a:t>
            </a:r>
          </a:p>
          <a:p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//[ORIENTATION_PARAMS] =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chemeClr val="accent2"/>
                </a:solidFill>
                <a:latin typeface="Courier"/>
                <a:cs typeface="Courier"/>
              </a:rPr>
              <a:t>class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CylinderModel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public</a:t>
            </a:r>
            <a:r>
              <a:rPr lang="en-US" sz="1100" dirty="0" smtClean="0">
                <a:latin typeface="Courier"/>
                <a:cs typeface="Courier"/>
              </a:rPr>
              <a:t>: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//  [DEFAULT]=radius=20.0 Angstrom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Parameter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radius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  </a:t>
            </a:r>
            <a:r>
              <a:rPr lang="en-US" sz="1100" b="1" dirty="0" err="1" smtClean="0">
                <a:latin typeface="Courier"/>
                <a:cs typeface="Courier"/>
              </a:rPr>
              <a:t>CylinderModel</a:t>
            </a:r>
            <a:r>
              <a:rPr lang="en-US" sz="1100" dirty="0" smtClean="0">
                <a:latin typeface="Courier"/>
                <a:cs typeface="Courier"/>
              </a:rPr>
              <a:t>();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operator</a:t>
            </a:r>
            <a:r>
              <a:rPr lang="en-US" sz="1100" dirty="0" smtClean="0">
                <a:latin typeface="Courier"/>
                <a:cs typeface="Courier"/>
              </a:rPr>
              <a:t>()(</a:t>
            </a:r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100" dirty="0" smtClean="0">
                <a:latin typeface="Courier"/>
                <a:cs typeface="Courier"/>
              </a:rPr>
              <a:t> q);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operator</a:t>
            </a:r>
            <a:r>
              <a:rPr lang="en-US" sz="1100" dirty="0" smtClean="0">
                <a:latin typeface="Courier"/>
                <a:cs typeface="Courier"/>
              </a:rPr>
              <a:t>()(</a:t>
            </a:r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qx</a:t>
            </a:r>
            <a:r>
              <a:rPr lang="en-US" sz="1100" dirty="0" smtClean="0">
                <a:latin typeface="Courier"/>
                <a:cs typeface="Courier"/>
              </a:rPr>
              <a:t>, </a:t>
            </a:r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qy</a:t>
            </a:r>
            <a:r>
              <a:rPr lang="en-US" sz="1100" dirty="0" smtClean="0">
                <a:latin typeface="Courier"/>
                <a:cs typeface="Courier"/>
              </a:rPr>
              <a:t>);</a:t>
            </a:r>
          </a:p>
          <a:p>
            <a:r>
              <a:rPr lang="en-US" sz="1100" dirty="0" smtClean="0">
                <a:latin typeface="Courier"/>
                <a:cs typeface="Courier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457200"/>
            <a:ext cx="1295400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cylinder.h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4267200"/>
            <a:ext cx="4038600" cy="1785104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#include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“</a:t>
            </a:r>
            <a:r>
              <a:rPr lang="en-US" sz="1100" dirty="0" err="1" smtClean="0">
                <a:solidFill>
                  <a:schemeClr val="accent1"/>
                </a:solidFill>
                <a:latin typeface="Courier"/>
                <a:cs typeface="Courier"/>
              </a:rPr>
              <a:t>parameters.hh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”</a:t>
            </a:r>
          </a:p>
          <a:p>
            <a:r>
              <a:rPr lang="en-US" sz="1100" dirty="0" smtClean="0">
                <a:solidFill>
                  <a:schemeClr val="accent2"/>
                </a:solidFill>
                <a:latin typeface="Courier"/>
                <a:cs typeface="Courier"/>
              </a:rPr>
              <a:t>#include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“</a:t>
            </a:r>
            <a:r>
              <a:rPr lang="en-US" sz="1100" dirty="0" err="1" smtClean="0">
                <a:solidFill>
                  <a:schemeClr val="accent1"/>
                </a:solidFill>
                <a:latin typeface="Courier"/>
                <a:cs typeface="Courier"/>
              </a:rPr>
              <a:t>cylinder.h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”</a:t>
            </a:r>
          </a:p>
          <a:p>
            <a:endParaRPr lang="en-US" sz="1100" dirty="0">
              <a:solidFill>
                <a:schemeClr val="accent1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latin typeface="Courier"/>
                <a:cs typeface="Courier"/>
              </a:rPr>
              <a:t>CylinderModel</a:t>
            </a:r>
            <a:r>
              <a:rPr lang="en-US" sz="1100" dirty="0" smtClean="0">
                <a:latin typeface="Courier"/>
                <a:cs typeface="Courier"/>
              </a:rPr>
              <a:t>::</a:t>
            </a:r>
            <a:r>
              <a:rPr lang="en-US" sz="1100" b="1" dirty="0" err="1" smtClean="0">
                <a:latin typeface="Courier"/>
                <a:cs typeface="Courier"/>
              </a:rPr>
              <a:t>CylinderModel</a:t>
            </a:r>
            <a:r>
              <a:rPr lang="en-US" sz="1100" dirty="0" smtClean="0">
                <a:latin typeface="Courier"/>
                <a:cs typeface="Courier"/>
              </a:rPr>
              <a:t>() {</a:t>
            </a:r>
          </a:p>
          <a:p>
            <a:r>
              <a:rPr lang="en-US" sz="1100" dirty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 radius = 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Parameter(20.0, </a:t>
            </a:r>
            <a:r>
              <a:rPr lang="en-US" sz="1100" dirty="0" smtClean="0">
                <a:solidFill>
                  <a:schemeClr val="accent2"/>
                </a:solidFill>
                <a:latin typeface="Courier"/>
                <a:cs typeface="Courier"/>
              </a:rPr>
              <a:t>true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100" dirty="0" err="1" smtClean="0">
                <a:solidFill>
                  <a:srgbClr val="000000"/>
                </a:solidFill>
                <a:latin typeface="Courier"/>
                <a:cs typeface="Courier"/>
              </a:rPr>
              <a:t>CylinderModel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::</a:t>
            </a:r>
            <a:r>
              <a:rPr lang="en-US" sz="1100" b="1" dirty="0" smtClean="0">
                <a:solidFill>
                  <a:srgbClr val="000000"/>
                </a:solidFill>
                <a:latin typeface="Courier"/>
                <a:cs typeface="Courier"/>
              </a:rPr>
              <a:t>operator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()(</a:t>
            </a:r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 q) {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 f(q);</a:t>
            </a:r>
          </a:p>
          <a:p>
            <a:r>
              <a:rPr lang="en-US" sz="1100" dirty="0" smtClean="0">
                <a:solidFill>
                  <a:srgbClr val="000000"/>
                </a:solidFill>
                <a:latin typeface="Courier"/>
                <a:cs typeface="Courier"/>
              </a:rPr>
              <a:t>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4114800"/>
            <a:ext cx="1447800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cylinder.cpp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14800" y="2438400"/>
            <a:ext cx="6096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29000" y="5105400"/>
            <a:ext cx="15240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29200" y="47244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here means that this parameter can have </a:t>
            </a:r>
            <a:r>
              <a:rPr lang="en-US" dirty="0" err="1" smtClean="0"/>
              <a:t>polydispersity</a:t>
            </a:r>
            <a:endParaRPr lang="en-US" dirty="0"/>
          </a:p>
        </p:txBody>
      </p:sp>
      <p:sp>
        <p:nvSpPr>
          <p:cNvPr id="17" name="Left Brace 16"/>
          <p:cNvSpPr/>
          <p:nvPr/>
        </p:nvSpPr>
        <p:spPr>
          <a:xfrm>
            <a:off x="4419600" y="990600"/>
            <a:ext cx="228600" cy="990600"/>
          </a:xfrm>
          <a:prstGeom prst="leftBrac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1066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Important meta-data used for automatically generating the python wrapper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66800" y="2209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Defines the parameter for python wrapper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44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Parameter class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990600"/>
            <a:ext cx="1600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CylinderModel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286000"/>
            <a:ext cx="1600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1181100" y="1371600"/>
            <a:ext cx="228600" cy="9144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7800" y="2069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0" y="762000"/>
            <a:ext cx="4876800" cy="5424563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urier"/>
                <a:cs typeface="Courier"/>
              </a:rPr>
              <a:t>class</a:t>
            </a:r>
            <a:r>
              <a:rPr lang="en-US" sz="1050" dirty="0">
                <a:latin typeface="Courier"/>
                <a:cs typeface="Courier"/>
              </a:rPr>
              <a:t> Parameter {</a:t>
            </a:r>
          </a:p>
          <a:p>
            <a:r>
              <a:rPr lang="en-US" sz="1050" dirty="0">
                <a:solidFill>
                  <a:srgbClr val="C0504D"/>
                </a:solidFill>
                <a:latin typeface="Courier"/>
                <a:cs typeface="Courier"/>
              </a:rPr>
              <a:t>public</a:t>
            </a:r>
            <a:r>
              <a:rPr lang="en-US" sz="1050" dirty="0">
                <a:latin typeface="Courier"/>
                <a:cs typeface="Courier"/>
              </a:rPr>
              <a:t>:</a:t>
            </a:r>
          </a:p>
          <a:p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 smtClean="0">
                <a:solidFill>
                  <a:schemeClr val="accent3"/>
                </a:solidFill>
                <a:latin typeface="Courier"/>
                <a:cs typeface="Courier"/>
              </a:rPr>
              <a:t>/</a:t>
            </a:r>
            <a:r>
              <a:rPr lang="en-US" sz="1050" dirty="0">
                <a:solidFill>
                  <a:schemeClr val="accent3"/>
                </a:solidFill>
                <a:latin typeface="Courier"/>
                <a:cs typeface="Courier"/>
              </a:rPr>
              <a:t>// Current value of the parameter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double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>
                <a:solidFill>
                  <a:schemeClr val="accent1"/>
                </a:solidFill>
                <a:latin typeface="Courier"/>
                <a:cs typeface="Courier"/>
              </a:rPr>
              <a:t>value</a:t>
            </a:r>
            <a:r>
              <a:rPr lang="en-US" sz="1050" dirty="0">
                <a:latin typeface="Courier"/>
                <a:cs typeface="Courier"/>
              </a:rPr>
              <a:t>;</a:t>
            </a: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True if the parameter has a minimum bound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en-US" sz="1050" dirty="0" err="1" smtClean="0">
                <a:solidFill>
                  <a:srgbClr val="C0504D"/>
                </a:solidFill>
                <a:latin typeface="Courier"/>
                <a:cs typeface="Courier"/>
              </a:rPr>
              <a:t>bool</a:t>
            </a:r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1050" dirty="0" err="1">
                <a:solidFill>
                  <a:srgbClr val="4F81BD"/>
                </a:solidFill>
                <a:latin typeface="Courier"/>
                <a:cs typeface="Courier"/>
              </a:rPr>
              <a:t>has_min</a:t>
            </a:r>
            <a:r>
              <a:rPr lang="en-US" sz="1050" dirty="0">
                <a:latin typeface="Courier"/>
                <a:cs typeface="Courier"/>
              </a:rPr>
              <a:t>;</a:t>
            </a: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True if the parameter has a maximum bound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en-US" sz="1050" dirty="0" err="1" smtClean="0">
                <a:solidFill>
                  <a:srgbClr val="C0504D"/>
                </a:solidFill>
                <a:latin typeface="Courier"/>
                <a:cs typeface="Courier"/>
              </a:rPr>
              <a:t>bool</a:t>
            </a:r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1050" dirty="0" err="1">
                <a:solidFill>
                  <a:srgbClr val="4F81BD"/>
                </a:solidFill>
                <a:latin typeface="Courier"/>
                <a:cs typeface="Courier"/>
              </a:rPr>
              <a:t>has_max</a:t>
            </a:r>
            <a:r>
              <a:rPr lang="en-US" sz="1050" dirty="0">
                <a:latin typeface="Courier"/>
                <a:cs typeface="Courier"/>
              </a:rPr>
              <a:t>;</a:t>
            </a: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Minimum bound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double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>
                <a:solidFill>
                  <a:srgbClr val="4F81BD"/>
                </a:solidFill>
                <a:latin typeface="Courier"/>
                <a:cs typeface="Courier"/>
              </a:rPr>
              <a:t>min</a:t>
            </a:r>
            <a:r>
              <a:rPr lang="en-US" sz="1050" dirty="0">
                <a:latin typeface="Courier"/>
                <a:cs typeface="Courier"/>
              </a:rPr>
              <a:t>;</a:t>
            </a: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Maximum bound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double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>
                <a:solidFill>
                  <a:srgbClr val="4F81BD"/>
                </a:solidFill>
                <a:latin typeface="Courier"/>
                <a:cs typeface="Courier"/>
              </a:rPr>
              <a:t>max</a:t>
            </a:r>
            <a:r>
              <a:rPr lang="en-US" sz="1050" dirty="0">
                <a:latin typeface="Courier"/>
                <a:cs typeface="Courier"/>
              </a:rPr>
              <a:t>;</a:t>
            </a: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True if the parameter can be dispersed or averaged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</a:t>
            </a:r>
            <a:r>
              <a:rPr lang="en-US" sz="1050" dirty="0" err="1" smtClean="0">
                <a:solidFill>
                  <a:srgbClr val="C0504D"/>
                </a:solidFill>
                <a:latin typeface="Courier"/>
                <a:cs typeface="Courier"/>
              </a:rPr>
              <a:t>bool</a:t>
            </a:r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</a:t>
            </a:r>
            <a:r>
              <a:rPr lang="en-US" sz="1050" dirty="0" err="1">
                <a:solidFill>
                  <a:srgbClr val="4F81BD"/>
                </a:solidFill>
                <a:latin typeface="Courier"/>
                <a:cs typeface="Courier"/>
              </a:rPr>
              <a:t>has_dispersion</a:t>
            </a:r>
            <a:r>
              <a:rPr lang="en-US" sz="1050" dirty="0" smtClean="0">
                <a:latin typeface="Courier"/>
                <a:cs typeface="Courier"/>
              </a:rPr>
              <a:t>;</a:t>
            </a:r>
          </a:p>
          <a:p>
            <a:endParaRPr 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Pointer to the dispersion </a:t>
            </a:r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model</a:t>
            </a:r>
          </a:p>
          <a:p>
            <a:r>
              <a:rPr lang="en-US" sz="1050" dirty="0" smtClean="0">
                <a:latin typeface="Courier"/>
                <a:cs typeface="Courier"/>
              </a:rPr>
              <a:t>  </a:t>
            </a:r>
            <a:r>
              <a:rPr lang="en-US" sz="1050" dirty="0" err="1" smtClean="0">
                <a:latin typeface="Courier"/>
                <a:cs typeface="Courier"/>
              </a:rPr>
              <a:t>DispersionModel</a:t>
            </a:r>
            <a:r>
              <a:rPr lang="en-US" sz="1050" dirty="0">
                <a:latin typeface="Courier"/>
                <a:cs typeface="Courier"/>
              </a:rPr>
              <a:t>* </a:t>
            </a:r>
            <a:r>
              <a:rPr lang="en-US" sz="1050" dirty="0">
                <a:solidFill>
                  <a:srgbClr val="4F81BD"/>
                </a:solidFill>
                <a:latin typeface="Courier"/>
                <a:cs typeface="Courier"/>
              </a:rPr>
              <a:t>dispersion</a:t>
            </a:r>
            <a:r>
              <a:rPr lang="en-US" sz="1050" dirty="0">
                <a:latin typeface="Courier"/>
                <a:cs typeface="Courier"/>
              </a:rPr>
              <a:t>;</a:t>
            </a:r>
          </a:p>
          <a:p>
            <a:endParaRPr lang="en-US" sz="1050" dirty="0" smtClean="0">
              <a:latin typeface="Courier"/>
              <a:cs typeface="Courier"/>
            </a:endParaRPr>
          </a:p>
          <a:p>
            <a:r>
              <a:rPr lang="en-US" sz="1050" b="1" dirty="0" smtClean="0">
                <a:latin typeface="Courier"/>
                <a:cs typeface="Courier"/>
              </a:rPr>
              <a:t>  Parameter</a:t>
            </a:r>
            <a:r>
              <a:rPr lang="en-US" sz="1050" dirty="0">
                <a:latin typeface="Courier"/>
                <a:cs typeface="Courier"/>
              </a:rPr>
              <a:t>();</a:t>
            </a:r>
          </a:p>
          <a:p>
            <a:r>
              <a:rPr lang="en-US" sz="1050" b="1" dirty="0" smtClean="0">
                <a:latin typeface="Courier"/>
                <a:cs typeface="Courier"/>
              </a:rPr>
              <a:t>  Parameter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chemeClr val="accent2"/>
                </a:solidFill>
                <a:latin typeface="Courier"/>
                <a:cs typeface="Courier"/>
              </a:rPr>
              <a:t>double</a:t>
            </a:r>
            <a:r>
              <a:rPr lang="en-US" sz="1050" dirty="0">
                <a:latin typeface="Courier"/>
                <a:cs typeface="Courier"/>
              </a:rPr>
              <a:t>);</a:t>
            </a:r>
          </a:p>
          <a:p>
            <a:r>
              <a:rPr lang="en-US" sz="1050" b="1" dirty="0" smtClean="0">
                <a:latin typeface="Courier"/>
                <a:cs typeface="Courier"/>
              </a:rPr>
              <a:t>  Parameter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050" dirty="0">
                <a:latin typeface="Courier"/>
                <a:cs typeface="Courier"/>
              </a:rPr>
              <a:t>, </a:t>
            </a:r>
            <a:r>
              <a:rPr lang="en-US" sz="1050" dirty="0" err="1">
                <a:solidFill>
                  <a:srgbClr val="C0504D"/>
                </a:solidFill>
                <a:latin typeface="Courier"/>
                <a:cs typeface="Courier"/>
              </a:rPr>
              <a:t>bool</a:t>
            </a:r>
            <a:r>
              <a:rPr lang="en-US" sz="1050" dirty="0">
                <a:latin typeface="Courier"/>
                <a:cs typeface="Courier"/>
              </a:rPr>
              <a:t>);</a:t>
            </a:r>
          </a:p>
          <a:p>
            <a:endParaRPr lang="en-US" sz="1050" dirty="0">
              <a:latin typeface="Courier"/>
              <a:cs typeface="Courier"/>
            </a:endParaRP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Method to set a minimum value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void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 err="1">
                <a:latin typeface="Courier"/>
                <a:cs typeface="Courier"/>
              </a:rPr>
              <a:t>set_min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050" dirty="0">
                <a:latin typeface="Courier"/>
                <a:cs typeface="Courier"/>
              </a:rPr>
              <a:t>);</a:t>
            </a: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Method to set a maximum value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void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 err="1">
                <a:latin typeface="Courier"/>
                <a:cs typeface="Courier"/>
              </a:rPr>
              <a:t>set_max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dirty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050" dirty="0">
                <a:latin typeface="Courier"/>
                <a:cs typeface="Courier"/>
              </a:rPr>
              <a:t>);</a:t>
            </a: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Method to get weight points for this parameter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void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 err="1">
                <a:latin typeface="Courier"/>
                <a:cs typeface="Courier"/>
              </a:rPr>
              <a:t>get_weights</a:t>
            </a:r>
            <a:r>
              <a:rPr lang="en-US" sz="1050" dirty="0">
                <a:latin typeface="Courier"/>
                <a:cs typeface="Courier"/>
              </a:rPr>
              <a:t>(vector&lt;</a:t>
            </a:r>
            <a:r>
              <a:rPr lang="en-US" sz="1050" dirty="0" err="1">
                <a:latin typeface="Courier"/>
                <a:cs typeface="Courier"/>
              </a:rPr>
              <a:t>WeightPoint</a:t>
            </a:r>
            <a:r>
              <a:rPr lang="en-US" sz="1050" dirty="0">
                <a:latin typeface="Courier"/>
                <a:cs typeface="Courier"/>
              </a:rPr>
              <a:t>&gt;&amp;);</a:t>
            </a: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Returns the value of the parameter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double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>
                <a:latin typeface="Courier"/>
                <a:cs typeface="Courier"/>
              </a:rPr>
              <a:t>operator()();</a:t>
            </a:r>
          </a:p>
          <a:p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  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// Sets the value of the parameter</a:t>
            </a:r>
          </a:p>
          <a:p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  double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>
                <a:latin typeface="Courier"/>
                <a:cs typeface="Courier"/>
              </a:rPr>
              <a:t>operator=(</a:t>
            </a:r>
            <a:r>
              <a:rPr lang="en-US" sz="1050" dirty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050" dirty="0">
                <a:latin typeface="Courier"/>
                <a:cs typeface="Courier"/>
              </a:rPr>
              <a:t>);</a:t>
            </a:r>
          </a:p>
          <a:p>
            <a:r>
              <a:rPr lang="en-US" sz="1050" dirty="0">
                <a:latin typeface="Courier"/>
                <a:cs typeface="Courier"/>
              </a:rPr>
              <a:t>};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9600" y="3048000"/>
            <a:ext cx="1600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DispersionModel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6" idx="2"/>
            <a:endCxn id="15" idx="0"/>
          </p:cNvCxnSpPr>
          <p:nvPr/>
        </p:nvCxnSpPr>
        <p:spPr>
          <a:xfrm>
            <a:off x="1409700" y="2667000"/>
            <a:ext cx="0" cy="3810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7800" y="2819400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0" y="3124200"/>
            <a:ext cx="4876800" cy="533400"/>
          </a:xfrm>
          <a:prstGeom prst="rect">
            <a:avLst/>
          </a:prstGeom>
          <a:solidFill>
            <a:srgbClr val="FFEB5E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81800" y="609600"/>
            <a:ext cx="1752600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parameters.hh</a:t>
            </a:r>
            <a:endParaRPr lang="en-US" dirty="0"/>
          </a:p>
        </p:txBody>
      </p:sp>
      <p:sp>
        <p:nvSpPr>
          <p:cNvPr id="22" name="Freeform 21"/>
          <p:cNvSpPr/>
          <p:nvPr/>
        </p:nvSpPr>
        <p:spPr>
          <a:xfrm>
            <a:off x="2362200" y="3048000"/>
            <a:ext cx="1219200" cy="610036"/>
          </a:xfrm>
          <a:custGeom>
            <a:avLst/>
            <a:gdLst>
              <a:gd name="connsiteX0" fmla="*/ 0 w 793768"/>
              <a:gd name="connsiteY0" fmla="*/ 610036 h 610036"/>
              <a:gd name="connsiteX1" fmla="*/ 200531 w 793768"/>
              <a:gd name="connsiteY1" fmla="*/ 518122 h 610036"/>
              <a:gd name="connsiteX2" fmla="*/ 317508 w 793768"/>
              <a:gd name="connsiteY2" fmla="*/ 108689 h 610036"/>
              <a:gd name="connsiteX3" fmla="*/ 392707 w 793768"/>
              <a:gd name="connsiteY3" fmla="*/ 64 h 610036"/>
              <a:gd name="connsiteX4" fmla="*/ 476261 w 793768"/>
              <a:gd name="connsiteY4" fmla="*/ 100334 h 610036"/>
              <a:gd name="connsiteX5" fmla="*/ 551460 w 793768"/>
              <a:gd name="connsiteY5" fmla="*/ 484699 h 610036"/>
              <a:gd name="connsiteX6" fmla="*/ 793768 w 793768"/>
              <a:gd name="connsiteY6" fmla="*/ 593324 h 610036"/>
              <a:gd name="connsiteX7" fmla="*/ 793768 w 793768"/>
              <a:gd name="connsiteY7" fmla="*/ 593324 h 61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3768" h="610036">
                <a:moveTo>
                  <a:pt x="0" y="610036"/>
                </a:moveTo>
                <a:cubicBezTo>
                  <a:pt x="73806" y="605858"/>
                  <a:pt x="147613" y="601680"/>
                  <a:pt x="200531" y="518122"/>
                </a:cubicBezTo>
                <a:cubicBezTo>
                  <a:pt x="253449" y="434564"/>
                  <a:pt x="285479" y="195032"/>
                  <a:pt x="317508" y="108689"/>
                </a:cubicBezTo>
                <a:cubicBezTo>
                  <a:pt x="349537" y="22346"/>
                  <a:pt x="366248" y="1456"/>
                  <a:pt x="392707" y="64"/>
                </a:cubicBezTo>
                <a:cubicBezTo>
                  <a:pt x="419166" y="-1328"/>
                  <a:pt x="449802" y="19562"/>
                  <a:pt x="476261" y="100334"/>
                </a:cubicBezTo>
                <a:cubicBezTo>
                  <a:pt x="502720" y="181106"/>
                  <a:pt x="498542" y="402534"/>
                  <a:pt x="551460" y="484699"/>
                </a:cubicBezTo>
                <a:cubicBezTo>
                  <a:pt x="604378" y="566864"/>
                  <a:pt x="793768" y="593324"/>
                  <a:pt x="793768" y="593324"/>
                </a:cubicBezTo>
                <a:lnTo>
                  <a:pt x="793768" y="593324"/>
                </a:lnTo>
              </a:path>
            </a:pathLst>
          </a:custGeom>
          <a:ln w="38100" cmpd="sng">
            <a:solidFill>
              <a:srgbClr val="7F7F7F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2971800" y="2743200"/>
            <a:ext cx="0" cy="914400"/>
          </a:xfrm>
          <a:prstGeom prst="line">
            <a:avLst/>
          </a:prstGeom>
          <a:ln w="12700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90800" y="236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4800" y="4343400"/>
            <a:ext cx="31242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Available dispersion models:</a:t>
            </a:r>
          </a:p>
          <a:p>
            <a:pPr marL="285750" indent="-285750">
              <a:buFontTx/>
              <a:buChar char="-"/>
            </a:pPr>
            <a:r>
              <a:rPr lang="en-US" dirty="0" err="1" smtClean="0"/>
              <a:t>GaussianDispersion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LogNormalDispersion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RectangleDispersion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SchultzDispersion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ArrayDispersion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609600" y="3810000"/>
            <a:ext cx="16002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WeightPoint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9" name="Straight Arrow Connector 28"/>
          <p:cNvCxnSpPr>
            <a:stCxn id="15" idx="2"/>
            <a:endCxn id="28" idx="0"/>
          </p:cNvCxnSpPr>
          <p:nvPr/>
        </p:nvCxnSpPr>
        <p:spPr>
          <a:xfrm>
            <a:off x="1409700" y="3429000"/>
            <a:ext cx="0" cy="3810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47800" y="35930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9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err="1" smtClean="0"/>
              <a:t>Polydispersity</a:t>
            </a:r>
            <a:r>
              <a:rPr lang="en-US" dirty="0" smtClean="0"/>
              <a:t> in C++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10000" y="2514600"/>
            <a:ext cx="4876800" cy="3162405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 smtClean="0">
                <a:solidFill>
                  <a:schemeClr val="accent2"/>
                </a:solidFill>
                <a:latin typeface="Courier"/>
                <a:cs typeface="Courier"/>
              </a:rPr>
              <a:t>double </a:t>
            </a:r>
            <a:r>
              <a:rPr lang="en-US" sz="1050" dirty="0" err="1" smtClean="0">
                <a:latin typeface="Courier"/>
                <a:cs typeface="Courier"/>
              </a:rPr>
              <a:t>CylinderModel</a:t>
            </a:r>
            <a:r>
              <a:rPr lang="en-US" sz="1050" dirty="0" smtClean="0">
                <a:latin typeface="Courier"/>
                <a:cs typeface="Courier"/>
              </a:rPr>
              <a:t>::</a:t>
            </a:r>
            <a:r>
              <a:rPr lang="en-US" sz="1050" b="1" dirty="0" smtClean="0">
                <a:latin typeface="Courier"/>
                <a:cs typeface="Courier"/>
              </a:rPr>
              <a:t>operator</a:t>
            </a:r>
            <a:r>
              <a:rPr lang="en-US" sz="1050" dirty="0" smtClean="0">
                <a:latin typeface="Courier"/>
                <a:cs typeface="Courier"/>
              </a:rPr>
              <a:t>()(</a:t>
            </a:r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050" dirty="0" smtClean="0">
                <a:latin typeface="Courier"/>
                <a:cs typeface="Courier"/>
              </a:rPr>
              <a:t> q) {</a:t>
            </a:r>
          </a:p>
          <a:p>
            <a:endParaRPr lang="en-US" sz="1050" dirty="0" smtClean="0">
              <a:latin typeface="Courier"/>
              <a:cs typeface="Courier"/>
            </a:endParaRPr>
          </a:p>
          <a:p>
            <a:r>
              <a:rPr lang="en-US" sz="1050" dirty="0" smtClean="0">
                <a:latin typeface="Courier"/>
                <a:cs typeface="Courier"/>
              </a:rPr>
              <a:t>  </a:t>
            </a:r>
            <a:r>
              <a:rPr lang="en-US" sz="1050" dirty="0" smtClean="0">
                <a:solidFill>
                  <a:schemeClr val="accent3"/>
                </a:solidFill>
                <a:latin typeface="Courier"/>
                <a:cs typeface="Courier"/>
              </a:rPr>
              <a:t>// Get the nominal value of the parameter</a:t>
            </a:r>
          </a:p>
          <a:p>
            <a:r>
              <a:rPr lang="en-US" sz="1050" dirty="0" smtClean="0">
                <a:latin typeface="Courier"/>
                <a:cs typeface="Courier"/>
              </a:rPr>
              <a:t>  </a:t>
            </a:r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 err="1" smtClean="0">
                <a:latin typeface="Courier"/>
                <a:cs typeface="Courier"/>
              </a:rPr>
              <a:t>radius_value</a:t>
            </a:r>
            <a:r>
              <a:rPr lang="en-US" sz="1050" dirty="0" smtClean="0">
                <a:latin typeface="Courier"/>
                <a:cs typeface="Courier"/>
              </a:rPr>
              <a:t> = radius();</a:t>
            </a:r>
          </a:p>
          <a:p>
            <a:r>
              <a:rPr lang="en-US" sz="1050" dirty="0" smtClean="0">
                <a:latin typeface="Courier"/>
                <a:cs typeface="Courier"/>
              </a:rPr>
              <a:t> </a:t>
            </a:r>
          </a:p>
          <a:p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// Get dispersion points</a:t>
            </a:r>
          </a:p>
          <a:p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smtClean="0">
                <a:latin typeface="Courier"/>
                <a:cs typeface="Courier"/>
              </a:rPr>
              <a:t> vector&lt;</a:t>
            </a:r>
            <a:r>
              <a:rPr lang="en-US" sz="1050" dirty="0" err="1" smtClean="0">
                <a:latin typeface="Courier"/>
                <a:cs typeface="Courier"/>
              </a:rPr>
              <a:t>WeightPoint</a:t>
            </a:r>
            <a:r>
              <a:rPr lang="en-US" sz="1050" dirty="0" smtClean="0">
                <a:latin typeface="Courier"/>
                <a:cs typeface="Courier"/>
              </a:rPr>
              <a:t>&gt; weights;</a:t>
            </a:r>
          </a:p>
          <a:p>
            <a:r>
              <a:rPr lang="en-US" sz="1050" dirty="0" smtClean="0">
                <a:latin typeface="Courier"/>
                <a:cs typeface="Courier"/>
              </a:rPr>
              <a:t>  </a:t>
            </a:r>
            <a:r>
              <a:rPr lang="en-US" sz="1050" dirty="0" err="1" smtClean="0">
                <a:latin typeface="Courier"/>
                <a:cs typeface="Courier"/>
              </a:rPr>
              <a:t>radius.get_weights</a:t>
            </a:r>
            <a:r>
              <a:rPr lang="en-US" sz="1050" dirty="0" smtClean="0">
                <a:latin typeface="Courier"/>
                <a:cs typeface="Courier"/>
              </a:rPr>
              <a:t>(weights);</a:t>
            </a:r>
          </a:p>
          <a:p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</a:p>
          <a:p>
            <a:r>
              <a:rPr lang="en-US" sz="1050" dirty="0" smtClean="0">
                <a:latin typeface="Courier"/>
                <a:cs typeface="Courier"/>
              </a:rPr>
              <a:t>  </a:t>
            </a:r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/</a:t>
            </a:r>
            <a:r>
              <a:rPr lang="en-US" sz="1050" dirty="0">
                <a:solidFill>
                  <a:srgbClr val="00B274"/>
                </a:solidFill>
                <a:latin typeface="Courier"/>
                <a:cs typeface="Courier"/>
              </a:rPr>
              <a:t>/ Loop over radius weight </a:t>
            </a:r>
            <a:r>
              <a:rPr lang="en-US" sz="1050" dirty="0" smtClean="0">
                <a:solidFill>
                  <a:srgbClr val="00B274"/>
                </a:solidFill>
                <a:latin typeface="Courier"/>
                <a:cs typeface="Courier"/>
              </a:rPr>
              <a:t>points</a:t>
            </a:r>
          </a:p>
          <a:p>
            <a:r>
              <a:rPr lang="en-US" sz="1050" dirty="0" smtClean="0">
                <a:latin typeface="Courier"/>
                <a:cs typeface="Courier"/>
              </a:rPr>
              <a:t>  </a:t>
            </a:r>
            <a:r>
              <a:rPr lang="en-US" sz="1050" dirty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050" dirty="0">
                <a:latin typeface="Courier"/>
                <a:cs typeface="Courier"/>
              </a:rPr>
              <a:t> sum = 0.0</a:t>
            </a:r>
            <a:r>
              <a:rPr lang="en-US" sz="1050" dirty="0" smtClean="0">
                <a:latin typeface="Courier"/>
                <a:cs typeface="Courier"/>
              </a:rPr>
              <a:t>;</a:t>
            </a:r>
          </a:p>
          <a:p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double</a:t>
            </a:r>
            <a:r>
              <a:rPr lang="en-US" sz="1050" dirty="0" smtClean="0">
                <a:latin typeface="Courier"/>
                <a:cs typeface="Courier"/>
              </a:rPr>
              <a:t> norm = 0.0;</a:t>
            </a:r>
          </a:p>
          <a:p>
            <a:r>
              <a:rPr lang="en-US" sz="1050" dirty="0" smtClean="0">
                <a:latin typeface="Courier"/>
                <a:cs typeface="Courier"/>
              </a:rPr>
              <a:t>  </a:t>
            </a:r>
            <a:r>
              <a:rPr lang="en-US" sz="1050" dirty="0" smtClean="0">
                <a:solidFill>
                  <a:schemeClr val="accent2"/>
                </a:solidFill>
                <a:latin typeface="Courier"/>
                <a:cs typeface="Courier"/>
              </a:rPr>
              <a:t>for</a:t>
            </a:r>
            <a:r>
              <a:rPr lang="en-US" sz="1050" dirty="0">
                <a:latin typeface="Courier"/>
                <a:cs typeface="Courier"/>
              </a:rPr>
              <a:t>(</a:t>
            </a:r>
            <a:r>
              <a:rPr lang="en-US" sz="1050" dirty="0" err="1">
                <a:latin typeface="Courier"/>
                <a:cs typeface="Courier"/>
              </a:rPr>
              <a:t>size_t</a:t>
            </a:r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err="1">
                <a:latin typeface="Courier"/>
                <a:cs typeface="Courier"/>
              </a:rPr>
              <a:t>i</a:t>
            </a:r>
            <a:r>
              <a:rPr lang="en-US" sz="1050" dirty="0">
                <a:latin typeface="Courier"/>
                <a:cs typeface="Courier"/>
              </a:rPr>
              <a:t>=0; </a:t>
            </a:r>
            <a:r>
              <a:rPr lang="en-US" sz="1050" dirty="0" err="1">
                <a:latin typeface="Courier"/>
                <a:cs typeface="Courier"/>
              </a:rPr>
              <a:t>i</a:t>
            </a:r>
            <a:r>
              <a:rPr lang="en-US" sz="1050" dirty="0">
                <a:latin typeface="Courier"/>
                <a:cs typeface="Courier"/>
              </a:rPr>
              <a:t>&lt;</a:t>
            </a:r>
            <a:r>
              <a:rPr lang="en-US" sz="1050" dirty="0" err="1" smtClean="0">
                <a:latin typeface="Courier"/>
                <a:cs typeface="Courier"/>
              </a:rPr>
              <a:t>weights.size</a:t>
            </a:r>
            <a:r>
              <a:rPr lang="en-US" sz="1050" dirty="0">
                <a:latin typeface="Courier"/>
                <a:cs typeface="Courier"/>
              </a:rPr>
              <a:t>(); </a:t>
            </a:r>
            <a:r>
              <a:rPr lang="en-US" sz="1050" dirty="0" err="1">
                <a:latin typeface="Courier"/>
                <a:cs typeface="Courier"/>
              </a:rPr>
              <a:t>i</a:t>
            </a:r>
            <a:r>
              <a:rPr lang="en-US" sz="1050" dirty="0">
                <a:latin typeface="Courier"/>
                <a:cs typeface="Courier"/>
              </a:rPr>
              <a:t>++) {</a:t>
            </a:r>
          </a:p>
          <a:p>
            <a:r>
              <a:rPr lang="en-US" sz="1050" dirty="0" smtClean="0">
                <a:latin typeface="Courier"/>
                <a:cs typeface="Courier"/>
              </a:rPr>
              <a:t>    </a:t>
            </a:r>
            <a:r>
              <a:rPr lang="en-US" sz="1050" dirty="0" err="1" smtClean="0">
                <a:latin typeface="Courier"/>
                <a:cs typeface="Courier"/>
              </a:rPr>
              <a:t>radius_value</a:t>
            </a:r>
            <a:r>
              <a:rPr lang="en-US" sz="1050" dirty="0" smtClean="0">
                <a:latin typeface="Courier"/>
                <a:cs typeface="Courier"/>
              </a:rPr>
              <a:t> = weights[</a:t>
            </a:r>
            <a:r>
              <a:rPr lang="en-US" sz="1050" dirty="0" err="1">
                <a:latin typeface="Courier"/>
                <a:cs typeface="Courier"/>
              </a:rPr>
              <a:t>i</a:t>
            </a:r>
            <a:r>
              <a:rPr lang="en-US" sz="1050" dirty="0">
                <a:latin typeface="Courier"/>
                <a:cs typeface="Courier"/>
              </a:rPr>
              <a:t>].value</a:t>
            </a:r>
            <a:r>
              <a:rPr lang="en-US" sz="1050" dirty="0" smtClean="0">
                <a:latin typeface="Courier"/>
                <a:cs typeface="Courier"/>
              </a:rPr>
              <a:t>;</a:t>
            </a:r>
          </a:p>
          <a:p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smtClean="0">
                <a:latin typeface="Courier"/>
                <a:cs typeface="Courier"/>
              </a:rPr>
              <a:t>   sum += </a:t>
            </a:r>
            <a:r>
              <a:rPr lang="en-US" sz="1050" dirty="0" smtClean="0">
                <a:latin typeface="Courier"/>
                <a:cs typeface="Courier"/>
              </a:rPr>
              <a:t>weight[</a:t>
            </a:r>
            <a:r>
              <a:rPr lang="en-US" sz="1050" dirty="0" err="1" smtClean="0">
                <a:latin typeface="Courier"/>
                <a:cs typeface="Courier"/>
              </a:rPr>
              <a:t>i</a:t>
            </a:r>
            <a:r>
              <a:rPr lang="en-US" sz="1050" dirty="0" smtClean="0">
                <a:latin typeface="Courier"/>
                <a:cs typeface="Courier"/>
              </a:rPr>
              <a:t>]</a:t>
            </a:r>
            <a:r>
              <a:rPr lang="en-US" sz="1050" smtClean="0">
                <a:latin typeface="Courier"/>
                <a:cs typeface="Courier"/>
              </a:rPr>
              <a:t>.weight*f</a:t>
            </a:r>
            <a:r>
              <a:rPr lang="en-US" sz="1050" dirty="0" smtClean="0">
                <a:latin typeface="Courier"/>
                <a:cs typeface="Courier"/>
              </a:rPr>
              <a:t>(</a:t>
            </a:r>
            <a:r>
              <a:rPr lang="en-US" sz="1050" dirty="0" err="1" smtClean="0">
                <a:latin typeface="Courier"/>
                <a:cs typeface="Courier"/>
              </a:rPr>
              <a:t>radius_value</a:t>
            </a:r>
            <a:r>
              <a:rPr lang="en-US" sz="1050" dirty="0" smtClean="0">
                <a:latin typeface="Courier"/>
                <a:cs typeface="Courier"/>
              </a:rPr>
              <a:t>, q);</a:t>
            </a:r>
          </a:p>
          <a:p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smtClean="0">
                <a:latin typeface="Courier"/>
                <a:cs typeface="Courier"/>
              </a:rPr>
              <a:t>   norm += weight[</a:t>
            </a:r>
            <a:r>
              <a:rPr lang="en-US" sz="1050" dirty="0" err="1" smtClean="0">
                <a:latin typeface="Courier"/>
                <a:cs typeface="Courier"/>
              </a:rPr>
              <a:t>i</a:t>
            </a:r>
            <a:r>
              <a:rPr lang="en-US" sz="1050" dirty="0" smtClean="0">
                <a:latin typeface="Courier"/>
                <a:cs typeface="Courier"/>
              </a:rPr>
              <a:t>]</a:t>
            </a:r>
            <a:r>
              <a:rPr lang="en-US" sz="1050" dirty="0" smtClean="0">
                <a:latin typeface="Courier"/>
                <a:cs typeface="Courier"/>
              </a:rPr>
              <a:t>.weight;</a:t>
            </a:r>
            <a:endParaRPr lang="en-US" sz="1050" dirty="0" smtClean="0">
              <a:latin typeface="Courier"/>
              <a:cs typeface="Courier"/>
            </a:endParaRPr>
          </a:p>
          <a:p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smtClean="0">
                <a:latin typeface="Courier"/>
                <a:cs typeface="Courier"/>
              </a:rPr>
              <a:t> }</a:t>
            </a:r>
          </a:p>
          <a:p>
            <a:r>
              <a:rPr lang="en-US" sz="1050" dirty="0">
                <a:latin typeface="Courier"/>
                <a:cs typeface="Courier"/>
              </a:rPr>
              <a:t> </a:t>
            </a:r>
            <a:r>
              <a:rPr lang="en-US" sz="1050" dirty="0" smtClean="0">
                <a:latin typeface="Courier"/>
                <a:cs typeface="Courier"/>
              </a:rPr>
              <a:t> </a:t>
            </a:r>
            <a:r>
              <a:rPr lang="en-US" sz="1050" dirty="0" smtClean="0">
                <a:solidFill>
                  <a:srgbClr val="C0504D"/>
                </a:solidFill>
                <a:latin typeface="Courier"/>
                <a:cs typeface="Courier"/>
              </a:rPr>
              <a:t>return</a:t>
            </a:r>
            <a:r>
              <a:rPr lang="en-US" sz="1050" dirty="0" smtClean="0">
                <a:latin typeface="Courier"/>
                <a:cs typeface="Courier"/>
              </a:rPr>
              <a:t> sum/norm;</a:t>
            </a:r>
            <a:endParaRPr lang="en-US" sz="1050" dirty="0">
              <a:latin typeface="Courier"/>
              <a:cs typeface="Courier"/>
            </a:endParaRPr>
          </a:p>
          <a:p>
            <a:r>
              <a:rPr lang="en-US" sz="1050" dirty="0">
                <a:latin typeface="Courier"/>
                <a:cs typeface="Courier"/>
              </a:rPr>
              <a:t>};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81800" y="5486400"/>
            <a:ext cx="1752600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cylinder.cpp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00600" y="685800"/>
            <a:ext cx="3886200" cy="1277273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#include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“</a:t>
            </a:r>
            <a:r>
              <a:rPr lang="en-US" sz="1100" dirty="0" err="1" smtClean="0">
                <a:solidFill>
                  <a:schemeClr val="accent1"/>
                </a:solidFill>
                <a:latin typeface="Courier"/>
                <a:cs typeface="Courier"/>
              </a:rPr>
              <a:t>parameters.hh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”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chemeClr val="accent2"/>
                </a:solidFill>
                <a:latin typeface="Courier"/>
                <a:cs typeface="Courier"/>
              </a:rPr>
              <a:t>class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CylinderModel</a:t>
            </a:r>
            <a:r>
              <a:rPr lang="en-US" sz="1100" dirty="0" smtClean="0">
                <a:latin typeface="Courier"/>
                <a:cs typeface="Courier"/>
              </a:rPr>
              <a:t> {</a:t>
            </a:r>
          </a:p>
          <a:p>
            <a:r>
              <a:rPr lang="en-US" sz="1100" dirty="0" smtClean="0">
                <a:solidFill>
                  <a:srgbClr val="C0504D"/>
                </a:solidFill>
                <a:latin typeface="Courier"/>
                <a:cs typeface="Courier"/>
              </a:rPr>
              <a:t>public</a:t>
            </a:r>
            <a:r>
              <a:rPr lang="en-US" sz="1100" dirty="0" smtClean="0">
                <a:latin typeface="Courier"/>
                <a:cs typeface="Courier"/>
              </a:rPr>
              <a:t>: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//  [DEFAULT]=radius=20.0 Angstrom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Parameter 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radius</a:t>
            </a:r>
            <a:r>
              <a:rPr lang="en-US" sz="1100" dirty="0" smtClean="0">
                <a:latin typeface="Courier"/>
                <a:cs typeface="Courier"/>
              </a:rPr>
              <a:t>;</a:t>
            </a:r>
          </a:p>
          <a:p>
            <a:r>
              <a:rPr lang="en-US" sz="1100" dirty="0" smtClean="0">
                <a:latin typeface="Courier"/>
                <a:cs typeface="Courier"/>
              </a:rPr>
              <a:t>};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086600" y="533400"/>
            <a:ext cx="1447800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rgbClr val="7F7F7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cylinder.h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114800" y="1676400"/>
            <a:ext cx="6096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09800" y="1447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Remember this?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4200" y="3733800"/>
            <a:ext cx="6096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3400" y="34290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gives us the weight points to </a:t>
            </a:r>
            <a:r>
              <a:rPr lang="en-US" u="sng" dirty="0" smtClean="0"/>
              <a:t>average</a:t>
            </a:r>
            <a:r>
              <a:rPr lang="en-US" dirty="0" smtClean="0"/>
              <a:t> over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209800" y="4038600"/>
            <a:ext cx="1524000" cy="7620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4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Exposing C++ models to 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838200"/>
            <a:ext cx="3225800" cy="5245100"/>
          </a:xfrm>
          <a:prstGeom prst="rect">
            <a:avLst/>
          </a:prstGeom>
          <a:ln>
            <a:solidFill>
              <a:srgbClr val="7F7F7F"/>
            </a:solidFill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5410200" cy="278537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setup.py</a:t>
            </a:r>
            <a:r>
              <a:rPr lang="en-US" dirty="0"/>
              <a:t> installation takes care of exposing your C++ models to python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generates a C++ wrapper and the python model using templates.</a:t>
            </a:r>
          </a:p>
          <a:p>
            <a:r>
              <a:rPr lang="en-US" dirty="0" smtClean="0"/>
              <a:t>It pulls most of the information it needs from the header file (</a:t>
            </a:r>
            <a:r>
              <a:rPr lang="en-US" dirty="0" err="1" smtClean="0"/>
              <a:t>cylinder.h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4922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What are we talking about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6509040" cy="5366597"/>
          </a:xfrm>
        </p:spPr>
        <p:txBody>
          <a:bodyPr/>
          <a:lstStyle/>
          <a:p>
            <a:r>
              <a:rPr lang="en-US" dirty="0" smtClean="0"/>
              <a:t>General information</a:t>
            </a:r>
          </a:p>
          <a:p>
            <a:pPr lvl="1"/>
            <a:r>
              <a:rPr lang="en-US" dirty="0" smtClean="0"/>
              <a:t>Where to find things</a:t>
            </a:r>
          </a:p>
          <a:p>
            <a:pPr lvl="1"/>
            <a:r>
              <a:rPr lang="en-US" dirty="0" smtClean="0"/>
              <a:t>Build servers</a:t>
            </a:r>
          </a:p>
          <a:p>
            <a:pPr lvl="1"/>
            <a:r>
              <a:rPr lang="en-US" dirty="0" smtClean="0"/>
              <a:t>Build support</a:t>
            </a:r>
          </a:p>
          <a:p>
            <a:r>
              <a:rPr lang="en-US" dirty="0"/>
              <a:t>Code </a:t>
            </a:r>
            <a:r>
              <a:rPr lang="en-US" dirty="0" smtClean="0"/>
              <a:t>organization</a:t>
            </a:r>
            <a:endParaRPr lang="en-US" dirty="0"/>
          </a:p>
          <a:p>
            <a:r>
              <a:rPr lang="en-US" dirty="0" smtClean="0"/>
              <a:t>Class diagrams</a:t>
            </a:r>
          </a:p>
          <a:p>
            <a:pPr lvl="1"/>
            <a:r>
              <a:rPr lang="en-US" dirty="0" smtClean="0"/>
              <a:t>Application design</a:t>
            </a:r>
          </a:p>
          <a:p>
            <a:pPr lvl="1"/>
            <a:r>
              <a:rPr lang="en-US" dirty="0" smtClean="0"/>
              <a:t>Loaders</a:t>
            </a:r>
          </a:p>
          <a:p>
            <a:pPr lvl="1"/>
            <a:r>
              <a:rPr lang="en-US" dirty="0" smtClean="0"/>
              <a:t>Models</a:t>
            </a:r>
          </a:p>
          <a:p>
            <a:r>
              <a:rPr lang="en-US" dirty="0" smtClean="0"/>
              <a:t>Development tips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12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Exposing C++ models to python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7924800" cy="2756652"/>
          </a:xfrm>
        </p:spPr>
        <p:txBody>
          <a:bodyPr/>
          <a:lstStyle/>
          <a:p>
            <a:r>
              <a:rPr lang="en-US" dirty="0" smtClean="0"/>
              <a:t>You don’t need to write the python model yourself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Polydispersity</a:t>
            </a:r>
            <a:r>
              <a:rPr lang="en-US" dirty="0" smtClean="0"/>
              <a:t> is also taken care off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1524000"/>
            <a:ext cx="5791200" cy="938719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4F81BD"/>
                </a:solidFill>
                <a:latin typeface="Courier"/>
                <a:cs typeface="Courier"/>
              </a:rPr>
              <a:t>c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lass </a:t>
            </a:r>
            <a:r>
              <a:rPr lang="en-US" sz="1100" b="1" dirty="0" err="1" smtClean="0">
                <a:latin typeface="Courier"/>
                <a:cs typeface="Courier"/>
              </a:rPr>
              <a:t>CylinderModel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err="1" smtClean="0">
                <a:latin typeface="Courier"/>
                <a:cs typeface="Courier"/>
              </a:rPr>
              <a:t>CCylinderModel</a:t>
            </a:r>
            <a:r>
              <a:rPr lang="en-US" sz="1100" dirty="0" smtClean="0">
                <a:latin typeface="Courier"/>
                <a:cs typeface="Courier"/>
              </a:rPr>
              <a:t>, </a:t>
            </a:r>
            <a:r>
              <a:rPr lang="en-US" sz="1100" dirty="0" err="1" smtClean="0">
                <a:latin typeface="Courier"/>
                <a:cs typeface="Courier"/>
              </a:rPr>
              <a:t>BaseComponent</a:t>
            </a:r>
            <a:r>
              <a:rPr lang="en-US" sz="1100" dirty="0" smtClean="0">
                <a:latin typeface="Courier"/>
                <a:cs typeface="Courier"/>
              </a:rPr>
              <a:t>):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err="1">
                <a:solidFill>
                  <a:schemeClr val="accent1"/>
                </a:solidFill>
                <a:latin typeface="Courier"/>
                <a:cs typeface="Courier"/>
              </a:rPr>
              <a:t>d</a:t>
            </a:r>
            <a:r>
              <a:rPr lang="en-US" sz="1100" dirty="0" err="1" smtClean="0">
                <a:solidFill>
                  <a:schemeClr val="accent1"/>
                </a:solidFill>
                <a:latin typeface="Courier"/>
                <a:cs typeface="Courier"/>
              </a:rPr>
              <a:t>ef</a:t>
            </a:r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 </a:t>
            </a:r>
            <a:r>
              <a:rPr lang="en-US" sz="1100" b="1" dirty="0" smtClean="0">
                <a:latin typeface="Courier"/>
                <a:cs typeface="Courier"/>
              </a:rPr>
              <a:t>__</a:t>
            </a:r>
            <a:r>
              <a:rPr lang="en-US" sz="1100" b="1" dirty="0" err="1" smtClean="0">
                <a:latin typeface="Courier"/>
                <a:cs typeface="Courier"/>
              </a:rPr>
              <a:t>init</a:t>
            </a:r>
            <a:r>
              <a:rPr lang="en-US" sz="1100" b="1" dirty="0" smtClean="0">
                <a:latin typeface="Courier"/>
                <a:cs typeface="Courier"/>
              </a:rPr>
              <a:t>__</a:t>
            </a:r>
            <a:r>
              <a:rPr lang="en-US" sz="1100" dirty="0" smtClean="0">
                <a:latin typeface="Courier"/>
                <a:cs typeface="Courier"/>
              </a:rPr>
              <a:t>(self):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  <a:r>
              <a:rPr lang="en-US" sz="1100" dirty="0" err="1" smtClean="0">
                <a:latin typeface="Courier"/>
                <a:cs typeface="Courier"/>
              </a:rPr>
              <a:t>self.name</a:t>
            </a:r>
            <a:r>
              <a:rPr lang="en-US" sz="1100" dirty="0" smtClean="0">
                <a:latin typeface="Courier"/>
                <a:cs typeface="Courier"/>
              </a:rPr>
              <a:t> = ‘Cylinder’</a:t>
            </a:r>
          </a:p>
          <a:p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smtClean="0">
                <a:latin typeface="Courier"/>
                <a:cs typeface="Courier"/>
              </a:rPr>
              <a:t>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524000"/>
            <a:ext cx="1371600" cy="304800"/>
          </a:xfrm>
          <a:prstGeom prst="rect">
            <a:avLst/>
          </a:prstGeom>
          <a:solidFill>
            <a:srgbClr val="FFEB5E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3810000"/>
            <a:ext cx="5791200" cy="1954381"/>
          </a:xfrm>
          <a:prstGeom prst="rect">
            <a:avLst/>
          </a:prstGeom>
          <a:solidFill>
            <a:srgbClr val="FAFAFA"/>
          </a:solidFill>
          <a:ln>
            <a:solidFill>
              <a:srgbClr val="7F7F7F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accent1"/>
                </a:solidFill>
                <a:latin typeface="Courier"/>
                <a:cs typeface="Courier"/>
              </a:rPr>
              <a:t>from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sans.models.CylinderModel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import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CylinderModel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solidFill>
                  <a:srgbClr val="4F81BD"/>
                </a:solidFill>
                <a:latin typeface="Courier"/>
                <a:cs typeface="Courier"/>
              </a:rPr>
              <a:t>from</a:t>
            </a:r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sans.models.dispersion_models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>
                <a:solidFill>
                  <a:srgbClr val="4F81BD"/>
                </a:solidFill>
                <a:latin typeface="Courier"/>
                <a:cs typeface="Courier"/>
              </a:rPr>
              <a:t>import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 smtClean="0">
                <a:latin typeface="Courier"/>
                <a:cs typeface="Courier"/>
              </a:rPr>
              <a:t>GaussianDispersion</a:t>
            </a:r>
            <a:endParaRPr lang="en-US" sz="1100" dirty="0" smtClean="0">
              <a:latin typeface="Courier"/>
              <a:cs typeface="Courier"/>
            </a:endParaRP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m = </a:t>
            </a:r>
            <a:r>
              <a:rPr lang="en-US" sz="1100" dirty="0" err="1" smtClean="0">
                <a:latin typeface="Courier"/>
                <a:cs typeface="Courier"/>
              </a:rPr>
              <a:t>CylinderModel</a:t>
            </a:r>
            <a:r>
              <a:rPr lang="en-US" sz="1100" dirty="0" smtClean="0">
                <a:latin typeface="Courier"/>
                <a:cs typeface="Courier"/>
              </a:rPr>
              <a:t>()</a:t>
            </a:r>
          </a:p>
          <a:p>
            <a:r>
              <a:rPr lang="en-US" sz="1100" dirty="0" smtClean="0">
                <a:latin typeface="Courier"/>
                <a:cs typeface="Courier"/>
              </a:rPr>
              <a:t>d = </a:t>
            </a:r>
            <a:r>
              <a:rPr lang="en-US" sz="1100" dirty="0" err="1" smtClean="0">
                <a:latin typeface="Courier"/>
                <a:cs typeface="Courier"/>
              </a:rPr>
              <a:t>GaussiantDispersion</a:t>
            </a:r>
            <a:r>
              <a:rPr lang="en-US" sz="1100" dirty="0" smtClean="0">
                <a:latin typeface="Courier"/>
                <a:cs typeface="Courier"/>
              </a:rPr>
              <a:t>()</a:t>
            </a:r>
          </a:p>
          <a:p>
            <a:r>
              <a:rPr lang="en-US" sz="1100" dirty="0" err="1" smtClean="0">
                <a:latin typeface="Courier"/>
                <a:cs typeface="Courier"/>
              </a:rPr>
              <a:t>m.set_dispersion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smtClean="0">
                <a:solidFill>
                  <a:schemeClr val="accent3"/>
                </a:solidFill>
                <a:latin typeface="Courier"/>
                <a:cs typeface="Courier"/>
              </a:rPr>
              <a:t>‘radius’</a:t>
            </a:r>
            <a:r>
              <a:rPr lang="en-US" sz="1100" dirty="0" smtClean="0">
                <a:latin typeface="Courier"/>
                <a:cs typeface="Courier"/>
              </a:rPr>
              <a:t>, d)</a:t>
            </a:r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en-US" sz="1100" dirty="0" err="1" smtClean="0">
                <a:latin typeface="Courier"/>
                <a:cs typeface="Courier"/>
              </a:rPr>
              <a:t>m.model.dispersion</a:t>
            </a:r>
            <a:r>
              <a:rPr lang="en-US" sz="1100" dirty="0" smtClean="0">
                <a:latin typeface="Courier"/>
                <a:cs typeface="Courier"/>
              </a:rPr>
              <a:t>[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‘radius’</a:t>
            </a:r>
            <a:r>
              <a:rPr lang="en-US" sz="1100" dirty="0" smtClean="0">
                <a:latin typeface="Courier"/>
                <a:cs typeface="Courier"/>
              </a:rPr>
              <a:t>][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‘width’</a:t>
            </a:r>
            <a:r>
              <a:rPr lang="en-US" sz="1100" dirty="0" smtClean="0">
                <a:latin typeface="Courier"/>
                <a:cs typeface="Courier"/>
              </a:rPr>
              <a:t>] = 0.25</a:t>
            </a:r>
          </a:p>
          <a:p>
            <a:r>
              <a:rPr lang="en-US" sz="1100" dirty="0" err="1" smtClean="0">
                <a:latin typeface="Courier"/>
                <a:cs typeface="Courier"/>
              </a:rPr>
              <a:t>m.model.dispersion</a:t>
            </a:r>
            <a:r>
              <a:rPr lang="en-US" sz="1100" dirty="0" smtClean="0">
                <a:latin typeface="Courier"/>
                <a:cs typeface="Courier"/>
              </a:rPr>
              <a:t>[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‘radius’</a:t>
            </a:r>
            <a:r>
              <a:rPr lang="en-US" sz="1100" dirty="0" smtClean="0">
                <a:latin typeface="Courier"/>
                <a:cs typeface="Courier"/>
              </a:rPr>
              <a:t>][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‘</a:t>
            </a:r>
            <a:r>
              <a:rPr lang="en-US" sz="1100" dirty="0" err="1" smtClean="0">
                <a:solidFill>
                  <a:srgbClr val="00B274"/>
                </a:solidFill>
                <a:latin typeface="Courier"/>
                <a:cs typeface="Courier"/>
              </a:rPr>
              <a:t>npts</a:t>
            </a:r>
            <a:r>
              <a:rPr lang="en-US" sz="1100" dirty="0" smtClean="0">
                <a:solidFill>
                  <a:srgbClr val="00B274"/>
                </a:solidFill>
                <a:latin typeface="Courier"/>
                <a:cs typeface="Courier"/>
              </a:rPr>
              <a:t>’</a:t>
            </a:r>
            <a:r>
              <a:rPr lang="en-US" sz="1100" dirty="0" smtClean="0">
                <a:latin typeface="Courier"/>
                <a:cs typeface="Courier"/>
              </a:rPr>
              <a:t>] = 100</a:t>
            </a:r>
          </a:p>
          <a:p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err="1" smtClean="0">
                <a:latin typeface="Courier"/>
                <a:cs typeface="Courier"/>
              </a:rPr>
              <a:t>m.evalDistribution</a:t>
            </a:r>
            <a:r>
              <a:rPr lang="en-US" sz="1100" dirty="0" smtClean="0">
                <a:latin typeface="Courier"/>
                <a:cs typeface="Courier"/>
              </a:rPr>
              <a:t>(</a:t>
            </a:r>
            <a:r>
              <a:rPr lang="en-US" sz="1100" dirty="0" err="1" smtClean="0">
                <a:latin typeface="Courier"/>
                <a:cs typeface="Courier"/>
              </a:rPr>
              <a:t>numpy.asarray</a:t>
            </a:r>
            <a:r>
              <a:rPr lang="en-US" sz="1100" dirty="0" smtClean="0">
                <a:latin typeface="Courier"/>
                <a:cs typeface="Courier"/>
              </a:rPr>
              <a:t>([0.001, 0.002]))</a:t>
            </a:r>
            <a:endParaRPr lang="en-US" sz="11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4464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888705"/>
          </a:xfrm>
        </p:spPr>
        <p:txBody>
          <a:bodyPr/>
          <a:lstStyle/>
          <a:p>
            <a:r>
              <a:rPr lang="en-US" dirty="0" smtClean="0"/>
              <a:t>Everything you ever wanted to know about C++ models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2390001"/>
            <a:ext cx="1905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CylinderModel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05200" y="1399401"/>
            <a:ext cx="1905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CCylinderModel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1399401"/>
            <a:ext cx="19050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BaseComponent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1143000" y="1780401"/>
            <a:ext cx="304800" cy="228600"/>
          </a:xfrm>
          <a:prstGeom prst="triangle">
            <a:avLst/>
          </a:prstGeom>
          <a:noFill/>
          <a:ln w="28575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3"/>
          </p:cNvCxnSpPr>
          <p:nvPr/>
        </p:nvCxnSpPr>
        <p:spPr>
          <a:xfrm>
            <a:off x="1295400" y="2009001"/>
            <a:ext cx="0" cy="38100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3"/>
            <a:endCxn id="27" idx="3"/>
          </p:cNvCxnSpPr>
          <p:nvPr/>
        </p:nvCxnSpPr>
        <p:spPr>
          <a:xfrm flipV="1">
            <a:off x="2286000" y="1628001"/>
            <a:ext cx="990600" cy="952500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/>
          <p:cNvSpPr/>
          <p:nvPr/>
        </p:nvSpPr>
        <p:spPr>
          <a:xfrm rot="5400000">
            <a:off x="3238500" y="1513701"/>
            <a:ext cx="304800" cy="228600"/>
          </a:xfrm>
          <a:prstGeom prst="triangle">
            <a:avLst/>
          </a:prstGeom>
          <a:noFill/>
          <a:ln w="28575" cmpd="sng"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81800" y="4142601"/>
            <a:ext cx="1905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DispersionModel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" y="4142601"/>
            <a:ext cx="1828800" cy="381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DispersionModel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505200" y="1780401"/>
            <a:ext cx="1905000" cy="114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params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{…}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+dispersion = {…}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set_dispersion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81800" y="2390001"/>
            <a:ext cx="1905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CylinderModel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33" idx="3"/>
            <a:endCxn id="32" idx="1"/>
          </p:cNvCxnSpPr>
          <p:nvPr/>
        </p:nvCxnSpPr>
        <p:spPr>
          <a:xfrm>
            <a:off x="2286000" y="4333101"/>
            <a:ext cx="44958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29000" y="4066401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PyCObject_AsVoidPtr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disp</a:t>
            </a:r>
            <a:r>
              <a:rPr 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77000" y="4018002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410200" y="2618601"/>
            <a:ext cx="13716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77000" y="2313801"/>
            <a:ext cx="381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781800" y="3228201"/>
            <a:ext cx="19050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Parameter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72400" y="29234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57" name="Straight Arrow Connector 56"/>
          <p:cNvCxnSpPr>
            <a:stCxn id="54" idx="2"/>
            <a:endCxn id="32" idx="0"/>
          </p:cNvCxnSpPr>
          <p:nvPr/>
        </p:nvCxnSpPr>
        <p:spPr>
          <a:xfrm>
            <a:off x="7734300" y="3609201"/>
            <a:ext cx="0" cy="5334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72400" y="3837801"/>
            <a:ext cx="30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81800" y="4980801"/>
            <a:ext cx="1905000" cy="381000"/>
          </a:xfrm>
          <a:prstGeom prst="rect">
            <a:avLst/>
          </a:prstGeom>
          <a:solidFill>
            <a:srgbClr val="B4FFE5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WeightPoint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0" name="Straight Arrow Connector 59"/>
          <p:cNvCxnSpPr>
            <a:stCxn id="32" idx="2"/>
            <a:endCxn id="59" idx="0"/>
          </p:cNvCxnSpPr>
          <p:nvPr/>
        </p:nvCxnSpPr>
        <p:spPr>
          <a:xfrm>
            <a:off x="7734300" y="4523601"/>
            <a:ext cx="0" cy="4572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772400" y="468766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*</a:t>
            </a:r>
            <a:endParaRPr lang="en-US" dirty="0">
              <a:solidFill>
                <a:srgbClr val="7F7F7F"/>
              </a:solidFill>
            </a:endParaRPr>
          </a:p>
        </p:txBody>
      </p:sp>
      <p:cxnSp>
        <p:nvCxnSpPr>
          <p:cNvPr id="68" name="Straight Arrow Connector 67"/>
          <p:cNvCxnSpPr>
            <a:stCxn id="37" idx="2"/>
            <a:endCxn id="54" idx="0"/>
          </p:cNvCxnSpPr>
          <p:nvPr/>
        </p:nvCxnSpPr>
        <p:spPr>
          <a:xfrm>
            <a:off x="7734300" y="2771001"/>
            <a:ext cx="0" cy="4572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81000" y="17804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python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505200" y="29234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C++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81000" y="27710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python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7200" y="4523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python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81800" y="27710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C++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781800" y="36092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C++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781800" y="45236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C++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781800" y="5361801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C++</a:t>
            </a:r>
            <a:endParaRPr lang="en-US" sz="1200" dirty="0">
              <a:solidFill>
                <a:srgbClr val="7F7F7F"/>
              </a:solidFill>
            </a:endParaRPr>
          </a:p>
        </p:txBody>
      </p:sp>
      <p:cxnSp>
        <p:nvCxnSpPr>
          <p:cNvPr id="84" name="Straight Arrow Connector 83"/>
          <p:cNvCxnSpPr>
            <a:endCxn id="48" idx="0"/>
          </p:cNvCxnSpPr>
          <p:nvPr/>
        </p:nvCxnSpPr>
        <p:spPr>
          <a:xfrm>
            <a:off x="4953000" y="2390001"/>
            <a:ext cx="1714500" cy="1628001"/>
          </a:xfrm>
          <a:prstGeom prst="straightConnector1">
            <a:avLst/>
          </a:prstGeom>
          <a:ln>
            <a:solidFill>
              <a:srgbClr val="7F7F7F"/>
            </a:solidFill>
            <a:prstDash val="dash"/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4648200" y="3276600"/>
            <a:ext cx="191590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>
                    <a:lumMod val="65000"/>
                  </a:schemeClr>
                </a:solidFill>
              </a:rPr>
              <a:t>DispersionVisitor</a:t>
            </a:r>
            <a:endParaRPr lang="en-US" dirty="0">
              <a:solidFill>
                <a:schemeClr val="bg2">
                  <a:lumMod val="65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648200" y="36576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C++</a:t>
            </a:r>
            <a:endParaRPr lang="en-US" sz="12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609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Development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4873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long time ago Paul </a:t>
            </a:r>
            <a:r>
              <a:rPr lang="en-US" dirty="0" err="1" smtClean="0"/>
              <a:t>Kienzle</a:t>
            </a:r>
            <a:r>
              <a:rPr lang="en-US" dirty="0" smtClean="0"/>
              <a:t> and I wrote “Team Rules” for new developers. They included things like: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Golden Rule: committed code should NEVER break</a:t>
            </a:r>
          </a:p>
          <a:p>
            <a:r>
              <a:rPr lang="en-US" dirty="0" smtClean="0"/>
              <a:t>Silver Rule: never commit to a ‘release’ branch directly</a:t>
            </a:r>
          </a:p>
          <a:p>
            <a:r>
              <a:rPr lang="en-US" dirty="0" smtClean="0"/>
              <a:t>Follow PEP-8: </a:t>
            </a:r>
            <a:r>
              <a:rPr lang="en-US" dirty="0" smtClean="0">
                <a:hlinkClick r:id="rId2"/>
              </a:rPr>
              <a:t>www.python.org/dev/peps/pep-0008</a:t>
            </a:r>
            <a:endParaRPr lang="en-US" dirty="0" smtClean="0"/>
          </a:p>
          <a:p>
            <a:r>
              <a:rPr lang="en-US" dirty="0" smtClean="0"/>
              <a:t>Golden Rule of Error Handling: if you catch an exception and all you do is calling pass or print, you have not dealt with the error properly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37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Where is everything?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42640" cy="4581767"/>
          </a:xfrm>
        </p:spPr>
        <p:txBody>
          <a:bodyPr/>
          <a:lstStyle/>
          <a:p>
            <a:r>
              <a:rPr lang="en-US" dirty="0" smtClean="0"/>
              <a:t>Web site: </a:t>
            </a:r>
            <a:r>
              <a:rPr lang="en-US" sz="2000" dirty="0">
                <a:hlinkClick r:id="rId2"/>
              </a:rPr>
              <a:t>http://sasview.org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Build servers:</a:t>
            </a:r>
          </a:p>
          <a:p>
            <a:pPr lvl="1"/>
            <a:r>
              <a:rPr lang="en-US" dirty="0"/>
              <a:t>ORNL: </a:t>
            </a:r>
            <a:r>
              <a:rPr lang="en-US" sz="1800" dirty="0">
                <a:hlinkClick r:id="rId3"/>
              </a:rPr>
              <a:t>https://builds.sns.gov/view/Other%20Software/view/SansView/</a:t>
            </a:r>
            <a:endParaRPr lang="en-US" dirty="0"/>
          </a:p>
          <a:p>
            <a:pPr lvl="1"/>
            <a:r>
              <a:rPr lang="en-US" dirty="0" smtClean="0"/>
              <a:t>ISIS: </a:t>
            </a: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://download.mantidproject.org/jenkins/view/All/job/sasview_snowleopard_32bit</a:t>
            </a:r>
            <a:r>
              <a:rPr lang="en-US" sz="1800" dirty="0" smtClean="0">
                <a:hlinkClick r:id="rId4"/>
              </a:rPr>
              <a:t>/</a:t>
            </a:r>
            <a:endParaRPr lang="en-US" sz="1800" dirty="0" smtClean="0"/>
          </a:p>
          <a:p>
            <a:r>
              <a:rPr lang="en-US" dirty="0"/>
              <a:t>Code: </a:t>
            </a:r>
            <a:r>
              <a:rPr lang="en-US" sz="2000" dirty="0">
                <a:hlinkClick r:id="rId5"/>
              </a:rPr>
              <a:t>http://sourceforge.net/projects/sasview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r>
              <a:rPr lang="en-US" dirty="0" smtClean="0"/>
              <a:t>To find it all: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://danse.chem.utk.edu/</a:t>
            </a:r>
            <a:r>
              <a:rPr lang="en-US" dirty="0" smtClean="0">
                <a:hlinkClick r:id="rId6"/>
              </a:rPr>
              <a:t>daily_dev.html</a:t>
            </a:r>
            <a:endParaRPr lang="en-US" dirty="0"/>
          </a:p>
          <a:p>
            <a:r>
              <a:rPr lang="en-US" dirty="0" smtClean="0"/>
              <a:t>We need a better build server solution for Windows and OSX before the next release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0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ORNL build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42640" cy="1054648"/>
          </a:xfrm>
        </p:spPr>
        <p:txBody>
          <a:bodyPr/>
          <a:lstStyle/>
          <a:p>
            <a:r>
              <a:rPr lang="en-US" dirty="0" smtClean="0"/>
              <a:t>Used for </a:t>
            </a:r>
            <a:r>
              <a:rPr lang="en-US" dirty="0" err="1" smtClean="0"/>
              <a:t>dev</a:t>
            </a:r>
            <a:r>
              <a:rPr lang="en-US" dirty="0" smtClean="0"/>
              <a:t> and release builds</a:t>
            </a:r>
          </a:p>
          <a:p>
            <a:r>
              <a:rPr lang="en-US" dirty="0" smtClean="0"/>
              <a:t>No longer supports Snow Leopard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1" t="450" r="44648" b="22479"/>
          <a:stretch/>
        </p:blipFill>
        <p:spPr>
          <a:xfrm>
            <a:off x="1143000" y="1981200"/>
            <a:ext cx="6920264" cy="3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05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ISIS build </a:t>
            </a:r>
            <a:r>
              <a:rPr lang="en-US" dirty="0"/>
              <a:t>s</a:t>
            </a:r>
            <a:r>
              <a:rPr lang="en-US" dirty="0" smtClean="0"/>
              <a:t>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42640" cy="2009781"/>
          </a:xfrm>
        </p:spPr>
        <p:txBody>
          <a:bodyPr/>
          <a:lstStyle/>
          <a:p>
            <a:r>
              <a:rPr lang="en-US" dirty="0" smtClean="0"/>
              <a:t>Meant to be used for Snow Leopard </a:t>
            </a:r>
            <a:r>
              <a:rPr lang="en-US" dirty="0" err="1" smtClean="0"/>
              <a:t>dev</a:t>
            </a:r>
            <a:r>
              <a:rPr lang="en-US" dirty="0" smtClean="0"/>
              <a:t> and release builds</a:t>
            </a:r>
          </a:p>
          <a:p>
            <a:r>
              <a:rPr lang="en-US" dirty="0" smtClean="0"/>
              <a:t>Still needs to be completely set up</a:t>
            </a:r>
          </a:p>
          <a:p>
            <a:r>
              <a:rPr lang="en-US" dirty="0" smtClean="0"/>
              <a:t>A detailed description of how to build on the Mac can be found here: </a:t>
            </a: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://sourceforge.net/apps/trac/sansviewproject/wiki/</a:t>
            </a:r>
            <a:r>
              <a:rPr lang="en-US" sz="2000" dirty="0" smtClean="0">
                <a:hlinkClick r:id="rId2"/>
              </a:rPr>
              <a:t>MacBuild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260"/>
          <a:stretch/>
        </p:blipFill>
        <p:spPr>
          <a:xfrm>
            <a:off x="1524000" y="3962400"/>
            <a:ext cx="5523753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5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Build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001000" cy="4307846"/>
          </a:xfrm>
        </p:spPr>
        <p:txBody>
          <a:bodyPr/>
          <a:lstStyle/>
          <a:p>
            <a:r>
              <a:rPr lang="en-US" dirty="0" smtClean="0">
                <a:latin typeface="+mn-lt"/>
                <a:cs typeface="Arial"/>
              </a:rPr>
              <a:t>Using the top-level </a:t>
            </a:r>
            <a:r>
              <a:rPr lang="en-US" sz="2000" dirty="0" err="1" smtClean="0">
                <a:latin typeface="Courier"/>
                <a:cs typeface="Courier"/>
              </a:rPr>
              <a:t>setup.py</a:t>
            </a:r>
            <a:r>
              <a:rPr lang="en-US" dirty="0" smtClean="0">
                <a:latin typeface="+mn-lt"/>
                <a:cs typeface="Courier"/>
              </a:rPr>
              <a:t> </a:t>
            </a:r>
            <a:r>
              <a:rPr lang="en-US" dirty="0" smtClean="0">
                <a:latin typeface="+mn-lt"/>
                <a:cs typeface="Arial"/>
              </a:rPr>
              <a:t>is enough to install </a:t>
            </a:r>
            <a:r>
              <a:rPr lang="en-US" dirty="0" err="1" smtClean="0">
                <a:latin typeface="+mn-lt"/>
                <a:cs typeface="Arial"/>
              </a:rPr>
              <a:t>SasView</a:t>
            </a:r>
            <a:r>
              <a:rPr lang="en-US" dirty="0" smtClean="0">
                <a:latin typeface="+mn-lt"/>
                <a:cs typeface="Arial"/>
              </a:rPr>
              <a:t> and run it from the command line.</a:t>
            </a:r>
          </a:p>
          <a:p>
            <a:r>
              <a:rPr lang="en-US" dirty="0" smtClean="0">
                <a:latin typeface="+mn-lt"/>
                <a:cs typeface="Arial"/>
              </a:rPr>
              <a:t>Windows: </a:t>
            </a:r>
            <a:r>
              <a:rPr lang="en-US" sz="2000" dirty="0" err="1" smtClean="0">
                <a:latin typeface="Courier"/>
                <a:cs typeface="Courier"/>
              </a:rPr>
              <a:t>sansview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setup_exe.py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+mn-lt"/>
                <a:cs typeface="Arial"/>
              </a:rPr>
              <a:t>is used to generate a Windows executable.</a:t>
            </a:r>
          </a:p>
          <a:p>
            <a:r>
              <a:rPr lang="en-US" dirty="0" smtClean="0">
                <a:latin typeface="+mn-lt"/>
                <a:cs typeface="Arial"/>
              </a:rPr>
              <a:t>Mac: </a:t>
            </a:r>
            <a:r>
              <a:rPr lang="en-US" sz="2000" dirty="0" err="1" smtClean="0">
                <a:latin typeface="Courier"/>
                <a:cs typeface="Courier"/>
              </a:rPr>
              <a:t>sansview</a:t>
            </a:r>
            <a:r>
              <a:rPr lang="en-US" sz="2000" dirty="0" smtClean="0">
                <a:latin typeface="Courier"/>
                <a:cs typeface="Courier"/>
              </a:rPr>
              <a:t>/</a:t>
            </a:r>
            <a:r>
              <a:rPr lang="en-US" sz="2000" dirty="0" err="1" smtClean="0">
                <a:latin typeface="Courier"/>
                <a:cs typeface="Courier"/>
              </a:rPr>
              <a:t>setup_mac.py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+mn-lt"/>
                <a:cs typeface="Arial"/>
              </a:rPr>
              <a:t>is used to generate a Mac app.</a:t>
            </a:r>
          </a:p>
          <a:p>
            <a:r>
              <a:rPr lang="en-US" dirty="0" smtClean="0">
                <a:latin typeface="+mn-lt"/>
                <a:cs typeface="Arial"/>
              </a:rPr>
              <a:t>RHEL: The </a:t>
            </a:r>
            <a:r>
              <a:rPr lang="en-US" sz="2000" dirty="0" err="1" smtClean="0">
                <a:latin typeface="Courier"/>
                <a:cs typeface="Courier"/>
              </a:rPr>
              <a:t>build_tools</a:t>
            </a:r>
            <a:r>
              <a:rPr lang="en-US" sz="2000" dirty="0" smtClean="0">
                <a:latin typeface="Courier"/>
                <a:cs typeface="Courier"/>
              </a:rPr>
              <a:t>/rpm </a:t>
            </a:r>
            <a:r>
              <a:rPr lang="en-US" dirty="0" smtClean="0">
                <a:latin typeface="+mn-lt"/>
                <a:cs typeface="Arial"/>
              </a:rPr>
              <a:t>directory contains a script that will generate a spec file to build an rpm.</a:t>
            </a:r>
            <a:endParaRPr lang="en-US" dirty="0">
              <a:latin typeface="+mn-lt"/>
              <a:cs typeface="Arial"/>
            </a:endParaRPr>
          </a:p>
          <a:p>
            <a:pPr marL="0" indent="0">
              <a:buNone/>
            </a:pPr>
            <a:endParaRPr lang="en-US" dirty="0">
              <a:latin typeface="+mn-lt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29200"/>
            <a:ext cx="762000" cy="76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4953000"/>
            <a:ext cx="649818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New developers: You don</a:t>
            </a:r>
            <a:r>
              <a:rPr lang="fr-FR" dirty="0" smtClean="0"/>
              <a:t>’</a:t>
            </a:r>
            <a:r>
              <a:rPr lang="en-US" dirty="0" smtClean="0"/>
              <a:t>t need to compile an installer during </a:t>
            </a:r>
          </a:p>
          <a:p>
            <a:r>
              <a:rPr lang="en-US" dirty="0" smtClean="0"/>
              <a:t>development. Just run</a:t>
            </a:r>
          </a:p>
          <a:p>
            <a:endParaRPr lang="en-US" dirty="0"/>
          </a:p>
          <a:p>
            <a:r>
              <a:rPr lang="en-US" dirty="0" smtClean="0">
                <a:latin typeface="Courier"/>
                <a:cs typeface="Courier"/>
              </a:rPr>
              <a:t>            python </a:t>
            </a:r>
            <a:r>
              <a:rPr lang="en-US" dirty="0" err="1" smtClean="0">
                <a:latin typeface="Courier"/>
                <a:cs typeface="Courier"/>
              </a:rPr>
              <a:t>sansview.py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3307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560090" cy="888705"/>
          </a:xfrm>
        </p:spPr>
        <p:txBody>
          <a:bodyPr/>
          <a:lstStyle/>
          <a:p>
            <a:r>
              <a:rPr lang="en-US" dirty="0" smtClean="0"/>
              <a:t>What is installed when running </a:t>
            </a:r>
            <a:r>
              <a:rPr lang="en-US" dirty="0" err="1" smtClean="0"/>
              <a:t>setup.py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1828800" cy="92845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This creates a script to start </a:t>
            </a:r>
            <a:r>
              <a:rPr lang="en-US" sz="2000" dirty="0" err="1" smtClean="0"/>
              <a:t>SasView</a:t>
            </a:r>
            <a:r>
              <a:rPr lang="en-US" sz="20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914400"/>
            <a:ext cx="6248400" cy="37790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Left Brace 4"/>
          <p:cNvSpPr/>
          <p:nvPr/>
        </p:nvSpPr>
        <p:spPr>
          <a:xfrm>
            <a:off x="2209800" y="3505200"/>
            <a:ext cx="152400" cy="762000"/>
          </a:xfrm>
          <a:prstGeom prst="leftBrac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38400" y="3505200"/>
            <a:ext cx="6248400" cy="762000"/>
          </a:xfrm>
          <a:prstGeom prst="rect">
            <a:avLst/>
          </a:prstGeom>
          <a:solidFill>
            <a:srgbClr val="FFEB5E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4953000"/>
            <a:ext cx="8305800" cy="1386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–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»"/>
              <a:defRPr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script is usually on the system path and it a convenient way to deploy the application on </a:t>
            </a:r>
            <a:r>
              <a:rPr lang="en-US" dirty="0" err="1" smtClean="0"/>
              <a:t>unix</a:t>
            </a:r>
            <a:r>
              <a:rPr lang="en-US" dirty="0" smtClean="0"/>
              <a:t>-like systems. </a:t>
            </a:r>
          </a:p>
          <a:p>
            <a:pPr marL="0" indent="0"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375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User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42640" cy="3712298"/>
          </a:xfrm>
        </p:spPr>
        <p:txBody>
          <a:bodyPr/>
          <a:lstStyle/>
          <a:p>
            <a:r>
              <a:rPr lang="en-US" dirty="0" err="1" smtClean="0"/>
              <a:t>SasView</a:t>
            </a:r>
            <a:r>
              <a:rPr lang="en-US" dirty="0" smtClean="0"/>
              <a:t> writes to the user’s home directory: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~/</a:t>
            </a:r>
            <a:r>
              <a:rPr lang="en-US" dirty="0" err="1" smtClean="0"/>
              <a:t>sasview.log</a:t>
            </a:r>
            <a:r>
              <a:rPr lang="en-US" dirty="0" smtClean="0"/>
              <a:t> is the application log</a:t>
            </a:r>
          </a:p>
          <a:p>
            <a:pPr marL="346075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~/.</a:t>
            </a:r>
            <a:r>
              <a:rPr lang="en-US" dirty="0" err="1" smtClean="0"/>
              <a:t>sasview</a:t>
            </a:r>
            <a:r>
              <a:rPr lang="en-US" dirty="0" smtClean="0"/>
              <a:t>/</a:t>
            </a:r>
            <a:r>
              <a:rPr lang="en-US" dirty="0" err="1" smtClean="0"/>
              <a:t>config</a:t>
            </a:r>
            <a:r>
              <a:rPr lang="en-US" dirty="0" smtClean="0"/>
              <a:t>/</a:t>
            </a:r>
            <a:r>
              <a:rPr lang="en-US" dirty="0" err="1" smtClean="0"/>
              <a:t>custom_config.py</a:t>
            </a:r>
            <a:r>
              <a:rPr lang="en-US" dirty="0" smtClean="0"/>
              <a:t> contains customization settings</a:t>
            </a:r>
          </a:p>
          <a:p>
            <a:pPr marL="346075" lvl="1" indent="0">
              <a:buNone/>
            </a:pP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/>
                </a:solidFill>
              </a:rPr>
              <a:t>~/.</a:t>
            </a:r>
            <a:r>
              <a:rPr lang="en-US" b="1" dirty="0" err="1" smtClean="0">
                <a:solidFill>
                  <a:schemeClr val="accent1"/>
                </a:solidFill>
              </a:rPr>
              <a:t>sasview</a:t>
            </a:r>
            <a:r>
              <a:rPr lang="en-US" b="1" dirty="0" smtClean="0">
                <a:solidFill>
                  <a:schemeClr val="accent1"/>
                </a:solidFill>
              </a:rPr>
              <a:t>/</a:t>
            </a:r>
            <a:r>
              <a:rPr lang="en-US" b="1" dirty="0" err="1" smtClean="0">
                <a:solidFill>
                  <a:schemeClr val="accent1"/>
                </a:solidFill>
              </a:rPr>
              <a:t>plugin_models</a:t>
            </a:r>
            <a:r>
              <a:rPr lang="en-US" b="1" dirty="0" smtClean="0">
                <a:solidFill>
                  <a:schemeClr val="accent1"/>
                </a:solidFill>
              </a:rPr>
              <a:t> contains your user models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4201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Code structure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533400"/>
            <a:ext cx="2668296" cy="53466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38200"/>
            <a:ext cx="5747040" cy="3655359"/>
          </a:xfrm>
        </p:spPr>
        <p:txBody>
          <a:bodyPr/>
          <a:lstStyle/>
          <a:p>
            <a:r>
              <a:rPr lang="en-US" dirty="0" smtClean="0"/>
              <a:t>Code is organized by packages</a:t>
            </a:r>
          </a:p>
          <a:p>
            <a:r>
              <a:rPr lang="en-US" dirty="0" smtClean="0"/>
              <a:t>The computations are done in a different module than the UI that presents them to the user</a:t>
            </a:r>
          </a:p>
          <a:p>
            <a:pPr lvl="1"/>
            <a:r>
              <a:rPr lang="en-US" i="1" dirty="0" err="1"/>
              <a:t>s</a:t>
            </a:r>
            <a:r>
              <a:rPr lang="en-US" i="1" dirty="0" err="1" smtClean="0"/>
              <a:t>ansinvariant</a:t>
            </a:r>
            <a:r>
              <a:rPr lang="en-US" dirty="0" smtClean="0"/>
              <a:t> does the computations</a:t>
            </a:r>
          </a:p>
          <a:p>
            <a:pPr lvl="1"/>
            <a:r>
              <a:rPr lang="en-US" i="1" dirty="0" err="1"/>
              <a:t>i</a:t>
            </a:r>
            <a:r>
              <a:rPr lang="en-US" i="1" dirty="0" err="1" smtClean="0"/>
              <a:t>nvariant</a:t>
            </a:r>
            <a:r>
              <a:rPr lang="en-US" i="1" u="sng" dirty="0" err="1" smtClean="0"/>
              <a:t>view</a:t>
            </a:r>
            <a:r>
              <a:rPr lang="en-US" dirty="0" smtClean="0"/>
              <a:t> is a UI plug-in</a:t>
            </a:r>
          </a:p>
          <a:p>
            <a:r>
              <a:rPr lang="en-US" dirty="0" smtClean="0"/>
              <a:t>Each module has a test directory for unit tests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0" y="43434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96000" y="4114800"/>
            <a:ext cx="2057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19800" y="6858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3429000"/>
            <a:ext cx="2286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91000"/>
            <a:ext cx="2089355" cy="1587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96000" y="2438400"/>
            <a:ext cx="2057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0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RNL 2012">
      <a:dk1>
        <a:sysClr val="windowText" lastClr="000000"/>
      </a:dk1>
      <a:lt1>
        <a:sysClr val="window" lastClr="FFFFFF"/>
      </a:lt1>
      <a:dk2>
        <a:srgbClr val="008657"/>
      </a:dk2>
      <a:lt2>
        <a:srgbClr val="FFFFFF"/>
      </a:lt2>
      <a:accent1>
        <a:srgbClr val="4F81BD"/>
      </a:accent1>
      <a:accent2>
        <a:srgbClr val="C0504D"/>
      </a:accent2>
      <a:accent3>
        <a:srgbClr val="00B274"/>
      </a:accent3>
      <a:accent4>
        <a:srgbClr val="F79646"/>
      </a:accent4>
      <a:accent5>
        <a:srgbClr val="4BACC6"/>
      </a:accent5>
      <a:accent6>
        <a:srgbClr val="8064A2"/>
      </a:accent6>
      <a:hlink>
        <a:srgbClr val="1F497D"/>
      </a:hlink>
      <a:folHlink>
        <a:srgbClr val="008657"/>
      </a:folHlink>
    </a:clrScheme>
    <a:fontScheme name="ORNL theme">
      <a:majorFont>
        <a:latin typeface="Arial Black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F7F7F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AF66F0BBC41B4FA16034DE579662C1" ma:contentTypeVersion="0" ma:contentTypeDescription="Create a new document." ma:contentTypeScope="" ma:versionID="3bff40700c531db616ac86c30ca65e3e">
  <xsd:schema xmlns:xsd="http://www.w3.org/2001/XMLSchema" xmlns:p="http://schemas.microsoft.com/office/2006/metadata/properties" targetNamespace="http://schemas.microsoft.com/office/2006/metadata/properties" ma:root="true" ma:fieldsID="1ec6fd9044c2bddf90a5019f4c78f28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625D14-8715-4633-B23A-D63556B486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765736A-B13D-487A-A977-26312EE0BDD2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3FFB169-BB14-4B76-81D3-67C1AAE3C9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2998</TotalTime>
  <Words>1997</Words>
  <Application>Microsoft Macintosh PowerPoint</Application>
  <PresentationFormat>On-screen Show (4:3)</PresentationFormat>
  <Paragraphs>372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Theme</vt:lpstr>
      <vt:lpstr>SasView Architecture Overview </vt:lpstr>
      <vt:lpstr>What are we talking about</vt:lpstr>
      <vt:lpstr>Where is everything?</vt:lpstr>
      <vt:lpstr>ORNL build server</vt:lpstr>
      <vt:lpstr>ISIS build server</vt:lpstr>
      <vt:lpstr>Build support</vt:lpstr>
      <vt:lpstr>What is installed when running setup.py</vt:lpstr>
      <vt:lpstr>User data</vt:lpstr>
      <vt:lpstr>Code structure</vt:lpstr>
      <vt:lpstr>Class diagram</vt:lpstr>
      <vt:lpstr>The SasView application</vt:lpstr>
      <vt:lpstr>SasView plugin code</vt:lpstr>
      <vt:lpstr>Data loaders</vt:lpstr>
      <vt:lpstr>Loading files</vt:lpstr>
      <vt:lpstr>Basic python models</vt:lpstr>
      <vt:lpstr>C++ models</vt:lpstr>
      <vt:lpstr>Parameter class</vt:lpstr>
      <vt:lpstr>Polydispersity in C++</vt:lpstr>
      <vt:lpstr>Exposing C++ models to python</vt:lpstr>
      <vt:lpstr>Exposing C++ models to python</vt:lpstr>
      <vt:lpstr>Everything you ever wanted to know about C++ models</vt:lpstr>
      <vt:lpstr>Development tips</vt:lpstr>
    </vt:vector>
  </TitlesOfParts>
  <Manager/>
  <Company>ORNL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SasView Architecture Overview</dc:title>
  <dc:subject>SasView Architecture Overview</dc:subject>
  <dc:creator>M. Doucet</dc:creator>
  <cp:keywords/>
  <dc:description/>
  <cp:lastModifiedBy>Doucet, Mathieu</cp:lastModifiedBy>
  <cp:revision>114</cp:revision>
  <dcterms:created xsi:type="dcterms:W3CDTF">2013-01-10T13:59:48Z</dcterms:created>
  <dcterms:modified xsi:type="dcterms:W3CDTF">2013-04-03T16:07:01Z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0x01010097AF66F0BBC41B4FA16034DE579662C1</vt:lpwstr>
  </property>
</Properties>
</file>