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27617" saveSubsetFonts="1">
  <p:sldMasterIdLst>
    <p:sldMasterId id="2147483648" r:id="rId1"/>
  </p:sldMasterIdLst>
  <p:notesMasterIdLst>
    <p:notesMasterId r:id="rId42"/>
  </p:notesMasterIdLst>
  <p:sldIdLst>
    <p:sldId id="296" r:id="rId2"/>
    <p:sldId id="256" r:id="rId3"/>
    <p:sldId id="276" r:id="rId4"/>
    <p:sldId id="257" r:id="rId5"/>
    <p:sldId id="277" r:id="rId6"/>
    <p:sldId id="278" r:id="rId7"/>
    <p:sldId id="259" r:id="rId8"/>
    <p:sldId id="290" r:id="rId9"/>
    <p:sldId id="291" r:id="rId10"/>
    <p:sldId id="258" r:id="rId11"/>
    <p:sldId id="260" r:id="rId12"/>
    <p:sldId id="261" r:id="rId13"/>
    <p:sldId id="262" r:id="rId14"/>
    <p:sldId id="282" r:id="rId15"/>
    <p:sldId id="263" r:id="rId16"/>
    <p:sldId id="274" r:id="rId17"/>
    <p:sldId id="264" r:id="rId18"/>
    <p:sldId id="265" r:id="rId19"/>
    <p:sldId id="266" r:id="rId20"/>
    <p:sldId id="295" r:id="rId21"/>
    <p:sldId id="267" r:id="rId22"/>
    <p:sldId id="268" r:id="rId23"/>
    <p:sldId id="269" r:id="rId24"/>
    <p:sldId id="270" r:id="rId25"/>
    <p:sldId id="271" r:id="rId26"/>
    <p:sldId id="286" r:id="rId27"/>
    <p:sldId id="287" r:id="rId28"/>
    <p:sldId id="288" r:id="rId29"/>
    <p:sldId id="289" r:id="rId30"/>
    <p:sldId id="292" r:id="rId31"/>
    <p:sldId id="293" r:id="rId32"/>
    <p:sldId id="294" r:id="rId33"/>
    <p:sldId id="272" r:id="rId34"/>
    <p:sldId id="273" r:id="rId35"/>
    <p:sldId id="279" r:id="rId36"/>
    <p:sldId id="275" r:id="rId37"/>
    <p:sldId id="280" r:id="rId38"/>
    <p:sldId id="281" r:id="rId39"/>
    <p:sldId id="283" r:id="rId40"/>
    <p:sldId id="284" r:id="rId41"/>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19" autoAdjust="0"/>
  </p:normalViewPr>
  <p:slideViewPr>
    <p:cSldViewPr>
      <p:cViewPr>
        <p:scale>
          <a:sx n="100" d="100"/>
          <a:sy n="100" d="100"/>
        </p:scale>
        <p:origin x="1008" y="-11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ADF864E8-D8BA-455C-BC0C-1F3741EC3C1C}" type="datetimeFigureOut">
              <a:rPr lang="en-US" smtClean="0"/>
              <a:pPr/>
              <a:t>2/18/2019</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4306620F-2F9C-4763-9E5E-9277F2EA687F}" type="slidenum">
              <a:rPr lang="en-US" smtClean="0"/>
              <a:pPr/>
              <a:t>‹#›</a:t>
            </a:fld>
            <a:endParaRPr lang="en-US"/>
          </a:p>
        </p:txBody>
      </p:sp>
    </p:spTree>
    <p:extLst>
      <p:ext uri="{BB962C8B-B14F-4D97-AF65-F5344CB8AC3E}">
        <p14:creationId xmlns:p14="http://schemas.microsoft.com/office/powerpoint/2010/main" val="4094082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06620F-2F9C-4763-9E5E-9277F2EA687F}"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FAC7B-070D-4BC5-975E-2226A222BC04}"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FAC7B-070D-4BC5-975E-2226A222BC04}"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FAC7B-070D-4BC5-975E-2226A222BC04}" type="datetimeFigureOut">
              <a:rPr lang="en-US" smtClean="0"/>
              <a:pPr/>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0FAC7B-070D-4BC5-975E-2226A222BC04}" type="datetimeFigureOut">
              <a:rPr lang="en-US" smtClean="0"/>
              <a:pPr/>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AC7B-070D-4BC5-975E-2226A222BC04}" type="datetimeFigureOut">
              <a:rPr lang="en-US" smtClean="0"/>
              <a:pPr/>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FAC7B-070D-4BC5-975E-2226A222BC04}"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FAC7B-070D-4BC5-975E-2226A222BC04}"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C0FAC7B-070D-4BC5-975E-2226A222BC04}" type="datetimeFigureOut">
              <a:rPr lang="en-US" smtClean="0"/>
              <a:pPr/>
              <a:t>2/18/2019</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7A12F48-44D3-405E-A936-BEC9EAE417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rac.sasview.org/wiki/TutorialsTNGForAuthors" TargetMode="External"/><Relationship Id="rId2" Type="http://schemas.openxmlformats.org/officeDocument/2006/relationships/hyperlink" Target="http://www.sasview.org/download/" TargetMode="External"/><Relationship Id="rId1" Type="http://schemas.openxmlformats.org/officeDocument/2006/relationships/slideLayout" Target="../slideLayouts/slideLayout7.xml"/><Relationship Id="rId4" Type="http://schemas.openxmlformats.org/officeDocument/2006/relationships/hyperlink" Target="mailto:help@sasview.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sView/sasview/blob/master/LICENSE.TX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hyperlink" Target="http://danse.chem.utk.edu/downloads/PrView0.2_tutorial.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1.wmf"/><Relationship Id="rId5" Type="http://schemas.openxmlformats.org/officeDocument/2006/relationships/oleObject" Target="../embeddings/oleObject2.bin"/><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hyperlink" Target="http://physchem.kfunigraz.ac.at/sm/" TargetMode="Externa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2.wmf"/><Relationship Id="rId4" Type="http://schemas.openxmlformats.org/officeDocument/2006/relationships/oleObject" Target="../embeddings/oleObject3.bin"/><Relationship Id="rId9" Type="http://schemas.openxmlformats.org/officeDocument/2006/relationships/image" Target="../media/image64.wmf"/></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sasview.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sasview.org/"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ourceforge.net/projects/sasview/fi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849629"/>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5" name="Rectangle 4"/>
          <p:cNvSpPr/>
          <p:nvPr/>
        </p:nvSpPr>
        <p:spPr>
          <a:xfrm>
            <a:off x="1718115" y="251697"/>
            <a:ext cx="3989234" cy="369332"/>
          </a:xfrm>
          <a:prstGeom prst="rect">
            <a:avLst/>
          </a:prstGeom>
        </p:spPr>
        <p:txBody>
          <a:bodyPr wrap="none">
            <a:spAutoFit/>
          </a:bodyPr>
          <a:lstStyle/>
          <a:p>
            <a:r>
              <a:rPr lang="en-US" b="1" dirty="0" smtClean="0"/>
              <a:t>Preface for Users of SasView 3.n.x/4.n.x</a:t>
            </a:r>
            <a:endParaRPr lang="en-US" dirty="0" smtClean="0"/>
          </a:p>
        </p:txBody>
      </p:sp>
      <p:sp>
        <p:nvSpPr>
          <p:cNvPr id="6" name="Rectangle 5"/>
          <p:cNvSpPr/>
          <p:nvPr/>
        </p:nvSpPr>
        <p:spPr>
          <a:xfrm>
            <a:off x="533400" y="1383029"/>
            <a:ext cx="5791200" cy="6555641"/>
          </a:xfrm>
          <a:prstGeom prst="rect">
            <a:avLst/>
          </a:prstGeom>
        </p:spPr>
        <p:txBody>
          <a:bodyPr wrap="square">
            <a:spAutoFit/>
          </a:bodyPr>
          <a:lstStyle/>
          <a:p>
            <a:pPr algn="just"/>
            <a:r>
              <a:rPr lang="en-US" sz="1400" b="1" dirty="0" err="1" smtClean="0"/>
              <a:t>SasView</a:t>
            </a:r>
            <a:r>
              <a:rPr lang="en-US" sz="1400" b="1" dirty="0" smtClean="0"/>
              <a:t> is in a constant state of development by an international team of developers.</a:t>
            </a:r>
          </a:p>
          <a:p>
            <a:pPr algn="just"/>
            <a:endParaRPr lang="en-US" sz="1400" b="1" dirty="0"/>
          </a:p>
          <a:p>
            <a:pPr algn="just"/>
            <a:r>
              <a:rPr lang="en-US" sz="1400" b="1" dirty="0" smtClean="0"/>
              <a:t>Whilst we strive to ensure that we always provide you with the most functional, user-friendly, and bug-free application that we can, our limited resources mean that we are constantly having to make compromises. One of those compromises is always the balance between what we code and what we document.</a:t>
            </a:r>
          </a:p>
          <a:p>
            <a:pPr algn="just"/>
            <a:endParaRPr lang="en-US" sz="1400" b="1" dirty="0"/>
          </a:p>
          <a:p>
            <a:pPr algn="just"/>
            <a:r>
              <a:rPr lang="en-US" sz="1400" b="1" dirty="0" smtClean="0"/>
              <a:t>This tutorial was written for SasView 2.1.x, and you are now using SasView 3.n.x/4.n.x. Rather than spending time updating this tutorial, we have instead been overhauling the SasView documentation (select ‘Help’ then ‘Documentation’ in the program menu bar) and initiating a new suite of </a:t>
            </a:r>
            <a:r>
              <a:rPr lang="en-US" sz="1400" b="1" dirty="0"/>
              <a:t>tutorials (</a:t>
            </a:r>
            <a:r>
              <a:rPr lang="en-US" sz="1400" b="1"/>
              <a:t>see </a:t>
            </a:r>
            <a:r>
              <a:rPr lang="en-US" sz="1400" b="1">
                <a:hlinkClick r:id="rId2"/>
              </a:rPr>
              <a:t>http://</a:t>
            </a:r>
            <a:r>
              <a:rPr lang="en-US" sz="1400" b="1">
                <a:hlinkClick r:id="rId2"/>
              </a:rPr>
              <a:t>www.sasview.org/download</a:t>
            </a:r>
            <a:r>
              <a:rPr lang="en-US" sz="1400" b="1" smtClean="0">
                <a:hlinkClick r:id="rId2"/>
              </a:rPr>
              <a:t>/</a:t>
            </a:r>
            <a:r>
              <a:rPr lang="en-US" sz="1400" b="1" smtClean="0"/>
              <a:t>). </a:t>
            </a:r>
            <a:r>
              <a:rPr lang="en-US" sz="1400" b="1" dirty="0" smtClean="0"/>
              <a:t>Indeed, we hope that members of the SAS Community, like yourself, will contribute some of these tutorials! If you want to know more, then please </a:t>
            </a:r>
            <a:r>
              <a:rPr lang="en-US" sz="1400" b="1" dirty="0"/>
              <a:t>visit: </a:t>
            </a:r>
            <a:r>
              <a:rPr lang="en-US" sz="1400" b="1" dirty="0">
                <a:hlinkClick r:id="rId3"/>
              </a:rPr>
              <a:t>http://</a:t>
            </a:r>
            <a:r>
              <a:rPr lang="en-US" sz="1400" b="1" dirty="0" smtClean="0">
                <a:hlinkClick r:id="rId3"/>
              </a:rPr>
              <a:t>trac.sasview.org/wiki/TutorialsTNGForAuthors</a:t>
            </a:r>
            <a:r>
              <a:rPr lang="en-US" sz="1400" b="1" dirty="0" smtClean="0"/>
              <a:t> .</a:t>
            </a:r>
          </a:p>
          <a:p>
            <a:pPr algn="just"/>
            <a:endParaRPr lang="en-US" sz="1400" b="1" dirty="0"/>
          </a:p>
          <a:p>
            <a:pPr algn="just"/>
            <a:r>
              <a:rPr lang="en-US" sz="1400" b="1" dirty="0" smtClean="0"/>
              <a:t>Whilst this tutorial is still sufficiently useful that it continues to warrant inclusion in current releases of </a:t>
            </a:r>
            <a:r>
              <a:rPr lang="en-US" sz="1400" b="1" dirty="0" err="1" smtClean="0"/>
              <a:t>SasView</a:t>
            </a:r>
            <a:r>
              <a:rPr lang="en-US" sz="1400" b="1" dirty="0" smtClean="0"/>
              <a:t>, be aware that some functionality may have been added, changed, or even removed. So use this tutorial in concert with the documentation.</a:t>
            </a:r>
          </a:p>
          <a:p>
            <a:pPr algn="just"/>
            <a:endParaRPr lang="en-US" sz="1400" b="1" dirty="0"/>
          </a:p>
          <a:p>
            <a:pPr algn="just"/>
            <a:r>
              <a:rPr lang="en-US" sz="1400" b="1" dirty="0" smtClean="0"/>
              <a:t>Thank you for your patience, and we hope you enjoy using </a:t>
            </a:r>
            <a:r>
              <a:rPr lang="en-US" sz="1400" b="1" dirty="0" err="1" smtClean="0"/>
              <a:t>SasView</a:t>
            </a:r>
            <a:r>
              <a:rPr lang="en-US" sz="1400" b="1" dirty="0" smtClean="0"/>
              <a:t>!</a:t>
            </a:r>
          </a:p>
          <a:p>
            <a:pPr algn="just"/>
            <a:endParaRPr lang="en-US" sz="1400" b="1" dirty="0"/>
          </a:p>
          <a:p>
            <a:pPr algn="just"/>
            <a:endParaRPr lang="en-US" sz="1400" b="1" dirty="0" smtClean="0"/>
          </a:p>
          <a:p>
            <a:pPr algn="just"/>
            <a:endParaRPr lang="en-US" sz="1400" b="1" dirty="0" smtClean="0"/>
          </a:p>
          <a:p>
            <a:pPr algn="r"/>
            <a:r>
              <a:rPr lang="en-US" sz="1400" b="1" dirty="0" smtClean="0"/>
              <a:t>The SasView Developers</a:t>
            </a:r>
          </a:p>
          <a:p>
            <a:pPr algn="r"/>
            <a:r>
              <a:rPr lang="en-US" sz="1400" b="1" dirty="0" smtClean="0">
                <a:hlinkClick r:id="rId4"/>
              </a:rPr>
              <a:t>help@sasview.org</a:t>
            </a:r>
            <a:endParaRPr lang="en-US" sz="1400" b="1" dirty="0" smtClean="0"/>
          </a:p>
        </p:txBody>
      </p:sp>
    </p:spTree>
    <p:extLst>
      <p:ext uri="{BB962C8B-B14F-4D97-AF65-F5344CB8AC3E}">
        <p14:creationId xmlns:p14="http://schemas.microsoft.com/office/powerpoint/2010/main" val="83297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4297362" y="3352800"/>
            <a:ext cx="2097323" cy="2249487"/>
          </a:xfrm>
          <a:prstGeom prst="rect">
            <a:avLst/>
          </a:prstGeom>
          <a:noFill/>
          <a:ln w="9525">
            <a:noFill/>
            <a:miter lim="800000"/>
            <a:headEnd/>
            <a:tailEnd/>
          </a:ln>
          <a:effectLst/>
        </p:spPr>
      </p:pic>
      <p:cxnSp>
        <p:nvCxnSpPr>
          <p:cNvPr id="13" name="Straight Connector 12"/>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2057400" y="304800"/>
            <a:ext cx="3635291" cy="338554"/>
          </a:xfrm>
          <a:prstGeom prst="rect">
            <a:avLst/>
          </a:prstGeom>
        </p:spPr>
        <p:txBody>
          <a:bodyPr wrap="none">
            <a:spAutoFit/>
          </a:bodyPr>
          <a:lstStyle/>
          <a:p>
            <a:r>
              <a:rPr lang="en-US" sz="1600" b="1" dirty="0" smtClean="0"/>
              <a:t>III. Data fitting: 1D and 2D data; Single fit</a:t>
            </a:r>
            <a:endParaRPr lang="en-US" sz="1600" dirty="0" smtClean="0"/>
          </a:p>
        </p:txBody>
      </p:sp>
      <p:sp>
        <p:nvSpPr>
          <p:cNvPr id="16" name="TextBox 15"/>
          <p:cNvSpPr txBox="1"/>
          <p:nvPr/>
        </p:nvSpPr>
        <p:spPr>
          <a:xfrm>
            <a:off x="533400" y="1066800"/>
            <a:ext cx="3352800" cy="1384995"/>
          </a:xfrm>
          <a:prstGeom prst="rect">
            <a:avLst/>
          </a:prstGeom>
          <a:noFill/>
        </p:spPr>
        <p:txBody>
          <a:bodyPr wrap="square" rtlCol="0">
            <a:spAutoFit/>
          </a:bodyPr>
          <a:lstStyle/>
          <a:p>
            <a:pPr marL="342900" indent="-342900"/>
            <a:r>
              <a:rPr lang="en-US" sz="1400" dirty="0" smtClean="0"/>
              <a:t>III-1. Method I] If a data is already plotted, highlight the data symbols by locating your mouse pointer to it (Fig. III-1).   (For  2D,  just right -click on 2D data image plot.) Then, select  “Select data for fitting”  (Fig. III-2).</a:t>
            </a:r>
          </a:p>
        </p:txBody>
      </p:sp>
      <p:sp>
        <p:nvSpPr>
          <p:cNvPr id="17" name="TextBox 16"/>
          <p:cNvSpPr txBox="1"/>
          <p:nvPr/>
        </p:nvSpPr>
        <p:spPr>
          <a:xfrm>
            <a:off x="533400" y="3223736"/>
            <a:ext cx="3733800" cy="954107"/>
          </a:xfrm>
          <a:prstGeom prst="rect">
            <a:avLst/>
          </a:prstGeom>
          <a:noFill/>
        </p:spPr>
        <p:txBody>
          <a:bodyPr wrap="square" rtlCol="0">
            <a:spAutoFit/>
          </a:bodyPr>
          <a:lstStyle/>
          <a:p>
            <a:r>
              <a:rPr lang="en-US" sz="1400" dirty="0" smtClean="0"/>
              <a:t>III-2.  </a:t>
            </a:r>
            <a:r>
              <a:rPr lang="en-US" sz="1400" dirty="0" err="1" smtClean="0"/>
              <a:t>Mehod</a:t>
            </a:r>
            <a:r>
              <a:rPr lang="en-US" sz="1400" dirty="0" smtClean="0"/>
              <a:t> II] With Data Explorer ON, select a data set by checking it from the data tree. </a:t>
            </a:r>
          </a:p>
          <a:p>
            <a:r>
              <a:rPr lang="en-US" sz="1400" dirty="0" smtClean="0"/>
              <a:t>And press the ‘Send to’ button (Fig. III-3).</a:t>
            </a:r>
          </a:p>
          <a:p>
            <a:r>
              <a:rPr lang="en-US" sz="1400" dirty="0"/>
              <a:t> </a:t>
            </a:r>
            <a:r>
              <a:rPr lang="en-US" sz="1400" dirty="0" smtClean="0"/>
              <a:t>    </a:t>
            </a:r>
          </a:p>
        </p:txBody>
      </p:sp>
      <p:sp>
        <p:nvSpPr>
          <p:cNvPr id="22" name="TextBox 21"/>
          <p:cNvSpPr txBox="1"/>
          <p:nvPr/>
        </p:nvSpPr>
        <p:spPr>
          <a:xfrm>
            <a:off x="4983162" y="3048000"/>
            <a:ext cx="685800" cy="276999"/>
          </a:xfrm>
          <a:prstGeom prst="rect">
            <a:avLst/>
          </a:prstGeom>
          <a:noFill/>
        </p:spPr>
        <p:txBody>
          <a:bodyPr wrap="square" rtlCol="0">
            <a:spAutoFit/>
          </a:bodyPr>
          <a:lstStyle/>
          <a:p>
            <a:r>
              <a:rPr lang="en-US" sz="1200" dirty="0" smtClean="0"/>
              <a:t>Fig. III-1</a:t>
            </a:r>
            <a:endParaRPr lang="en-US" sz="1200" dirty="0"/>
          </a:p>
        </p:txBody>
      </p:sp>
      <p:sp>
        <p:nvSpPr>
          <p:cNvPr id="23" name="TextBox 22"/>
          <p:cNvSpPr txBox="1"/>
          <p:nvPr/>
        </p:nvSpPr>
        <p:spPr>
          <a:xfrm>
            <a:off x="5077877" y="5590401"/>
            <a:ext cx="743485" cy="276999"/>
          </a:xfrm>
          <a:prstGeom prst="rect">
            <a:avLst/>
          </a:prstGeom>
          <a:noFill/>
        </p:spPr>
        <p:txBody>
          <a:bodyPr wrap="square" rtlCol="0">
            <a:spAutoFit/>
          </a:bodyPr>
          <a:lstStyle/>
          <a:p>
            <a:r>
              <a:rPr lang="en-US" sz="1200" dirty="0" smtClean="0"/>
              <a:t>Fig. III-2</a:t>
            </a:r>
            <a:endParaRPr lang="en-US" sz="1200" dirty="0"/>
          </a:p>
        </p:txBody>
      </p:sp>
      <p:sp>
        <p:nvSpPr>
          <p:cNvPr id="26" name="TextBox 25"/>
          <p:cNvSpPr txBox="1"/>
          <p:nvPr/>
        </p:nvSpPr>
        <p:spPr>
          <a:xfrm>
            <a:off x="614445" y="7086600"/>
            <a:ext cx="5329155" cy="738664"/>
          </a:xfrm>
          <a:prstGeom prst="rect">
            <a:avLst/>
          </a:prstGeom>
          <a:noFill/>
        </p:spPr>
        <p:txBody>
          <a:bodyPr wrap="square" rtlCol="0">
            <a:spAutoFit/>
          </a:bodyPr>
          <a:lstStyle/>
          <a:p>
            <a:pPr marL="342900" indent="-342900"/>
            <a:r>
              <a:rPr lang="en-US" sz="1400" dirty="0" smtClean="0"/>
              <a:t>III-3. Method III) Turn the Explorer OFF, and load a data from the File menu.  It will automatically set the data into a control panel in the current analysis.</a:t>
            </a:r>
            <a:endParaRPr lang="en-US" sz="1400" dirty="0"/>
          </a:p>
        </p:txBody>
      </p:sp>
      <p:sp>
        <p:nvSpPr>
          <p:cNvPr id="36" name="TextBox 35"/>
          <p:cNvSpPr txBox="1"/>
          <p:nvPr/>
        </p:nvSpPr>
        <p:spPr>
          <a:xfrm>
            <a:off x="1981200" y="6629400"/>
            <a:ext cx="762000" cy="276999"/>
          </a:xfrm>
          <a:prstGeom prst="rect">
            <a:avLst/>
          </a:prstGeom>
          <a:noFill/>
        </p:spPr>
        <p:txBody>
          <a:bodyPr wrap="square" rtlCol="0">
            <a:spAutoFit/>
          </a:bodyPr>
          <a:lstStyle/>
          <a:p>
            <a:r>
              <a:rPr lang="en-US" sz="1200" dirty="0" smtClean="0"/>
              <a:t>Fig. III-3</a:t>
            </a:r>
            <a:endParaRPr lang="en-US" sz="1200" dirty="0"/>
          </a:p>
        </p:txBody>
      </p:sp>
      <p:pic>
        <p:nvPicPr>
          <p:cNvPr id="3074" name="Picture 2"/>
          <p:cNvPicPr>
            <a:picLocks noChangeAspect="1" noChangeArrowheads="1"/>
          </p:cNvPicPr>
          <p:nvPr/>
        </p:nvPicPr>
        <p:blipFill>
          <a:blip r:embed="rId3" cstate="print"/>
          <a:srcRect/>
          <a:stretch>
            <a:fillRect/>
          </a:stretch>
        </p:blipFill>
        <p:spPr bwMode="auto">
          <a:xfrm>
            <a:off x="3992562" y="1066801"/>
            <a:ext cx="2408238" cy="2006728"/>
          </a:xfrm>
          <a:prstGeom prst="rect">
            <a:avLst/>
          </a:prstGeom>
          <a:noFill/>
          <a:ln w="9525">
            <a:noFill/>
            <a:miter lim="800000"/>
            <a:headEnd/>
            <a:tailEnd/>
          </a:ln>
          <a:effectLst/>
        </p:spPr>
      </p:pic>
      <p:cxnSp>
        <p:nvCxnSpPr>
          <p:cNvPr id="20" name="Straight Arrow Connector 19"/>
          <p:cNvCxnSpPr/>
          <p:nvPr/>
        </p:nvCxnSpPr>
        <p:spPr>
          <a:xfrm flipV="1">
            <a:off x="4830762" y="1981200"/>
            <a:ext cx="5334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V="1">
            <a:off x="4830762" y="4724400"/>
            <a:ext cx="6096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5" name="TextBox 54"/>
          <p:cNvSpPr txBox="1"/>
          <p:nvPr/>
        </p:nvSpPr>
        <p:spPr>
          <a:xfrm>
            <a:off x="6248400" y="533400"/>
            <a:ext cx="263214" cy="276999"/>
          </a:xfrm>
          <a:prstGeom prst="rect">
            <a:avLst/>
          </a:prstGeom>
          <a:noFill/>
        </p:spPr>
        <p:txBody>
          <a:bodyPr wrap="none" rtlCol="0">
            <a:spAutoFit/>
          </a:bodyPr>
          <a:lstStyle/>
          <a:p>
            <a:r>
              <a:rPr lang="en-US" sz="1200" dirty="0" smtClean="0"/>
              <a:t>8</a:t>
            </a:r>
            <a:endParaRPr lang="en-US" sz="1200" dirty="0"/>
          </a:p>
        </p:txBody>
      </p:sp>
      <p:pic>
        <p:nvPicPr>
          <p:cNvPr id="23553" name="Picture 1"/>
          <p:cNvPicPr>
            <a:picLocks noChangeAspect="1" noChangeArrowheads="1"/>
          </p:cNvPicPr>
          <p:nvPr/>
        </p:nvPicPr>
        <p:blipFill>
          <a:blip r:embed="rId4" cstate="print"/>
          <a:srcRect/>
          <a:stretch>
            <a:fillRect/>
          </a:stretch>
        </p:blipFill>
        <p:spPr bwMode="auto">
          <a:xfrm>
            <a:off x="990600" y="4114800"/>
            <a:ext cx="2819400" cy="2466975"/>
          </a:xfrm>
          <a:prstGeom prst="rect">
            <a:avLst/>
          </a:prstGeom>
          <a:noFill/>
          <a:ln w="9525">
            <a:noFill/>
            <a:miter lim="800000"/>
            <a:headEnd/>
            <a:tailEnd/>
          </a:ln>
        </p:spPr>
      </p:pic>
      <p:cxnSp>
        <p:nvCxnSpPr>
          <p:cNvPr id="52" name="Straight Arrow Connector 51"/>
          <p:cNvCxnSpPr/>
          <p:nvPr/>
        </p:nvCxnSpPr>
        <p:spPr>
          <a:xfrm rot="16200000" flipH="1">
            <a:off x="914400" y="4876800"/>
            <a:ext cx="10668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895600" y="4495800"/>
            <a:ext cx="3540125" cy="2806868"/>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8" name="TextBox 7"/>
          <p:cNvSpPr txBox="1"/>
          <p:nvPr/>
        </p:nvSpPr>
        <p:spPr>
          <a:xfrm>
            <a:off x="533401" y="1066800"/>
            <a:ext cx="3276600" cy="954107"/>
          </a:xfrm>
          <a:prstGeom prst="rect">
            <a:avLst/>
          </a:prstGeom>
          <a:noFill/>
        </p:spPr>
        <p:txBody>
          <a:bodyPr wrap="square" rtlCol="0">
            <a:spAutoFit/>
          </a:bodyPr>
          <a:lstStyle/>
          <a:p>
            <a:pPr marL="342900" indent="-342900"/>
            <a:r>
              <a:rPr lang="en-US" sz="1400" dirty="0" smtClean="0"/>
              <a:t>III-4. Select a model type of interest.</a:t>
            </a:r>
          </a:p>
          <a:p>
            <a:pPr marL="342900" indent="-342900"/>
            <a:r>
              <a:rPr lang="en-US" sz="1400" dirty="0" smtClean="0"/>
              <a:t>	 Right click on the arrow of the model</a:t>
            </a:r>
          </a:p>
          <a:p>
            <a:pPr marL="342900" indent="-342900"/>
            <a:r>
              <a:rPr lang="en-US" sz="1400" dirty="0" smtClean="0"/>
              <a:t>	drop box, and choose the model function to fit(Fig. III-4)</a:t>
            </a:r>
            <a:endParaRPr lang="en-US" sz="1400" dirty="0"/>
          </a:p>
        </p:txBody>
      </p:sp>
      <p:sp>
        <p:nvSpPr>
          <p:cNvPr id="10" name="TextBox 9"/>
          <p:cNvSpPr txBox="1"/>
          <p:nvPr/>
        </p:nvSpPr>
        <p:spPr>
          <a:xfrm>
            <a:off x="4953000" y="3581400"/>
            <a:ext cx="762000" cy="276999"/>
          </a:xfrm>
          <a:prstGeom prst="rect">
            <a:avLst/>
          </a:prstGeom>
          <a:noFill/>
        </p:spPr>
        <p:txBody>
          <a:bodyPr wrap="square" rtlCol="0">
            <a:spAutoFit/>
          </a:bodyPr>
          <a:lstStyle/>
          <a:p>
            <a:r>
              <a:rPr lang="en-US" sz="1200" dirty="0" smtClean="0"/>
              <a:t>Fig. III-4</a:t>
            </a:r>
            <a:endParaRPr lang="en-US" sz="1200" dirty="0"/>
          </a:p>
        </p:txBody>
      </p:sp>
      <p:sp>
        <p:nvSpPr>
          <p:cNvPr id="13" name="TextBox 12"/>
          <p:cNvSpPr txBox="1"/>
          <p:nvPr/>
        </p:nvSpPr>
        <p:spPr>
          <a:xfrm>
            <a:off x="4648200" y="7315200"/>
            <a:ext cx="762000" cy="276999"/>
          </a:xfrm>
          <a:prstGeom prst="rect">
            <a:avLst/>
          </a:prstGeom>
          <a:noFill/>
        </p:spPr>
        <p:txBody>
          <a:bodyPr wrap="square" rtlCol="0">
            <a:spAutoFit/>
          </a:bodyPr>
          <a:lstStyle/>
          <a:p>
            <a:r>
              <a:rPr lang="en-US" sz="1200" dirty="0" smtClean="0"/>
              <a:t>Fig. III- 5</a:t>
            </a:r>
            <a:endParaRPr lang="en-US" sz="1200" dirty="0"/>
          </a:p>
        </p:txBody>
      </p:sp>
      <p:cxnSp>
        <p:nvCxnSpPr>
          <p:cNvPr id="18" name="Straight Arrow Connector 17"/>
          <p:cNvCxnSpPr/>
          <p:nvPr/>
        </p:nvCxnSpPr>
        <p:spPr>
          <a:xfrm flipV="1">
            <a:off x="4648200" y="5257800"/>
            <a:ext cx="838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609600" y="4419600"/>
            <a:ext cx="2286000" cy="1384995"/>
          </a:xfrm>
          <a:prstGeom prst="rect">
            <a:avLst/>
          </a:prstGeom>
          <a:noFill/>
        </p:spPr>
        <p:txBody>
          <a:bodyPr wrap="square" rtlCol="0">
            <a:spAutoFit/>
          </a:bodyPr>
          <a:lstStyle/>
          <a:p>
            <a:pPr marL="342900" indent="-342900"/>
            <a:r>
              <a:rPr lang="en-US" sz="1400" dirty="0" smtClean="0"/>
              <a:t>III-5. Adjust the  parameter values so that you have a model calculated (green) curve as closed to the data  as possible (Fig. III-5).</a:t>
            </a:r>
            <a:endParaRPr lang="en-US" sz="1400" dirty="0"/>
          </a:p>
        </p:txBody>
      </p:sp>
      <p:cxnSp>
        <p:nvCxnSpPr>
          <p:cNvPr id="24" name="Straight Arrow Connector 23"/>
          <p:cNvCxnSpPr/>
          <p:nvPr/>
        </p:nvCxnSpPr>
        <p:spPr>
          <a:xfrm rot="10800000">
            <a:off x="3505200" y="62484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6248400" y="533400"/>
            <a:ext cx="263214" cy="276999"/>
          </a:xfrm>
          <a:prstGeom prst="rect">
            <a:avLst/>
          </a:prstGeom>
          <a:noFill/>
        </p:spPr>
        <p:txBody>
          <a:bodyPr wrap="none" rtlCol="0">
            <a:spAutoFit/>
          </a:bodyPr>
          <a:lstStyle/>
          <a:p>
            <a:r>
              <a:rPr lang="en-US" sz="1200" dirty="0" smtClean="0"/>
              <a:t>9</a:t>
            </a:r>
            <a:endParaRPr lang="en-US" sz="1200" dirty="0"/>
          </a:p>
        </p:txBody>
      </p:sp>
      <p:pic>
        <p:nvPicPr>
          <p:cNvPr id="23553" name="Picture 1"/>
          <p:cNvPicPr>
            <a:picLocks noChangeAspect="1" noChangeArrowheads="1"/>
          </p:cNvPicPr>
          <p:nvPr/>
        </p:nvPicPr>
        <p:blipFill>
          <a:blip r:embed="rId3" cstate="print"/>
          <a:srcRect/>
          <a:stretch>
            <a:fillRect/>
          </a:stretch>
        </p:blipFill>
        <p:spPr bwMode="auto">
          <a:xfrm>
            <a:off x="3733800" y="1295400"/>
            <a:ext cx="2705695" cy="2057400"/>
          </a:xfrm>
          <a:prstGeom prst="rect">
            <a:avLst/>
          </a:prstGeom>
          <a:noFill/>
          <a:ln w="9525">
            <a:noFill/>
            <a:miter lim="800000"/>
            <a:headEnd/>
            <a:tailEnd/>
          </a:ln>
        </p:spPr>
      </p:pic>
      <p:cxnSp>
        <p:nvCxnSpPr>
          <p:cNvPr id="15" name="Straight Arrow Connector 14"/>
          <p:cNvCxnSpPr/>
          <p:nvPr/>
        </p:nvCxnSpPr>
        <p:spPr>
          <a:xfrm rot="10800000">
            <a:off x="4343400" y="2286000"/>
            <a:ext cx="4572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0800000">
            <a:off x="4267200" y="25908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cstate="print"/>
          <a:srcRect/>
          <a:stretch>
            <a:fillRect/>
          </a:stretch>
        </p:blipFill>
        <p:spPr bwMode="auto">
          <a:xfrm>
            <a:off x="3505200" y="1447800"/>
            <a:ext cx="2819400" cy="4304285"/>
          </a:xfrm>
          <a:prstGeom prst="rect">
            <a:avLst/>
          </a:prstGeom>
          <a:noFill/>
          <a:ln w="9525">
            <a:noFill/>
            <a:miter lim="800000"/>
            <a:headEnd/>
            <a:tailEnd/>
          </a:ln>
        </p:spPr>
      </p:pic>
      <p:pic>
        <p:nvPicPr>
          <p:cNvPr id="21506" name="Picture 2"/>
          <p:cNvPicPr>
            <a:picLocks noChangeAspect="1" noChangeArrowheads="1"/>
          </p:cNvPicPr>
          <p:nvPr/>
        </p:nvPicPr>
        <p:blipFill>
          <a:blip r:embed="rId3" cstate="print"/>
          <a:srcRect/>
          <a:stretch>
            <a:fillRect/>
          </a:stretch>
        </p:blipFill>
        <p:spPr bwMode="auto">
          <a:xfrm>
            <a:off x="3581400" y="6858000"/>
            <a:ext cx="2152650" cy="1619250"/>
          </a:xfrm>
          <a:prstGeom prst="rect">
            <a:avLst/>
          </a:prstGeom>
          <a:noFill/>
          <a:ln w="9525">
            <a:noFill/>
            <a:miter lim="800000"/>
            <a:headEnd/>
            <a:tailEnd/>
          </a:ln>
        </p:spPr>
      </p:pic>
      <p:cxnSp>
        <p:nvCxnSpPr>
          <p:cNvPr id="6" name="Straight Connector 5"/>
          <p:cNvCxnSpPr/>
          <p:nvPr/>
        </p:nvCxnSpPr>
        <p:spPr>
          <a:xfrm>
            <a:off x="0" y="14478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9144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10" name="TextBox 9"/>
          <p:cNvSpPr txBox="1"/>
          <p:nvPr/>
        </p:nvSpPr>
        <p:spPr>
          <a:xfrm>
            <a:off x="4343400" y="5791200"/>
            <a:ext cx="676788" cy="276999"/>
          </a:xfrm>
          <a:prstGeom prst="rect">
            <a:avLst/>
          </a:prstGeom>
          <a:noFill/>
        </p:spPr>
        <p:txBody>
          <a:bodyPr wrap="none" rtlCol="0">
            <a:spAutoFit/>
          </a:bodyPr>
          <a:lstStyle/>
          <a:p>
            <a:r>
              <a:rPr lang="en-US" sz="1200" dirty="0" smtClean="0"/>
              <a:t>Fig. III-6</a:t>
            </a:r>
            <a:endParaRPr lang="en-US" sz="1200" dirty="0"/>
          </a:p>
        </p:txBody>
      </p:sp>
      <p:sp>
        <p:nvSpPr>
          <p:cNvPr id="15" name="TextBox 14"/>
          <p:cNvSpPr txBox="1"/>
          <p:nvPr/>
        </p:nvSpPr>
        <p:spPr>
          <a:xfrm>
            <a:off x="457200" y="4724400"/>
            <a:ext cx="2590800" cy="738664"/>
          </a:xfrm>
          <a:prstGeom prst="rect">
            <a:avLst/>
          </a:prstGeom>
          <a:noFill/>
        </p:spPr>
        <p:txBody>
          <a:bodyPr wrap="square" rtlCol="0">
            <a:spAutoFit/>
          </a:bodyPr>
          <a:lstStyle/>
          <a:p>
            <a:pPr marL="342900" indent="-342900"/>
            <a:r>
              <a:rPr lang="en-US" sz="1400" dirty="0" smtClean="0"/>
              <a:t>III-8. Select an option of how to weight the each data points </a:t>
            </a:r>
          </a:p>
          <a:p>
            <a:pPr marL="342900" indent="-342900"/>
            <a:r>
              <a:rPr lang="en-US" sz="1400" dirty="0" smtClean="0"/>
              <a:t>	for fitting (Fig. III-6).</a:t>
            </a:r>
            <a:endParaRPr lang="en-US" sz="1400" dirty="0"/>
          </a:p>
        </p:txBody>
      </p:sp>
      <p:sp>
        <p:nvSpPr>
          <p:cNvPr id="17" name="TextBox 16"/>
          <p:cNvSpPr txBox="1"/>
          <p:nvPr/>
        </p:nvSpPr>
        <p:spPr>
          <a:xfrm>
            <a:off x="533400" y="1471136"/>
            <a:ext cx="2590800" cy="523220"/>
          </a:xfrm>
          <a:prstGeom prst="rect">
            <a:avLst/>
          </a:prstGeom>
          <a:noFill/>
        </p:spPr>
        <p:txBody>
          <a:bodyPr wrap="square" rtlCol="0">
            <a:spAutoFit/>
          </a:bodyPr>
          <a:lstStyle/>
          <a:p>
            <a:pPr marL="342900" indent="-342900"/>
            <a:r>
              <a:rPr lang="en-US" sz="1400" dirty="0" smtClean="0"/>
              <a:t>III-6. Select parameters to fit by checking the box.  (Fig. III-6).</a:t>
            </a:r>
            <a:endParaRPr lang="en-US" sz="1400" dirty="0"/>
          </a:p>
        </p:txBody>
      </p:sp>
      <p:cxnSp>
        <p:nvCxnSpPr>
          <p:cNvPr id="11" name="Straight Arrow Connector 10"/>
          <p:cNvCxnSpPr/>
          <p:nvPr/>
        </p:nvCxnSpPr>
        <p:spPr>
          <a:xfrm>
            <a:off x="2819400" y="3886200"/>
            <a:ext cx="8763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V="1">
            <a:off x="2971800" y="4800600"/>
            <a:ext cx="6858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57200" y="8239780"/>
            <a:ext cx="3200400" cy="523220"/>
          </a:xfrm>
          <a:prstGeom prst="rect">
            <a:avLst/>
          </a:prstGeom>
          <a:noFill/>
        </p:spPr>
        <p:txBody>
          <a:bodyPr wrap="square" rtlCol="0">
            <a:spAutoFit/>
          </a:bodyPr>
          <a:lstStyle/>
          <a:p>
            <a:pPr marL="342900" indent="-342900"/>
            <a:r>
              <a:rPr lang="en-US" sz="1400" dirty="0" smtClean="0"/>
              <a:t>III-11. Click on the “Fit” button (Fig. III-6) at the bottom of the control panel.</a:t>
            </a:r>
            <a:endParaRPr lang="en-US" sz="1400" dirty="0"/>
          </a:p>
        </p:txBody>
      </p:sp>
      <p:sp>
        <p:nvSpPr>
          <p:cNvPr id="31" name="TextBox 30"/>
          <p:cNvSpPr txBox="1"/>
          <p:nvPr/>
        </p:nvSpPr>
        <p:spPr>
          <a:xfrm>
            <a:off x="457200" y="6248400"/>
            <a:ext cx="5830675" cy="738664"/>
          </a:xfrm>
          <a:prstGeom prst="rect">
            <a:avLst/>
          </a:prstGeom>
          <a:noFill/>
        </p:spPr>
        <p:txBody>
          <a:bodyPr wrap="square" rtlCol="0">
            <a:spAutoFit/>
          </a:bodyPr>
          <a:lstStyle/>
          <a:p>
            <a:pPr marL="342900" indent="-342900"/>
            <a:r>
              <a:rPr lang="en-US" sz="1400" dirty="0" smtClean="0"/>
              <a:t>III-10. (Optional) You can switch  Simple Fit (</a:t>
            </a:r>
            <a:r>
              <a:rPr lang="en-US" sz="1400" dirty="0" err="1" smtClean="0"/>
              <a:t>Leastsq</a:t>
            </a:r>
            <a:r>
              <a:rPr lang="en-US" sz="1400" dirty="0" smtClean="0"/>
              <a:t> from </a:t>
            </a:r>
            <a:r>
              <a:rPr lang="en-US" sz="1400" dirty="0" err="1" smtClean="0"/>
              <a:t>Scipy</a:t>
            </a:r>
            <a:r>
              <a:rPr lang="en-US" sz="1400" dirty="0" smtClean="0"/>
              <a:t> ) or Complex Fit (</a:t>
            </a:r>
            <a:r>
              <a:rPr lang="en-US" sz="1400" dirty="0" err="1" smtClean="0"/>
              <a:t>ParkMC</a:t>
            </a:r>
            <a:r>
              <a:rPr lang="en-US" sz="1400" dirty="0" smtClean="0"/>
              <a:t>) fitting engine by selecting  or deselecting “Park” in the Fitting menu (Fig. III-7).</a:t>
            </a:r>
          </a:p>
        </p:txBody>
      </p:sp>
      <p:cxnSp>
        <p:nvCxnSpPr>
          <p:cNvPr id="25" name="Straight Arrow Connector 24"/>
          <p:cNvCxnSpPr/>
          <p:nvPr/>
        </p:nvCxnSpPr>
        <p:spPr>
          <a:xfrm rot="16200000" flipH="1">
            <a:off x="3124200" y="7086600"/>
            <a:ext cx="11430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4572000" y="8486001"/>
            <a:ext cx="838200" cy="276999"/>
          </a:xfrm>
          <a:prstGeom prst="rect">
            <a:avLst/>
          </a:prstGeom>
          <a:noFill/>
        </p:spPr>
        <p:txBody>
          <a:bodyPr wrap="square" rtlCol="0">
            <a:spAutoFit/>
          </a:bodyPr>
          <a:lstStyle/>
          <a:p>
            <a:r>
              <a:rPr lang="en-US" sz="1200" dirty="0" smtClean="0"/>
              <a:t>Fig. III-7</a:t>
            </a:r>
            <a:endParaRPr lang="en-US" sz="1200" dirty="0"/>
          </a:p>
        </p:txBody>
      </p:sp>
      <p:sp>
        <p:nvSpPr>
          <p:cNvPr id="39" name="TextBox 38"/>
          <p:cNvSpPr txBox="1"/>
          <p:nvPr/>
        </p:nvSpPr>
        <p:spPr>
          <a:xfrm>
            <a:off x="6248400" y="1143000"/>
            <a:ext cx="341760" cy="276999"/>
          </a:xfrm>
          <a:prstGeom prst="rect">
            <a:avLst/>
          </a:prstGeom>
          <a:noFill/>
        </p:spPr>
        <p:txBody>
          <a:bodyPr wrap="none" rtlCol="0">
            <a:spAutoFit/>
          </a:bodyPr>
          <a:lstStyle/>
          <a:p>
            <a:r>
              <a:rPr lang="en-US" sz="1200" dirty="0" smtClean="0"/>
              <a:t>10</a:t>
            </a:r>
            <a:endParaRPr lang="en-US" sz="1200" dirty="0"/>
          </a:p>
        </p:txBody>
      </p:sp>
      <p:sp>
        <p:nvSpPr>
          <p:cNvPr id="21" name="TextBox 20"/>
          <p:cNvSpPr txBox="1"/>
          <p:nvPr/>
        </p:nvSpPr>
        <p:spPr>
          <a:xfrm>
            <a:off x="762000" y="6858000"/>
            <a:ext cx="2667000" cy="1384995"/>
          </a:xfrm>
          <a:prstGeom prst="rect">
            <a:avLst/>
          </a:prstGeom>
          <a:noFill/>
        </p:spPr>
        <p:txBody>
          <a:bodyPr wrap="square" rtlCol="0">
            <a:spAutoFit/>
          </a:bodyPr>
          <a:lstStyle/>
          <a:p>
            <a:pPr marL="342900" indent="-342900"/>
            <a:r>
              <a:rPr lang="en-US" sz="1400" dirty="0" smtClean="0"/>
              <a:t>*Note that the simple fit uses </a:t>
            </a:r>
            <a:r>
              <a:rPr lang="en-US" sz="1400" dirty="0" err="1" smtClean="0"/>
              <a:t>Levenberg</a:t>
            </a:r>
            <a:r>
              <a:rPr lang="en-US" sz="1400" dirty="0" smtClean="0"/>
              <a:t>–Marquardt algorithm, and the complex fit employs  </a:t>
            </a:r>
            <a:r>
              <a:rPr lang="en-US" sz="1400" dirty="0" err="1" smtClean="0"/>
              <a:t>ParkMC</a:t>
            </a:r>
            <a:r>
              <a:rPr lang="en-US" sz="1400" dirty="0" smtClean="0"/>
              <a:t> to find a global minimum in chi2 space (longer run time).</a:t>
            </a:r>
            <a:endParaRPr lang="en-US" sz="1400" dirty="0"/>
          </a:p>
        </p:txBody>
      </p:sp>
      <p:sp>
        <p:nvSpPr>
          <p:cNvPr id="27" name="TextBox 26"/>
          <p:cNvSpPr txBox="1"/>
          <p:nvPr/>
        </p:nvSpPr>
        <p:spPr>
          <a:xfrm>
            <a:off x="533400" y="2262187"/>
            <a:ext cx="2971800" cy="2462213"/>
          </a:xfrm>
          <a:prstGeom prst="rect">
            <a:avLst/>
          </a:prstGeom>
          <a:noFill/>
        </p:spPr>
        <p:txBody>
          <a:bodyPr wrap="square" rtlCol="0">
            <a:spAutoFit/>
          </a:bodyPr>
          <a:lstStyle/>
          <a:p>
            <a:pPr marL="342900" indent="-342900"/>
            <a:r>
              <a:rPr lang="en-US" sz="1400" dirty="0" smtClean="0"/>
              <a:t>III-7. Setting custom smearing w/o </a:t>
            </a:r>
            <a:r>
              <a:rPr lang="en-US" sz="1400" dirty="0" err="1" smtClean="0"/>
              <a:t>dQ</a:t>
            </a:r>
            <a:r>
              <a:rPr lang="en-US" sz="1400" dirty="0" smtClean="0"/>
              <a:t> data is available  in the panel. The pinhole or slit smear can be set.  Note: If pinhole smear is set, temp. increasing </a:t>
            </a:r>
            <a:r>
              <a:rPr lang="en-US" sz="1400" dirty="0" err="1" smtClean="0"/>
              <a:t>dQ</a:t>
            </a:r>
            <a:r>
              <a:rPr lang="en-US" sz="1400" dirty="0" smtClean="0"/>
              <a:t> data will be generated by linear interpolation from the min to the max value as Q increases.</a:t>
            </a:r>
          </a:p>
          <a:p>
            <a:pPr marL="342900" indent="-342900"/>
            <a:r>
              <a:rPr lang="en-US" sz="1400" dirty="0" smtClean="0"/>
              <a:t>	: 2D smear is extremely time consuming (NOT recommended to use it for fitting.) </a:t>
            </a:r>
            <a:endParaRPr lang="en-US" sz="1400" dirty="0"/>
          </a:p>
        </p:txBody>
      </p:sp>
      <p:cxnSp>
        <p:nvCxnSpPr>
          <p:cNvPr id="29" name="Straight Arrow Connector 28"/>
          <p:cNvCxnSpPr/>
          <p:nvPr/>
        </p:nvCxnSpPr>
        <p:spPr>
          <a:xfrm flipV="1">
            <a:off x="2667000" y="5257800"/>
            <a:ext cx="1524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457200" y="5433536"/>
            <a:ext cx="2286000" cy="738664"/>
          </a:xfrm>
          <a:prstGeom prst="rect">
            <a:avLst/>
          </a:prstGeom>
          <a:noFill/>
        </p:spPr>
        <p:txBody>
          <a:bodyPr wrap="square" rtlCol="0">
            <a:spAutoFit/>
          </a:bodyPr>
          <a:lstStyle/>
          <a:p>
            <a:pPr marL="342900" indent="-342900"/>
            <a:r>
              <a:rPr lang="en-US" sz="1400" dirty="0" smtClean="0"/>
              <a:t>III-9. Adjust Q range of data for fitting (optional) (Fig. III-6).</a:t>
            </a:r>
          </a:p>
        </p:txBody>
      </p:sp>
      <p:cxnSp>
        <p:nvCxnSpPr>
          <p:cNvPr id="43" name="Straight Arrow Connector 42"/>
          <p:cNvCxnSpPr/>
          <p:nvPr/>
        </p:nvCxnSpPr>
        <p:spPr>
          <a:xfrm>
            <a:off x="3048000" y="1981200"/>
            <a:ext cx="571500" cy="914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685800" y="1676400"/>
            <a:ext cx="5702283" cy="4400550"/>
          </a:xfrm>
          <a:prstGeom prst="rect">
            <a:avLst/>
          </a:prstGeom>
          <a:noFill/>
          <a:ln w="9525">
            <a:noFill/>
            <a:miter lim="800000"/>
            <a:headEnd/>
            <a:tailEnd/>
          </a:ln>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2987968" y="6096000"/>
            <a:ext cx="974432" cy="276999"/>
          </a:xfrm>
          <a:prstGeom prst="rect">
            <a:avLst/>
          </a:prstGeom>
          <a:noFill/>
        </p:spPr>
        <p:txBody>
          <a:bodyPr wrap="square" rtlCol="0">
            <a:spAutoFit/>
          </a:bodyPr>
          <a:lstStyle/>
          <a:p>
            <a:r>
              <a:rPr lang="en-US" sz="1200" dirty="0" smtClean="0"/>
              <a:t>Fig. III-8</a:t>
            </a:r>
            <a:endParaRPr lang="en-US" sz="1200" dirty="0"/>
          </a:p>
        </p:txBody>
      </p:sp>
      <p:sp>
        <p:nvSpPr>
          <p:cNvPr id="10" name="TextBox 9"/>
          <p:cNvSpPr txBox="1"/>
          <p:nvPr/>
        </p:nvSpPr>
        <p:spPr>
          <a:xfrm>
            <a:off x="457200" y="914400"/>
            <a:ext cx="5943600" cy="738664"/>
          </a:xfrm>
          <a:prstGeom prst="rect">
            <a:avLst/>
          </a:prstGeom>
          <a:noFill/>
        </p:spPr>
        <p:txBody>
          <a:bodyPr wrap="square" rtlCol="0">
            <a:spAutoFit/>
          </a:bodyPr>
          <a:lstStyle/>
          <a:p>
            <a:pPr marL="342900" indent="-342900"/>
            <a:r>
              <a:rPr lang="en-US" sz="1400" dirty="0" smtClean="0"/>
              <a:t>III-12. If the fitting is successful, the fitting errors and chi2 will show up in the panel, and there will be nice consistency between the fitted curve and your data. ((Fig. III-8).</a:t>
            </a:r>
            <a:endParaRPr lang="en-US" sz="1400" dirty="0"/>
          </a:p>
        </p:txBody>
      </p:sp>
      <p:cxnSp>
        <p:nvCxnSpPr>
          <p:cNvPr id="15" name="Straight Arrow Connector 14"/>
          <p:cNvCxnSpPr/>
          <p:nvPr/>
        </p:nvCxnSpPr>
        <p:spPr>
          <a:xfrm rot="5400000">
            <a:off x="5219700" y="2781300"/>
            <a:ext cx="6096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381000" y="6324600"/>
            <a:ext cx="5943600" cy="2031325"/>
          </a:xfrm>
          <a:prstGeom prst="rect">
            <a:avLst/>
          </a:prstGeom>
          <a:noFill/>
        </p:spPr>
        <p:txBody>
          <a:bodyPr wrap="square" rtlCol="0">
            <a:spAutoFit/>
          </a:bodyPr>
          <a:lstStyle/>
          <a:p>
            <a:pPr marL="342900" indent="-342900"/>
            <a:r>
              <a:rPr lang="en-US" sz="1400" dirty="0" smtClean="0"/>
              <a:t>III-13. If the fitting is not successful, you can play more with other model functions by choosing another model function (see Step III-4), or </a:t>
            </a:r>
            <a:r>
              <a:rPr lang="en-US" sz="1400" dirty="0" err="1" smtClean="0"/>
              <a:t>polydispersity</a:t>
            </a:r>
            <a:r>
              <a:rPr lang="en-US" sz="1400" dirty="0" smtClean="0"/>
              <a:t> parameters which will show up by clicking on “</a:t>
            </a:r>
            <a:r>
              <a:rPr lang="en-US" sz="1400" dirty="0" err="1" smtClean="0"/>
              <a:t>polydispersity</a:t>
            </a:r>
            <a:r>
              <a:rPr lang="en-US" sz="1400" dirty="0" smtClean="0"/>
              <a:t>” “yes” check box . (Fig. III-8): For </a:t>
            </a:r>
            <a:r>
              <a:rPr lang="en-US" sz="1400" dirty="0" err="1" smtClean="0"/>
              <a:t>polydispersity</a:t>
            </a:r>
            <a:r>
              <a:rPr lang="en-US" sz="1400" dirty="0" smtClean="0"/>
              <a:t> parameters, a good value of </a:t>
            </a:r>
            <a:r>
              <a:rPr lang="en-US" sz="1400" dirty="0" err="1" smtClean="0"/>
              <a:t>Nsigmas</a:t>
            </a:r>
            <a:r>
              <a:rPr lang="en-US" sz="1400" dirty="0" smtClean="0"/>
              <a:t> is between 2.5 and 5, where </a:t>
            </a:r>
            <a:r>
              <a:rPr lang="en-US" sz="1400" dirty="0" err="1" smtClean="0"/>
              <a:t>Nsigmas</a:t>
            </a:r>
            <a:r>
              <a:rPr lang="en-US" sz="1400" dirty="0" smtClean="0"/>
              <a:t> tells how much portion of the function from the center is taken account for the </a:t>
            </a:r>
            <a:r>
              <a:rPr lang="en-US" sz="1400" dirty="0" err="1" smtClean="0"/>
              <a:t>polydispersion</a:t>
            </a:r>
            <a:r>
              <a:rPr lang="en-US" sz="1400" dirty="0" smtClean="0"/>
              <a:t> averaging ( 2 times sigma, 3 times, etc). </a:t>
            </a:r>
            <a:r>
              <a:rPr lang="en-US" sz="1400" dirty="0" err="1" smtClean="0"/>
              <a:t>Npts</a:t>
            </a:r>
            <a:r>
              <a:rPr lang="en-US" sz="1400" dirty="0" smtClean="0"/>
              <a:t> is the number of points taken for the averaging. The PD = Sig/mean. And Sig is the STD of the distribution function (also see Sect. X-12).</a:t>
            </a:r>
            <a:endParaRPr lang="en-US" sz="14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11</a:t>
            </a:r>
            <a:endParaRPr lang="en-US" sz="1200" dirty="0"/>
          </a:p>
        </p:txBody>
      </p:sp>
      <p:pic>
        <p:nvPicPr>
          <p:cNvPr id="20481" name="Picture 1"/>
          <p:cNvPicPr>
            <a:picLocks noChangeAspect="1" noChangeArrowheads="1"/>
          </p:cNvPicPr>
          <p:nvPr/>
        </p:nvPicPr>
        <p:blipFill>
          <a:blip r:embed="rId3" cstate="print"/>
          <a:srcRect/>
          <a:stretch>
            <a:fillRect/>
          </a:stretch>
        </p:blipFill>
        <p:spPr bwMode="auto">
          <a:xfrm>
            <a:off x="685800" y="1905000"/>
            <a:ext cx="2895600" cy="4191000"/>
          </a:xfrm>
          <a:prstGeom prst="rect">
            <a:avLst/>
          </a:prstGeom>
          <a:noFill/>
          <a:ln w="9525">
            <a:noFill/>
            <a:miter lim="800000"/>
            <a:headEnd/>
            <a:tailEnd/>
          </a:ln>
        </p:spPr>
      </p:pic>
      <p:cxnSp>
        <p:nvCxnSpPr>
          <p:cNvPr id="8" name="Straight Arrow Connector 7"/>
          <p:cNvCxnSpPr/>
          <p:nvPr/>
        </p:nvCxnSpPr>
        <p:spPr>
          <a:xfrm rot="16200000" flipH="1">
            <a:off x="495300" y="5448300"/>
            <a:ext cx="5334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10800000" flipV="1">
            <a:off x="1066800" y="3429000"/>
            <a:ext cx="381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flipV="1">
            <a:off x="2133601" y="2743199"/>
            <a:ext cx="381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3048000" y="7543800"/>
            <a:ext cx="914400" cy="276999"/>
          </a:xfrm>
          <a:prstGeom prst="rect">
            <a:avLst/>
          </a:prstGeom>
          <a:noFill/>
        </p:spPr>
        <p:txBody>
          <a:bodyPr wrap="square" rtlCol="0">
            <a:spAutoFit/>
          </a:bodyPr>
          <a:lstStyle/>
          <a:p>
            <a:r>
              <a:rPr lang="en-US" sz="1200" dirty="0" smtClean="0"/>
              <a:t>Fig. III-9</a:t>
            </a:r>
            <a:endParaRPr lang="en-US" sz="1200" dirty="0"/>
          </a:p>
        </p:txBody>
      </p:sp>
      <p:sp>
        <p:nvSpPr>
          <p:cNvPr id="10" name="TextBox 9"/>
          <p:cNvSpPr txBox="1"/>
          <p:nvPr/>
        </p:nvSpPr>
        <p:spPr>
          <a:xfrm>
            <a:off x="457200" y="914400"/>
            <a:ext cx="5943600" cy="1600438"/>
          </a:xfrm>
          <a:prstGeom prst="rect">
            <a:avLst/>
          </a:prstGeom>
          <a:noFill/>
        </p:spPr>
        <p:txBody>
          <a:bodyPr wrap="square" rtlCol="0">
            <a:spAutoFit/>
          </a:bodyPr>
          <a:lstStyle/>
          <a:p>
            <a:pPr marL="342900" indent="-342900"/>
            <a:r>
              <a:rPr lang="en-US" sz="1400" dirty="0" smtClean="0"/>
              <a:t>III-14. The fitting panel (and model panel) can be bookmarked by right-clicking on the panel and choosing bookmark in the popup menu ( or from bookmark icon in the toolbar. Once the panel is bookmarked, it can be recalled later by right-clicking on the panel and choosing the model name in the popup menu (Fig. III-9). (Note that once the bookmark is recalled, you may loose the previous panel that you were working on unless it was already bookmarked.)</a:t>
            </a:r>
            <a:endParaRPr lang="en-US" sz="1400" dirty="0"/>
          </a:p>
        </p:txBody>
      </p:sp>
      <p:cxnSp>
        <p:nvCxnSpPr>
          <p:cNvPr id="11" name="Straight Arrow Connector 10"/>
          <p:cNvCxnSpPr/>
          <p:nvPr/>
        </p:nvCxnSpPr>
        <p:spPr>
          <a:xfrm rot="16200000" flipH="1">
            <a:off x="3771900" y="4533900"/>
            <a:ext cx="457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6248400" y="533400"/>
            <a:ext cx="341760" cy="276999"/>
          </a:xfrm>
          <a:prstGeom prst="rect">
            <a:avLst/>
          </a:prstGeom>
          <a:noFill/>
        </p:spPr>
        <p:txBody>
          <a:bodyPr wrap="none" rtlCol="0">
            <a:spAutoFit/>
          </a:bodyPr>
          <a:lstStyle/>
          <a:p>
            <a:r>
              <a:rPr lang="en-US" sz="1200" dirty="0" smtClean="0"/>
              <a:t>12</a:t>
            </a:r>
            <a:endParaRPr lang="en-US" sz="1200" dirty="0"/>
          </a:p>
        </p:txBody>
      </p:sp>
      <p:pic>
        <p:nvPicPr>
          <p:cNvPr id="19457" name="Picture 1"/>
          <p:cNvPicPr>
            <a:picLocks noChangeAspect="1" noChangeArrowheads="1"/>
          </p:cNvPicPr>
          <p:nvPr/>
        </p:nvPicPr>
        <p:blipFill>
          <a:blip r:embed="rId2" cstate="print"/>
          <a:srcRect/>
          <a:stretch>
            <a:fillRect/>
          </a:stretch>
        </p:blipFill>
        <p:spPr bwMode="auto">
          <a:xfrm>
            <a:off x="1371600" y="2625236"/>
            <a:ext cx="3195637" cy="4918564"/>
          </a:xfrm>
          <a:prstGeom prst="rect">
            <a:avLst/>
          </a:prstGeom>
          <a:noFill/>
          <a:ln w="9525">
            <a:noFill/>
            <a:miter lim="800000"/>
            <a:headEnd/>
            <a:tailEnd/>
          </a:ln>
        </p:spPr>
      </p:pic>
      <p:cxnSp>
        <p:nvCxnSpPr>
          <p:cNvPr id="14" name="Straight Arrow Connector 13"/>
          <p:cNvCxnSpPr/>
          <p:nvPr/>
        </p:nvCxnSpPr>
        <p:spPr>
          <a:xfrm rot="10800000" flipV="1">
            <a:off x="3429000" y="4572000"/>
            <a:ext cx="533400" cy="457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6200000" flipV="1">
            <a:off x="3124200" y="2971800"/>
            <a:ext cx="5334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0" y="2133600"/>
            <a:ext cx="2828925" cy="2143125"/>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1219200" y="7772400"/>
            <a:ext cx="755335" cy="276999"/>
          </a:xfrm>
          <a:prstGeom prst="rect">
            <a:avLst/>
          </a:prstGeom>
          <a:noFill/>
        </p:spPr>
        <p:txBody>
          <a:bodyPr wrap="none" rtlCol="0">
            <a:spAutoFit/>
          </a:bodyPr>
          <a:lstStyle/>
          <a:p>
            <a:r>
              <a:rPr lang="en-US" sz="1200" dirty="0" smtClean="0"/>
              <a:t>Fig. III-11</a:t>
            </a:r>
            <a:endParaRPr lang="en-US" sz="1200" dirty="0"/>
          </a:p>
        </p:txBody>
      </p:sp>
      <p:sp>
        <p:nvSpPr>
          <p:cNvPr id="10" name="TextBox 9"/>
          <p:cNvSpPr txBox="1"/>
          <p:nvPr/>
        </p:nvSpPr>
        <p:spPr>
          <a:xfrm>
            <a:off x="457200" y="4482405"/>
            <a:ext cx="6096000" cy="1600438"/>
          </a:xfrm>
          <a:prstGeom prst="rect">
            <a:avLst/>
          </a:prstGeom>
          <a:noFill/>
        </p:spPr>
        <p:txBody>
          <a:bodyPr wrap="square" rtlCol="0">
            <a:spAutoFit/>
          </a:bodyPr>
          <a:lstStyle/>
          <a:p>
            <a:pPr marL="342900" indent="-342900"/>
            <a:r>
              <a:rPr lang="en-US" sz="1400" dirty="0" smtClean="0"/>
              <a:t>III-16. </a:t>
            </a:r>
            <a:r>
              <a:rPr lang="en-US" sz="1400" b="1" u="sng" dirty="0" smtClean="0"/>
              <a:t>2D mask editor</a:t>
            </a:r>
            <a:r>
              <a:rPr lang="en-US" sz="1400" dirty="0" smtClean="0"/>
              <a:t>: Mask editor for2D data is available  by clicking Editor button in the panel (Fig. III-11).  Select the shape of mask , move the slicer lines where the mask should be placed,  and then push the button ‘Add’ or ‘Erase’ to finish the masking. You also can reset/clear the mask you had using the corresponding button. After done, simply close the window by clicking X </a:t>
            </a:r>
          </a:p>
          <a:p>
            <a:pPr marL="342900" indent="-342900"/>
            <a:r>
              <a:rPr lang="en-US" sz="1400" dirty="0" smtClean="0"/>
              <a:t>	mark at the top-corner (Fig.III-12). Then, the model fitting/calculation (and the model plot) will be masked.</a:t>
            </a:r>
            <a:endParaRPr lang="en-US" sz="1400" dirty="0"/>
          </a:p>
        </p:txBody>
      </p:sp>
      <p:sp>
        <p:nvSpPr>
          <p:cNvPr id="12" name="TextBox 11"/>
          <p:cNvSpPr txBox="1"/>
          <p:nvPr/>
        </p:nvSpPr>
        <p:spPr>
          <a:xfrm>
            <a:off x="304800" y="914400"/>
            <a:ext cx="5943600" cy="1169551"/>
          </a:xfrm>
          <a:prstGeom prst="rect">
            <a:avLst/>
          </a:prstGeom>
          <a:noFill/>
        </p:spPr>
        <p:txBody>
          <a:bodyPr wrap="square" rtlCol="0">
            <a:spAutoFit/>
          </a:bodyPr>
          <a:lstStyle/>
          <a:p>
            <a:pPr marL="342900" indent="-342900"/>
            <a:r>
              <a:rPr lang="en-US" sz="1400" dirty="0" smtClean="0"/>
              <a:t>III-15. It is possible that the fitting results return with an error, especially when the initial model parameters do not work with your data. This case, some functionalities of the panel may not work.  You can delete the fitting panel by clicking on the “x” mark beside of the panel title, and always make a new fitting panel by (Step III-1 - 3)  (Fig. III-10).</a:t>
            </a:r>
            <a:endParaRPr lang="en-US" sz="1400" dirty="0"/>
          </a:p>
        </p:txBody>
      </p:sp>
      <p:cxnSp>
        <p:nvCxnSpPr>
          <p:cNvPr id="23" name="Straight Arrow Connector 22"/>
          <p:cNvCxnSpPr/>
          <p:nvPr/>
        </p:nvCxnSpPr>
        <p:spPr>
          <a:xfrm rot="10800000">
            <a:off x="4267200" y="2667000"/>
            <a:ext cx="762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5181600" y="3962400"/>
            <a:ext cx="755335" cy="276999"/>
          </a:xfrm>
          <a:prstGeom prst="rect">
            <a:avLst/>
          </a:prstGeom>
          <a:noFill/>
        </p:spPr>
        <p:txBody>
          <a:bodyPr wrap="none" rtlCol="0">
            <a:spAutoFit/>
          </a:bodyPr>
          <a:lstStyle/>
          <a:p>
            <a:r>
              <a:rPr lang="en-US" sz="1200" dirty="0" smtClean="0"/>
              <a:t>Fig. III-10</a:t>
            </a:r>
            <a:endParaRPr lang="en-US" sz="1200" dirty="0"/>
          </a:p>
        </p:txBody>
      </p:sp>
      <p:sp>
        <p:nvSpPr>
          <p:cNvPr id="29" name="TextBox 28"/>
          <p:cNvSpPr txBox="1"/>
          <p:nvPr/>
        </p:nvSpPr>
        <p:spPr>
          <a:xfrm>
            <a:off x="6248400" y="533400"/>
            <a:ext cx="341760" cy="276999"/>
          </a:xfrm>
          <a:prstGeom prst="rect">
            <a:avLst/>
          </a:prstGeom>
          <a:noFill/>
        </p:spPr>
        <p:txBody>
          <a:bodyPr wrap="none" rtlCol="0">
            <a:spAutoFit/>
          </a:bodyPr>
          <a:lstStyle/>
          <a:p>
            <a:r>
              <a:rPr lang="en-US" sz="1200" dirty="0" smtClean="0"/>
              <a:t>13</a:t>
            </a:r>
            <a:endParaRPr lang="en-US" sz="1200" dirty="0"/>
          </a:p>
        </p:txBody>
      </p:sp>
      <p:pic>
        <p:nvPicPr>
          <p:cNvPr id="6150" name="Picture 6"/>
          <p:cNvPicPr>
            <a:picLocks noChangeAspect="1" noChangeArrowheads="1"/>
          </p:cNvPicPr>
          <p:nvPr/>
        </p:nvPicPr>
        <p:blipFill>
          <a:blip r:embed="rId3" cstate="print"/>
          <a:srcRect/>
          <a:stretch>
            <a:fillRect/>
          </a:stretch>
        </p:blipFill>
        <p:spPr bwMode="auto">
          <a:xfrm>
            <a:off x="838200" y="6248400"/>
            <a:ext cx="1571625" cy="1381125"/>
          </a:xfrm>
          <a:prstGeom prst="rect">
            <a:avLst/>
          </a:prstGeom>
          <a:noFill/>
          <a:ln w="9525">
            <a:noFill/>
            <a:miter lim="800000"/>
            <a:headEnd/>
            <a:tailEnd/>
          </a:ln>
        </p:spPr>
      </p:pic>
      <p:cxnSp>
        <p:nvCxnSpPr>
          <p:cNvPr id="8" name="Straight Arrow Connector 7"/>
          <p:cNvCxnSpPr/>
          <p:nvPr/>
        </p:nvCxnSpPr>
        <p:spPr>
          <a:xfrm rot="5400000">
            <a:off x="1715294" y="6362700"/>
            <a:ext cx="532606" cy="15319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6151" name="Picture 7"/>
          <p:cNvPicPr>
            <a:picLocks noChangeAspect="1" noChangeArrowheads="1"/>
          </p:cNvPicPr>
          <p:nvPr/>
        </p:nvPicPr>
        <p:blipFill>
          <a:blip r:embed="rId4" cstate="print"/>
          <a:srcRect/>
          <a:stretch>
            <a:fillRect/>
          </a:stretch>
        </p:blipFill>
        <p:spPr bwMode="auto">
          <a:xfrm>
            <a:off x="3124200" y="5977706"/>
            <a:ext cx="3209925" cy="1964147"/>
          </a:xfrm>
          <a:prstGeom prst="rect">
            <a:avLst/>
          </a:prstGeom>
          <a:noFill/>
          <a:ln w="9525">
            <a:noFill/>
            <a:miter lim="800000"/>
            <a:headEnd/>
            <a:tailEnd/>
          </a:ln>
        </p:spPr>
      </p:pic>
      <p:sp>
        <p:nvSpPr>
          <p:cNvPr id="24" name="TextBox 23"/>
          <p:cNvSpPr txBox="1"/>
          <p:nvPr/>
        </p:nvSpPr>
        <p:spPr>
          <a:xfrm>
            <a:off x="4572000" y="7952601"/>
            <a:ext cx="914400" cy="276999"/>
          </a:xfrm>
          <a:prstGeom prst="rect">
            <a:avLst/>
          </a:prstGeom>
          <a:noFill/>
        </p:spPr>
        <p:txBody>
          <a:bodyPr wrap="square" rtlCol="0">
            <a:spAutoFit/>
          </a:bodyPr>
          <a:lstStyle/>
          <a:p>
            <a:r>
              <a:rPr lang="en-US" sz="1200" dirty="0" smtClean="0"/>
              <a:t>Fig. III-12</a:t>
            </a:r>
            <a:endParaRPr lang="en-US" sz="1200" dirty="0"/>
          </a:p>
        </p:txBody>
      </p:sp>
      <p:cxnSp>
        <p:nvCxnSpPr>
          <p:cNvPr id="28" name="Straight Arrow Connector 27"/>
          <p:cNvCxnSpPr/>
          <p:nvPr/>
        </p:nvCxnSpPr>
        <p:spPr>
          <a:xfrm rot="16200000" flipV="1">
            <a:off x="6172200" y="6172200"/>
            <a:ext cx="3810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a:off x="4038600" y="7696200"/>
            <a:ext cx="3048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rot="16200000" flipH="1">
            <a:off x="2971800" y="6248400"/>
            <a:ext cx="2286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a:off x="4648200" y="7620000"/>
            <a:ext cx="3048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13" name="TextBox 12"/>
          <p:cNvSpPr txBox="1"/>
          <p:nvPr/>
        </p:nvSpPr>
        <p:spPr>
          <a:xfrm>
            <a:off x="457200" y="1066800"/>
            <a:ext cx="6019800" cy="523220"/>
          </a:xfrm>
          <a:prstGeom prst="rect">
            <a:avLst/>
          </a:prstGeom>
          <a:noFill/>
        </p:spPr>
        <p:txBody>
          <a:bodyPr wrap="square" rtlCol="0">
            <a:spAutoFit/>
          </a:bodyPr>
          <a:lstStyle/>
          <a:p>
            <a:pPr marL="342900" indent="-342900"/>
            <a:r>
              <a:rPr lang="en-US" sz="1400" dirty="0" smtClean="0"/>
              <a:t>III-17 A geometry of the cylinder model (2D) is shown in (Fig. III-13).  See model functions in the Help menu (of the SasView Application) for other models. </a:t>
            </a:r>
            <a:endParaRPr lang="en-US" sz="1400" dirty="0"/>
          </a:p>
        </p:txBody>
      </p:sp>
      <p:sp>
        <p:nvSpPr>
          <p:cNvPr id="18" name="TextBox 17"/>
          <p:cNvSpPr txBox="1"/>
          <p:nvPr/>
        </p:nvSpPr>
        <p:spPr>
          <a:xfrm>
            <a:off x="2895600" y="7772400"/>
            <a:ext cx="755335" cy="276999"/>
          </a:xfrm>
          <a:prstGeom prst="rect">
            <a:avLst/>
          </a:prstGeom>
          <a:noFill/>
        </p:spPr>
        <p:txBody>
          <a:bodyPr wrap="none" rtlCol="0">
            <a:spAutoFit/>
          </a:bodyPr>
          <a:lstStyle/>
          <a:p>
            <a:r>
              <a:rPr lang="en-US" sz="1200" dirty="0" smtClean="0"/>
              <a:t>Fig. III-13</a:t>
            </a:r>
            <a:endParaRPr lang="en-US" sz="1200" dirty="0"/>
          </a:p>
        </p:txBody>
      </p:sp>
      <p:sp>
        <p:nvSpPr>
          <p:cNvPr id="45" name="Rectangle 44"/>
          <p:cNvSpPr/>
          <p:nvPr/>
        </p:nvSpPr>
        <p:spPr>
          <a:xfrm>
            <a:off x="609600" y="1676400"/>
            <a:ext cx="5486400" cy="609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p:cNvGrpSpPr/>
          <p:nvPr/>
        </p:nvGrpSpPr>
        <p:grpSpPr>
          <a:xfrm>
            <a:off x="1828800" y="1676400"/>
            <a:ext cx="2582474" cy="2438400"/>
            <a:chOff x="1905000" y="2310200"/>
            <a:chExt cx="2582474" cy="2743200"/>
          </a:xfrm>
        </p:grpSpPr>
        <p:grpSp>
          <p:nvGrpSpPr>
            <p:cNvPr id="20" name="Group 19"/>
            <p:cNvGrpSpPr/>
            <p:nvPr/>
          </p:nvGrpSpPr>
          <p:grpSpPr>
            <a:xfrm>
              <a:off x="1957000" y="2310200"/>
              <a:ext cx="2530474" cy="2743200"/>
              <a:chOff x="1957000" y="2310200"/>
              <a:chExt cx="2530474" cy="2743200"/>
            </a:xfrm>
          </p:grpSpPr>
          <p:sp>
            <p:nvSpPr>
              <p:cNvPr id="12" name="TextBox 11"/>
              <p:cNvSpPr txBox="1"/>
              <p:nvPr/>
            </p:nvSpPr>
            <p:spPr>
              <a:xfrm rot="16200000">
                <a:off x="3856184" y="3856184"/>
                <a:ext cx="593432" cy="276999"/>
              </a:xfrm>
              <a:prstGeom prst="rect">
                <a:avLst/>
              </a:prstGeom>
              <a:noFill/>
            </p:spPr>
            <p:txBody>
              <a:bodyPr wrap="none" rtlCol="0">
                <a:spAutoFit/>
              </a:bodyPr>
              <a:lstStyle/>
              <a:p>
                <a:r>
                  <a:rPr lang="en-US" sz="1200" dirty="0" smtClean="0"/>
                  <a:t>Fig. 13</a:t>
                </a:r>
                <a:endParaRPr lang="en-US" sz="1200" dirty="0"/>
              </a:p>
            </p:txBody>
          </p:sp>
          <p:pic>
            <p:nvPicPr>
              <p:cNvPr id="18434" name="Picture 2"/>
              <p:cNvPicPr>
                <a:picLocks noChangeAspect="1" noChangeArrowheads="1"/>
              </p:cNvPicPr>
              <p:nvPr/>
            </p:nvPicPr>
            <p:blipFill>
              <a:blip r:embed="rId2" cstate="print"/>
              <a:srcRect/>
              <a:stretch>
                <a:fillRect/>
              </a:stretch>
            </p:blipFill>
            <p:spPr bwMode="auto">
              <a:xfrm rot="16200000">
                <a:off x="1008469" y="3258731"/>
                <a:ext cx="2743200" cy="846137"/>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cstate="print"/>
              <a:srcRect/>
              <a:stretch>
                <a:fillRect/>
              </a:stretch>
            </p:blipFill>
            <p:spPr bwMode="auto">
              <a:xfrm rot="16200000">
                <a:off x="1854606" y="3258731"/>
                <a:ext cx="2743200" cy="846137"/>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cstate="print"/>
              <a:srcRect/>
              <a:stretch>
                <a:fillRect/>
              </a:stretch>
            </p:blipFill>
            <p:spPr bwMode="auto">
              <a:xfrm rot="16200000">
                <a:off x="2692806" y="3258731"/>
                <a:ext cx="2743200" cy="846137"/>
              </a:xfrm>
              <a:prstGeom prst="rect">
                <a:avLst/>
              </a:prstGeom>
              <a:noFill/>
              <a:ln w="9525">
                <a:noFill/>
                <a:miter lim="800000"/>
                <a:headEnd/>
                <a:tailEnd/>
              </a:ln>
              <a:effectLst/>
            </p:spPr>
          </p:pic>
        </p:grpSp>
        <p:sp>
          <p:nvSpPr>
            <p:cNvPr id="21" name="Rectangle 20"/>
            <p:cNvSpPr/>
            <p:nvPr/>
          </p:nvSpPr>
          <p:spPr>
            <a:xfrm>
              <a:off x="2286000" y="2743200"/>
              <a:ext cx="533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67200" y="3657600"/>
              <a:ext cx="152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048000" y="24384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581400" y="46482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057400" y="34290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86200" y="39624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qx</a:t>
              </a:r>
              <a:endParaRPr lang="en-US" dirty="0"/>
            </a:p>
          </p:txBody>
        </p:sp>
        <p:sp>
          <p:nvSpPr>
            <p:cNvPr id="27" name="Rectangle 26"/>
            <p:cNvSpPr/>
            <p:nvPr/>
          </p:nvSpPr>
          <p:spPr>
            <a:xfrm>
              <a:off x="3581400" y="28956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505200" y="2847201"/>
              <a:ext cx="352982" cy="276999"/>
            </a:xfrm>
            <a:prstGeom prst="rect">
              <a:avLst/>
            </a:prstGeom>
            <a:noFill/>
          </p:spPr>
          <p:txBody>
            <a:bodyPr wrap="none" rtlCol="0">
              <a:spAutoFit/>
            </a:bodyPr>
            <a:lstStyle/>
            <a:p>
              <a:r>
                <a:rPr lang="en-US" sz="1200" i="1" dirty="0" smtClean="0">
                  <a:latin typeface="Times New Roman" pitchFamily="18" charset="0"/>
                  <a:cs typeface="Times New Roman" pitchFamily="18" charset="0"/>
                </a:rPr>
                <a:t>Q</a:t>
              </a:r>
              <a:r>
                <a:rPr lang="en-US" sz="1000" i="1" dirty="0" smtClean="0">
                  <a:latin typeface="Times New Roman" pitchFamily="18" charset="0"/>
                  <a:cs typeface="Times New Roman" pitchFamily="18" charset="0"/>
                </a:rPr>
                <a:t>y</a:t>
              </a:r>
              <a:endParaRPr lang="en-US" sz="1000" i="1" dirty="0">
                <a:latin typeface="Times New Roman" pitchFamily="18" charset="0"/>
                <a:cs typeface="Times New Roman" pitchFamily="18" charset="0"/>
              </a:endParaRPr>
            </a:p>
          </p:txBody>
        </p:sp>
        <p:sp>
          <p:nvSpPr>
            <p:cNvPr id="29" name="Rectangle 28"/>
            <p:cNvSpPr/>
            <p:nvPr/>
          </p:nvSpPr>
          <p:spPr>
            <a:xfrm>
              <a:off x="3810000" y="3962400"/>
              <a:ext cx="381000" cy="276999"/>
            </a:xfrm>
            <a:prstGeom prst="rect">
              <a:avLst/>
            </a:prstGeom>
          </p:spPr>
          <p:txBody>
            <a:bodyPr wrap="square">
              <a:spAutoFit/>
            </a:bodyPr>
            <a:lstStyle/>
            <a:p>
              <a:pPr lvl="0"/>
              <a:r>
                <a:rPr lang="en-US" sz="1200" i="1" dirty="0" smtClean="0">
                  <a:solidFill>
                    <a:prstClr val="black"/>
                  </a:solidFill>
                  <a:latin typeface="Times New Roman" pitchFamily="18" charset="0"/>
                  <a:cs typeface="Times New Roman" pitchFamily="18" charset="0"/>
                </a:rPr>
                <a:t>Q</a:t>
              </a:r>
              <a:r>
                <a:rPr lang="en-US" sz="1000" i="1" dirty="0" smtClean="0">
                  <a:solidFill>
                    <a:prstClr val="black"/>
                  </a:solidFill>
                </a:rPr>
                <a:t>x</a:t>
              </a:r>
              <a:endParaRPr lang="en-US" sz="1000" i="1" dirty="0">
                <a:solidFill>
                  <a:prstClr val="black"/>
                </a:solidFill>
              </a:endParaRPr>
            </a:p>
          </p:txBody>
        </p:sp>
        <p:sp>
          <p:nvSpPr>
            <p:cNvPr id="30" name="TextBox 29"/>
            <p:cNvSpPr txBox="1"/>
            <p:nvPr/>
          </p:nvSpPr>
          <p:spPr>
            <a:xfrm>
              <a:off x="2057400" y="3200400"/>
              <a:ext cx="340158" cy="276999"/>
            </a:xfrm>
            <a:prstGeom prst="rect">
              <a:avLst/>
            </a:prstGeom>
            <a:noFill/>
          </p:spPr>
          <p:txBody>
            <a:bodyPr wrap="none" rtlCol="0">
              <a:spAutoFit/>
            </a:bodyPr>
            <a:lstStyle/>
            <a:p>
              <a:r>
                <a:rPr lang="en-US" sz="1200" i="1" dirty="0" smtClean="0">
                  <a:latin typeface="Times New Roman" pitchFamily="18" charset="0"/>
                  <a:cs typeface="Times New Roman" pitchFamily="18" charset="0"/>
                </a:rPr>
                <a:t>Q</a:t>
              </a:r>
              <a:r>
                <a:rPr lang="en-US" sz="900" i="1" dirty="0" smtClean="0"/>
                <a:t>z</a:t>
              </a:r>
              <a:endParaRPr lang="en-US" sz="900" i="1" dirty="0"/>
            </a:p>
          </p:txBody>
        </p:sp>
        <p:sp>
          <p:nvSpPr>
            <p:cNvPr id="38" name="TextBox 37"/>
            <p:cNvSpPr txBox="1"/>
            <p:nvPr/>
          </p:nvSpPr>
          <p:spPr>
            <a:xfrm>
              <a:off x="2971800" y="2390001"/>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y</a:t>
              </a:r>
              <a:endParaRPr lang="en-US" sz="1200" b="1" i="1" dirty="0">
                <a:latin typeface="Times New Roman" pitchFamily="18" charset="0"/>
                <a:cs typeface="Times New Roman" pitchFamily="18" charset="0"/>
              </a:endParaRPr>
            </a:p>
          </p:txBody>
        </p:sp>
        <p:sp>
          <p:nvSpPr>
            <p:cNvPr id="39" name="TextBox 38"/>
            <p:cNvSpPr txBox="1"/>
            <p:nvPr/>
          </p:nvSpPr>
          <p:spPr>
            <a:xfrm>
              <a:off x="3657600" y="4523601"/>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x</a:t>
              </a:r>
              <a:endParaRPr lang="en-US" sz="1200" b="1" i="1" dirty="0">
                <a:latin typeface="Times New Roman" pitchFamily="18" charset="0"/>
                <a:cs typeface="Times New Roman" pitchFamily="18" charset="0"/>
              </a:endParaRPr>
            </a:p>
          </p:txBody>
        </p:sp>
        <p:sp>
          <p:nvSpPr>
            <p:cNvPr id="40" name="TextBox 39"/>
            <p:cNvSpPr txBox="1"/>
            <p:nvPr/>
          </p:nvSpPr>
          <p:spPr>
            <a:xfrm>
              <a:off x="1905000" y="3581400"/>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z</a:t>
              </a:r>
              <a:endParaRPr lang="en-US" sz="1200" b="1" i="1" dirty="0">
                <a:latin typeface="Times New Roman" pitchFamily="18" charset="0"/>
                <a:cs typeface="Times New Roman" pitchFamily="18" charset="0"/>
              </a:endParaRPr>
            </a:p>
          </p:txBody>
        </p:sp>
      </p:grpSp>
      <p:sp>
        <p:nvSpPr>
          <p:cNvPr id="46" name="TextBox 45"/>
          <p:cNvSpPr txBox="1"/>
          <p:nvPr/>
        </p:nvSpPr>
        <p:spPr>
          <a:xfrm>
            <a:off x="6248400" y="533400"/>
            <a:ext cx="341760" cy="276999"/>
          </a:xfrm>
          <a:prstGeom prst="rect">
            <a:avLst/>
          </a:prstGeom>
          <a:noFill/>
        </p:spPr>
        <p:txBody>
          <a:bodyPr wrap="none" rtlCol="0">
            <a:spAutoFit/>
          </a:bodyPr>
          <a:lstStyle/>
          <a:p>
            <a:r>
              <a:rPr lang="en-US" sz="1200" dirty="0" smtClean="0"/>
              <a:t>14</a:t>
            </a:r>
            <a:endParaRPr lang="en-US" sz="1200" dirty="0"/>
          </a:p>
        </p:txBody>
      </p:sp>
      <p:sp>
        <p:nvSpPr>
          <p:cNvPr id="49" name="TextBox 48"/>
          <p:cNvSpPr txBox="1"/>
          <p:nvPr/>
        </p:nvSpPr>
        <p:spPr>
          <a:xfrm>
            <a:off x="685800" y="6781800"/>
            <a:ext cx="5334000" cy="954107"/>
          </a:xfrm>
          <a:prstGeom prst="rect">
            <a:avLst/>
          </a:prstGeom>
          <a:noFill/>
        </p:spPr>
        <p:txBody>
          <a:bodyPr wrap="square" rtlCol="0">
            <a:spAutoFit/>
          </a:bodyPr>
          <a:lstStyle/>
          <a:p>
            <a:pPr marL="342900" indent="-342900"/>
            <a:r>
              <a:rPr lang="en-US" sz="1400" dirty="0" smtClean="0"/>
              <a:t>Only with 2D view in theory perspective or with 2D data, the </a:t>
            </a:r>
            <a:r>
              <a:rPr lang="en-US" sz="1400" dirty="0" err="1" smtClean="0"/>
              <a:t>orientational</a:t>
            </a:r>
            <a:r>
              <a:rPr lang="en-US" sz="1400" dirty="0" smtClean="0"/>
              <a:t> angle parameters will be displayed in the panel if they are available in the model function but used only for 2D calculations.</a:t>
            </a:r>
          </a:p>
        </p:txBody>
      </p:sp>
      <p:pic>
        <p:nvPicPr>
          <p:cNvPr id="5122" name="Picture 2"/>
          <p:cNvPicPr>
            <a:picLocks noChangeAspect="1" noChangeArrowheads="1"/>
          </p:cNvPicPr>
          <p:nvPr/>
        </p:nvPicPr>
        <p:blipFill>
          <a:blip r:embed="rId5" cstate="print"/>
          <a:srcRect/>
          <a:stretch>
            <a:fillRect/>
          </a:stretch>
        </p:blipFill>
        <p:spPr bwMode="auto">
          <a:xfrm>
            <a:off x="3581400" y="4038600"/>
            <a:ext cx="2133600" cy="2590800"/>
          </a:xfrm>
          <a:prstGeom prst="rect">
            <a:avLst/>
          </a:prstGeom>
          <a:noFill/>
          <a:ln w="9525">
            <a:noFill/>
            <a:miter lim="800000"/>
            <a:headEnd/>
            <a:tailEnd/>
          </a:ln>
        </p:spPr>
      </p:pic>
      <p:cxnSp>
        <p:nvCxnSpPr>
          <p:cNvPr id="41" name="Straight Arrow Connector 40"/>
          <p:cNvCxnSpPr/>
          <p:nvPr/>
        </p:nvCxnSpPr>
        <p:spPr>
          <a:xfrm rot="16200000" flipV="1">
            <a:off x="4152900" y="5981699"/>
            <a:ext cx="762000" cy="68580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5123" name="Picture 3"/>
          <p:cNvPicPr>
            <a:picLocks noChangeAspect="1" noChangeArrowheads="1"/>
          </p:cNvPicPr>
          <p:nvPr/>
        </p:nvPicPr>
        <p:blipFill>
          <a:blip r:embed="rId6" cstate="print"/>
          <a:srcRect/>
          <a:stretch>
            <a:fillRect/>
          </a:stretch>
        </p:blipFill>
        <p:spPr bwMode="auto">
          <a:xfrm>
            <a:off x="990600" y="4038600"/>
            <a:ext cx="1981200" cy="2568512"/>
          </a:xfrm>
          <a:prstGeom prst="rect">
            <a:avLst/>
          </a:prstGeom>
          <a:noFill/>
          <a:ln w="9525">
            <a:noFill/>
            <a:miter lim="800000"/>
            <a:headEnd/>
            <a:tailEnd/>
          </a:ln>
        </p:spPr>
      </p:pic>
      <p:cxnSp>
        <p:nvCxnSpPr>
          <p:cNvPr id="43" name="Straight Arrow Connector 42"/>
          <p:cNvCxnSpPr/>
          <p:nvPr/>
        </p:nvCxnSpPr>
        <p:spPr>
          <a:xfrm rot="10800000" flipV="1">
            <a:off x="2133600" y="53340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44" name="Freeform 43"/>
          <p:cNvSpPr/>
          <p:nvPr/>
        </p:nvSpPr>
        <p:spPr>
          <a:xfrm>
            <a:off x="990600" y="5410200"/>
            <a:ext cx="1458779" cy="990600"/>
          </a:xfrm>
          <a:custGeom>
            <a:avLst/>
            <a:gdLst>
              <a:gd name="connsiteX0" fmla="*/ 1436745 w 1458779"/>
              <a:gd name="connsiteY0" fmla="*/ 771181 h 1672252"/>
              <a:gd name="connsiteX1" fmla="*/ 1425728 w 1458779"/>
              <a:gd name="connsiteY1" fmla="*/ 627961 h 1672252"/>
              <a:gd name="connsiteX2" fmla="*/ 1414711 w 1458779"/>
              <a:gd name="connsiteY2" fmla="*/ 583894 h 1672252"/>
              <a:gd name="connsiteX3" fmla="*/ 1348610 w 1458779"/>
              <a:gd name="connsiteY3" fmla="*/ 506776 h 1672252"/>
              <a:gd name="connsiteX4" fmla="*/ 1293526 w 1458779"/>
              <a:gd name="connsiteY4" fmla="*/ 418641 h 1672252"/>
              <a:gd name="connsiteX5" fmla="*/ 1260475 w 1458779"/>
              <a:gd name="connsiteY5" fmla="*/ 396607 h 1672252"/>
              <a:gd name="connsiteX6" fmla="*/ 1205391 w 1458779"/>
              <a:gd name="connsiteY6" fmla="*/ 330506 h 1672252"/>
              <a:gd name="connsiteX7" fmla="*/ 1161323 w 1458779"/>
              <a:gd name="connsiteY7" fmla="*/ 297455 h 1672252"/>
              <a:gd name="connsiteX8" fmla="*/ 1106239 w 1458779"/>
              <a:gd name="connsiteY8" fmla="*/ 231354 h 1672252"/>
              <a:gd name="connsiteX9" fmla="*/ 1073188 w 1458779"/>
              <a:gd name="connsiteY9" fmla="*/ 176270 h 1672252"/>
              <a:gd name="connsiteX10" fmla="*/ 985053 w 1458779"/>
              <a:gd name="connsiteY10" fmla="*/ 110168 h 1672252"/>
              <a:gd name="connsiteX11" fmla="*/ 929969 w 1458779"/>
              <a:gd name="connsiteY11" fmla="*/ 77118 h 1672252"/>
              <a:gd name="connsiteX12" fmla="*/ 885902 w 1458779"/>
              <a:gd name="connsiteY12" fmla="*/ 44067 h 1672252"/>
              <a:gd name="connsiteX13" fmla="*/ 819800 w 1458779"/>
              <a:gd name="connsiteY13" fmla="*/ 22034 h 1672252"/>
              <a:gd name="connsiteX14" fmla="*/ 764716 w 1458779"/>
              <a:gd name="connsiteY14" fmla="*/ 0 h 1672252"/>
              <a:gd name="connsiteX15" fmla="*/ 401159 w 1458779"/>
              <a:gd name="connsiteY15" fmla="*/ 11017 h 1672252"/>
              <a:gd name="connsiteX16" fmla="*/ 368109 w 1458779"/>
              <a:gd name="connsiteY16" fmla="*/ 22034 h 1672252"/>
              <a:gd name="connsiteX17" fmla="*/ 335058 w 1458779"/>
              <a:gd name="connsiteY17" fmla="*/ 55084 h 1672252"/>
              <a:gd name="connsiteX18" fmla="*/ 302008 w 1458779"/>
              <a:gd name="connsiteY18" fmla="*/ 77118 h 1672252"/>
              <a:gd name="connsiteX19" fmla="*/ 268957 w 1458779"/>
              <a:gd name="connsiteY19" fmla="*/ 121185 h 1672252"/>
              <a:gd name="connsiteX20" fmla="*/ 169805 w 1458779"/>
              <a:gd name="connsiteY20" fmla="*/ 242371 h 1672252"/>
              <a:gd name="connsiteX21" fmla="*/ 125738 w 1458779"/>
              <a:gd name="connsiteY21" fmla="*/ 308472 h 1672252"/>
              <a:gd name="connsiteX22" fmla="*/ 92687 w 1458779"/>
              <a:gd name="connsiteY22" fmla="*/ 396607 h 1672252"/>
              <a:gd name="connsiteX23" fmla="*/ 70653 w 1458779"/>
              <a:gd name="connsiteY23" fmla="*/ 473725 h 1672252"/>
              <a:gd name="connsiteX24" fmla="*/ 48620 w 1458779"/>
              <a:gd name="connsiteY24" fmla="*/ 517793 h 1672252"/>
              <a:gd name="connsiteX25" fmla="*/ 37603 w 1458779"/>
              <a:gd name="connsiteY25" fmla="*/ 572877 h 1672252"/>
              <a:gd name="connsiteX26" fmla="*/ 15569 w 1458779"/>
              <a:gd name="connsiteY26" fmla="*/ 638978 h 1672252"/>
              <a:gd name="connsiteX27" fmla="*/ 15569 w 1458779"/>
              <a:gd name="connsiteY27" fmla="*/ 980501 h 1672252"/>
              <a:gd name="connsiteX28" fmla="*/ 59637 w 1458779"/>
              <a:gd name="connsiteY28" fmla="*/ 1145754 h 1672252"/>
              <a:gd name="connsiteX29" fmla="*/ 81670 w 1458779"/>
              <a:gd name="connsiteY29" fmla="*/ 1222872 h 1672252"/>
              <a:gd name="connsiteX30" fmla="*/ 103704 w 1458779"/>
              <a:gd name="connsiteY30" fmla="*/ 1288973 h 1672252"/>
              <a:gd name="connsiteX31" fmla="*/ 147772 w 1458779"/>
              <a:gd name="connsiteY31" fmla="*/ 1355075 h 1672252"/>
              <a:gd name="connsiteX32" fmla="*/ 180822 w 1458779"/>
              <a:gd name="connsiteY32" fmla="*/ 1366091 h 1672252"/>
              <a:gd name="connsiteX33" fmla="*/ 279974 w 1458779"/>
              <a:gd name="connsiteY33" fmla="*/ 1432193 h 1672252"/>
              <a:gd name="connsiteX34" fmla="*/ 313025 w 1458779"/>
              <a:gd name="connsiteY34" fmla="*/ 1454226 h 1672252"/>
              <a:gd name="connsiteX35" fmla="*/ 346075 w 1458779"/>
              <a:gd name="connsiteY35" fmla="*/ 1476260 h 1672252"/>
              <a:gd name="connsiteX36" fmla="*/ 401159 w 1458779"/>
              <a:gd name="connsiteY36" fmla="*/ 1498294 h 1672252"/>
              <a:gd name="connsiteX37" fmla="*/ 434210 w 1458779"/>
              <a:gd name="connsiteY37" fmla="*/ 1520328 h 1672252"/>
              <a:gd name="connsiteX38" fmla="*/ 478278 w 1458779"/>
              <a:gd name="connsiteY38" fmla="*/ 1542361 h 1672252"/>
              <a:gd name="connsiteX39" fmla="*/ 555396 w 1458779"/>
              <a:gd name="connsiteY39" fmla="*/ 1597446 h 1672252"/>
              <a:gd name="connsiteX40" fmla="*/ 588446 w 1458779"/>
              <a:gd name="connsiteY40" fmla="*/ 1619479 h 1672252"/>
              <a:gd name="connsiteX41" fmla="*/ 643531 w 1458779"/>
              <a:gd name="connsiteY41" fmla="*/ 1630496 h 1672252"/>
              <a:gd name="connsiteX42" fmla="*/ 676581 w 1458779"/>
              <a:gd name="connsiteY42" fmla="*/ 1652530 h 1672252"/>
              <a:gd name="connsiteX43" fmla="*/ 786750 w 1458779"/>
              <a:gd name="connsiteY43" fmla="*/ 1652530 h 1672252"/>
              <a:gd name="connsiteX44" fmla="*/ 863868 w 1458779"/>
              <a:gd name="connsiteY44" fmla="*/ 1608462 h 1672252"/>
              <a:gd name="connsiteX45" fmla="*/ 896919 w 1458779"/>
              <a:gd name="connsiteY45" fmla="*/ 1575412 h 1672252"/>
              <a:gd name="connsiteX46" fmla="*/ 974037 w 1458779"/>
              <a:gd name="connsiteY46" fmla="*/ 1553378 h 1672252"/>
              <a:gd name="connsiteX47" fmla="*/ 1040138 w 1458779"/>
              <a:gd name="connsiteY47" fmla="*/ 1487277 h 1672252"/>
              <a:gd name="connsiteX48" fmla="*/ 1073188 w 1458779"/>
              <a:gd name="connsiteY48" fmla="*/ 1454226 h 1672252"/>
              <a:gd name="connsiteX49" fmla="*/ 1106239 w 1458779"/>
              <a:gd name="connsiteY49" fmla="*/ 1410159 h 1672252"/>
              <a:gd name="connsiteX50" fmla="*/ 1150306 w 1458779"/>
              <a:gd name="connsiteY50" fmla="*/ 1388125 h 1672252"/>
              <a:gd name="connsiteX51" fmla="*/ 1216408 w 1458779"/>
              <a:gd name="connsiteY51" fmla="*/ 1322024 h 1672252"/>
              <a:gd name="connsiteX52" fmla="*/ 1249458 w 1458779"/>
              <a:gd name="connsiteY52" fmla="*/ 1244906 h 1672252"/>
              <a:gd name="connsiteX53" fmla="*/ 1293526 w 1458779"/>
              <a:gd name="connsiteY53" fmla="*/ 1200838 h 1672252"/>
              <a:gd name="connsiteX54" fmla="*/ 1304543 w 1458779"/>
              <a:gd name="connsiteY54" fmla="*/ 1167788 h 1672252"/>
              <a:gd name="connsiteX55" fmla="*/ 1315559 w 1458779"/>
              <a:gd name="connsiteY55" fmla="*/ 1112703 h 1672252"/>
              <a:gd name="connsiteX56" fmla="*/ 1359627 w 1458779"/>
              <a:gd name="connsiteY56" fmla="*/ 1024568 h 1672252"/>
              <a:gd name="connsiteX57" fmla="*/ 1381661 w 1458779"/>
              <a:gd name="connsiteY57" fmla="*/ 947450 h 1672252"/>
              <a:gd name="connsiteX58" fmla="*/ 1403694 w 1458779"/>
              <a:gd name="connsiteY58" fmla="*/ 914400 h 1672252"/>
              <a:gd name="connsiteX59" fmla="*/ 1425728 w 1458779"/>
              <a:gd name="connsiteY59" fmla="*/ 771181 h 1672252"/>
              <a:gd name="connsiteX60" fmla="*/ 1447762 w 1458779"/>
              <a:gd name="connsiteY60" fmla="*/ 705079 h 1672252"/>
              <a:gd name="connsiteX61" fmla="*/ 1458779 w 1458779"/>
              <a:gd name="connsiteY61" fmla="*/ 661012 h 16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8779" h="1672252">
                <a:moveTo>
                  <a:pt x="1436745" y="771181"/>
                </a:moveTo>
                <a:cubicBezTo>
                  <a:pt x="1433073" y="723441"/>
                  <a:pt x="1431323" y="675514"/>
                  <a:pt x="1425728" y="627961"/>
                </a:cubicBezTo>
                <a:cubicBezTo>
                  <a:pt x="1423959" y="612924"/>
                  <a:pt x="1421482" y="597437"/>
                  <a:pt x="1414711" y="583894"/>
                </a:cubicBezTo>
                <a:cubicBezTo>
                  <a:pt x="1400576" y="555624"/>
                  <a:pt x="1370663" y="528828"/>
                  <a:pt x="1348610" y="506776"/>
                </a:cubicBezTo>
                <a:cubicBezTo>
                  <a:pt x="1331157" y="471870"/>
                  <a:pt x="1322128" y="447243"/>
                  <a:pt x="1293526" y="418641"/>
                </a:cubicBezTo>
                <a:cubicBezTo>
                  <a:pt x="1284163" y="409278"/>
                  <a:pt x="1270647" y="405084"/>
                  <a:pt x="1260475" y="396607"/>
                </a:cubicBezTo>
                <a:cubicBezTo>
                  <a:pt x="1152184" y="306363"/>
                  <a:pt x="1292054" y="417167"/>
                  <a:pt x="1205391" y="330506"/>
                </a:cubicBezTo>
                <a:cubicBezTo>
                  <a:pt x="1192407" y="317522"/>
                  <a:pt x="1175264" y="309405"/>
                  <a:pt x="1161323" y="297455"/>
                </a:cubicBezTo>
                <a:cubicBezTo>
                  <a:pt x="1131925" y="272257"/>
                  <a:pt x="1125854" y="262738"/>
                  <a:pt x="1106239" y="231354"/>
                </a:cubicBezTo>
                <a:cubicBezTo>
                  <a:pt x="1094890" y="213196"/>
                  <a:pt x="1087414" y="192274"/>
                  <a:pt x="1073188" y="176270"/>
                </a:cubicBezTo>
                <a:cubicBezTo>
                  <a:pt x="1058075" y="159268"/>
                  <a:pt x="1009339" y="125347"/>
                  <a:pt x="985053" y="110168"/>
                </a:cubicBezTo>
                <a:cubicBezTo>
                  <a:pt x="966895" y="98819"/>
                  <a:pt x="947785" y="88996"/>
                  <a:pt x="929969" y="77118"/>
                </a:cubicBezTo>
                <a:cubicBezTo>
                  <a:pt x="914691" y="66933"/>
                  <a:pt x="902325" y="52278"/>
                  <a:pt x="885902" y="44067"/>
                </a:cubicBezTo>
                <a:cubicBezTo>
                  <a:pt x="865128" y="33680"/>
                  <a:pt x="841627" y="29971"/>
                  <a:pt x="819800" y="22034"/>
                </a:cubicBezTo>
                <a:cubicBezTo>
                  <a:pt x="801215" y="15276"/>
                  <a:pt x="783077" y="7345"/>
                  <a:pt x="764716" y="0"/>
                </a:cubicBezTo>
                <a:cubicBezTo>
                  <a:pt x="643530" y="3672"/>
                  <a:pt x="522214" y="4292"/>
                  <a:pt x="401159" y="11017"/>
                </a:cubicBezTo>
                <a:cubicBezTo>
                  <a:pt x="389564" y="11661"/>
                  <a:pt x="377771" y="15593"/>
                  <a:pt x="368109" y="22034"/>
                </a:cubicBezTo>
                <a:cubicBezTo>
                  <a:pt x="355145" y="30676"/>
                  <a:pt x="347027" y="45110"/>
                  <a:pt x="335058" y="55084"/>
                </a:cubicBezTo>
                <a:cubicBezTo>
                  <a:pt x="324886" y="63560"/>
                  <a:pt x="311370" y="67756"/>
                  <a:pt x="302008" y="77118"/>
                </a:cubicBezTo>
                <a:cubicBezTo>
                  <a:pt x="289025" y="90101"/>
                  <a:pt x="280907" y="107244"/>
                  <a:pt x="268957" y="121185"/>
                </a:cubicBezTo>
                <a:cubicBezTo>
                  <a:pt x="196440" y="205787"/>
                  <a:pt x="277072" y="81470"/>
                  <a:pt x="169805" y="242371"/>
                </a:cubicBezTo>
                <a:lnTo>
                  <a:pt x="125738" y="308472"/>
                </a:lnTo>
                <a:cubicBezTo>
                  <a:pt x="105426" y="389719"/>
                  <a:pt x="127254" y="315952"/>
                  <a:pt x="92687" y="396607"/>
                </a:cubicBezTo>
                <a:cubicBezTo>
                  <a:pt x="66060" y="458736"/>
                  <a:pt x="98596" y="399208"/>
                  <a:pt x="70653" y="473725"/>
                </a:cubicBezTo>
                <a:cubicBezTo>
                  <a:pt x="64887" y="489102"/>
                  <a:pt x="55964" y="503104"/>
                  <a:pt x="48620" y="517793"/>
                </a:cubicBezTo>
                <a:cubicBezTo>
                  <a:pt x="44948" y="536154"/>
                  <a:pt x="42530" y="554812"/>
                  <a:pt x="37603" y="572877"/>
                </a:cubicBezTo>
                <a:cubicBezTo>
                  <a:pt x="31492" y="595284"/>
                  <a:pt x="15569" y="638978"/>
                  <a:pt x="15569" y="638978"/>
                </a:cubicBezTo>
                <a:cubicBezTo>
                  <a:pt x="0" y="825799"/>
                  <a:pt x="251" y="750739"/>
                  <a:pt x="15569" y="980501"/>
                </a:cubicBezTo>
                <a:cubicBezTo>
                  <a:pt x="24537" y="1115025"/>
                  <a:pt x="3928" y="1071478"/>
                  <a:pt x="59637" y="1145754"/>
                </a:cubicBezTo>
                <a:cubicBezTo>
                  <a:pt x="96681" y="1256896"/>
                  <a:pt x="40143" y="1084451"/>
                  <a:pt x="81670" y="1222872"/>
                </a:cubicBezTo>
                <a:cubicBezTo>
                  <a:pt x="88344" y="1245118"/>
                  <a:pt x="96359" y="1266939"/>
                  <a:pt x="103704" y="1288973"/>
                </a:cubicBezTo>
                <a:cubicBezTo>
                  <a:pt x="115254" y="1323624"/>
                  <a:pt x="112404" y="1331496"/>
                  <a:pt x="147772" y="1355075"/>
                </a:cubicBezTo>
                <a:cubicBezTo>
                  <a:pt x="157434" y="1361516"/>
                  <a:pt x="169805" y="1362419"/>
                  <a:pt x="180822" y="1366091"/>
                </a:cubicBezTo>
                <a:lnTo>
                  <a:pt x="279974" y="1432193"/>
                </a:lnTo>
                <a:lnTo>
                  <a:pt x="313025" y="1454226"/>
                </a:lnTo>
                <a:cubicBezTo>
                  <a:pt x="324042" y="1461570"/>
                  <a:pt x="333782" y="1471343"/>
                  <a:pt x="346075" y="1476260"/>
                </a:cubicBezTo>
                <a:cubicBezTo>
                  <a:pt x="364436" y="1483605"/>
                  <a:pt x="383471" y="1489450"/>
                  <a:pt x="401159" y="1498294"/>
                </a:cubicBezTo>
                <a:cubicBezTo>
                  <a:pt x="413002" y="1504216"/>
                  <a:pt x="422714" y="1513759"/>
                  <a:pt x="434210" y="1520328"/>
                </a:cubicBezTo>
                <a:cubicBezTo>
                  <a:pt x="448469" y="1528476"/>
                  <a:pt x="463589" y="1535017"/>
                  <a:pt x="478278" y="1542361"/>
                </a:cubicBezTo>
                <a:cubicBezTo>
                  <a:pt x="532110" y="1596195"/>
                  <a:pt x="487727" y="1558778"/>
                  <a:pt x="555396" y="1597446"/>
                </a:cubicBezTo>
                <a:cubicBezTo>
                  <a:pt x="566892" y="1604015"/>
                  <a:pt x="576049" y="1614830"/>
                  <a:pt x="588446" y="1619479"/>
                </a:cubicBezTo>
                <a:cubicBezTo>
                  <a:pt x="605979" y="1626054"/>
                  <a:pt x="625169" y="1626824"/>
                  <a:pt x="643531" y="1630496"/>
                </a:cubicBezTo>
                <a:cubicBezTo>
                  <a:pt x="654548" y="1637841"/>
                  <a:pt x="664411" y="1647314"/>
                  <a:pt x="676581" y="1652530"/>
                </a:cubicBezTo>
                <a:cubicBezTo>
                  <a:pt x="722598" y="1672252"/>
                  <a:pt x="734809" y="1661187"/>
                  <a:pt x="786750" y="1652530"/>
                </a:cubicBezTo>
                <a:cubicBezTo>
                  <a:pt x="813689" y="1639060"/>
                  <a:pt x="840510" y="1627927"/>
                  <a:pt x="863868" y="1608462"/>
                </a:cubicBezTo>
                <a:cubicBezTo>
                  <a:pt x="875837" y="1598488"/>
                  <a:pt x="883955" y="1584054"/>
                  <a:pt x="896919" y="1575412"/>
                </a:cubicBezTo>
                <a:cubicBezTo>
                  <a:pt x="906403" y="1569089"/>
                  <a:pt x="968159" y="1554847"/>
                  <a:pt x="974037" y="1553378"/>
                </a:cubicBezTo>
                <a:lnTo>
                  <a:pt x="1040138" y="1487277"/>
                </a:lnTo>
                <a:cubicBezTo>
                  <a:pt x="1051155" y="1476260"/>
                  <a:pt x="1063840" y="1466690"/>
                  <a:pt x="1073188" y="1454226"/>
                </a:cubicBezTo>
                <a:cubicBezTo>
                  <a:pt x="1084205" y="1439537"/>
                  <a:pt x="1092298" y="1422108"/>
                  <a:pt x="1106239" y="1410159"/>
                </a:cubicBezTo>
                <a:cubicBezTo>
                  <a:pt x="1118708" y="1399471"/>
                  <a:pt x="1137482" y="1398384"/>
                  <a:pt x="1150306" y="1388125"/>
                </a:cubicBezTo>
                <a:cubicBezTo>
                  <a:pt x="1174638" y="1368659"/>
                  <a:pt x="1216408" y="1322024"/>
                  <a:pt x="1216408" y="1322024"/>
                </a:cubicBezTo>
                <a:cubicBezTo>
                  <a:pt x="1224917" y="1296497"/>
                  <a:pt x="1233123" y="1266686"/>
                  <a:pt x="1249458" y="1244906"/>
                </a:cubicBezTo>
                <a:cubicBezTo>
                  <a:pt x="1261922" y="1228287"/>
                  <a:pt x="1278837" y="1215527"/>
                  <a:pt x="1293526" y="1200838"/>
                </a:cubicBezTo>
                <a:cubicBezTo>
                  <a:pt x="1297198" y="1189821"/>
                  <a:pt x="1301727" y="1179054"/>
                  <a:pt x="1304543" y="1167788"/>
                </a:cubicBezTo>
                <a:cubicBezTo>
                  <a:pt x="1309084" y="1149622"/>
                  <a:pt x="1308837" y="1130180"/>
                  <a:pt x="1315559" y="1112703"/>
                </a:cubicBezTo>
                <a:cubicBezTo>
                  <a:pt x="1327350" y="1082046"/>
                  <a:pt x="1351660" y="1056433"/>
                  <a:pt x="1359627" y="1024568"/>
                </a:cubicBezTo>
                <a:cubicBezTo>
                  <a:pt x="1363157" y="1010449"/>
                  <a:pt x="1373759" y="963255"/>
                  <a:pt x="1381661" y="947450"/>
                </a:cubicBezTo>
                <a:cubicBezTo>
                  <a:pt x="1387582" y="935607"/>
                  <a:pt x="1396350" y="925417"/>
                  <a:pt x="1403694" y="914400"/>
                </a:cubicBezTo>
                <a:cubicBezTo>
                  <a:pt x="1411453" y="844571"/>
                  <a:pt x="1408890" y="827306"/>
                  <a:pt x="1425728" y="771181"/>
                </a:cubicBezTo>
                <a:cubicBezTo>
                  <a:pt x="1432402" y="748935"/>
                  <a:pt x="1442129" y="727611"/>
                  <a:pt x="1447762" y="705079"/>
                </a:cubicBezTo>
                <a:lnTo>
                  <a:pt x="1458779" y="661012"/>
                </a:ln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47" name="Straight Arrow Connector 46"/>
          <p:cNvCxnSpPr/>
          <p:nvPr/>
        </p:nvCxnSpPr>
        <p:spPr>
          <a:xfrm rot="16200000" flipV="1">
            <a:off x="1524000" y="6400800"/>
            <a:ext cx="6096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cstate="print"/>
          <a:srcRect/>
          <a:stretch>
            <a:fillRect/>
          </a:stretch>
        </p:blipFill>
        <p:spPr bwMode="auto">
          <a:xfrm>
            <a:off x="2057400" y="2743200"/>
            <a:ext cx="2076450" cy="2012559"/>
          </a:xfrm>
          <a:prstGeom prst="rect">
            <a:avLst/>
          </a:prstGeom>
          <a:noFill/>
          <a:ln w="9525">
            <a:noFill/>
            <a:miter lim="800000"/>
            <a:headEnd/>
            <a:tailEnd/>
          </a:ln>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930289" cy="338554"/>
          </a:xfrm>
          <a:prstGeom prst="rect">
            <a:avLst/>
          </a:prstGeom>
        </p:spPr>
        <p:txBody>
          <a:bodyPr wrap="none">
            <a:spAutoFit/>
          </a:bodyPr>
          <a:lstStyle/>
          <a:p>
            <a:r>
              <a:rPr lang="en-US" sz="1600" b="1" dirty="0" smtClean="0"/>
              <a:t>IV. Data fitting; Simultaneous fit</a:t>
            </a:r>
            <a:endParaRPr lang="en-US" sz="1600" dirty="0" smtClean="0"/>
          </a:p>
        </p:txBody>
      </p:sp>
      <p:sp>
        <p:nvSpPr>
          <p:cNvPr id="9" name="TextBox 8"/>
          <p:cNvSpPr txBox="1"/>
          <p:nvPr/>
        </p:nvSpPr>
        <p:spPr>
          <a:xfrm>
            <a:off x="3292768" y="4752201"/>
            <a:ext cx="686406" cy="276999"/>
          </a:xfrm>
          <a:prstGeom prst="rect">
            <a:avLst/>
          </a:prstGeom>
          <a:noFill/>
        </p:spPr>
        <p:txBody>
          <a:bodyPr wrap="none" rtlCol="0">
            <a:spAutoFit/>
          </a:bodyPr>
          <a:lstStyle/>
          <a:p>
            <a:r>
              <a:rPr lang="en-US" sz="1200" dirty="0" smtClean="0"/>
              <a:t>Fig. IV-1</a:t>
            </a:r>
            <a:endParaRPr lang="en-US" sz="1200" dirty="0"/>
          </a:p>
        </p:txBody>
      </p:sp>
      <p:sp>
        <p:nvSpPr>
          <p:cNvPr id="10" name="TextBox 9"/>
          <p:cNvSpPr txBox="1"/>
          <p:nvPr/>
        </p:nvSpPr>
        <p:spPr>
          <a:xfrm>
            <a:off x="457200" y="914400"/>
            <a:ext cx="6096000" cy="1815882"/>
          </a:xfrm>
          <a:prstGeom prst="rect">
            <a:avLst/>
          </a:prstGeom>
          <a:noFill/>
        </p:spPr>
        <p:txBody>
          <a:bodyPr wrap="square" rtlCol="0">
            <a:spAutoFit/>
          </a:bodyPr>
          <a:lstStyle/>
          <a:p>
            <a:pPr marL="342900" indent="-342900"/>
            <a:r>
              <a:rPr lang="en-US" sz="1400" dirty="0" smtClean="0"/>
              <a:t>IV-1. The simultaneous fit uses the complex fit engine (Park).</a:t>
            </a:r>
          </a:p>
          <a:p>
            <a:pPr marL="342900" indent="-342900"/>
            <a:endParaRPr lang="en-US" sz="1400" dirty="0"/>
          </a:p>
          <a:p>
            <a:pPr marL="342900" indent="-342900"/>
            <a:r>
              <a:rPr lang="en-US" sz="1400" dirty="0" smtClean="0"/>
              <a:t>IV-2. Repeat Step III-1 to  III-6 to load the data set(s). Make sure that all adjustable parameters are checked including the parameters you want to constrain for the simultaneous fitting.</a:t>
            </a:r>
          </a:p>
          <a:p>
            <a:pPr marL="342900" indent="-342900"/>
            <a:endParaRPr lang="en-US" sz="1400" dirty="0"/>
          </a:p>
          <a:p>
            <a:pPr marL="342900" indent="-342900"/>
            <a:r>
              <a:rPr lang="en-US" sz="1400" dirty="0" smtClean="0"/>
              <a:t>IV-3. Open the simultaneous fit panel by clicking on “Simultaneous Fit” in the Fitting menu (Fig. IV-1). The complex </a:t>
            </a:r>
            <a:r>
              <a:rPr lang="en-US" sz="1400" dirty="0" err="1" smtClean="0"/>
              <a:t>FitEngine</a:t>
            </a:r>
            <a:r>
              <a:rPr lang="en-US" sz="1400" dirty="0" smtClean="0"/>
              <a:t> will be set automatically.</a:t>
            </a:r>
            <a:endParaRPr lang="en-US" sz="1400" dirty="0"/>
          </a:p>
        </p:txBody>
      </p:sp>
      <p:sp>
        <p:nvSpPr>
          <p:cNvPr id="11" name="TextBox 10"/>
          <p:cNvSpPr txBox="1"/>
          <p:nvPr/>
        </p:nvSpPr>
        <p:spPr>
          <a:xfrm>
            <a:off x="381000" y="5029200"/>
            <a:ext cx="5943600" cy="523220"/>
          </a:xfrm>
          <a:prstGeom prst="rect">
            <a:avLst/>
          </a:prstGeom>
          <a:noFill/>
        </p:spPr>
        <p:txBody>
          <a:bodyPr wrap="square" rtlCol="0">
            <a:spAutoFit/>
          </a:bodyPr>
          <a:lstStyle/>
          <a:p>
            <a:pPr marL="342900" indent="-342900"/>
            <a:r>
              <a:rPr lang="en-US" sz="1400" dirty="0" smtClean="0"/>
              <a:t>IV-4. Make sure that you know the model fitting function name labeled in your data plot (green curve): It is automatically named as M0, M1, M2,…)</a:t>
            </a:r>
            <a:endParaRPr lang="en-US" sz="1400" dirty="0"/>
          </a:p>
        </p:txBody>
      </p:sp>
      <p:sp>
        <p:nvSpPr>
          <p:cNvPr id="14" name="TextBox 13"/>
          <p:cNvSpPr txBox="1"/>
          <p:nvPr/>
        </p:nvSpPr>
        <p:spPr>
          <a:xfrm>
            <a:off x="2971800" y="7924800"/>
            <a:ext cx="686406" cy="276999"/>
          </a:xfrm>
          <a:prstGeom prst="rect">
            <a:avLst/>
          </a:prstGeom>
          <a:noFill/>
        </p:spPr>
        <p:txBody>
          <a:bodyPr wrap="none" rtlCol="0">
            <a:spAutoFit/>
          </a:bodyPr>
          <a:lstStyle/>
          <a:p>
            <a:r>
              <a:rPr lang="en-US" sz="1200" dirty="0" smtClean="0"/>
              <a:t>Fig. IV-2</a:t>
            </a:r>
            <a:endParaRPr lang="en-US" sz="1200" dirty="0"/>
          </a:p>
        </p:txBody>
      </p:sp>
      <p:cxnSp>
        <p:nvCxnSpPr>
          <p:cNvPr id="8" name="Straight Arrow Connector 7"/>
          <p:cNvCxnSpPr/>
          <p:nvPr/>
        </p:nvCxnSpPr>
        <p:spPr>
          <a:xfrm rot="10800000" flipV="1">
            <a:off x="3810000" y="3048000"/>
            <a:ext cx="1905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8195" name="Picture 3"/>
          <p:cNvPicPr>
            <a:picLocks noChangeAspect="1" noChangeArrowheads="1"/>
          </p:cNvPicPr>
          <p:nvPr/>
        </p:nvPicPr>
        <p:blipFill>
          <a:blip r:embed="rId3" cstate="print"/>
          <a:srcRect/>
          <a:stretch>
            <a:fillRect/>
          </a:stretch>
        </p:blipFill>
        <p:spPr bwMode="auto">
          <a:xfrm>
            <a:off x="1676400" y="5562600"/>
            <a:ext cx="3276600" cy="2281984"/>
          </a:xfrm>
          <a:prstGeom prst="rect">
            <a:avLst/>
          </a:prstGeom>
          <a:noFill/>
          <a:ln w="9525">
            <a:noFill/>
            <a:miter lim="800000"/>
            <a:headEnd/>
            <a:tailEnd/>
          </a:ln>
          <a:effectLst/>
        </p:spPr>
      </p:pic>
      <p:cxnSp>
        <p:nvCxnSpPr>
          <p:cNvPr id="13" name="Straight Arrow Connector 12"/>
          <p:cNvCxnSpPr/>
          <p:nvPr/>
        </p:nvCxnSpPr>
        <p:spPr>
          <a:xfrm rot="10800000" flipV="1">
            <a:off x="4038600" y="5715000"/>
            <a:ext cx="7620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9" name="Freeform 18"/>
          <p:cNvSpPr/>
          <p:nvPr/>
        </p:nvSpPr>
        <p:spPr>
          <a:xfrm>
            <a:off x="3686037" y="6040135"/>
            <a:ext cx="390204" cy="514044"/>
          </a:xfrm>
          <a:custGeom>
            <a:avLst/>
            <a:gdLst>
              <a:gd name="connsiteX0" fmla="*/ 235968 w 390204"/>
              <a:gd name="connsiteY0" fmla="*/ 26487 h 514044"/>
              <a:gd name="connsiteX1" fmla="*/ 136816 w 390204"/>
              <a:gd name="connsiteY1" fmla="*/ 37504 h 514044"/>
              <a:gd name="connsiteX2" fmla="*/ 48681 w 390204"/>
              <a:gd name="connsiteY2" fmla="*/ 136655 h 514044"/>
              <a:gd name="connsiteX3" fmla="*/ 26647 w 390204"/>
              <a:gd name="connsiteY3" fmla="*/ 180723 h 514044"/>
              <a:gd name="connsiteX4" fmla="*/ 4614 w 390204"/>
              <a:gd name="connsiteY4" fmla="*/ 213773 h 514044"/>
              <a:gd name="connsiteX5" fmla="*/ 37664 w 390204"/>
              <a:gd name="connsiteY5" fmla="*/ 379026 h 514044"/>
              <a:gd name="connsiteX6" fmla="*/ 70715 w 390204"/>
              <a:gd name="connsiteY6" fmla="*/ 412077 h 514044"/>
              <a:gd name="connsiteX7" fmla="*/ 114782 w 390204"/>
              <a:gd name="connsiteY7" fmla="*/ 467161 h 514044"/>
              <a:gd name="connsiteX8" fmla="*/ 191900 w 390204"/>
              <a:gd name="connsiteY8" fmla="*/ 511229 h 514044"/>
              <a:gd name="connsiteX9" fmla="*/ 302069 w 390204"/>
              <a:gd name="connsiteY9" fmla="*/ 500212 h 514044"/>
              <a:gd name="connsiteX10" fmla="*/ 357153 w 390204"/>
              <a:gd name="connsiteY10" fmla="*/ 390043 h 514044"/>
              <a:gd name="connsiteX11" fmla="*/ 379187 w 390204"/>
              <a:gd name="connsiteY11" fmla="*/ 356993 h 514044"/>
              <a:gd name="connsiteX12" fmla="*/ 390204 w 390204"/>
              <a:gd name="connsiteY12" fmla="*/ 290892 h 514044"/>
              <a:gd name="connsiteX13" fmla="*/ 379187 w 390204"/>
              <a:gd name="connsiteY13" fmla="*/ 235807 h 514044"/>
              <a:gd name="connsiteX14" fmla="*/ 357153 w 390204"/>
              <a:gd name="connsiteY14" fmla="*/ 103605 h 514044"/>
              <a:gd name="connsiteX15" fmla="*/ 280035 w 390204"/>
              <a:gd name="connsiteY15" fmla="*/ 15470 h 514044"/>
              <a:gd name="connsiteX16" fmla="*/ 180883 w 390204"/>
              <a:gd name="connsiteY16" fmla="*/ 4453 h 5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204" h="514044">
                <a:moveTo>
                  <a:pt x="235968" y="26487"/>
                </a:moveTo>
                <a:cubicBezTo>
                  <a:pt x="202917" y="30159"/>
                  <a:pt x="166950" y="23441"/>
                  <a:pt x="136816" y="37504"/>
                </a:cubicBezTo>
                <a:cubicBezTo>
                  <a:pt x="110743" y="49672"/>
                  <a:pt x="67013" y="104574"/>
                  <a:pt x="48681" y="136655"/>
                </a:cubicBezTo>
                <a:cubicBezTo>
                  <a:pt x="40533" y="150914"/>
                  <a:pt x="34795" y="166464"/>
                  <a:pt x="26647" y="180723"/>
                </a:cubicBezTo>
                <a:cubicBezTo>
                  <a:pt x="20078" y="192219"/>
                  <a:pt x="11958" y="202756"/>
                  <a:pt x="4614" y="213773"/>
                </a:cubicBezTo>
                <a:cubicBezTo>
                  <a:pt x="10916" y="283102"/>
                  <a:pt x="0" y="326298"/>
                  <a:pt x="37664" y="379026"/>
                </a:cubicBezTo>
                <a:cubicBezTo>
                  <a:pt x="46720" y="391704"/>
                  <a:pt x="59698" y="401060"/>
                  <a:pt x="70715" y="412077"/>
                </a:cubicBezTo>
                <a:cubicBezTo>
                  <a:pt x="88801" y="466335"/>
                  <a:pt x="68784" y="428829"/>
                  <a:pt x="114782" y="467161"/>
                </a:cubicBezTo>
                <a:cubicBezTo>
                  <a:pt x="171042" y="514044"/>
                  <a:pt x="120568" y="493396"/>
                  <a:pt x="191900" y="511229"/>
                </a:cubicBezTo>
                <a:cubicBezTo>
                  <a:pt x="228623" y="507557"/>
                  <a:pt x="266108" y="508511"/>
                  <a:pt x="302069" y="500212"/>
                </a:cubicBezTo>
                <a:cubicBezTo>
                  <a:pt x="362055" y="486369"/>
                  <a:pt x="327932" y="433873"/>
                  <a:pt x="357153" y="390043"/>
                </a:cubicBezTo>
                <a:lnTo>
                  <a:pt x="379187" y="356993"/>
                </a:lnTo>
                <a:cubicBezTo>
                  <a:pt x="382859" y="334959"/>
                  <a:pt x="390204" y="313230"/>
                  <a:pt x="390204" y="290892"/>
                </a:cubicBezTo>
                <a:cubicBezTo>
                  <a:pt x="390204" y="272167"/>
                  <a:pt x="382265" y="254278"/>
                  <a:pt x="379187" y="235807"/>
                </a:cubicBezTo>
                <a:cubicBezTo>
                  <a:pt x="378387" y="231005"/>
                  <a:pt x="363986" y="118637"/>
                  <a:pt x="357153" y="103605"/>
                </a:cubicBezTo>
                <a:cubicBezTo>
                  <a:pt x="340864" y="67769"/>
                  <a:pt x="317558" y="31551"/>
                  <a:pt x="280035" y="15470"/>
                </a:cubicBezTo>
                <a:cubicBezTo>
                  <a:pt x="243938" y="0"/>
                  <a:pt x="219842" y="4453"/>
                  <a:pt x="180883" y="4453"/>
                </a:cubicBez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1" name="TextBox 20"/>
          <p:cNvSpPr txBox="1"/>
          <p:nvPr/>
        </p:nvSpPr>
        <p:spPr>
          <a:xfrm>
            <a:off x="6248400" y="533400"/>
            <a:ext cx="341760" cy="276999"/>
          </a:xfrm>
          <a:prstGeom prst="rect">
            <a:avLst/>
          </a:prstGeom>
          <a:noFill/>
        </p:spPr>
        <p:txBody>
          <a:bodyPr wrap="none" rtlCol="0">
            <a:spAutoFit/>
          </a:bodyPr>
          <a:lstStyle/>
          <a:p>
            <a:r>
              <a:rPr lang="en-US" sz="1200" dirty="0" smtClean="0"/>
              <a:t>15</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3964483" cy="338554"/>
          </a:xfrm>
          <a:prstGeom prst="rect">
            <a:avLst/>
          </a:prstGeom>
        </p:spPr>
        <p:txBody>
          <a:bodyPr wrap="none">
            <a:spAutoFit/>
          </a:bodyPr>
          <a:lstStyle/>
          <a:p>
            <a:r>
              <a:rPr lang="en-US" sz="1600" b="1" dirty="0" smtClean="0"/>
              <a:t>IV. Data fitting; Simultaneous fit (continued)</a:t>
            </a:r>
            <a:endParaRPr lang="en-US" sz="1600" dirty="0" smtClean="0"/>
          </a:p>
        </p:txBody>
      </p:sp>
      <p:sp>
        <p:nvSpPr>
          <p:cNvPr id="7" name="TextBox 6"/>
          <p:cNvSpPr txBox="1"/>
          <p:nvPr/>
        </p:nvSpPr>
        <p:spPr>
          <a:xfrm>
            <a:off x="2742594" y="4142601"/>
            <a:ext cx="686406" cy="276999"/>
          </a:xfrm>
          <a:prstGeom prst="rect">
            <a:avLst/>
          </a:prstGeom>
          <a:noFill/>
        </p:spPr>
        <p:txBody>
          <a:bodyPr wrap="square" rtlCol="0">
            <a:spAutoFit/>
          </a:bodyPr>
          <a:lstStyle/>
          <a:p>
            <a:r>
              <a:rPr lang="en-US" sz="1200" dirty="0" smtClean="0"/>
              <a:t>Fig. IV-3</a:t>
            </a:r>
            <a:endParaRPr lang="en-US" sz="1200" dirty="0"/>
          </a:p>
        </p:txBody>
      </p:sp>
      <p:sp>
        <p:nvSpPr>
          <p:cNvPr id="8" name="TextBox 7"/>
          <p:cNvSpPr txBox="1"/>
          <p:nvPr/>
        </p:nvSpPr>
        <p:spPr>
          <a:xfrm>
            <a:off x="457200" y="990600"/>
            <a:ext cx="5943600" cy="738664"/>
          </a:xfrm>
          <a:prstGeom prst="rect">
            <a:avLst/>
          </a:prstGeom>
          <a:noFill/>
        </p:spPr>
        <p:txBody>
          <a:bodyPr wrap="square" rtlCol="0">
            <a:spAutoFit/>
          </a:bodyPr>
          <a:lstStyle/>
          <a:p>
            <a:pPr marL="342900" indent="-342900"/>
            <a:r>
              <a:rPr lang="en-US" sz="1400" dirty="0" smtClean="0"/>
              <a:t>IV-5. Assuming your model describes your data well, in the Simultaneous Fit panel, click on the check box on your models corresponding to your data to fit or click on the Models check box to select all of them (Fig. IV-3).</a:t>
            </a:r>
          </a:p>
        </p:txBody>
      </p:sp>
      <p:sp>
        <p:nvSpPr>
          <p:cNvPr id="9" name="TextBox 8"/>
          <p:cNvSpPr txBox="1"/>
          <p:nvPr/>
        </p:nvSpPr>
        <p:spPr>
          <a:xfrm>
            <a:off x="381000" y="4584918"/>
            <a:ext cx="6248400" cy="1815882"/>
          </a:xfrm>
          <a:prstGeom prst="rect">
            <a:avLst/>
          </a:prstGeom>
          <a:noFill/>
        </p:spPr>
        <p:txBody>
          <a:bodyPr wrap="square" rtlCol="0">
            <a:spAutoFit/>
          </a:bodyPr>
          <a:lstStyle/>
          <a:p>
            <a:pPr marL="342900" indent="-342900"/>
            <a:r>
              <a:rPr lang="en-US" sz="1400" dirty="0" smtClean="0"/>
              <a:t>IV-6. Click  “Yes” to “ Add constraints”.</a:t>
            </a:r>
          </a:p>
          <a:p>
            <a:pPr marL="342900" indent="-342900"/>
            <a:r>
              <a:rPr lang="en-US" sz="1400" dirty="0" smtClean="0"/>
              <a:t>	Select and type the constraints between two sets of fitting parameters (Fig. 18); </a:t>
            </a:r>
            <a:r>
              <a:rPr lang="en-US" sz="1400" dirty="0" err="1" smtClean="0"/>
              <a:t>eg</a:t>
            </a:r>
            <a:r>
              <a:rPr lang="en-US" sz="1400" dirty="0" smtClean="0"/>
              <a:t>., [M0][radius] =M1.radius , or [M0][radius] =2*M1.radius +M1.length</a:t>
            </a:r>
          </a:p>
          <a:p>
            <a:pPr marL="342900" indent="-342900"/>
            <a:r>
              <a:rPr lang="en-US" sz="1400" dirty="0" smtClean="0"/>
              <a:t>	For more constraint box ,click on Add button. Or click on Remove button when it is not applicable.</a:t>
            </a:r>
          </a:p>
          <a:p>
            <a:pPr marL="342900" indent="-342900"/>
            <a:r>
              <a:rPr lang="en-US" sz="1400" dirty="0" smtClean="0"/>
              <a:t>IV-7 Once all constraint setups are done, click the Fit button to perform fit.</a:t>
            </a:r>
            <a:endParaRPr lang="en-US" sz="1400" dirty="0"/>
          </a:p>
          <a:p>
            <a:pPr marL="342900" indent="-342900"/>
            <a:r>
              <a:rPr lang="en-US" sz="1400" dirty="0" smtClean="0"/>
              <a:t>IV-8. When the fitting is finished, the progress bar at the bottom of window will disappear (Fig. IV-4).</a:t>
            </a:r>
            <a:endParaRPr lang="en-US" sz="1400" dirty="0"/>
          </a:p>
        </p:txBody>
      </p:sp>
      <p:cxnSp>
        <p:nvCxnSpPr>
          <p:cNvPr id="19" name="Straight Arrow Connector 18"/>
          <p:cNvCxnSpPr/>
          <p:nvPr/>
        </p:nvCxnSpPr>
        <p:spPr>
          <a:xfrm flipH="1" flipV="1">
            <a:off x="3733800" y="3657600"/>
            <a:ext cx="76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9219" name="Picture 3"/>
          <p:cNvPicPr>
            <a:picLocks noChangeAspect="1" noChangeArrowheads="1"/>
          </p:cNvPicPr>
          <p:nvPr/>
        </p:nvPicPr>
        <p:blipFill>
          <a:blip r:embed="rId2" cstate="print"/>
          <a:srcRect/>
          <a:stretch>
            <a:fillRect/>
          </a:stretch>
        </p:blipFill>
        <p:spPr bwMode="auto">
          <a:xfrm>
            <a:off x="2667000" y="6324600"/>
            <a:ext cx="3394075" cy="1397489"/>
          </a:xfrm>
          <a:prstGeom prst="rect">
            <a:avLst/>
          </a:prstGeom>
          <a:noFill/>
          <a:ln w="9525">
            <a:noFill/>
            <a:miter lim="800000"/>
            <a:headEnd/>
            <a:tailEnd/>
          </a:ln>
          <a:effectLst/>
        </p:spPr>
      </p:pic>
      <p:sp>
        <p:nvSpPr>
          <p:cNvPr id="28" name="TextBox 27"/>
          <p:cNvSpPr txBox="1"/>
          <p:nvPr/>
        </p:nvSpPr>
        <p:spPr>
          <a:xfrm>
            <a:off x="4343400" y="7696200"/>
            <a:ext cx="686406" cy="276999"/>
          </a:xfrm>
          <a:prstGeom prst="rect">
            <a:avLst/>
          </a:prstGeom>
          <a:noFill/>
        </p:spPr>
        <p:txBody>
          <a:bodyPr wrap="none" rtlCol="0">
            <a:spAutoFit/>
          </a:bodyPr>
          <a:lstStyle/>
          <a:p>
            <a:r>
              <a:rPr lang="en-US" sz="1200" dirty="0" smtClean="0"/>
              <a:t>Fig. IV-4</a:t>
            </a:r>
            <a:endParaRPr lang="en-US" sz="1200" dirty="0"/>
          </a:p>
        </p:txBody>
      </p:sp>
      <p:cxnSp>
        <p:nvCxnSpPr>
          <p:cNvPr id="29" name="Straight Arrow Connector 28"/>
          <p:cNvCxnSpPr/>
          <p:nvPr/>
        </p:nvCxnSpPr>
        <p:spPr>
          <a:xfrm rot="10800000">
            <a:off x="5257800" y="7620000"/>
            <a:ext cx="8382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6248400" y="533400"/>
            <a:ext cx="341760" cy="276999"/>
          </a:xfrm>
          <a:prstGeom prst="rect">
            <a:avLst/>
          </a:prstGeom>
          <a:noFill/>
        </p:spPr>
        <p:txBody>
          <a:bodyPr wrap="none" rtlCol="0">
            <a:spAutoFit/>
          </a:bodyPr>
          <a:lstStyle/>
          <a:p>
            <a:r>
              <a:rPr lang="en-US" sz="1200" dirty="0" smtClean="0"/>
              <a:t>16</a:t>
            </a:r>
            <a:endParaRPr lang="en-US" sz="1200" dirty="0"/>
          </a:p>
        </p:txBody>
      </p:sp>
      <p:pic>
        <p:nvPicPr>
          <p:cNvPr id="15361" name="Picture 1"/>
          <p:cNvPicPr>
            <a:picLocks noChangeAspect="1" noChangeArrowheads="1"/>
          </p:cNvPicPr>
          <p:nvPr/>
        </p:nvPicPr>
        <p:blipFill>
          <a:blip r:embed="rId3" cstate="print"/>
          <a:srcRect/>
          <a:stretch>
            <a:fillRect/>
          </a:stretch>
        </p:blipFill>
        <p:spPr bwMode="auto">
          <a:xfrm>
            <a:off x="3581400" y="1676400"/>
            <a:ext cx="2390807" cy="3019425"/>
          </a:xfrm>
          <a:prstGeom prst="rect">
            <a:avLst/>
          </a:prstGeom>
          <a:noFill/>
          <a:ln w="9525">
            <a:noFill/>
            <a:miter lim="800000"/>
            <a:headEnd/>
            <a:tailEnd/>
          </a:ln>
        </p:spPr>
      </p:pic>
      <p:cxnSp>
        <p:nvCxnSpPr>
          <p:cNvPr id="20" name="Straight Arrow Connector 19"/>
          <p:cNvCxnSpPr/>
          <p:nvPr/>
        </p:nvCxnSpPr>
        <p:spPr>
          <a:xfrm>
            <a:off x="3505200" y="3276600"/>
            <a:ext cx="3048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H="1">
            <a:off x="5486400" y="4114800"/>
            <a:ext cx="76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3505200" y="2133600"/>
            <a:ext cx="304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533400" y="1676400"/>
            <a:ext cx="3048000" cy="2462213"/>
          </a:xfrm>
          <a:prstGeom prst="rect">
            <a:avLst/>
          </a:prstGeom>
          <a:noFill/>
        </p:spPr>
        <p:txBody>
          <a:bodyPr wrap="square" rtlCol="0">
            <a:spAutoFit/>
          </a:bodyPr>
          <a:lstStyle/>
          <a:p>
            <a:pPr marL="342900" indent="-342900"/>
            <a:r>
              <a:rPr lang="en-US" sz="1400" dirty="0" smtClean="0"/>
              <a:t>(The easy setup option is useful when one wants to fit a USANS data and a SANS data simultaneously with one model.  For example, select M1 and M2 in the dropdown boxes and click the ‘Set All’ button. It will generate a number of constraints that equalize all the </a:t>
            </a:r>
            <a:r>
              <a:rPr lang="en-US" sz="1400" dirty="0" err="1" smtClean="0"/>
              <a:t>fittable</a:t>
            </a:r>
            <a:r>
              <a:rPr lang="en-US" sz="1400" dirty="0" smtClean="0"/>
              <a:t> parameter values  of M1 to those of M2 (see IV-6 for another method). )</a:t>
            </a:r>
          </a:p>
        </p:txBody>
      </p:sp>
      <p:cxnSp>
        <p:nvCxnSpPr>
          <p:cNvPr id="38" name="Straight Arrow Connector 37"/>
          <p:cNvCxnSpPr>
            <a:stCxn id="15361" idx="3"/>
          </p:cNvCxnSpPr>
          <p:nvPr/>
        </p:nvCxnSpPr>
        <p:spPr>
          <a:xfrm flipH="1">
            <a:off x="5181600" y="3186113"/>
            <a:ext cx="790607" cy="3190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t="1900"/>
          <a:stretch>
            <a:fillRect/>
          </a:stretch>
        </p:blipFill>
        <p:spPr bwMode="auto">
          <a:xfrm>
            <a:off x="990600" y="1828800"/>
            <a:ext cx="5181600" cy="4014719"/>
          </a:xfrm>
          <a:prstGeom prst="rect">
            <a:avLst/>
          </a:prstGeom>
          <a:noFill/>
          <a:ln w="9525">
            <a:noFill/>
            <a:miter lim="800000"/>
            <a:headEnd/>
            <a:tailEnd/>
          </a:ln>
          <a:effectLst/>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3964483" cy="338554"/>
          </a:xfrm>
          <a:prstGeom prst="rect">
            <a:avLst/>
          </a:prstGeom>
        </p:spPr>
        <p:txBody>
          <a:bodyPr wrap="none">
            <a:spAutoFit/>
          </a:bodyPr>
          <a:lstStyle/>
          <a:p>
            <a:r>
              <a:rPr lang="en-US" sz="1600" b="1" dirty="0" smtClean="0"/>
              <a:t>IV. Data fitting; Simultaneous fit (continued)</a:t>
            </a:r>
            <a:endParaRPr lang="en-US" sz="1600" dirty="0" smtClean="0"/>
          </a:p>
        </p:txBody>
      </p:sp>
      <p:sp>
        <p:nvSpPr>
          <p:cNvPr id="7" name="TextBox 6"/>
          <p:cNvSpPr txBox="1"/>
          <p:nvPr/>
        </p:nvSpPr>
        <p:spPr>
          <a:xfrm>
            <a:off x="4435768" y="4833381"/>
            <a:ext cx="593432" cy="276999"/>
          </a:xfrm>
          <a:prstGeom prst="rect">
            <a:avLst/>
          </a:prstGeom>
          <a:noFill/>
        </p:spPr>
        <p:txBody>
          <a:bodyPr wrap="none" rtlCol="0">
            <a:spAutoFit/>
          </a:bodyPr>
          <a:lstStyle/>
          <a:p>
            <a:r>
              <a:rPr lang="en-US" sz="1200" dirty="0" smtClean="0"/>
              <a:t>Fig. 18</a:t>
            </a:r>
            <a:endParaRPr lang="en-US" sz="1200" dirty="0"/>
          </a:p>
        </p:txBody>
      </p:sp>
      <p:sp>
        <p:nvSpPr>
          <p:cNvPr id="8" name="TextBox 7"/>
          <p:cNvSpPr txBox="1"/>
          <p:nvPr/>
        </p:nvSpPr>
        <p:spPr>
          <a:xfrm>
            <a:off x="457200" y="990600"/>
            <a:ext cx="6172200" cy="738664"/>
          </a:xfrm>
          <a:prstGeom prst="rect">
            <a:avLst/>
          </a:prstGeom>
          <a:noFill/>
        </p:spPr>
        <p:txBody>
          <a:bodyPr wrap="square" rtlCol="0">
            <a:spAutoFit/>
          </a:bodyPr>
          <a:lstStyle/>
          <a:p>
            <a:pPr marL="342900" indent="-342900"/>
            <a:r>
              <a:rPr lang="en-US" sz="1400" dirty="0" smtClean="0"/>
              <a:t>IV-9. Go back to the Fit panel, and inspect the results (Fig. IV-5).</a:t>
            </a:r>
          </a:p>
          <a:p>
            <a:pPr marL="342900" indent="-342900"/>
            <a:r>
              <a:rPr lang="en-US" sz="1400" dirty="0" smtClean="0"/>
              <a:t>	Note: Currently the errors of constrained parameters  will not be displayed well, but can be calculated by applying the equation of your constraints.</a:t>
            </a:r>
          </a:p>
        </p:txBody>
      </p:sp>
      <p:sp>
        <p:nvSpPr>
          <p:cNvPr id="15" name="TextBox 14"/>
          <p:cNvSpPr txBox="1"/>
          <p:nvPr/>
        </p:nvSpPr>
        <p:spPr>
          <a:xfrm>
            <a:off x="4114194" y="6024780"/>
            <a:ext cx="686406" cy="276999"/>
          </a:xfrm>
          <a:prstGeom prst="rect">
            <a:avLst/>
          </a:prstGeom>
          <a:noFill/>
        </p:spPr>
        <p:txBody>
          <a:bodyPr wrap="none" rtlCol="0">
            <a:spAutoFit/>
          </a:bodyPr>
          <a:lstStyle/>
          <a:p>
            <a:r>
              <a:rPr lang="en-US" sz="1200" dirty="0" smtClean="0"/>
              <a:t>Fig. IV-5</a:t>
            </a:r>
            <a:endParaRPr lang="en-US" sz="1200" dirty="0"/>
          </a:p>
        </p:txBody>
      </p:sp>
      <p:cxnSp>
        <p:nvCxnSpPr>
          <p:cNvPr id="12" name="Straight Arrow Connector 11"/>
          <p:cNvCxnSpPr/>
          <p:nvPr/>
        </p:nvCxnSpPr>
        <p:spPr>
          <a:xfrm rot="16200000" flipV="1">
            <a:off x="2400299" y="4462680"/>
            <a:ext cx="6096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4495800" y="335778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457200" y="6705600"/>
            <a:ext cx="5943600" cy="738664"/>
          </a:xfrm>
          <a:prstGeom prst="rect">
            <a:avLst/>
          </a:prstGeom>
          <a:noFill/>
        </p:spPr>
        <p:txBody>
          <a:bodyPr wrap="square" rtlCol="0">
            <a:spAutoFit/>
          </a:bodyPr>
          <a:lstStyle/>
          <a:p>
            <a:pPr marL="342900" indent="-342900"/>
            <a:r>
              <a:rPr lang="en-US" sz="1400" dirty="0" smtClean="0"/>
              <a:t>IV-10.  If the fitting results return with an error at the bottom of the control panel, close the Simultaneous Fit panel (in the same way shown in Step IV-3), and repeat it again with different initial values of your parameters.</a:t>
            </a:r>
          </a:p>
        </p:txBody>
      </p:sp>
      <p:sp>
        <p:nvSpPr>
          <p:cNvPr id="23" name="TextBox 22"/>
          <p:cNvSpPr txBox="1"/>
          <p:nvPr/>
        </p:nvSpPr>
        <p:spPr>
          <a:xfrm>
            <a:off x="6248400" y="533400"/>
            <a:ext cx="341760" cy="276999"/>
          </a:xfrm>
          <a:prstGeom prst="rect">
            <a:avLst/>
          </a:prstGeom>
          <a:noFill/>
        </p:spPr>
        <p:txBody>
          <a:bodyPr wrap="none" rtlCol="0">
            <a:spAutoFit/>
          </a:bodyPr>
          <a:lstStyle/>
          <a:p>
            <a:r>
              <a:rPr lang="en-US" sz="1200" dirty="0" smtClean="0"/>
              <a:t>17</a:t>
            </a:r>
            <a:endParaRPr lang="en-US" sz="1200" dirty="0"/>
          </a:p>
        </p:txBody>
      </p:sp>
      <p:pic>
        <p:nvPicPr>
          <p:cNvPr id="14338" name="Picture 2"/>
          <p:cNvPicPr>
            <a:picLocks noChangeAspect="1" noChangeArrowheads="1"/>
          </p:cNvPicPr>
          <p:nvPr/>
        </p:nvPicPr>
        <p:blipFill>
          <a:blip r:embed="rId3" cstate="print"/>
          <a:srcRect/>
          <a:stretch>
            <a:fillRect/>
          </a:stretch>
        </p:blipFill>
        <p:spPr bwMode="auto">
          <a:xfrm>
            <a:off x="1066800" y="5034180"/>
            <a:ext cx="2895600" cy="1518545"/>
          </a:xfrm>
          <a:prstGeom prst="rect">
            <a:avLst/>
          </a:prstGeom>
          <a:noFill/>
          <a:ln w="9525">
            <a:noFill/>
            <a:miter lim="800000"/>
            <a:headEnd/>
            <a:tailEnd/>
          </a:ln>
        </p:spPr>
      </p:pic>
      <p:cxnSp>
        <p:nvCxnSpPr>
          <p:cNvPr id="11" name="Straight Arrow Connector 10"/>
          <p:cNvCxnSpPr/>
          <p:nvPr/>
        </p:nvCxnSpPr>
        <p:spPr>
          <a:xfrm rot="5400000">
            <a:off x="1333500" y="575808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C:\sansproject\trunk\sansview\images\SVwelcome.png"/>
          <p:cNvPicPr>
            <a:picLocks noChangeAspect="1" noChangeArrowheads="1"/>
          </p:cNvPicPr>
          <p:nvPr/>
        </p:nvPicPr>
        <p:blipFill rotWithShape="1">
          <a:blip r:embed="rId2" cstate="print"/>
          <a:srcRect t="8197"/>
          <a:stretch/>
        </p:blipFill>
        <p:spPr bwMode="auto">
          <a:xfrm>
            <a:off x="457200" y="838200"/>
            <a:ext cx="5943600" cy="4191000"/>
          </a:xfrm>
          <a:prstGeom prst="rect">
            <a:avLst/>
          </a:prstGeom>
          <a:noFill/>
        </p:spPr>
      </p:pic>
      <p:cxnSp>
        <p:nvCxnSpPr>
          <p:cNvPr id="8" name="Straight Connector 7"/>
          <p:cNvCxnSpPr/>
          <p:nvPr/>
        </p:nvCxnSpPr>
        <p:spPr>
          <a:xfrm>
            <a:off x="0" y="7620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381000" y="5181600"/>
            <a:ext cx="6096000" cy="3939540"/>
          </a:xfrm>
          <a:prstGeom prst="rect">
            <a:avLst/>
          </a:prstGeom>
          <a:noFill/>
        </p:spPr>
        <p:txBody>
          <a:bodyPr wrap="square" rtlCol="0">
            <a:spAutoFit/>
          </a:bodyPr>
          <a:lstStyle/>
          <a:p>
            <a:pPr algn="just"/>
            <a:r>
              <a:rPr lang="en-GB" sz="1200" dirty="0"/>
              <a:t>SasView was originally developed by the University of Tennessee as part of the Distributed Data Analysis of Neutron Scattering Experiments (DANSE) project funded by the US National Science Foundation (NSF), but is currently being developed as an Open Source project hosted on GitHub and managed by a consortium of scattering facilities. Participating facilities include (in alphabetical order): the Australian National Science &amp; Technology Centre for Neutron Scattering, the Diamond Light Source, the European Spallation Source, the </a:t>
            </a:r>
            <a:r>
              <a:rPr lang="en-GB" sz="1200" dirty="0" err="1"/>
              <a:t>Institut</a:t>
            </a:r>
            <a:r>
              <a:rPr lang="en-GB" sz="1200" dirty="0"/>
              <a:t> Laue </a:t>
            </a:r>
            <a:r>
              <a:rPr lang="en-GB" sz="1200" dirty="0" err="1"/>
              <a:t>Langevin</a:t>
            </a:r>
            <a:r>
              <a:rPr lang="en-GB" sz="1200" dirty="0"/>
              <a:t>, the ISIS Pulsed Neutron &amp; Muon Source, the National Institute of Standards &amp; Technology </a:t>
            </a:r>
            <a:r>
              <a:rPr lang="en-GB" sz="1200" dirty="0" err="1"/>
              <a:t>Center</a:t>
            </a:r>
            <a:r>
              <a:rPr lang="en-GB" sz="1200" dirty="0"/>
              <a:t> for Neutron Research, the Oak Ridge National Laboratory Neutron Sciences Directorate, and the Technical University Delft Reactor Institute.</a:t>
            </a:r>
          </a:p>
          <a:p>
            <a:pPr algn="just"/>
            <a:endParaRPr lang="en-GB" sz="800" dirty="0"/>
          </a:p>
          <a:p>
            <a:pPr algn="just"/>
            <a:r>
              <a:rPr lang="en-GB" sz="1200" dirty="0"/>
              <a:t>SasView is distributed under a 'Three-clause' BSD licence which you may read here</a:t>
            </a:r>
            <a:r>
              <a:rPr lang="en-GB" sz="1200" dirty="0" smtClean="0"/>
              <a:t>: </a:t>
            </a:r>
            <a:r>
              <a:rPr lang="en-GB" sz="1200" dirty="0" smtClean="0">
                <a:hlinkClick r:id="rId3"/>
              </a:rPr>
              <a:t>https</a:t>
            </a:r>
            <a:r>
              <a:rPr lang="en-GB" sz="1200" dirty="0">
                <a:hlinkClick r:id="rId3"/>
              </a:rPr>
              <a:t>://</a:t>
            </a:r>
            <a:r>
              <a:rPr lang="en-GB" sz="1200" dirty="0" smtClean="0">
                <a:hlinkClick r:id="rId3"/>
              </a:rPr>
              <a:t>github.com/SasView/sasview/blob/master/LICENSE.TXT</a:t>
            </a:r>
            <a:r>
              <a:rPr lang="en-GB" sz="1200" dirty="0" smtClean="0"/>
              <a:t>  </a:t>
            </a:r>
            <a:endParaRPr lang="en-GB" sz="1200" dirty="0"/>
          </a:p>
          <a:p>
            <a:endParaRPr lang="en-GB" sz="800" dirty="0"/>
          </a:p>
          <a:p>
            <a:r>
              <a:rPr lang="en-GB" sz="1200" i="1" dirty="0"/>
              <a:t>SasView is free to download and use, including for commercial purposes.</a:t>
            </a:r>
          </a:p>
          <a:p>
            <a:endParaRPr lang="en-GB" sz="800" dirty="0"/>
          </a:p>
          <a:p>
            <a:r>
              <a:rPr lang="en-GB" sz="1200" dirty="0"/>
              <a:t>© </a:t>
            </a:r>
            <a:r>
              <a:rPr lang="en-GB" sz="1200" dirty="0" smtClean="0"/>
              <a:t>2009-2018 </a:t>
            </a:r>
            <a:r>
              <a:rPr lang="en-GB" sz="1200" dirty="0"/>
              <a:t>UMD, UTK, NIST, ORNL, ISIS, ESS, </a:t>
            </a:r>
            <a:r>
              <a:rPr lang="en-GB" sz="1200" dirty="0" smtClean="0"/>
              <a:t>ANSTO, ILL, TUD, DLS</a:t>
            </a:r>
          </a:p>
          <a:p>
            <a:endParaRPr lang="en-US" sz="800" dirty="0" smtClean="0"/>
          </a:p>
          <a:p>
            <a:r>
              <a:rPr lang="en-US" sz="1000" b="1" dirty="0" smtClean="0"/>
              <a:t>If </a:t>
            </a:r>
            <a:r>
              <a:rPr lang="en-US" sz="1000" b="1" dirty="0"/>
              <a:t>you use </a:t>
            </a:r>
            <a:r>
              <a:rPr lang="en-US" sz="1000" b="1" dirty="0" smtClean="0"/>
              <a:t>SasView to </a:t>
            </a:r>
            <a:r>
              <a:rPr lang="en-US" sz="1000" b="1" dirty="0"/>
              <a:t>do productive scientific research that </a:t>
            </a:r>
            <a:r>
              <a:rPr lang="en-US" sz="1000" b="1" dirty="0" smtClean="0"/>
              <a:t>leads to </a:t>
            </a:r>
            <a:r>
              <a:rPr lang="en-US" sz="1000" b="1" dirty="0"/>
              <a:t>publication, we ask that you acknowledge </a:t>
            </a:r>
            <a:r>
              <a:rPr lang="en-GB" sz="1000" b="1" dirty="0"/>
              <a:t>use of the program with the following text:</a:t>
            </a:r>
          </a:p>
          <a:p>
            <a:endParaRPr lang="en-GB" sz="800" dirty="0"/>
          </a:p>
          <a:p>
            <a:r>
              <a:rPr lang="en-GB" sz="1000" b="1" dirty="0" smtClean="0"/>
              <a:t>“This </a:t>
            </a:r>
            <a:r>
              <a:rPr lang="en-GB" sz="1000" b="1" dirty="0"/>
              <a:t>work benefited from the use of the SasView application, originally developed under NSF Award DMR-0520547. SasView also contains code developed with funding from the EU Horizon 2020 programme under the SINE2020 project Grant No 654000</a:t>
            </a:r>
            <a:r>
              <a:rPr lang="en-GB" sz="1000" b="1" dirty="0" smtClean="0"/>
              <a:t>.”</a:t>
            </a:r>
            <a:endParaRPr lang="en-US" sz="1000" b="1" dirty="0" smtClean="0"/>
          </a:p>
        </p:txBody>
      </p:sp>
      <p:sp>
        <p:nvSpPr>
          <p:cNvPr id="13" name="Rectangle 12"/>
          <p:cNvSpPr/>
          <p:nvPr/>
        </p:nvSpPr>
        <p:spPr>
          <a:xfrm>
            <a:off x="2710849" y="304800"/>
            <a:ext cx="1436303" cy="523220"/>
          </a:xfrm>
          <a:prstGeom prst="rect">
            <a:avLst/>
          </a:prstGeom>
        </p:spPr>
        <p:txBody>
          <a:bodyPr wrap="square">
            <a:spAutoFit/>
          </a:bodyPr>
          <a:lstStyle/>
          <a:p>
            <a:r>
              <a:rPr lang="en-US" sz="2800" b="1" dirty="0" smtClean="0"/>
              <a:t>SasView</a:t>
            </a:r>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159502" cy="338554"/>
          </a:xfrm>
          <a:prstGeom prst="rect">
            <a:avLst/>
          </a:prstGeom>
        </p:spPr>
        <p:txBody>
          <a:bodyPr wrap="none">
            <a:spAutoFit/>
          </a:bodyPr>
          <a:lstStyle/>
          <a:p>
            <a:r>
              <a:rPr lang="en-US" sz="1600" b="1" dirty="0" smtClean="0"/>
              <a:t>V. Data fitting; Batch fit</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18</a:t>
            </a:r>
            <a:endParaRPr lang="en-US" sz="1200" dirty="0"/>
          </a:p>
        </p:txBody>
      </p:sp>
      <p:sp>
        <p:nvSpPr>
          <p:cNvPr id="10" name="TextBox 9"/>
          <p:cNvSpPr txBox="1"/>
          <p:nvPr/>
        </p:nvSpPr>
        <p:spPr>
          <a:xfrm>
            <a:off x="457200" y="914400"/>
            <a:ext cx="6096000" cy="7417415"/>
          </a:xfrm>
          <a:prstGeom prst="rect">
            <a:avLst/>
          </a:prstGeom>
          <a:noFill/>
        </p:spPr>
        <p:txBody>
          <a:bodyPr wrap="square" rtlCol="0">
            <a:spAutoFit/>
          </a:bodyPr>
          <a:lstStyle/>
          <a:p>
            <a:pPr marL="342900" indent="-342900"/>
            <a:r>
              <a:rPr lang="en-US" sz="1400" dirty="0" smtClean="0"/>
              <a:t>V-1. Load multiple data sets (see Fig. I-2).</a:t>
            </a:r>
            <a:endParaRPr lang="en-US" sz="1400" dirty="0"/>
          </a:p>
          <a:p>
            <a:pPr marL="342900" indent="-342900"/>
            <a:r>
              <a:rPr lang="en-US" sz="1400" dirty="0" smtClean="0"/>
              <a:t>V-2. Click the batch mode  and click the “send to (Fitting)”.  It will make a plot of  only one of data and a </a:t>
            </a:r>
            <a:r>
              <a:rPr lang="en-US" sz="1400" dirty="0" err="1" smtClean="0"/>
              <a:t>BatchPage</a:t>
            </a:r>
            <a:r>
              <a:rPr lang="en-US" sz="1400" dirty="0" smtClean="0"/>
              <a:t>.  Adjust the parameter values with the best guess.</a:t>
            </a:r>
          </a:p>
          <a:p>
            <a:pPr marL="342900" indent="-342900"/>
            <a:r>
              <a:rPr lang="en-US" sz="1400" dirty="0" smtClean="0"/>
              <a:t>	Those values (if checked for fit) will be used as initial values when fitting each data set as a default.  If one wants them to be propagated  from the previous results (of another data if any), one can select “Chain Fitting” option under the ‘Fitting’ menu in the menu bar. Otherwise, just make sure that the menu is unchecked.</a:t>
            </a:r>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V-3. Once ready, simply click the ‘Fit’ button in the Batch page.  The results will show up in the Grid Window.  More details about the Batch fit can be found in the ’Help’/ ‘Fitting Help’ in the menu bar of the SasView window.</a:t>
            </a:r>
            <a:endParaRPr lang="en-US" sz="1400" dirty="0"/>
          </a:p>
        </p:txBody>
      </p:sp>
      <p:sp>
        <p:nvSpPr>
          <p:cNvPr id="12" name="TextBox 11"/>
          <p:cNvSpPr txBox="1"/>
          <p:nvPr/>
        </p:nvSpPr>
        <p:spPr>
          <a:xfrm>
            <a:off x="1685250" y="5285418"/>
            <a:ext cx="829350" cy="276999"/>
          </a:xfrm>
          <a:prstGeom prst="rect">
            <a:avLst/>
          </a:prstGeom>
          <a:noFill/>
        </p:spPr>
        <p:txBody>
          <a:bodyPr wrap="square" rtlCol="0">
            <a:spAutoFit/>
          </a:bodyPr>
          <a:lstStyle/>
          <a:p>
            <a:r>
              <a:rPr lang="en-US" sz="1200" dirty="0" smtClean="0"/>
              <a:t>Fig. V-1</a:t>
            </a:r>
            <a:endParaRPr lang="en-US" sz="1200" dirty="0"/>
          </a:p>
        </p:txBody>
      </p:sp>
      <p:sp>
        <p:nvSpPr>
          <p:cNvPr id="28" name="TextBox 27"/>
          <p:cNvSpPr txBox="1"/>
          <p:nvPr/>
        </p:nvSpPr>
        <p:spPr>
          <a:xfrm>
            <a:off x="4903476" y="4703619"/>
            <a:ext cx="656848" cy="461665"/>
          </a:xfrm>
          <a:prstGeom prst="rect">
            <a:avLst/>
          </a:prstGeom>
          <a:noFill/>
        </p:spPr>
        <p:txBody>
          <a:bodyPr wrap="square" rtlCol="0">
            <a:spAutoFit/>
          </a:bodyPr>
          <a:lstStyle/>
          <a:p>
            <a:r>
              <a:rPr lang="en-US" sz="1200" dirty="0" smtClean="0"/>
              <a:t>Fig. IV-1</a:t>
            </a:r>
            <a:endParaRPr lang="en-US" sz="1200" dirty="0"/>
          </a:p>
        </p:txBody>
      </p:sp>
      <p:cxnSp>
        <p:nvCxnSpPr>
          <p:cNvPr id="29" name="Straight Arrow Connector 28"/>
          <p:cNvCxnSpPr/>
          <p:nvPr/>
        </p:nvCxnSpPr>
        <p:spPr>
          <a:xfrm flipH="1">
            <a:off x="5619750" y="5691982"/>
            <a:ext cx="32813"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0" name="Freeform 29"/>
          <p:cNvSpPr/>
          <p:nvPr/>
        </p:nvSpPr>
        <p:spPr>
          <a:xfrm>
            <a:off x="5283989" y="6015187"/>
            <a:ext cx="373401" cy="462792"/>
          </a:xfrm>
          <a:custGeom>
            <a:avLst/>
            <a:gdLst>
              <a:gd name="connsiteX0" fmla="*/ 235968 w 390204"/>
              <a:gd name="connsiteY0" fmla="*/ 26487 h 514044"/>
              <a:gd name="connsiteX1" fmla="*/ 136816 w 390204"/>
              <a:gd name="connsiteY1" fmla="*/ 37504 h 514044"/>
              <a:gd name="connsiteX2" fmla="*/ 48681 w 390204"/>
              <a:gd name="connsiteY2" fmla="*/ 136655 h 514044"/>
              <a:gd name="connsiteX3" fmla="*/ 26647 w 390204"/>
              <a:gd name="connsiteY3" fmla="*/ 180723 h 514044"/>
              <a:gd name="connsiteX4" fmla="*/ 4614 w 390204"/>
              <a:gd name="connsiteY4" fmla="*/ 213773 h 514044"/>
              <a:gd name="connsiteX5" fmla="*/ 37664 w 390204"/>
              <a:gd name="connsiteY5" fmla="*/ 379026 h 514044"/>
              <a:gd name="connsiteX6" fmla="*/ 70715 w 390204"/>
              <a:gd name="connsiteY6" fmla="*/ 412077 h 514044"/>
              <a:gd name="connsiteX7" fmla="*/ 114782 w 390204"/>
              <a:gd name="connsiteY7" fmla="*/ 467161 h 514044"/>
              <a:gd name="connsiteX8" fmla="*/ 191900 w 390204"/>
              <a:gd name="connsiteY8" fmla="*/ 511229 h 514044"/>
              <a:gd name="connsiteX9" fmla="*/ 302069 w 390204"/>
              <a:gd name="connsiteY9" fmla="*/ 500212 h 514044"/>
              <a:gd name="connsiteX10" fmla="*/ 357153 w 390204"/>
              <a:gd name="connsiteY10" fmla="*/ 390043 h 514044"/>
              <a:gd name="connsiteX11" fmla="*/ 379187 w 390204"/>
              <a:gd name="connsiteY11" fmla="*/ 356993 h 514044"/>
              <a:gd name="connsiteX12" fmla="*/ 390204 w 390204"/>
              <a:gd name="connsiteY12" fmla="*/ 290892 h 514044"/>
              <a:gd name="connsiteX13" fmla="*/ 379187 w 390204"/>
              <a:gd name="connsiteY13" fmla="*/ 235807 h 514044"/>
              <a:gd name="connsiteX14" fmla="*/ 357153 w 390204"/>
              <a:gd name="connsiteY14" fmla="*/ 103605 h 514044"/>
              <a:gd name="connsiteX15" fmla="*/ 280035 w 390204"/>
              <a:gd name="connsiteY15" fmla="*/ 15470 h 514044"/>
              <a:gd name="connsiteX16" fmla="*/ 180883 w 390204"/>
              <a:gd name="connsiteY16" fmla="*/ 4453 h 5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204" h="514044">
                <a:moveTo>
                  <a:pt x="235968" y="26487"/>
                </a:moveTo>
                <a:cubicBezTo>
                  <a:pt x="202917" y="30159"/>
                  <a:pt x="166950" y="23441"/>
                  <a:pt x="136816" y="37504"/>
                </a:cubicBezTo>
                <a:cubicBezTo>
                  <a:pt x="110743" y="49672"/>
                  <a:pt x="67013" y="104574"/>
                  <a:pt x="48681" y="136655"/>
                </a:cubicBezTo>
                <a:cubicBezTo>
                  <a:pt x="40533" y="150914"/>
                  <a:pt x="34795" y="166464"/>
                  <a:pt x="26647" y="180723"/>
                </a:cubicBezTo>
                <a:cubicBezTo>
                  <a:pt x="20078" y="192219"/>
                  <a:pt x="11958" y="202756"/>
                  <a:pt x="4614" y="213773"/>
                </a:cubicBezTo>
                <a:cubicBezTo>
                  <a:pt x="10916" y="283102"/>
                  <a:pt x="0" y="326298"/>
                  <a:pt x="37664" y="379026"/>
                </a:cubicBezTo>
                <a:cubicBezTo>
                  <a:pt x="46720" y="391704"/>
                  <a:pt x="59698" y="401060"/>
                  <a:pt x="70715" y="412077"/>
                </a:cubicBezTo>
                <a:cubicBezTo>
                  <a:pt x="88801" y="466335"/>
                  <a:pt x="68784" y="428829"/>
                  <a:pt x="114782" y="467161"/>
                </a:cubicBezTo>
                <a:cubicBezTo>
                  <a:pt x="171042" y="514044"/>
                  <a:pt x="120568" y="493396"/>
                  <a:pt x="191900" y="511229"/>
                </a:cubicBezTo>
                <a:cubicBezTo>
                  <a:pt x="228623" y="507557"/>
                  <a:pt x="266108" y="508511"/>
                  <a:pt x="302069" y="500212"/>
                </a:cubicBezTo>
                <a:cubicBezTo>
                  <a:pt x="362055" y="486369"/>
                  <a:pt x="327932" y="433873"/>
                  <a:pt x="357153" y="390043"/>
                </a:cubicBezTo>
                <a:lnTo>
                  <a:pt x="379187" y="356993"/>
                </a:lnTo>
                <a:cubicBezTo>
                  <a:pt x="382859" y="334959"/>
                  <a:pt x="390204" y="313230"/>
                  <a:pt x="390204" y="290892"/>
                </a:cubicBezTo>
                <a:cubicBezTo>
                  <a:pt x="390204" y="272167"/>
                  <a:pt x="382265" y="254278"/>
                  <a:pt x="379187" y="235807"/>
                </a:cubicBezTo>
                <a:cubicBezTo>
                  <a:pt x="378387" y="231005"/>
                  <a:pt x="363986" y="118637"/>
                  <a:pt x="357153" y="103605"/>
                </a:cubicBezTo>
                <a:cubicBezTo>
                  <a:pt x="340864" y="67769"/>
                  <a:pt x="317558" y="31551"/>
                  <a:pt x="280035" y="15470"/>
                </a:cubicBezTo>
                <a:cubicBezTo>
                  <a:pt x="243938" y="0"/>
                  <a:pt x="219842" y="4453"/>
                  <a:pt x="180883" y="4453"/>
                </a:cubicBez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31" name="Picture 2"/>
          <p:cNvPicPr>
            <a:picLocks noChangeAspect="1" noChangeArrowheads="1"/>
          </p:cNvPicPr>
          <p:nvPr/>
        </p:nvPicPr>
        <p:blipFill>
          <a:blip r:embed="rId2" cstate="print"/>
          <a:srcRect/>
          <a:stretch>
            <a:fillRect/>
          </a:stretch>
        </p:blipFill>
        <p:spPr bwMode="auto">
          <a:xfrm>
            <a:off x="2667000" y="2864464"/>
            <a:ext cx="3810000" cy="4388107"/>
          </a:xfrm>
          <a:prstGeom prst="rect">
            <a:avLst/>
          </a:prstGeom>
          <a:noFill/>
          <a:ln w="9525">
            <a:noFill/>
            <a:miter lim="800000"/>
            <a:headEnd/>
            <a:tailEnd/>
          </a:ln>
        </p:spPr>
      </p:pic>
      <p:cxnSp>
        <p:nvCxnSpPr>
          <p:cNvPr id="32" name="Straight Arrow Connector 31"/>
          <p:cNvCxnSpPr/>
          <p:nvPr/>
        </p:nvCxnSpPr>
        <p:spPr>
          <a:xfrm flipH="1">
            <a:off x="3257550" y="6453982"/>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flipH="1">
            <a:off x="2876550" y="6225382"/>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flipH="1">
            <a:off x="4267200" y="3276600"/>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flipH="1">
            <a:off x="5181600" y="4267200"/>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a:off x="6156431" y="6339569"/>
            <a:ext cx="72919" cy="82323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cstate="print"/>
          <a:srcRect/>
          <a:stretch>
            <a:fillRect/>
          </a:stretch>
        </p:blipFill>
        <p:spPr bwMode="auto">
          <a:xfrm>
            <a:off x="1447800" y="1981200"/>
            <a:ext cx="2571750" cy="1628775"/>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2590800" y="4800600"/>
            <a:ext cx="3352800" cy="2854757"/>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803653" cy="338554"/>
          </a:xfrm>
          <a:prstGeom prst="rect">
            <a:avLst/>
          </a:prstGeom>
        </p:spPr>
        <p:txBody>
          <a:bodyPr wrap="none">
            <a:spAutoFit/>
          </a:bodyPr>
          <a:lstStyle/>
          <a:p>
            <a:r>
              <a:rPr lang="en-US" sz="1600" b="1" dirty="0" smtClean="0"/>
              <a:t>VI. Model calculation w/o data</a:t>
            </a:r>
          </a:p>
        </p:txBody>
      </p:sp>
      <p:sp>
        <p:nvSpPr>
          <p:cNvPr id="7" name="TextBox 6"/>
          <p:cNvSpPr txBox="1"/>
          <p:nvPr/>
        </p:nvSpPr>
        <p:spPr>
          <a:xfrm>
            <a:off x="1676400" y="7162800"/>
            <a:ext cx="686406" cy="276999"/>
          </a:xfrm>
          <a:prstGeom prst="rect">
            <a:avLst/>
          </a:prstGeom>
          <a:noFill/>
        </p:spPr>
        <p:txBody>
          <a:bodyPr wrap="none" rtlCol="0">
            <a:spAutoFit/>
          </a:bodyPr>
          <a:lstStyle/>
          <a:p>
            <a:r>
              <a:rPr lang="en-US" sz="1200" dirty="0" smtClean="0"/>
              <a:t>Fig. VI-2</a:t>
            </a:r>
            <a:endParaRPr lang="en-US" sz="1200" dirty="0"/>
          </a:p>
        </p:txBody>
      </p:sp>
      <p:sp>
        <p:nvSpPr>
          <p:cNvPr id="8" name="TextBox 7"/>
          <p:cNvSpPr txBox="1"/>
          <p:nvPr/>
        </p:nvSpPr>
        <p:spPr>
          <a:xfrm>
            <a:off x="457200" y="990600"/>
            <a:ext cx="5867400" cy="738664"/>
          </a:xfrm>
          <a:prstGeom prst="rect">
            <a:avLst/>
          </a:prstGeom>
          <a:noFill/>
        </p:spPr>
        <p:txBody>
          <a:bodyPr wrap="square" rtlCol="0">
            <a:spAutoFit/>
          </a:bodyPr>
          <a:lstStyle/>
          <a:p>
            <a:pPr marL="342900" indent="-342900"/>
            <a:r>
              <a:rPr lang="en-US" sz="1400" dirty="0" smtClean="0"/>
              <a:t>VI-1. Without a data set, one can use a default ‘Fit Page’ or an additional ‘Fit Page  just for modeling. A new Fit Page can be created by selecting the ‘New Fit Page’ from the ‘Fitting’ menu (Fig. VI-1).</a:t>
            </a:r>
          </a:p>
        </p:txBody>
      </p:sp>
      <p:sp>
        <p:nvSpPr>
          <p:cNvPr id="9" name="TextBox 8"/>
          <p:cNvSpPr txBox="1"/>
          <p:nvPr/>
        </p:nvSpPr>
        <p:spPr>
          <a:xfrm>
            <a:off x="2971800" y="3657600"/>
            <a:ext cx="686406" cy="276999"/>
          </a:xfrm>
          <a:prstGeom prst="rect">
            <a:avLst/>
          </a:prstGeom>
          <a:noFill/>
        </p:spPr>
        <p:txBody>
          <a:bodyPr wrap="none" rtlCol="0">
            <a:spAutoFit/>
          </a:bodyPr>
          <a:lstStyle/>
          <a:p>
            <a:r>
              <a:rPr lang="en-US" sz="1200" dirty="0" smtClean="0"/>
              <a:t>Fig. VI-1</a:t>
            </a:r>
            <a:endParaRPr lang="en-US" sz="1200" dirty="0"/>
          </a:p>
        </p:txBody>
      </p:sp>
      <p:cxnSp>
        <p:nvCxnSpPr>
          <p:cNvPr id="11" name="Straight Arrow Connector 10"/>
          <p:cNvCxnSpPr/>
          <p:nvPr/>
        </p:nvCxnSpPr>
        <p:spPr>
          <a:xfrm flipV="1">
            <a:off x="1828800" y="5486400"/>
            <a:ext cx="838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10800000">
            <a:off x="4419600" y="5867400"/>
            <a:ext cx="762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rot="10800000" flipV="1">
            <a:off x="3505200" y="2438400"/>
            <a:ext cx="6096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533400" y="3962400"/>
            <a:ext cx="6096000" cy="1169551"/>
          </a:xfrm>
          <a:prstGeom prst="rect">
            <a:avLst/>
          </a:prstGeom>
          <a:noFill/>
        </p:spPr>
        <p:txBody>
          <a:bodyPr wrap="square" rtlCol="0">
            <a:spAutoFit/>
          </a:bodyPr>
          <a:lstStyle/>
          <a:p>
            <a:pPr marL="342900" indent="-342900"/>
            <a:r>
              <a:rPr lang="en-US" sz="1400" dirty="0" smtClean="0"/>
              <a:t>VI-2. In the Fit Page, one can select a model function by selecting another from “Model” combo-box. Also, Q range and  the number of points of the calculation  can be adjusted by users.  the model description and parameter inputs are also </a:t>
            </a:r>
          </a:p>
          <a:p>
            <a:pPr marL="342900" indent="-342900"/>
            <a:r>
              <a:rPr lang="en-US" sz="1400" dirty="0" smtClean="0"/>
              <a:t>	provided (Fig. VI-2).</a:t>
            </a:r>
          </a:p>
        </p:txBody>
      </p:sp>
      <p:cxnSp>
        <p:nvCxnSpPr>
          <p:cNvPr id="23" name="Straight Arrow Connector 22"/>
          <p:cNvCxnSpPr/>
          <p:nvPr/>
        </p:nvCxnSpPr>
        <p:spPr>
          <a:xfrm flipV="1">
            <a:off x="2133600" y="586740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3505200" y="7086600"/>
            <a:ext cx="304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6248400" y="533400"/>
            <a:ext cx="341760" cy="276999"/>
          </a:xfrm>
          <a:prstGeom prst="rect">
            <a:avLst/>
          </a:prstGeom>
          <a:noFill/>
        </p:spPr>
        <p:txBody>
          <a:bodyPr wrap="none" rtlCol="0">
            <a:spAutoFit/>
          </a:bodyPr>
          <a:lstStyle/>
          <a:p>
            <a:r>
              <a:rPr lang="en-US" sz="1200" dirty="0" smtClean="0"/>
              <a:t>19</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2" cstate="print"/>
          <a:srcRect/>
          <a:stretch>
            <a:fillRect/>
          </a:stretch>
        </p:blipFill>
        <p:spPr bwMode="auto">
          <a:xfrm>
            <a:off x="609600" y="1828800"/>
            <a:ext cx="5842436" cy="4495800"/>
          </a:xfrm>
          <a:prstGeom prst="rect">
            <a:avLst/>
          </a:prstGeom>
          <a:noFill/>
          <a:ln w="9525">
            <a:noFill/>
            <a:miter lim="800000"/>
            <a:headEnd/>
            <a:tailEnd/>
          </a:ln>
        </p:spPr>
      </p:pic>
      <p:cxnSp>
        <p:nvCxnSpPr>
          <p:cNvPr id="8" name="Straight Connector 7"/>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2057400" y="304800"/>
            <a:ext cx="3023200" cy="338554"/>
          </a:xfrm>
          <a:prstGeom prst="rect">
            <a:avLst/>
          </a:prstGeom>
        </p:spPr>
        <p:txBody>
          <a:bodyPr wrap="none">
            <a:spAutoFit/>
          </a:bodyPr>
          <a:lstStyle/>
          <a:p>
            <a:r>
              <a:rPr lang="en-US" sz="1600" b="1" dirty="0" smtClean="0"/>
              <a:t>VI. Model calculation (continued)</a:t>
            </a:r>
            <a:endParaRPr lang="en-US" sz="1600" dirty="0" smtClean="0"/>
          </a:p>
        </p:txBody>
      </p:sp>
      <p:sp>
        <p:nvSpPr>
          <p:cNvPr id="10" name="TextBox 9"/>
          <p:cNvSpPr txBox="1"/>
          <p:nvPr/>
        </p:nvSpPr>
        <p:spPr>
          <a:xfrm>
            <a:off x="3048000" y="6400800"/>
            <a:ext cx="686406" cy="276999"/>
          </a:xfrm>
          <a:prstGeom prst="rect">
            <a:avLst/>
          </a:prstGeom>
          <a:noFill/>
        </p:spPr>
        <p:txBody>
          <a:bodyPr wrap="none" rtlCol="0">
            <a:spAutoFit/>
          </a:bodyPr>
          <a:lstStyle/>
          <a:p>
            <a:r>
              <a:rPr lang="en-US" sz="1200" dirty="0" smtClean="0"/>
              <a:t>Fig. VI-3</a:t>
            </a:r>
            <a:endParaRPr lang="en-US" sz="1200" dirty="0"/>
          </a:p>
        </p:txBody>
      </p:sp>
      <p:sp>
        <p:nvSpPr>
          <p:cNvPr id="11" name="TextBox 10"/>
          <p:cNvSpPr txBox="1"/>
          <p:nvPr/>
        </p:nvSpPr>
        <p:spPr>
          <a:xfrm>
            <a:off x="457200" y="990600"/>
            <a:ext cx="5867400" cy="738664"/>
          </a:xfrm>
          <a:prstGeom prst="rect">
            <a:avLst/>
          </a:prstGeom>
          <a:noFill/>
        </p:spPr>
        <p:txBody>
          <a:bodyPr wrap="square" rtlCol="0">
            <a:spAutoFit/>
          </a:bodyPr>
          <a:lstStyle/>
          <a:p>
            <a:pPr marL="342900" indent="-342900"/>
            <a:r>
              <a:rPr lang="en-US" sz="1400" dirty="0" smtClean="0"/>
              <a:t>VI-3. 2D model plot panel can be open by clicking the “1D Mode” button, and it will automatically be updated afterward together with 1D plot as the input values are changed (Fig. VI-3).</a:t>
            </a:r>
          </a:p>
        </p:txBody>
      </p:sp>
      <p:cxnSp>
        <p:nvCxnSpPr>
          <p:cNvPr id="15" name="Straight Arrow Connector 14"/>
          <p:cNvCxnSpPr/>
          <p:nvPr/>
        </p:nvCxnSpPr>
        <p:spPr>
          <a:xfrm rot="16200000" flipH="1">
            <a:off x="2286000" y="3810000"/>
            <a:ext cx="2057400" cy="990600"/>
          </a:xfrm>
          <a:prstGeom prst="straightConnector1">
            <a:avLst/>
          </a:prstGeom>
          <a:ln w="38100">
            <a:headEnd type="stealth"/>
            <a:tailEnd type="stealth"/>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533400" y="6755249"/>
            <a:ext cx="5943600" cy="1169551"/>
          </a:xfrm>
          <a:prstGeom prst="rect">
            <a:avLst/>
          </a:prstGeom>
          <a:noFill/>
        </p:spPr>
        <p:txBody>
          <a:bodyPr wrap="square" rtlCol="0">
            <a:spAutoFit/>
          </a:bodyPr>
          <a:lstStyle/>
          <a:p>
            <a:pPr marL="342900" indent="-342900"/>
            <a:r>
              <a:rPr lang="en-US" sz="1400" dirty="0" smtClean="0"/>
              <a:t>VI-4. User resets the model panel by selecting  a new model from the “Model” menu, and also can delete any control panel by clicking on “x” mark  beside of the panel name at the top right side corner. By clicking the Save button, the panel can also be saved and open later from the Fitting menu in the menu bar or by right-clicking and selecting it from the panel.</a:t>
            </a:r>
          </a:p>
        </p:txBody>
      </p:sp>
      <p:sp>
        <p:nvSpPr>
          <p:cNvPr id="17" name="TextBox 16"/>
          <p:cNvSpPr txBox="1"/>
          <p:nvPr/>
        </p:nvSpPr>
        <p:spPr>
          <a:xfrm>
            <a:off x="6248400" y="533400"/>
            <a:ext cx="341760" cy="276999"/>
          </a:xfrm>
          <a:prstGeom prst="rect">
            <a:avLst/>
          </a:prstGeom>
          <a:noFill/>
        </p:spPr>
        <p:txBody>
          <a:bodyPr wrap="none" rtlCol="0">
            <a:spAutoFit/>
          </a:bodyPr>
          <a:lstStyle/>
          <a:p>
            <a:r>
              <a:rPr lang="en-US" sz="1200" dirty="0" smtClean="0"/>
              <a:t>20</a:t>
            </a:r>
            <a:endParaRPr lang="en-US" sz="1200" dirty="0"/>
          </a:p>
        </p:txBody>
      </p:sp>
      <p:cxnSp>
        <p:nvCxnSpPr>
          <p:cNvPr id="18" name="Straight Arrow Connector 17"/>
          <p:cNvCxnSpPr/>
          <p:nvPr/>
        </p:nvCxnSpPr>
        <p:spPr>
          <a:xfrm>
            <a:off x="3124200" y="3048000"/>
            <a:ext cx="1295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990600"/>
            <a:ext cx="5867400" cy="5478423"/>
          </a:xfrm>
          <a:prstGeom prst="rect">
            <a:avLst/>
          </a:prstGeom>
          <a:noFill/>
        </p:spPr>
        <p:txBody>
          <a:bodyPr wrap="square" rtlCol="0">
            <a:spAutoFit/>
          </a:bodyPr>
          <a:lstStyle/>
          <a:p>
            <a:pPr marL="342900" indent="-342900"/>
            <a:r>
              <a:rPr lang="en-US" sz="1400" dirty="0" smtClean="0"/>
              <a:t>VII-1. Once user has a 2D plot, 2D averaging is ready to go.</a:t>
            </a:r>
          </a:p>
          <a:p>
            <a:pPr marL="342900" indent="-342900"/>
            <a:endParaRPr lang="en-US" sz="1400" dirty="0"/>
          </a:p>
          <a:p>
            <a:pPr marL="342900" indent="-342900"/>
            <a:r>
              <a:rPr lang="en-US" sz="1400" dirty="0" smtClean="0"/>
              <a:t>VII-2.  Locate the mouse pointer anywhere in the 2D image, and select one of averaging methods (Sector, Annulus, </a:t>
            </a:r>
            <a:r>
              <a:rPr lang="en-US" sz="1400" dirty="0" err="1" smtClean="0"/>
              <a:t>Boxsum</a:t>
            </a:r>
            <a:r>
              <a:rPr lang="en-US" sz="1400" dirty="0" smtClean="0"/>
              <a:t> or Box average) by right-click-holding the mouse and by locating the pointer.</a:t>
            </a:r>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a:p>
          <a:p>
            <a:pPr marL="342900" indent="-342900"/>
            <a:r>
              <a:rPr lang="en-US" sz="1400" dirty="0" smtClean="0"/>
              <a:t>VII-3. Use your mouse to hold and to drag the small cursor in the line to perform an average the area between lines or inside lines (except the circular average).  Depending on the kinds of averaging features, the cursor movement is restricted to fit the geometry of the area to perform the averaging.</a:t>
            </a:r>
          </a:p>
          <a:p>
            <a:pPr marL="342900" indent="-342900"/>
            <a:endParaRPr lang="en-US" sz="1400" dirty="0"/>
          </a:p>
          <a:p>
            <a:pPr marL="342900" indent="-342900"/>
            <a:r>
              <a:rPr lang="en-US" sz="1400" dirty="0" smtClean="0"/>
              <a:t>VII-4. If the error bars block the averaged 1D plot, right-click on the highlighted 1D plot and choose “hide error bars”.</a:t>
            </a:r>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1619674" cy="338554"/>
          </a:xfrm>
          <a:prstGeom prst="rect">
            <a:avLst/>
          </a:prstGeom>
        </p:spPr>
        <p:txBody>
          <a:bodyPr wrap="none">
            <a:spAutoFit/>
          </a:bodyPr>
          <a:lstStyle/>
          <a:p>
            <a:r>
              <a:rPr lang="en-US" sz="1600" b="1" dirty="0" smtClean="0"/>
              <a:t>VII. 2D averaging</a:t>
            </a:r>
            <a:endParaRPr lang="en-US" sz="1600" dirty="0" smtClean="0"/>
          </a:p>
        </p:txBody>
      </p:sp>
      <p:sp>
        <p:nvSpPr>
          <p:cNvPr id="8" name="TextBox 7"/>
          <p:cNvSpPr txBox="1"/>
          <p:nvPr/>
        </p:nvSpPr>
        <p:spPr>
          <a:xfrm>
            <a:off x="3978568" y="4495800"/>
            <a:ext cx="724878" cy="276999"/>
          </a:xfrm>
          <a:prstGeom prst="rect">
            <a:avLst/>
          </a:prstGeom>
          <a:noFill/>
        </p:spPr>
        <p:txBody>
          <a:bodyPr wrap="none" rtlCol="0">
            <a:spAutoFit/>
          </a:bodyPr>
          <a:lstStyle/>
          <a:p>
            <a:r>
              <a:rPr lang="en-US" sz="1200" dirty="0" smtClean="0"/>
              <a:t>Fig. VII-1</a:t>
            </a:r>
          </a:p>
        </p:txBody>
      </p:sp>
      <p:pic>
        <p:nvPicPr>
          <p:cNvPr id="13314" name="Picture 2"/>
          <p:cNvPicPr>
            <a:picLocks noChangeAspect="1" noChangeArrowheads="1"/>
          </p:cNvPicPr>
          <p:nvPr/>
        </p:nvPicPr>
        <p:blipFill>
          <a:blip r:embed="rId2" cstate="print"/>
          <a:srcRect/>
          <a:stretch>
            <a:fillRect/>
          </a:stretch>
        </p:blipFill>
        <p:spPr bwMode="auto">
          <a:xfrm>
            <a:off x="2944403" y="2362201"/>
            <a:ext cx="2454684" cy="2209800"/>
          </a:xfrm>
          <a:prstGeom prst="rect">
            <a:avLst/>
          </a:prstGeom>
          <a:noFill/>
          <a:ln w="9525">
            <a:noFill/>
            <a:miter lim="800000"/>
            <a:headEnd/>
            <a:tailEnd/>
          </a:ln>
          <a:effectLst/>
        </p:spPr>
      </p:pic>
      <p:cxnSp>
        <p:nvCxnSpPr>
          <p:cNvPr id="15" name="Straight Arrow Connector 14"/>
          <p:cNvCxnSpPr/>
          <p:nvPr/>
        </p:nvCxnSpPr>
        <p:spPr>
          <a:xfrm rot="10800000" flipV="1">
            <a:off x="5105400" y="3505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3315" name="Picture 3"/>
          <p:cNvPicPr>
            <a:picLocks noChangeAspect="1" noChangeArrowheads="1"/>
          </p:cNvPicPr>
          <p:nvPr/>
        </p:nvPicPr>
        <p:blipFill>
          <a:blip r:embed="rId3" cstate="print"/>
          <a:srcRect/>
          <a:stretch>
            <a:fillRect/>
          </a:stretch>
        </p:blipFill>
        <p:spPr bwMode="auto">
          <a:xfrm>
            <a:off x="914400" y="6705600"/>
            <a:ext cx="2378439" cy="10668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cstate="print"/>
          <a:srcRect/>
          <a:stretch>
            <a:fillRect/>
          </a:stretch>
        </p:blipFill>
        <p:spPr bwMode="auto">
          <a:xfrm>
            <a:off x="3733800" y="6705600"/>
            <a:ext cx="2476500" cy="1103982"/>
          </a:xfrm>
          <a:prstGeom prst="rect">
            <a:avLst/>
          </a:prstGeom>
          <a:noFill/>
          <a:ln w="9525">
            <a:noFill/>
            <a:miter lim="800000"/>
            <a:headEnd/>
            <a:tailEnd/>
          </a:ln>
          <a:effectLst/>
        </p:spPr>
      </p:pic>
      <p:sp>
        <p:nvSpPr>
          <p:cNvPr id="20" name="TextBox 19"/>
          <p:cNvSpPr txBox="1"/>
          <p:nvPr/>
        </p:nvSpPr>
        <p:spPr>
          <a:xfrm>
            <a:off x="3200400" y="7952601"/>
            <a:ext cx="724878" cy="276999"/>
          </a:xfrm>
          <a:prstGeom prst="rect">
            <a:avLst/>
          </a:prstGeom>
          <a:noFill/>
        </p:spPr>
        <p:txBody>
          <a:bodyPr wrap="none" rtlCol="0">
            <a:spAutoFit/>
          </a:bodyPr>
          <a:lstStyle/>
          <a:p>
            <a:r>
              <a:rPr lang="en-US" sz="1200" dirty="0" smtClean="0"/>
              <a:t>Fig. VII-2</a:t>
            </a:r>
            <a:endParaRPr lang="en-US" sz="1200" dirty="0"/>
          </a:p>
        </p:txBody>
      </p:sp>
      <p:sp>
        <p:nvSpPr>
          <p:cNvPr id="21" name="TextBox 20"/>
          <p:cNvSpPr txBox="1"/>
          <p:nvPr/>
        </p:nvSpPr>
        <p:spPr>
          <a:xfrm>
            <a:off x="1524000" y="6553200"/>
            <a:ext cx="1665328" cy="276999"/>
          </a:xfrm>
          <a:prstGeom prst="rect">
            <a:avLst/>
          </a:prstGeom>
          <a:noFill/>
        </p:spPr>
        <p:txBody>
          <a:bodyPr wrap="none" rtlCol="0">
            <a:spAutoFit/>
          </a:bodyPr>
          <a:lstStyle/>
          <a:p>
            <a:r>
              <a:rPr lang="en-US" sz="1200" dirty="0" smtClean="0"/>
              <a:t>Before hiding error bars</a:t>
            </a:r>
            <a:endParaRPr lang="en-US" sz="1200" dirty="0"/>
          </a:p>
        </p:txBody>
      </p:sp>
      <p:sp>
        <p:nvSpPr>
          <p:cNvPr id="22" name="TextBox 21"/>
          <p:cNvSpPr txBox="1"/>
          <p:nvPr/>
        </p:nvSpPr>
        <p:spPr>
          <a:xfrm>
            <a:off x="4191000" y="6553200"/>
            <a:ext cx="1569276" cy="276999"/>
          </a:xfrm>
          <a:prstGeom prst="rect">
            <a:avLst/>
          </a:prstGeom>
          <a:noFill/>
        </p:spPr>
        <p:txBody>
          <a:bodyPr wrap="none" rtlCol="0">
            <a:spAutoFit/>
          </a:bodyPr>
          <a:lstStyle/>
          <a:p>
            <a:r>
              <a:rPr lang="en-US" sz="1200" dirty="0" smtClean="0"/>
              <a:t>After hiding error bars</a:t>
            </a:r>
            <a:endParaRPr lang="en-US" sz="1200" dirty="0"/>
          </a:p>
        </p:txBody>
      </p:sp>
      <p:sp>
        <p:nvSpPr>
          <p:cNvPr id="23" name="Right Arrow 22"/>
          <p:cNvSpPr/>
          <p:nvPr/>
        </p:nvSpPr>
        <p:spPr>
          <a:xfrm>
            <a:off x="3429000" y="71628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21</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762000" y="1628001"/>
            <a:ext cx="5638800" cy="518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990600"/>
            <a:ext cx="5943600" cy="2893100"/>
          </a:xfrm>
          <a:prstGeom prst="rect">
            <a:avLst/>
          </a:prstGeom>
          <a:noFill/>
        </p:spPr>
        <p:txBody>
          <a:bodyPr wrap="square" rtlCol="0">
            <a:spAutoFit/>
          </a:bodyPr>
          <a:lstStyle/>
          <a:p>
            <a:pPr marL="342900" indent="-342900"/>
            <a:r>
              <a:rPr lang="en-US" sz="1400" dirty="0" smtClean="0"/>
              <a:t>VII-5. Some screen shots below show the shape of averaging area that we support.</a:t>
            </a:r>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r>
              <a:rPr lang="en-US" sz="1400" dirty="0" smtClean="0"/>
              <a:t>                 Sector average                  Annulus average           Box average (</a:t>
            </a:r>
            <a:r>
              <a:rPr lang="en-US" sz="1400" dirty="0" err="1" smtClean="0"/>
              <a:t>Qx</a:t>
            </a:r>
            <a:r>
              <a:rPr lang="en-US" sz="1400" dirty="0" smtClean="0"/>
              <a:t> or </a:t>
            </a:r>
            <a:r>
              <a:rPr lang="en-US" sz="1400" dirty="0" err="1" smtClean="0"/>
              <a:t>Qy</a:t>
            </a:r>
            <a:r>
              <a:rPr lang="en-US" sz="1400" dirty="0" smtClean="0"/>
              <a:t>)</a:t>
            </a:r>
          </a:p>
          <a:p>
            <a:pPr marL="342900" indent="-342900"/>
            <a:endParaRPr lang="en-US" sz="1400" dirty="0"/>
          </a:p>
        </p:txBody>
      </p:sp>
      <p:cxnSp>
        <p:nvCxnSpPr>
          <p:cNvPr id="7" name="Straight Connector 6"/>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2057400" y="304800"/>
            <a:ext cx="2496196" cy="338554"/>
          </a:xfrm>
          <a:prstGeom prst="rect">
            <a:avLst/>
          </a:prstGeom>
        </p:spPr>
        <p:txBody>
          <a:bodyPr wrap="none">
            <a:spAutoFit/>
          </a:bodyPr>
          <a:lstStyle/>
          <a:p>
            <a:r>
              <a:rPr lang="en-US" sz="1600" b="1" dirty="0" smtClean="0"/>
              <a:t>VII. 2D average (continued)</a:t>
            </a:r>
            <a:endParaRPr lang="en-US" sz="1600" dirty="0" smtClean="0"/>
          </a:p>
        </p:txBody>
      </p:sp>
      <p:sp>
        <p:nvSpPr>
          <p:cNvPr id="9" name="TextBox 8"/>
          <p:cNvSpPr txBox="1"/>
          <p:nvPr/>
        </p:nvSpPr>
        <p:spPr>
          <a:xfrm>
            <a:off x="3276600" y="6809601"/>
            <a:ext cx="762000" cy="276999"/>
          </a:xfrm>
          <a:prstGeom prst="rect">
            <a:avLst/>
          </a:prstGeom>
          <a:noFill/>
        </p:spPr>
        <p:txBody>
          <a:bodyPr wrap="square" rtlCol="0">
            <a:spAutoFit/>
          </a:bodyPr>
          <a:lstStyle/>
          <a:p>
            <a:r>
              <a:rPr lang="en-US" sz="1200" dirty="0" smtClean="0"/>
              <a:t>Fig. VII-3</a:t>
            </a:r>
            <a:endParaRPr lang="en-US" sz="1200" dirty="0"/>
          </a:p>
        </p:txBody>
      </p:sp>
      <p:pic>
        <p:nvPicPr>
          <p:cNvPr id="14338" name="Picture 2"/>
          <p:cNvPicPr>
            <a:picLocks noChangeAspect="1" noChangeArrowheads="1"/>
          </p:cNvPicPr>
          <p:nvPr/>
        </p:nvPicPr>
        <p:blipFill>
          <a:blip r:embed="rId2" cstate="print"/>
          <a:srcRect/>
          <a:stretch>
            <a:fillRect/>
          </a:stretch>
        </p:blipFill>
        <p:spPr bwMode="auto">
          <a:xfrm>
            <a:off x="914400" y="1701224"/>
            <a:ext cx="1631946" cy="1652587"/>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2743200" y="1701224"/>
            <a:ext cx="1697688" cy="16764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cstate="print"/>
          <a:srcRect/>
          <a:stretch>
            <a:fillRect/>
          </a:stretch>
        </p:blipFill>
        <p:spPr bwMode="auto">
          <a:xfrm>
            <a:off x="4628677" y="1701224"/>
            <a:ext cx="1695923" cy="1674472"/>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cstate="print"/>
          <a:srcRect/>
          <a:stretch>
            <a:fillRect/>
          </a:stretch>
        </p:blipFill>
        <p:spPr bwMode="auto">
          <a:xfrm>
            <a:off x="990600" y="3911024"/>
            <a:ext cx="2341324" cy="2608263"/>
          </a:xfrm>
          <a:prstGeom prst="rect">
            <a:avLst/>
          </a:prstGeom>
          <a:noFill/>
          <a:ln w="9525">
            <a:noFill/>
            <a:miter lim="800000"/>
            <a:headEnd/>
            <a:tailEnd/>
          </a:ln>
          <a:effectLst/>
        </p:spPr>
      </p:pic>
      <p:sp>
        <p:nvSpPr>
          <p:cNvPr id="21" name="TextBox 20"/>
          <p:cNvSpPr txBox="1"/>
          <p:nvPr/>
        </p:nvSpPr>
        <p:spPr>
          <a:xfrm>
            <a:off x="775670" y="6425624"/>
            <a:ext cx="2729530" cy="307777"/>
          </a:xfrm>
          <a:prstGeom prst="rect">
            <a:avLst/>
          </a:prstGeom>
          <a:noFill/>
        </p:spPr>
        <p:txBody>
          <a:bodyPr wrap="none" rtlCol="0">
            <a:spAutoFit/>
          </a:bodyPr>
          <a:lstStyle/>
          <a:p>
            <a:r>
              <a:rPr lang="en-US" sz="1400" dirty="0" err="1" smtClean="0"/>
              <a:t>Boxsum</a:t>
            </a:r>
            <a:r>
              <a:rPr lang="en-US" sz="1400" dirty="0" smtClean="0"/>
              <a:t> (Integration over the area)</a:t>
            </a:r>
            <a:endParaRPr lang="en-US" sz="1400" dirty="0"/>
          </a:p>
        </p:txBody>
      </p:sp>
      <p:pic>
        <p:nvPicPr>
          <p:cNvPr id="14342" name="Picture 6"/>
          <p:cNvPicPr>
            <a:picLocks noChangeAspect="1" noChangeArrowheads="1"/>
          </p:cNvPicPr>
          <p:nvPr/>
        </p:nvPicPr>
        <p:blipFill>
          <a:blip r:embed="rId6" cstate="print"/>
          <a:srcRect/>
          <a:stretch>
            <a:fillRect/>
          </a:stretch>
        </p:blipFill>
        <p:spPr bwMode="auto">
          <a:xfrm>
            <a:off x="4114800" y="3914001"/>
            <a:ext cx="1887899" cy="2541588"/>
          </a:xfrm>
          <a:prstGeom prst="rect">
            <a:avLst/>
          </a:prstGeom>
          <a:noFill/>
          <a:ln w="9525">
            <a:noFill/>
            <a:miter lim="800000"/>
            <a:headEnd/>
            <a:tailEnd/>
          </a:ln>
          <a:effectLst/>
        </p:spPr>
      </p:pic>
      <p:sp>
        <p:nvSpPr>
          <p:cNvPr id="23" name="TextBox 22"/>
          <p:cNvSpPr txBox="1"/>
          <p:nvPr/>
        </p:nvSpPr>
        <p:spPr>
          <a:xfrm>
            <a:off x="3886200" y="6428601"/>
            <a:ext cx="2455159" cy="307777"/>
          </a:xfrm>
          <a:prstGeom prst="rect">
            <a:avLst/>
          </a:prstGeom>
          <a:noFill/>
        </p:spPr>
        <p:txBody>
          <a:bodyPr wrap="none" rtlCol="0">
            <a:spAutoFit/>
          </a:bodyPr>
          <a:lstStyle/>
          <a:p>
            <a:r>
              <a:rPr lang="en-US" sz="1400" dirty="0" smtClean="0"/>
              <a:t>Circular average for whole area</a:t>
            </a:r>
            <a:endParaRPr lang="en-US" sz="1400" dirty="0"/>
          </a:p>
        </p:txBody>
      </p:sp>
      <p:sp>
        <p:nvSpPr>
          <p:cNvPr id="31" name="TextBox 30"/>
          <p:cNvSpPr txBox="1"/>
          <p:nvPr/>
        </p:nvSpPr>
        <p:spPr>
          <a:xfrm>
            <a:off x="6248400" y="533400"/>
            <a:ext cx="341760" cy="276999"/>
          </a:xfrm>
          <a:prstGeom prst="rect">
            <a:avLst/>
          </a:prstGeom>
          <a:noFill/>
        </p:spPr>
        <p:txBody>
          <a:bodyPr wrap="none" rtlCol="0">
            <a:spAutoFit/>
          </a:bodyPr>
          <a:lstStyle/>
          <a:p>
            <a:r>
              <a:rPr lang="en-US" sz="1200" dirty="0" smtClean="0"/>
              <a:t>22</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3886200" y="5811104"/>
            <a:ext cx="1914525" cy="1808896"/>
          </a:xfrm>
          <a:prstGeom prst="rect">
            <a:avLst/>
          </a:prstGeom>
          <a:noFill/>
          <a:ln w="9525">
            <a:noFill/>
            <a:miter lim="800000"/>
            <a:headEnd/>
            <a:tailEnd/>
          </a:ln>
          <a:effectLst/>
        </p:spPr>
      </p:pic>
      <p:sp>
        <p:nvSpPr>
          <p:cNvPr id="22" name="Rectangle 21"/>
          <p:cNvSpPr/>
          <p:nvPr/>
        </p:nvSpPr>
        <p:spPr>
          <a:xfrm>
            <a:off x="762000" y="2133600"/>
            <a:ext cx="52578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990600"/>
            <a:ext cx="5867400" cy="5262979"/>
          </a:xfrm>
          <a:prstGeom prst="rect">
            <a:avLst/>
          </a:prstGeom>
          <a:noFill/>
        </p:spPr>
        <p:txBody>
          <a:bodyPr wrap="square" rtlCol="0">
            <a:spAutoFit/>
          </a:bodyPr>
          <a:lstStyle/>
          <a:p>
            <a:pPr marL="342900" indent="-342900"/>
            <a:r>
              <a:rPr lang="en-US" sz="1400" dirty="0" smtClean="0"/>
              <a:t>VIII-1. Currently saving a plot panel snapshot is supported in </a:t>
            </a:r>
            <a:r>
              <a:rPr lang="en-US" sz="1400" dirty="0" err="1" smtClean="0"/>
              <a:t>png</a:t>
            </a:r>
            <a:r>
              <a:rPr lang="en-US" sz="1400" dirty="0" smtClean="0"/>
              <a:t>, </a:t>
            </a:r>
            <a:r>
              <a:rPr lang="en-US" sz="1400" dirty="0" err="1" smtClean="0"/>
              <a:t>pdf</a:t>
            </a:r>
            <a:r>
              <a:rPr lang="en-US" sz="1400" dirty="0" smtClean="0"/>
              <a:t>, </a:t>
            </a:r>
            <a:r>
              <a:rPr lang="en-US" sz="1400" dirty="0" err="1" smtClean="0"/>
              <a:t>ps</a:t>
            </a:r>
            <a:r>
              <a:rPr lang="en-US" sz="1400" dirty="0" smtClean="0"/>
              <a:t>, and </a:t>
            </a:r>
            <a:r>
              <a:rPr lang="en-US" sz="1400" dirty="0" err="1" smtClean="0"/>
              <a:t>eps</a:t>
            </a:r>
            <a:r>
              <a:rPr lang="en-US" sz="1400" dirty="0" smtClean="0"/>
              <a:t> formats. Method 1: Right-clicking on anywhere inside 1D and 2D plot will bring the context menu box.</a:t>
            </a:r>
            <a:r>
              <a:rPr lang="en-US" sz="1400" dirty="0"/>
              <a:t> </a:t>
            </a:r>
            <a:r>
              <a:rPr lang="en-US" sz="1400" dirty="0" smtClean="0"/>
              <a:t>Select “Save image”, “Print image”, or “Print Preview” of interest (Fig. VIII-1). Method 2: Click on the icon at the bottom of the plots.</a:t>
            </a:r>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VIII-2.  The data points in the plot can be saved in the txt and </a:t>
            </a:r>
            <a:r>
              <a:rPr lang="en-US" sz="1400" dirty="0" err="1" smtClean="0"/>
              <a:t>CanSAS</a:t>
            </a:r>
            <a:r>
              <a:rPr lang="en-US" sz="1400" dirty="0" smtClean="0"/>
              <a:t> xml (DAT for 2D) formats. Move mouse to the data points to highlight the symbols. Then, right-click on the highlighted data points. In the context menu, select “Save Points as a </a:t>
            </a:r>
            <a:r>
              <a:rPr lang="en-US" sz="1400" dirty="0" err="1" smtClean="0"/>
              <a:t>FIle</a:t>
            </a:r>
            <a:r>
              <a:rPr lang="en-US" sz="1400" dirty="0" smtClean="0"/>
              <a:t>” (Fig. VIII-2). </a:t>
            </a:r>
          </a:p>
          <a:p>
            <a:pPr marL="342900" indent="-342900"/>
            <a:endParaRPr lang="en-US" sz="1400" dirty="0" smtClean="0"/>
          </a:p>
          <a:p>
            <a:pPr marL="342900" indent="-342900"/>
            <a:endParaRPr lang="en-US" sz="1400" dirty="0"/>
          </a:p>
        </p:txBody>
      </p:sp>
      <p:pic>
        <p:nvPicPr>
          <p:cNvPr id="15362" name="Picture 2"/>
          <p:cNvPicPr>
            <a:picLocks noChangeAspect="1" noChangeArrowheads="1"/>
          </p:cNvPicPr>
          <p:nvPr/>
        </p:nvPicPr>
        <p:blipFill>
          <a:blip r:embed="rId3" cstate="print"/>
          <a:srcRect/>
          <a:stretch>
            <a:fillRect/>
          </a:stretch>
        </p:blipFill>
        <p:spPr bwMode="auto">
          <a:xfrm>
            <a:off x="3581400" y="2209800"/>
            <a:ext cx="2417763" cy="1840140"/>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689134" cy="338554"/>
          </a:xfrm>
          <a:prstGeom prst="rect">
            <a:avLst/>
          </a:prstGeom>
        </p:spPr>
        <p:txBody>
          <a:bodyPr wrap="none">
            <a:spAutoFit/>
          </a:bodyPr>
          <a:lstStyle/>
          <a:p>
            <a:r>
              <a:rPr lang="en-US" sz="1600" b="1" dirty="0" smtClean="0"/>
              <a:t>VIII. Save</a:t>
            </a:r>
            <a:r>
              <a:rPr lang="en-US" sz="1600" b="1" dirty="0"/>
              <a:t> </a:t>
            </a:r>
            <a:r>
              <a:rPr lang="en-US" sz="1600" b="1" dirty="0" smtClean="0"/>
              <a:t>data and print plots</a:t>
            </a:r>
            <a:endParaRPr lang="en-US" sz="1600" dirty="0" smtClean="0"/>
          </a:p>
        </p:txBody>
      </p:sp>
      <p:sp>
        <p:nvSpPr>
          <p:cNvPr id="8" name="TextBox 7"/>
          <p:cNvSpPr txBox="1"/>
          <p:nvPr/>
        </p:nvSpPr>
        <p:spPr>
          <a:xfrm>
            <a:off x="2987968" y="4371201"/>
            <a:ext cx="716735" cy="276999"/>
          </a:xfrm>
          <a:prstGeom prst="rect">
            <a:avLst/>
          </a:prstGeom>
          <a:noFill/>
        </p:spPr>
        <p:txBody>
          <a:bodyPr wrap="none" rtlCol="0">
            <a:spAutoFit/>
          </a:bodyPr>
          <a:lstStyle/>
          <a:p>
            <a:r>
              <a:rPr lang="en-US" sz="1200" dirty="0" smtClean="0"/>
              <a:t>Fig.VIII-1</a:t>
            </a:r>
            <a:endParaRPr lang="en-US" sz="1200" dirty="0"/>
          </a:p>
        </p:txBody>
      </p:sp>
      <p:cxnSp>
        <p:nvCxnSpPr>
          <p:cNvPr id="10" name="Straight Arrow Connector 9"/>
          <p:cNvCxnSpPr/>
          <p:nvPr/>
        </p:nvCxnSpPr>
        <p:spPr>
          <a:xfrm rot="10800000" flipV="1">
            <a:off x="4724400" y="26670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rot="10800000" flipV="1">
            <a:off x="5105400" y="655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5364" name="Picture 4"/>
          <p:cNvPicPr>
            <a:picLocks noChangeAspect="1" noChangeArrowheads="1"/>
          </p:cNvPicPr>
          <p:nvPr/>
        </p:nvPicPr>
        <p:blipFill>
          <a:blip r:embed="rId4" cstate="print"/>
          <a:srcRect/>
          <a:stretch>
            <a:fillRect/>
          </a:stretch>
        </p:blipFill>
        <p:spPr bwMode="auto">
          <a:xfrm>
            <a:off x="914400" y="2209800"/>
            <a:ext cx="1998663" cy="2060382"/>
          </a:xfrm>
          <a:prstGeom prst="rect">
            <a:avLst/>
          </a:prstGeom>
          <a:noFill/>
          <a:ln w="9525">
            <a:noFill/>
            <a:miter lim="800000"/>
            <a:headEnd/>
            <a:tailEnd/>
          </a:ln>
          <a:effectLst/>
        </p:spPr>
      </p:pic>
      <p:cxnSp>
        <p:nvCxnSpPr>
          <p:cNvPr id="21" name="Straight Arrow Connector 20"/>
          <p:cNvCxnSpPr/>
          <p:nvPr/>
        </p:nvCxnSpPr>
        <p:spPr>
          <a:xfrm rot="10800000" flipV="1">
            <a:off x="2514600" y="274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3048000" y="7620000"/>
            <a:ext cx="763351" cy="276999"/>
          </a:xfrm>
          <a:prstGeom prst="rect">
            <a:avLst/>
          </a:prstGeom>
          <a:noFill/>
        </p:spPr>
        <p:txBody>
          <a:bodyPr wrap="none" rtlCol="0">
            <a:spAutoFit/>
          </a:bodyPr>
          <a:lstStyle/>
          <a:p>
            <a:r>
              <a:rPr lang="en-US" sz="1200" dirty="0" smtClean="0"/>
              <a:t>Fig. VIII-2</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23</a:t>
            </a:r>
            <a:endParaRPr lang="en-US" sz="1200" dirty="0"/>
          </a:p>
        </p:txBody>
      </p:sp>
      <p:pic>
        <p:nvPicPr>
          <p:cNvPr id="10242" name="Picture 2"/>
          <p:cNvPicPr>
            <a:picLocks noChangeAspect="1" noChangeArrowheads="1"/>
          </p:cNvPicPr>
          <p:nvPr/>
        </p:nvPicPr>
        <p:blipFill>
          <a:blip r:embed="rId5" cstate="print"/>
          <a:srcRect/>
          <a:stretch>
            <a:fillRect/>
          </a:stretch>
        </p:blipFill>
        <p:spPr bwMode="auto">
          <a:xfrm>
            <a:off x="743341" y="5981700"/>
            <a:ext cx="2990459" cy="1562100"/>
          </a:xfrm>
          <a:prstGeom prst="rect">
            <a:avLst/>
          </a:prstGeom>
          <a:noFill/>
          <a:ln w="9525">
            <a:noFill/>
            <a:miter lim="800000"/>
            <a:headEnd/>
            <a:tailEnd/>
          </a:ln>
          <a:effectLst/>
        </p:spPr>
      </p:pic>
      <p:cxnSp>
        <p:nvCxnSpPr>
          <p:cNvPr id="20" name="Straight Arrow Connector 19"/>
          <p:cNvCxnSpPr/>
          <p:nvPr/>
        </p:nvCxnSpPr>
        <p:spPr>
          <a:xfrm rot="5400000" flipH="1" flipV="1">
            <a:off x="2019300" y="7277100"/>
            <a:ext cx="3048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3074" name="Picture 2"/>
          <p:cNvPicPr>
            <a:picLocks noChangeAspect="1" noChangeArrowheads="1"/>
          </p:cNvPicPr>
          <p:nvPr/>
        </p:nvPicPr>
        <p:blipFill>
          <a:blip r:embed="rId6" cstate="print"/>
          <a:srcRect/>
          <a:stretch>
            <a:fillRect/>
          </a:stretch>
        </p:blipFill>
        <p:spPr bwMode="auto">
          <a:xfrm>
            <a:off x="3552824" y="4088196"/>
            <a:ext cx="2466976" cy="255204"/>
          </a:xfrm>
          <a:prstGeom prst="rect">
            <a:avLst/>
          </a:prstGeom>
          <a:noFill/>
          <a:ln w="9525">
            <a:noFill/>
            <a:miter lim="800000"/>
            <a:headEnd/>
            <a:tailEnd/>
          </a:ln>
        </p:spPr>
      </p:pic>
      <p:cxnSp>
        <p:nvCxnSpPr>
          <p:cNvPr id="25" name="Straight Arrow Connector 24"/>
          <p:cNvCxnSpPr/>
          <p:nvPr/>
        </p:nvCxnSpPr>
        <p:spPr>
          <a:xfrm rot="10800000" flipV="1">
            <a:off x="4724400" y="3886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a:stretch>
            <a:fillRect/>
          </a:stretch>
        </p:blipFill>
        <p:spPr bwMode="auto">
          <a:xfrm>
            <a:off x="1914525" y="5943600"/>
            <a:ext cx="3495675" cy="1895475"/>
          </a:xfrm>
          <a:prstGeom prst="rect">
            <a:avLst/>
          </a:prstGeom>
          <a:noFill/>
          <a:ln w="9525">
            <a:noFill/>
            <a:miter lim="800000"/>
            <a:headEnd/>
            <a:tailEnd/>
          </a:ln>
        </p:spPr>
      </p:pic>
      <p:pic>
        <p:nvPicPr>
          <p:cNvPr id="8193" name="Picture 1"/>
          <p:cNvPicPr>
            <a:picLocks noChangeAspect="1" noChangeArrowheads="1"/>
          </p:cNvPicPr>
          <p:nvPr/>
        </p:nvPicPr>
        <p:blipFill>
          <a:blip r:embed="rId3" cstate="print"/>
          <a:srcRect/>
          <a:stretch>
            <a:fillRect/>
          </a:stretch>
        </p:blipFill>
        <p:spPr bwMode="auto">
          <a:xfrm>
            <a:off x="1905000" y="3200400"/>
            <a:ext cx="3686175" cy="1771650"/>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462965" cy="338554"/>
          </a:xfrm>
          <a:prstGeom prst="rect">
            <a:avLst/>
          </a:prstGeom>
        </p:spPr>
        <p:txBody>
          <a:bodyPr wrap="none">
            <a:spAutoFit/>
          </a:bodyPr>
          <a:lstStyle/>
          <a:p>
            <a:r>
              <a:rPr lang="en-US" sz="1600" b="1" dirty="0" smtClean="0"/>
              <a:t>IX. Pr inversion</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24</a:t>
            </a:r>
            <a:endParaRPr lang="en-US" sz="1200" dirty="0"/>
          </a:p>
        </p:txBody>
      </p:sp>
      <p:sp>
        <p:nvSpPr>
          <p:cNvPr id="8" name="Rectangle 7"/>
          <p:cNvSpPr/>
          <p:nvPr/>
        </p:nvSpPr>
        <p:spPr>
          <a:xfrm>
            <a:off x="685800" y="685800"/>
            <a:ext cx="5638800" cy="2677656"/>
          </a:xfrm>
          <a:prstGeom prst="rect">
            <a:avLst/>
          </a:prstGeom>
        </p:spPr>
        <p:txBody>
          <a:bodyPr wrap="square">
            <a:spAutoFit/>
          </a:bodyPr>
          <a:lstStyle/>
          <a:p>
            <a:endParaRPr lang="en-US" sz="1400" dirty="0" smtClean="0"/>
          </a:p>
          <a:p>
            <a:r>
              <a:rPr lang="en-US" sz="1400" b="1" dirty="0" smtClean="0"/>
              <a:t> Pr inversion is based on P. Moore, J. Appl. </a:t>
            </a:r>
            <a:r>
              <a:rPr lang="en-US" sz="1400" b="1" dirty="0" err="1" smtClean="0"/>
              <a:t>Cryst</a:t>
            </a:r>
            <a:r>
              <a:rPr lang="en-US" sz="1400" b="1" dirty="0" smtClean="0"/>
              <a:t>. (1980) 13, 168-175.</a:t>
            </a:r>
          </a:p>
          <a:p>
            <a:r>
              <a:rPr lang="en-US" sz="1400" b="1" dirty="0" smtClean="0"/>
              <a:t>This calculation method is available in a stand alone application (PrView).  Please see details at </a:t>
            </a:r>
            <a:r>
              <a:rPr lang="en-US" sz="1400" b="1" dirty="0" smtClean="0">
                <a:hlinkClick r:id="rId4"/>
              </a:rPr>
              <a:t>http://danse.chem.utk.edu/downloads/PrView0.2_tutorial.pdf</a:t>
            </a:r>
            <a:endParaRPr lang="en-US" sz="1400" b="1" dirty="0" smtClean="0"/>
          </a:p>
          <a:p>
            <a:endParaRPr lang="en-US" sz="1400" b="1" dirty="0" smtClean="0"/>
          </a:p>
          <a:p>
            <a:r>
              <a:rPr lang="en-US" sz="1400" b="1" dirty="0" smtClean="0"/>
              <a:t>In this tutorial, we will show how to switch between Fitting (or model calculations) and Pr inversion.</a:t>
            </a:r>
          </a:p>
          <a:p>
            <a:endParaRPr lang="en-US" sz="1400" dirty="0" smtClean="0"/>
          </a:p>
          <a:p>
            <a:r>
              <a:rPr lang="en-US" sz="1400" dirty="0" smtClean="0"/>
              <a:t>IX-1. Choose ‘Pr inversion’ from ‘Analysis’ in the menu (cf. , choose ‘Fitting’ to go back to model fitting panels).</a:t>
            </a:r>
          </a:p>
          <a:p>
            <a:endParaRPr lang="en-US" sz="1400" dirty="0" smtClean="0"/>
          </a:p>
        </p:txBody>
      </p:sp>
      <p:sp>
        <p:nvSpPr>
          <p:cNvPr id="11" name="Rectangle 10"/>
          <p:cNvSpPr/>
          <p:nvPr/>
        </p:nvSpPr>
        <p:spPr>
          <a:xfrm>
            <a:off x="685800" y="4953000"/>
            <a:ext cx="5638800" cy="1384995"/>
          </a:xfrm>
          <a:prstGeom prst="rect">
            <a:avLst/>
          </a:prstGeom>
        </p:spPr>
        <p:txBody>
          <a:bodyPr wrap="square">
            <a:spAutoFit/>
          </a:bodyPr>
          <a:lstStyle/>
          <a:p>
            <a:endParaRPr lang="en-US" sz="1400" dirty="0" smtClean="0"/>
          </a:p>
          <a:p>
            <a:r>
              <a:rPr lang="en-US" sz="1400" dirty="0" smtClean="0"/>
              <a:t>IX-2. Use III-1, III-2, or III-3 step to load a data to the Pr control panel. And make sure the data name is shown in the panel. </a:t>
            </a:r>
          </a:p>
          <a:p>
            <a:r>
              <a:rPr lang="en-US" sz="1400" dirty="0" smtClean="0"/>
              <a:t>Note that unlike Fitting, Pr Inversion allows only one control panel.</a:t>
            </a:r>
          </a:p>
          <a:p>
            <a:endParaRPr lang="en-US" sz="1400" dirty="0" smtClean="0"/>
          </a:p>
          <a:p>
            <a:endParaRPr lang="en-US" sz="1400" dirty="0" smtClean="0"/>
          </a:p>
        </p:txBody>
      </p:sp>
      <p:cxnSp>
        <p:nvCxnSpPr>
          <p:cNvPr id="13" name="Straight Arrow Connector 12"/>
          <p:cNvCxnSpPr/>
          <p:nvPr/>
        </p:nvCxnSpPr>
        <p:spPr>
          <a:xfrm rot="5400000">
            <a:off x="3657600" y="3048000"/>
            <a:ext cx="8382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rot="10800000" flipV="1">
            <a:off x="3514725" y="6705600"/>
            <a:ext cx="762000" cy="22859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4953000" y="4876800"/>
            <a:ext cx="679994" cy="276999"/>
          </a:xfrm>
          <a:prstGeom prst="rect">
            <a:avLst/>
          </a:prstGeom>
          <a:noFill/>
        </p:spPr>
        <p:txBody>
          <a:bodyPr wrap="none" rtlCol="0">
            <a:spAutoFit/>
          </a:bodyPr>
          <a:lstStyle/>
          <a:p>
            <a:r>
              <a:rPr lang="en-US" sz="1200" dirty="0" smtClean="0"/>
              <a:t>Fig. IX-1</a:t>
            </a:r>
            <a:endParaRPr lang="en-US" sz="1200" dirty="0"/>
          </a:p>
        </p:txBody>
      </p:sp>
      <p:sp>
        <p:nvSpPr>
          <p:cNvPr id="19" name="TextBox 18"/>
          <p:cNvSpPr txBox="1"/>
          <p:nvPr/>
        </p:nvSpPr>
        <p:spPr>
          <a:xfrm>
            <a:off x="3200400" y="8001000"/>
            <a:ext cx="679994" cy="276999"/>
          </a:xfrm>
          <a:prstGeom prst="rect">
            <a:avLst/>
          </a:prstGeom>
          <a:noFill/>
        </p:spPr>
        <p:txBody>
          <a:bodyPr wrap="none" rtlCol="0">
            <a:spAutoFit/>
          </a:bodyPr>
          <a:lstStyle/>
          <a:p>
            <a:r>
              <a:rPr lang="en-US" sz="1200" dirty="0" smtClean="0"/>
              <a:t>Fig. IX-2</a:t>
            </a:r>
            <a:endParaRPr lang="en-US" sz="1200" dirty="0"/>
          </a:p>
        </p:txBody>
      </p:sp>
      <p:cxnSp>
        <p:nvCxnSpPr>
          <p:cNvPr id="27" name="Straight Arrow Connector 26"/>
          <p:cNvCxnSpPr/>
          <p:nvPr/>
        </p:nvCxnSpPr>
        <p:spPr>
          <a:xfrm flipV="1">
            <a:off x="1533525" y="6553200"/>
            <a:ext cx="838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1000125" y="7010400"/>
            <a:ext cx="939488" cy="646331"/>
          </a:xfrm>
          <a:prstGeom prst="rect">
            <a:avLst/>
          </a:prstGeom>
          <a:noFill/>
        </p:spPr>
        <p:txBody>
          <a:bodyPr wrap="none" rtlCol="0">
            <a:spAutoFit/>
          </a:bodyPr>
          <a:lstStyle/>
          <a:p>
            <a:r>
              <a:rPr lang="en-US" sz="1200" dirty="0" smtClean="0"/>
              <a:t>To save this </a:t>
            </a:r>
          </a:p>
          <a:p>
            <a:r>
              <a:rPr lang="en-US" sz="1200" dirty="0" smtClean="0"/>
              <a:t>analysis </a:t>
            </a:r>
          </a:p>
          <a:p>
            <a:r>
              <a:rPr lang="en-US" sz="1200" dirty="0" smtClean="0"/>
              <a:t>panel status</a:t>
            </a:r>
            <a:endParaRPr 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a:stretch>
            <a:fillRect/>
          </a:stretch>
        </p:blipFill>
        <p:spPr bwMode="auto">
          <a:xfrm>
            <a:off x="2133600" y="1905000"/>
            <a:ext cx="3457575" cy="1724025"/>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497158" cy="584775"/>
          </a:xfrm>
          <a:prstGeom prst="rect">
            <a:avLst/>
          </a:prstGeom>
        </p:spPr>
        <p:txBody>
          <a:bodyPr wrap="none">
            <a:spAutoFit/>
          </a:bodyPr>
          <a:lstStyle/>
          <a:p>
            <a:r>
              <a:rPr lang="en-US" sz="1600" b="1" dirty="0" smtClean="0"/>
              <a:t>IX. Pr inversion (continued)</a:t>
            </a:r>
            <a:endParaRPr lang="en-US" sz="1600" dirty="0" smtClean="0"/>
          </a:p>
          <a:p>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25</a:t>
            </a:r>
            <a:endParaRPr lang="en-US" sz="1200" dirty="0"/>
          </a:p>
        </p:txBody>
      </p:sp>
      <p:sp>
        <p:nvSpPr>
          <p:cNvPr id="8" name="Rectangle 7"/>
          <p:cNvSpPr/>
          <p:nvPr/>
        </p:nvSpPr>
        <p:spPr>
          <a:xfrm>
            <a:off x="685800" y="914400"/>
            <a:ext cx="5638800" cy="1169551"/>
          </a:xfrm>
          <a:prstGeom prst="rect">
            <a:avLst/>
          </a:prstGeom>
        </p:spPr>
        <p:txBody>
          <a:bodyPr wrap="square">
            <a:spAutoFit/>
          </a:bodyPr>
          <a:lstStyle/>
          <a:p>
            <a:r>
              <a:rPr lang="en-US" sz="1400" dirty="0" smtClean="0"/>
              <a:t>IX-3. </a:t>
            </a:r>
            <a:r>
              <a:rPr lang="en-US" sz="1400" b="1" dirty="0" smtClean="0"/>
              <a:t>Background estimate:  </a:t>
            </a:r>
            <a:r>
              <a:rPr lang="en-US" sz="1400" dirty="0" smtClean="0"/>
              <a:t>By checking the background estimate box, you can let the application fit a constant background value for your I(q) data.</a:t>
            </a:r>
          </a:p>
          <a:p>
            <a:endParaRPr lang="en-US" sz="1400" b="1" dirty="0" smtClean="0"/>
          </a:p>
          <a:p>
            <a:endParaRPr lang="en-US" sz="1400" b="1" dirty="0" smtClean="0"/>
          </a:p>
          <a:p>
            <a:endParaRPr lang="en-US" sz="1400" dirty="0" smtClean="0"/>
          </a:p>
        </p:txBody>
      </p:sp>
      <p:sp>
        <p:nvSpPr>
          <p:cNvPr id="10" name="Rectangle 9"/>
          <p:cNvSpPr/>
          <p:nvPr/>
        </p:nvSpPr>
        <p:spPr>
          <a:xfrm>
            <a:off x="685800" y="4369712"/>
            <a:ext cx="5638800" cy="1384995"/>
          </a:xfrm>
          <a:prstGeom prst="rect">
            <a:avLst/>
          </a:prstGeom>
        </p:spPr>
        <p:txBody>
          <a:bodyPr wrap="square">
            <a:spAutoFit/>
          </a:bodyPr>
          <a:lstStyle/>
          <a:p>
            <a:endParaRPr lang="en-US" sz="1400" dirty="0" smtClean="0"/>
          </a:p>
          <a:p>
            <a:r>
              <a:rPr lang="en-US" sz="1400" dirty="0" smtClean="0"/>
              <a:t>IX-5. </a:t>
            </a:r>
            <a:r>
              <a:rPr lang="en-US" sz="1400" b="1" dirty="0" smtClean="0"/>
              <a:t>Suggested values:</a:t>
            </a:r>
            <a:r>
              <a:rPr lang="en-US" sz="1400" dirty="0" smtClean="0"/>
              <a:t> Estimates for the number of terms and the regularization constant are computed when the maximum distance or Q range is changed. When an estimate is available, a button with the value will be enabled. Click the button to accept the value.</a:t>
            </a:r>
          </a:p>
          <a:p>
            <a:endParaRPr lang="en-US" sz="1400" dirty="0" smtClean="0"/>
          </a:p>
        </p:txBody>
      </p:sp>
      <p:cxnSp>
        <p:nvCxnSpPr>
          <p:cNvPr id="15" name="Straight Arrow Connector 14"/>
          <p:cNvCxnSpPr/>
          <p:nvPr/>
        </p:nvCxnSpPr>
        <p:spPr>
          <a:xfrm rot="16200000" flipH="1">
            <a:off x="1485900" y="1562100"/>
            <a:ext cx="9144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685800" y="4038600"/>
            <a:ext cx="5638800" cy="738664"/>
          </a:xfrm>
          <a:prstGeom prst="rect">
            <a:avLst/>
          </a:prstGeom>
        </p:spPr>
        <p:txBody>
          <a:bodyPr wrap="square">
            <a:spAutoFit/>
          </a:bodyPr>
          <a:lstStyle/>
          <a:p>
            <a:r>
              <a:rPr lang="en-US" sz="1400" dirty="0" smtClean="0"/>
              <a:t>IX-4. </a:t>
            </a:r>
            <a:r>
              <a:rPr lang="en-US" sz="1400" b="1" dirty="0" smtClean="0"/>
              <a:t>Q range:  </a:t>
            </a:r>
            <a:r>
              <a:rPr lang="en-US" sz="1400" dirty="0" smtClean="0"/>
              <a:t>Q range for  the I(q) may be specify in the Q min and Q max text boxes.</a:t>
            </a:r>
            <a:endParaRPr lang="en-US" sz="1400" b="1" dirty="0" smtClean="0"/>
          </a:p>
          <a:p>
            <a:endParaRPr lang="en-US" sz="1400" dirty="0" smtClean="0"/>
          </a:p>
        </p:txBody>
      </p:sp>
      <p:cxnSp>
        <p:nvCxnSpPr>
          <p:cNvPr id="28" name="Straight Arrow Connector 27"/>
          <p:cNvCxnSpPr/>
          <p:nvPr/>
        </p:nvCxnSpPr>
        <p:spPr>
          <a:xfrm rot="5400000" flipH="1" flipV="1">
            <a:off x="2781300" y="3467100"/>
            <a:ext cx="838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2051" name="Picture 3"/>
          <p:cNvPicPr>
            <a:picLocks noChangeAspect="1" noChangeArrowheads="1"/>
          </p:cNvPicPr>
          <p:nvPr/>
        </p:nvPicPr>
        <p:blipFill>
          <a:blip r:embed="rId3" cstate="print"/>
          <a:srcRect/>
          <a:stretch>
            <a:fillRect/>
          </a:stretch>
        </p:blipFill>
        <p:spPr bwMode="auto">
          <a:xfrm>
            <a:off x="3352800" y="5562957"/>
            <a:ext cx="2800350" cy="2172950"/>
          </a:xfrm>
          <a:prstGeom prst="rect">
            <a:avLst/>
          </a:prstGeom>
          <a:noFill/>
          <a:ln w="9525">
            <a:noFill/>
            <a:miter lim="800000"/>
            <a:headEnd/>
            <a:tailEnd/>
          </a:ln>
        </p:spPr>
      </p:pic>
      <p:cxnSp>
        <p:nvCxnSpPr>
          <p:cNvPr id="13" name="Straight Arrow Connector 12"/>
          <p:cNvCxnSpPr/>
          <p:nvPr/>
        </p:nvCxnSpPr>
        <p:spPr>
          <a:xfrm rot="10800000" flipV="1">
            <a:off x="5486400" y="6173807"/>
            <a:ext cx="762000" cy="685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4" name="Rectangle 33"/>
          <p:cNvSpPr/>
          <p:nvPr/>
        </p:nvSpPr>
        <p:spPr>
          <a:xfrm>
            <a:off x="685800" y="5360312"/>
            <a:ext cx="2590800" cy="2462213"/>
          </a:xfrm>
          <a:prstGeom prst="rect">
            <a:avLst/>
          </a:prstGeom>
        </p:spPr>
        <p:txBody>
          <a:bodyPr wrap="square">
            <a:spAutoFit/>
          </a:bodyPr>
          <a:lstStyle/>
          <a:p>
            <a:endParaRPr lang="en-US" sz="1400" dirty="0" smtClean="0"/>
          </a:p>
          <a:p>
            <a:r>
              <a:rPr lang="en-US" sz="1400" dirty="0" smtClean="0"/>
              <a:t>IX-6. </a:t>
            </a:r>
            <a:r>
              <a:rPr lang="en-US" sz="1400" b="1" dirty="0" smtClean="0"/>
              <a:t>Input parameters:</a:t>
            </a:r>
            <a:r>
              <a:rPr lang="en-US" sz="1400" dirty="0" smtClean="0"/>
              <a:t> </a:t>
            </a:r>
          </a:p>
          <a:p>
            <a:r>
              <a:rPr lang="en-US" sz="1400" dirty="0" smtClean="0"/>
              <a:t>1) Number of terms: number of terms in the expansion.</a:t>
            </a:r>
          </a:p>
          <a:p>
            <a:r>
              <a:rPr lang="en-US" sz="1400" dirty="0" smtClean="0"/>
              <a:t>2) Regularization constant:  </a:t>
            </a:r>
            <a:r>
              <a:rPr lang="en-US" sz="1400" dirty="0" smtClean="0">
                <a:latin typeface="Symbol" pitchFamily="18" charset="2"/>
              </a:rPr>
              <a:t>a</a:t>
            </a:r>
            <a:r>
              <a:rPr lang="en-US" sz="1400" dirty="0" smtClean="0">
                <a:latin typeface="+mj-lt"/>
              </a:rPr>
              <a:t> </a:t>
            </a:r>
            <a:r>
              <a:rPr lang="en-US" sz="1400" dirty="0" smtClean="0"/>
              <a:t>parameter of the regularization term.</a:t>
            </a:r>
          </a:p>
          <a:p>
            <a:r>
              <a:rPr lang="en-US" sz="1400" dirty="0" smtClean="0"/>
              <a:t>3) Max distance: maximum distance between any two points in the system. </a:t>
            </a:r>
          </a:p>
          <a:p>
            <a:endParaRPr lang="en-US" sz="1400" dirty="0" smtClean="0"/>
          </a:p>
        </p:txBody>
      </p:sp>
      <p:sp>
        <p:nvSpPr>
          <p:cNvPr id="35" name="TextBox 34"/>
          <p:cNvSpPr txBox="1"/>
          <p:nvPr/>
        </p:nvSpPr>
        <p:spPr>
          <a:xfrm>
            <a:off x="1295400" y="2667000"/>
            <a:ext cx="679994" cy="276999"/>
          </a:xfrm>
          <a:prstGeom prst="rect">
            <a:avLst/>
          </a:prstGeom>
          <a:noFill/>
        </p:spPr>
        <p:txBody>
          <a:bodyPr wrap="none" rtlCol="0">
            <a:spAutoFit/>
          </a:bodyPr>
          <a:lstStyle/>
          <a:p>
            <a:r>
              <a:rPr lang="en-US" sz="1200" dirty="0" smtClean="0"/>
              <a:t>Fig. IX-3</a:t>
            </a:r>
            <a:endParaRPr lang="en-US" sz="1200" dirty="0"/>
          </a:p>
        </p:txBody>
      </p:sp>
      <p:sp>
        <p:nvSpPr>
          <p:cNvPr id="36" name="TextBox 35"/>
          <p:cNvSpPr txBox="1"/>
          <p:nvPr/>
        </p:nvSpPr>
        <p:spPr>
          <a:xfrm>
            <a:off x="2590800" y="7431107"/>
            <a:ext cx="679994" cy="276999"/>
          </a:xfrm>
          <a:prstGeom prst="rect">
            <a:avLst/>
          </a:prstGeom>
          <a:noFill/>
        </p:spPr>
        <p:txBody>
          <a:bodyPr wrap="none" rtlCol="0">
            <a:spAutoFit/>
          </a:bodyPr>
          <a:lstStyle/>
          <a:p>
            <a:r>
              <a:rPr lang="en-US" sz="1200" dirty="0" smtClean="0"/>
              <a:t>Fig. IX-4</a:t>
            </a:r>
            <a:endParaRPr 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429000" y="3124200"/>
            <a:ext cx="2922104" cy="2400300"/>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493952" cy="338554"/>
          </a:xfrm>
          <a:prstGeom prst="rect">
            <a:avLst/>
          </a:prstGeom>
        </p:spPr>
        <p:txBody>
          <a:bodyPr wrap="none">
            <a:spAutoFit/>
          </a:bodyPr>
          <a:lstStyle/>
          <a:p>
            <a:r>
              <a:rPr lang="en-US" sz="1600" dirty="0" smtClean="0"/>
              <a:t>I</a:t>
            </a:r>
            <a:r>
              <a:rPr lang="en-US" sz="1600" b="1" dirty="0" smtClean="0"/>
              <a:t>X. Pr inversion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26</a:t>
            </a:r>
            <a:endParaRPr lang="en-US" sz="1200" dirty="0"/>
          </a:p>
        </p:txBody>
      </p:sp>
      <p:sp>
        <p:nvSpPr>
          <p:cNvPr id="8" name="Rectangle 7"/>
          <p:cNvSpPr/>
          <p:nvPr/>
        </p:nvSpPr>
        <p:spPr>
          <a:xfrm>
            <a:off x="685800" y="914400"/>
            <a:ext cx="5715000" cy="2677656"/>
          </a:xfrm>
          <a:prstGeom prst="rect">
            <a:avLst/>
          </a:prstGeom>
        </p:spPr>
        <p:txBody>
          <a:bodyPr wrap="square">
            <a:spAutoFit/>
          </a:bodyPr>
          <a:lstStyle/>
          <a:p>
            <a:r>
              <a:rPr lang="en-US" sz="1400" dirty="0" smtClean="0"/>
              <a:t>IX-7. </a:t>
            </a:r>
            <a:r>
              <a:rPr lang="en-US" sz="1400" b="1" dirty="0" smtClean="0"/>
              <a:t>Output parameters: </a:t>
            </a:r>
            <a:r>
              <a:rPr lang="en-US" sz="1400" dirty="0" smtClean="0"/>
              <a:t> Several output parameters are provided as figures of merit of the inversion process.</a:t>
            </a:r>
            <a:r>
              <a:rPr lang="en-US" sz="1400" b="1" dirty="0" smtClean="0"/>
              <a:t>  </a:t>
            </a:r>
            <a:endParaRPr lang="en-US" sz="1400" dirty="0" smtClean="0"/>
          </a:p>
          <a:p>
            <a:r>
              <a:rPr lang="en-US" sz="1400" dirty="0" smtClean="0"/>
              <a:t>1) </a:t>
            </a:r>
            <a:r>
              <a:rPr lang="en-US" sz="1400" dirty="0" err="1" smtClean="0"/>
              <a:t>Rg</a:t>
            </a:r>
            <a:r>
              <a:rPr lang="en-US" sz="1400" dirty="0" smtClean="0"/>
              <a:t> and I(Q=0) are computed from the P(r) distribution.</a:t>
            </a:r>
          </a:p>
          <a:p>
            <a:r>
              <a:rPr lang="en-US" sz="1400" dirty="0" smtClean="0"/>
              <a:t>2) Positive fraction: The fraction of the integral of the absolute value of p(r) that is positive.</a:t>
            </a:r>
          </a:p>
          <a:p>
            <a:r>
              <a:rPr lang="en-US" sz="1400" dirty="0" smtClean="0"/>
              <a:t>3) 1-sigma positive fraction: The fraction of the integral of the absolute value of p(r) that is  at least one standard deviation above zero.</a:t>
            </a:r>
          </a:p>
          <a:p>
            <a:r>
              <a:rPr lang="en-US" sz="1400" dirty="0" smtClean="0"/>
              <a:t>4) Oscillations: The oscillation parameter is defined as</a:t>
            </a:r>
          </a:p>
          <a:p>
            <a:pPr algn="ctr"/>
            <a:r>
              <a:rPr lang="en-US" sz="1400" dirty="0" smtClean="0"/>
              <a:t> integral(</a:t>
            </a:r>
            <a:r>
              <a:rPr lang="en-US" sz="1400" dirty="0" err="1" smtClean="0"/>
              <a:t>dp</a:t>
            </a:r>
            <a:r>
              <a:rPr lang="en-US" sz="1400" dirty="0" smtClean="0"/>
              <a:t>(r)/</a:t>
            </a:r>
            <a:r>
              <a:rPr lang="en-US" sz="1400" dirty="0" err="1" smtClean="0"/>
              <a:t>dp</a:t>
            </a:r>
            <a:r>
              <a:rPr lang="en-US" sz="1400" dirty="0" smtClean="0"/>
              <a:t>)^2/integral((p(r))^2)</a:t>
            </a:r>
            <a:r>
              <a:rPr lang="en-US" sz="1400" dirty="0" err="1" smtClean="0"/>
              <a:t>dr</a:t>
            </a:r>
            <a:endParaRPr lang="en-US" sz="1400" dirty="0" smtClean="0"/>
          </a:p>
          <a:p>
            <a:r>
              <a:rPr lang="en-US" sz="1400" dirty="0" smtClean="0"/>
              <a:t>Its value is 1.1 for a spherical system.</a:t>
            </a:r>
          </a:p>
          <a:p>
            <a:endParaRPr lang="en-US" sz="1400" dirty="0" smtClean="0"/>
          </a:p>
          <a:p>
            <a:endParaRPr lang="en-US" sz="1400" dirty="0" smtClean="0"/>
          </a:p>
        </p:txBody>
      </p:sp>
      <p:sp>
        <p:nvSpPr>
          <p:cNvPr id="18" name="Rectangle 17"/>
          <p:cNvSpPr/>
          <p:nvPr/>
        </p:nvSpPr>
        <p:spPr>
          <a:xfrm>
            <a:off x="685800" y="3024187"/>
            <a:ext cx="2590800" cy="2462213"/>
          </a:xfrm>
          <a:prstGeom prst="rect">
            <a:avLst/>
          </a:prstGeom>
        </p:spPr>
        <p:txBody>
          <a:bodyPr wrap="square">
            <a:spAutoFit/>
          </a:bodyPr>
          <a:lstStyle/>
          <a:p>
            <a:endParaRPr lang="en-US" sz="1400" dirty="0" smtClean="0"/>
          </a:p>
          <a:p>
            <a:r>
              <a:rPr lang="en-US" sz="1400" dirty="0" smtClean="0"/>
              <a:t>IX-8. </a:t>
            </a:r>
            <a:r>
              <a:rPr lang="en-US" sz="1400" b="1" dirty="0" smtClean="0"/>
              <a:t>Buttons:</a:t>
            </a:r>
            <a:r>
              <a:rPr lang="en-US" sz="1400" dirty="0" smtClean="0"/>
              <a:t> </a:t>
            </a:r>
          </a:p>
          <a:p>
            <a:r>
              <a:rPr lang="en-US" sz="1400" dirty="0" smtClean="0"/>
              <a:t>1) Save: To save the information and results in the panel into a file so that later it can be reloaded.</a:t>
            </a:r>
          </a:p>
          <a:p>
            <a:r>
              <a:rPr lang="en-US" sz="1400" dirty="0" smtClean="0"/>
              <a:t>2) Reset: To reset the panel to the default.</a:t>
            </a:r>
          </a:p>
          <a:p>
            <a:r>
              <a:rPr lang="en-US" sz="1400" dirty="0" smtClean="0"/>
              <a:t>3) Compute: To perform the Pr calculations.</a:t>
            </a:r>
          </a:p>
          <a:p>
            <a:endParaRPr lang="en-US" sz="1400" dirty="0" smtClean="0"/>
          </a:p>
        </p:txBody>
      </p:sp>
      <p:cxnSp>
        <p:nvCxnSpPr>
          <p:cNvPr id="21" name="Straight Arrow Connector 20"/>
          <p:cNvCxnSpPr/>
          <p:nvPr/>
        </p:nvCxnSpPr>
        <p:spPr>
          <a:xfrm rot="5400000">
            <a:off x="4114800" y="3048000"/>
            <a:ext cx="1600200" cy="990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a:off x="3048000" y="4724400"/>
            <a:ext cx="1143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6" name="Rectangle 25"/>
          <p:cNvSpPr/>
          <p:nvPr/>
        </p:nvSpPr>
        <p:spPr>
          <a:xfrm>
            <a:off x="685800" y="7315200"/>
            <a:ext cx="5638800" cy="954107"/>
          </a:xfrm>
          <a:prstGeom prst="rect">
            <a:avLst/>
          </a:prstGeom>
        </p:spPr>
        <p:txBody>
          <a:bodyPr wrap="square">
            <a:spAutoFit/>
          </a:bodyPr>
          <a:lstStyle/>
          <a:p>
            <a:endParaRPr lang="en-US" sz="1400" dirty="0" smtClean="0"/>
          </a:p>
          <a:p>
            <a:r>
              <a:rPr lang="en-US" sz="1400" dirty="0" smtClean="0"/>
              <a:t>IX-10. </a:t>
            </a:r>
            <a:r>
              <a:rPr lang="en-US" sz="1400" b="1" dirty="0" smtClean="0"/>
              <a:t>Results: </a:t>
            </a:r>
            <a:r>
              <a:rPr lang="en-US" sz="1400" dirty="0" smtClean="0"/>
              <a:t>Once the p(r) distribution has be computed, the I(Q) corresponding to the Fourier transform of that distribution is shown and compared with the input data. </a:t>
            </a:r>
          </a:p>
        </p:txBody>
      </p:sp>
      <p:sp>
        <p:nvSpPr>
          <p:cNvPr id="27" name="Rectangle 26"/>
          <p:cNvSpPr/>
          <p:nvPr/>
        </p:nvSpPr>
        <p:spPr>
          <a:xfrm>
            <a:off x="685800" y="5257800"/>
            <a:ext cx="5638800" cy="2462213"/>
          </a:xfrm>
          <a:prstGeom prst="rect">
            <a:avLst/>
          </a:prstGeom>
        </p:spPr>
        <p:txBody>
          <a:bodyPr wrap="square">
            <a:spAutoFit/>
          </a:bodyPr>
          <a:lstStyle/>
          <a:p>
            <a:endParaRPr lang="en-US" sz="1400" dirty="0" smtClean="0"/>
          </a:p>
          <a:p>
            <a:r>
              <a:rPr lang="en-US" sz="1400" dirty="0" smtClean="0"/>
              <a:t>IX-9. </a:t>
            </a:r>
            <a:r>
              <a:rPr lang="en-US" sz="1400" b="1" dirty="0" smtClean="0"/>
              <a:t>P(r) plot: </a:t>
            </a:r>
            <a:r>
              <a:rPr lang="en-US" sz="1400" dirty="0" smtClean="0"/>
              <a:t> Right clicking on the highlighted data points on locating mouse pointer to the data points in the P(r) plot panel, will provides a popup (context) menu. Then:</a:t>
            </a:r>
          </a:p>
          <a:p>
            <a:pPr marL="342900" indent="-342900"/>
            <a:r>
              <a:rPr lang="en-US" sz="1400" dirty="0" smtClean="0"/>
              <a:t>1) another set of P(r) data can be added into the plot by selecting ‘Add P(r) data’ from the menu</a:t>
            </a:r>
          </a:p>
          <a:p>
            <a:pPr marL="342900" indent="-342900"/>
            <a:r>
              <a:rPr lang="en-US" sz="1400" dirty="0" smtClean="0"/>
              <a:t>2) the number of the calculation points can be changed by selecting ‘Change number of P(r) points’ from the menu</a:t>
            </a:r>
          </a:p>
          <a:p>
            <a:pPr marL="342900" indent="-342900"/>
            <a:r>
              <a:rPr lang="en-US" sz="1400" dirty="0" smtClean="0"/>
              <a:t>3) scaling and normalization can be also done by choosing a proper menu in the same way.</a:t>
            </a:r>
          </a:p>
          <a:p>
            <a:pPr marL="342900" indent="-342900"/>
            <a:endParaRPr lang="en-US" sz="1400" dirty="0" smtClean="0"/>
          </a:p>
        </p:txBody>
      </p:sp>
      <p:sp>
        <p:nvSpPr>
          <p:cNvPr id="33" name="TextBox 32"/>
          <p:cNvSpPr txBox="1"/>
          <p:nvPr/>
        </p:nvSpPr>
        <p:spPr>
          <a:xfrm>
            <a:off x="2743200" y="5181600"/>
            <a:ext cx="679994" cy="276999"/>
          </a:xfrm>
          <a:prstGeom prst="rect">
            <a:avLst/>
          </a:prstGeom>
          <a:noFill/>
        </p:spPr>
        <p:txBody>
          <a:bodyPr wrap="none" rtlCol="0">
            <a:spAutoFit/>
          </a:bodyPr>
          <a:lstStyle/>
          <a:p>
            <a:r>
              <a:rPr lang="en-US" sz="1200" dirty="0" smtClean="0"/>
              <a:t>Fig. IX-5</a:t>
            </a:r>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09600" y="2971800"/>
            <a:ext cx="5722257" cy="4343400"/>
          </a:xfrm>
          <a:prstGeom prst="rect">
            <a:avLst/>
          </a:prstGeom>
          <a:noFill/>
          <a:ln w="9525">
            <a:noFill/>
            <a:miter lim="800000"/>
            <a:headEnd/>
            <a:tailEnd/>
          </a:ln>
        </p:spPr>
      </p:pic>
      <p:cxnSp>
        <p:nvCxnSpPr>
          <p:cNvPr id="7" name="Straight Connector 6"/>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2057400" y="304800"/>
            <a:ext cx="2497158" cy="338554"/>
          </a:xfrm>
          <a:prstGeom prst="rect">
            <a:avLst/>
          </a:prstGeom>
        </p:spPr>
        <p:txBody>
          <a:bodyPr wrap="none">
            <a:spAutoFit/>
          </a:bodyPr>
          <a:lstStyle/>
          <a:p>
            <a:r>
              <a:rPr lang="en-US" sz="1600" b="1" dirty="0" smtClean="0"/>
              <a:t>IX. Pr inversion (continued)</a:t>
            </a:r>
            <a:endParaRPr lang="en-US" sz="1600" dirty="0" smtClean="0"/>
          </a:p>
        </p:txBody>
      </p:sp>
      <p:sp>
        <p:nvSpPr>
          <p:cNvPr id="9" name="TextBox 8"/>
          <p:cNvSpPr txBox="1"/>
          <p:nvPr/>
        </p:nvSpPr>
        <p:spPr>
          <a:xfrm>
            <a:off x="6248400" y="533400"/>
            <a:ext cx="341760" cy="276999"/>
          </a:xfrm>
          <a:prstGeom prst="rect">
            <a:avLst/>
          </a:prstGeom>
          <a:noFill/>
        </p:spPr>
        <p:txBody>
          <a:bodyPr wrap="none" rtlCol="0">
            <a:spAutoFit/>
          </a:bodyPr>
          <a:lstStyle/>
          <a:p>
            <a:r>
              <a:rPr lang="en-US" sz="1200" dirty="0" smtClean="0"/>
              <a:t>27</a:t>
            </a:r>
            <a:endParaRPr lang="en-US" sz="1200" dirty="0"/>
          </a:p>
        </p:txBody>
      </p:sp>
      <p:sp>
        <p:nvSpPr>
          <p:cNvPr id="10" name="Rectangle 9"/>
          <p:cNvSpPr/>
          <p:nvPr/>
        </p:nvSpPr>
        <p:spPr>
          <a:xfrm>
            <a:off x="685800" y="1282005"/>
            <a:ext cx="5715000" cy="1384995"/>
          </a:xfrm>
          <a:prstGeom prst="rect">
            <a:avLst/>
          </a:prstGeom>
        </p:spPr>
        <p:txBody>
          <a:bodyPr wrap="square">
            <a:spAutoFit/>
          </a:bodyPr>
          <a:lstStyle/>
          <a:p>
            <a:r>
              <a:rPr lang="en-US" sz="1400" dirty="0" smtClean="0"/>
              <a:t>IX-11. </a:t>
            </a:r>
            <a:r>
              <a:rPr lang="en-US" sz="1400" b="1" dirty="0" smtClean="0"/>
              <a:t>Explore </a:t>
            </a:r>
            <a:r>
              <a:rPr lang="en-US" sz="1400" b="1" dirty="0" err="1" smtClean="0"/>
              <a:t>Dmax</a:t>
            </a:r>
            <a:r>
              <a:rPr lang="en-US" sz="1400" b="1" dirty="0" smtClean="0"/>
              <a:t>: </a:t>
            </a:r>
            <a:r>
              <a:rPr lang="en-US" sz="1400" dirty="0" smtClean="0"/>
              <a:t>Maximum distance  (</a:t>
            </a:r>
            <a:r>
              <a:rPr lang="en-US" sz="1400" dirty="0" err="1" smtClean="0"/>
              <a:t>Dmax</a:t>
            </a:r>
            <a:r>
              <a:rPr lang="en-US" sz="1400" dirty="0" smtClean="0"/>
              <a:t>) can be examined by clicking the ‘Explore’ button next to the Max distance input box. New popup window will be open displaying Chi^2 vs. </a:t>
            </a:r>
            <a:r>
              <a:rPr lang="en-US" sz="1400" dirty="0" err="1" smtClean="0"/>
              <a:t>Dmax</a:t>
            </a:r>
            <a:r>
              <a:rPr lang="en-US" sz="1400" dirty="0" smtClean="0"/>
              <a:t> as defaults.  Exploring  </a:t>
            </a:r>
            <a:r>
              <a:rPr lang="en-US" sz="1400" dirty="0" err="1" smtClean="0"/>
              <a:t>Dmax</a:t>
            </a:r>
            <a:r>
              <a:rPr lang="en-US" sz="1400" dirty="0" smtClean="0"/>
              <a:t> with other parameter spaces can be done by choosing the parameter in the </a:t>
            </a:r>
            <a:r>
              <a:rPr lang="en-US" sz="1400" dirty="0" err="1" smtClean="0"/>
              <a:t>combobox</a:t>
            </a:r>
            <a:r>
              <a:rPr lang="en-US" sz="1400" dirty="0" smtClean="0"/>
              <a:t>  named ‘Select a dependent variable’ at the top of the window.</a:t>
            </a:r>
          </a:p>
          <a:p>
            <a:endParaRPr lang="en-US" sz="1400" dirty="0" smtClean="0"/>
          </a:p>
        </p:txBody>
      </p:sp>
      <p:cxnSp>
        <p:nvCxnSpPr>
          <p:cNvPr id="16" name="Straight Arrow Connector 15"/>
          <p:cNvCxnSpPr/>
          <p:nvPr/>
        </p:nvCxnSpPr>
        <p:spPr>
          <a:xfrm rot="5400000">
            <a:off x="4495800" y="2895600"/>
            <a:ext cx="1219200" cy="762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838200" y="4572000"/>
            <a:ext cx="1524000" cy="762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2895600" y="7391400"/>
            <a:ext cx="679994" cy="276999"/>
          </a:xfrm>
          <a:prstGeom prst="rect">
            <a:avLst/>
          </a:prstGeom>
          <a:noFill/>
        </p:spPr>
        <p:txBody>
          <a:bodyPr wrap="none" rtlCol="0">
            <a:spAutoFit/>
          </a:bodyPr>
          <a:lstStyle/>
          <a:p>
            <a:r>
              <a:rPr lang="en-US" sz="1200" dirty="0" smtClean="0"/>
              <a:t>Fig. IX-6</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49629"/>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133600" y="251697"/>
            <a:ext cx="1844929" cy="369332"/>
          </a:xfrm>
          <a:prstGeom prst="rect">
            <a:avLst/>
          </a:prstGeom>
        </p:spPr>
        <p:txBody>
          <a:bodyPr wrap="none">
            <a:spAutoFit/>
          </a:bodyPr>
          <a:lstStyle/>
          <a:p>
            <a:r>
              <a:rPr lang="en-US" b="1" dirty="0" smtClean="0"/>
              <a:t>Table of Contents</a:t>
            </a:r>
            <a:endParaRPr lang="en-US" dirty="0" smtClean="0"/>
          </a:p>
        </p:txBody>
      </p:sp>
      <p:sp>
        <p:nvSpPr>
          <p:cNvPr id="8" name="Rectangle 7"/>
          <p:cNvSpPr/>
          <p:nvPr/>
        </p:nvSpPr>
        <p:spPr>
          <a:xfrm>
            <a:off x="762000" y="1383029"/>
            <a:ext cx="1371600" cy="307777"/>
          </a:xfrm>
          <a:prstGeom prst="rect">
            <a:avLst/>
          </a:prstGeom>
        </p:spPr>
        <p:txBody>
          <a:bodyPr wrap="square">
            <a:spAutoFit/>
          </a:bodyPr>
          <a:lstStyle/>
          <a:p>
            <a:r>
              <a:rPr lang="en-US" sz="1400" b="1" dirty="0" smtClean="0"/>
              <a:t>Introduction</a:t>
            </a:r>
          </a:p>
        </p:txBody>
      </p:sp>
      <p:sp>
        <p:nvSpPr>
          <p:cNvPr id="9" name="Rectangle 8"/>
          <p:cNvSpPr/>
          <p:nvPr/>
        </p:nvSpPr>
        <p:spPr>
          <a:xfrm>
            <a:off x="762000" y="1828083"/>
            <a:ext cx="1214435" cy="307777"/>
          </a:xfrm>
          <a:prstGeom prst="rect">
            <a:avLst/>
          </a:prstGeom>
        </p:spPr>
        <p:txBody>
          <a:bodyPr wrap="none">
            <a:spAutoFit/>
          </a:bodyPr>
          <a:lstStyle/>
          <a:p>
            <a:r>
              <a:rPr lang="en-US" sz="1400" b="1" dirty="0" smtClean="0"/>
              <a:t>How to install</a:t>
            </a:r>
            <a:endParaRPr lang="en-US" sz="1400" dirty="0" smtClean="0"/>
          </a:p>
        </p:txBody>
      </p:sp>
      <p:sp>
        <p:nvSpPr>
          <p:cNvPr id="10" name="Rectangle 9"/>
          <p:cNvSpPr/>
          <p:nvPr/>
        </p:nvSpPr>
        <p:spPr>
          <a:xfrm>
            <a:off x="762000" y="2426015"/>
            <a:ext cx="5410199" cy="307777"/>
          </a:xfrm>
          <a:prstGeom prst="rect">
            <a:avLst/>
          </a:prstGeom>
        </p:spPr>
        <p:txBody>
          <a:bodyPr wrap="square">
            <a:spAutoFit/>
          </a:bodyPr>
          <a:lstStyle/>
          <a:p>
            <a:r>
              <a:rPr lang="en-US" sz="1400" b="1" dirty="0" smtClean="0"/>
              <a:t>I. Loading 1D, 2D data and SasView project</a:t>
            </a:r>
            <a:endParaRPr lang="en-US" sz="1400" dirty="0" smtClean="0"/>
          </a:p>
        </p:txBody>
      </p:sp>
      <p:sp>
        <p:nvSpPr>
          <p:cNvPr id="11" name="Rectangle 10"/>
          <p:cNvSpPr/>
          <p:nvPr/>
        </p:nvSpPr>
        <p:spPr>
          <a:xfrm>
            <a:off x="762000" y="3023947"/>
            <a:ext cx="3227871" cy="307777"/>
          </a:xfrm>
          <a:prstGeom prst="rect">
            <a:avLst/>
          </a:prstGeom>
        </p:spPr>
        <p:txBody>
          <a:bodyPr wrap="none">
            <a:spAutoFit/>
          </a:bodyPr>
          <a:lstStyle/>
          <a:p>
            <a:r>
              <a:rPr lang="en-US" sz="1400" b="1" dirty="0" smtClean="0"/>
              <a:t>III. Data fitting: 1D and 2D data; Single fit</a:t>
            </a:r>
            <a:endParaRPr lang="en-US" sz="1400" dirty="0" smtClean="0"/>
          </a:p>
        </p:txBody>
      </p:sp>
      <p:cxnSp>
        <p:nvCxnSpPr>
          <p:cNvPr id="25" name="Straight Arrow Connector 24"/>
          <p:cNvCxnSpPr/>
          <p:nvPr/>
        </p:nvCxnSpPr>
        <p:spPr>
          <a:xfrm>
            <a:off x="4953000" y="3239450"/>
            <a:ext cx="685800" cy="1429"/>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2" name="Rectangle 11"/>
          <p:cNvSpPr/>
          <p:nvPr/>
        </p:nvSpPr>
        <p:spPr>
          <a:xfrm>
            <a:off x="762000" y="3328747"/>
            <a:ext cx="2565895" cy="307777"/>
          </a:xfrm>
          <a:prstGeom prst="rect">
            <a:avLst/>
          </a:prstGeom>
        </p:spPr>
        <p:txBody>
          <a:bodyPr wrap="none">
            <a:spAutoFit/>
          </a:bodyPr>
          <a:lstStyle/>
          <a:p>
            <a:r>
              <a:rPr lang="en-US" sz="1400" b="1" dirty="0" smtClean="0"/>
              <a:t>IV. Data fitting; Simultaneous fit</a:t>
            </a:r>
            <a:endParaRPr lang="en-US" sz="1400" dirty="0" smtClean="0"/>
          </a:p>
        </p:txBody>
      </p:sp>
      <p:cxnSp>
        <p:nvCxnSpPr>
          <p:cNvPr id="27" name="Straight Arrow Connector 26"/>
          <p:cNvCxnSpPr/>
          <p:nvPr/>
        </p:nvCxnSpPr>
        <p:spPr>
          <a:xfrm>
            <a:off x="4038600" y="3544345"/>
            <a:ext cx="1600200" cy="1334"/>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3" name="Rectangle 12"/>
          <p:cNvSpPr/>
          <p:nvPr/>
        </p:nvSpPr>
        <p:spPr>
          <a:xfrm>
            <a:off x="762000" y="3973829"/>
            <a:ext cx="1760931" cy="307777"/>
          </a:xfrm>
          <a:prstGeom prst="rect">
            <a:avLst/>
          </a:prstGeom>
        </p:spPr>
        <p:txBody>
          <a:bodyPr wrap="none">
            <a:spAutoFit/>
          </a:bodyPr>
          <a:lstStyle/>
          <a:p>
            <a:r>
              <a:rPr lang="en-US" sz="1400" b="1" dirty="0" smtClean="0"/>
              <a:t>VI. Model calculation</a:t>
            </a:r>
            <a:endParaRPr lang="en-US" sz="1400" dirty="0" smtClean="0"/>
          </a:p>
        </p:txBody>
      </p:sp>
      <p:cxnSp>
        <p:nvCxnSpPr>
          <p:cNvPr id="29" name="Straight Arrow Connector 28"/>
          <p:cNvCxnSpPr/>
          <p:nvPr/>
        </p:nvCxnSpPr>
        <p:spPr>
          <a:xfrm>
            <a:off x="3048000" y="4126229"/>
            <a:ext cx="25908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762000" y="4243147"/>
            <a:ext cx="1438022" cy="307777"/>
          </a:xfrm>
          <a:prstGeom prst="rect">
            <a:avLst/>
          </a:prstGeom>
        </p:spPr>
        <p:txBody>
          <a:bodyPr wrap="none">
            <a:spAutoFit/>
          </a:bodyPr>
          <a:lstStyle/>
          <a:p>
            <a:r>
              <a:rPr lang="en-US" sz="1400" b="1" dirty="0" smtClean="0"/>
              <a:t>VII. 2D averaging</a:t>
            </a:r>
            <a:endParaRPr lang="en-US" sz="1400" dirty="0" smtClean="0"/>
          </a:p>
        </p:txBody>
      </p:sp>
      <p:cxnSp>
        <p:nvCxnSpPr>
          <p:cNvPr id="31" name="Straight Arrow Connector 30"/>
          <p:cNvCxnSpPr/>
          <p:nvPr/>
        </p:nvCxnSpPr>
        <p:spPr>
          <a:xfrm>
            <a:off x="2895600" y="4457792"/>
            <a:ext cx="2743200" cy="2287"/>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5" name="Rectangle 14"/>
          <p:cNvSpPr/>
          <p:nvPr/>
        </p:nvSpPr>
        <p:spPr>
          <a:xfrm>
            <a:off x="762000" y="4583429"/>
            <a:ext cx="2373086" cy="307777"/>
          </a:xfrm>
          <a:prstGeom prst="rect">
            <a:avLst/>
          </a:prstGeom>
        </p:spPr>
        <p:txBody>
          <a:bodyPr wrap="none">
            <a:spAutoFit/>
          </a:bodyPr>
          <a:lstStyle/>
          <a:p>
            <a:r>
              <a:rPr lang="en-US" sz="1400" b="1" dirty="0" smtClean="0"/>
              <a:t>VIII. Save</a:t>
            </a:r>
            <a:r>
              <a:rPr lang="en-US" sz="1400" b="1" dirty="0"/>
              <a:t> </a:t>
            </a:r>
            <a:r>
              <a:rPr lang="en-US" sz="1400" b="1" dirty="0" smtClean="0"/>
              <a:t>data and print plots</a:t>
            </a:r>
            <a:endParaRPr lang="en-US" sz="1400" dirty="0" smtClean="0"/>
          </a:p>
        </p:txBody>
      </p:sp>
      <p:sp>
        <p:nvSpPr>
          <p:cNvPr id="45" name="Rectangle 44"/>
          <p:cNvSpPr/>
          <p:nvPr/>
        </p:nvSpPr>
        <p:spPr>
          <a:xfrm>
            <a:off x="5741416" y="1403866"/>
            <a:ext cx="316112" cy="307777"/>
          </a:xfrm>
          <a:prstGeom prst="rect">
            <a:avLst/>
          </a:prstGeom>
        </p:spPr>
        <p:txBody>
          <a:bodyPr wrap="none">
            <a:spAutoFit/>
          </a:bodyPr>
          <a:lstStyle/>
          <a:p>
            <a:r>
              <a:rPr lang="en-US" sz="1400" b="1" dirty="0" smtClean="0"/>
              <a:t> 2</a:t>
            </a:r>
            <a:endParaRPr lang="en-US" sz="1400" dirty="0"/>
          </a:p>
        </p:txBody>
      </p:sp>
      <p:sp>
        <p:nvSpPr>
          <p:cNvPr id="46" name="Rectangle 45"/>
          <p:cNvSpPr/>
          <p:nvPr/>
        </p:nvSpPr>
        <p:spPr>
          <a:xfrm>
            <a:off x="5794314" y="1837252"/>
            <a:ext cx="276038" cy="307777"/>
          </a:xfrm>
          <a:prstGeom prst="rect">
            <a:avLst/>
          </a:prstGeom>
        </p:spPr>
        <p:txBody>
          <a:bodyPr wrap="none">
            <a:spAutoFit/>
          </a:bodyPr>
          <a:lstStyle/>
          <a:p>
            <a:r>
              <a:rPr lang="en-US" sz="1400" b="1" dirty="0" smtClean="0"/>
              <a:t>3</a:t>
            </a:r>
            <a:endParaRPr lang="en-US" sz="1400" dirty="0"/>
          </a:p>
        </p:txBody>
      </p:sp>
      <p:sp>
        <p:nvSpPr>
          <p:cNvPr id="47" name="Rectangle 46"/>
          <p:cNvSpPr/>
          <p:nvPr/>
        </p:nvSpPr>
        <p:spPr>
          <a:xfrm>
            <a:off x="5794314" y="2435184"/>
            <a:ext cx="276038" cy="307777"/>
          </a:xfrm>
          <a:prstGeom prst="rect">
            <a:avLst/>
          </a:prstGeom>
        </p:spPr>
        <p:txBody>
          <a:bodyPr wrap="none">
            <a:spAutoFit/>
          </a:bodyPr>
          <a:lstStyle/>
          <a:p>
            <a:r>
              <a:rPr lang="en-US" sz="1400" b="1" dirty="0" smtClean="0"/>
              <a:t>5</a:t>
            </a:r>
            <a:endParaRPr lang="en-US" sz="1400" dirty="0" smtClean="0"/>
          </a:p>
        </p:txBody>
      </p:sp>
      <p:sp>
        <p:nvSpPr>
          <p:cNvPr id="48" name="Rectangle 47"/>
          <p:cNvSpPr/>
          <p:nvPr/>
        </p:nvSpPr>
        <p:spPr>
          <a:xfrm>
            <a:off x="5794314" y="3033116"/>
            <a:ext cx="276038" cy="307777"/>
          </a:xfrm>
          <a:prstGeom prst="rect">
            <a:avLst/>
          </a:prstGeom>
        </p:spPr>
        <p:txBody>
          <a:bodyPr wrap="none">
            <a:spAutoFit/>
          </a:bodyPr>
          <a:lstStyle/>
          <a:p>
            <a:r>
              <a:rPr lang="en-US" sz="1400" b="1" dirty="0" smtClean="0"/>
              <a:t>8</a:t>
            </a:r>
            <a:endParaRPr lang="en-US" sz="1400" dirty="0"/>
          </a:p>
        </p:txBody>
      </p:sp>
      <p:sp>
        <p:nvSpPr>
          <p:cNvPr id="49" name="Rectangle 48"/>
          <p:cNvSpPr/>
          <p:nvPr/>
        </p:nvSpPr>
        <p:spPr>
          <a:xfrm>
            <a:off x="5753496" y="3349584"/>
            <a:ext cx="367408" cy="307777"/>
          </a:xfrm>
          <a:prstGeom prst="rect">
            <a:avLst/>
          </a:prstGeom>
        </p:spPr>
        <p:txBody>
          <a:bodyPr wrap="none">
            <a:spAutoFit/>
          </a:bodyPr>
          <a:lstStyle/>
          <a:p>
            <a:r>
              <a:rPr lang="en-US" sz="1400" b="1" dirty="0" smtClean="0"/>
              <a:t>15</a:t>
            </a:r>
            <a:endParaRPr lang="en-US" sz="1400" dirty="0"/>
          </a:p>
        </p:txBody>
      </p:sp>
      <p:sp>
        <p:nvSpPr>
          <p:cNvPr id="50" name="Rectangle 49"/>
          <p:cNvSpPr/>
          <p:nvPr/>
        </p:nvSpPr>
        <p:spPr>
          <a:xfrm>
            <a:off x="5753496" y="3654384"/>
            <a:ext cx="367408" cy="307777"/>
          </a:xfrm>
          <a:prstGeom prst="rect">
            <a:avLst/>
          </a:prstGeom>
        </p:spPr>
        <p:txBody>
          <a:bodyPr wrap="none">
            <a:spAutoFit/>
          </a:bodyPr>
          <a:lstStyle/>
          <a:p>
            <a:r>
              <a:rPr lang="en-US" sz="1400" b="1" dirty="0" smtClean="0"/>
              <a:t>18</a:t>
            </a:r>
            <a:endParaRPr lang="en-US" sz="1400" dirty="0" smtClean="0"/>
          </a:p>
        </p:txBody>
      </p:sp>
      <p:sp>
        <p:nvSpPr>
          <p:cNvPr id="51" name="Rectangle 50"/>
          <p:cNvSpPr/>
          <p:nvPr/>
        </p:nvSpPr>
        <p:spPr>
          <a:xfrm>
            <a:off x="5753496" y="4263984"/>
            <a:ext cx="367408" cy="307777"/>
          </a:xfrm>
          <a:prstGeom prst="rect">
            <a:avLst/>
          </a:prstGeom>
        </p:spPr>
        <p:txBody>
          <a:bodyPr wrap="none">
            <a:spAutoFit/>
          </a:bodyPr>
          <a:lstStyle/>
          <a:p>
            <a:r>
              <a:rPr lang="en-US" sz="1400" b="1" dirty="0" smtClean="0"/>
              <a:t>21</a:t>
            </a:r>
            <a:endParaRPr lang="en-US" sz="1400" dirty="0"/>
          </a:p>
        </p:txBody>
      </p:sp>
      <p:sp>
        <p:nvSpPr>
          <p:cNvPr id="52" name="Rectangle 51"/>
          <p:cNvSpPr/>
          <p:nvPr/>
        </p:nvSpPr>
        <p:spPr>
          <a:xfrm>
            <a:off x="5753496" y="4604266"/>
            <a:ext cx="367408" cy="307777"/>
          </a:xfrm>
          <a:prstGeom prst="rect">
            <a:avLst/>
          </a:prstGeom>
        </p:spPr>
        <p:txBody>
          <a:bodyPr wrap="none">
            <a:spAutoFit/>
          </a:bodyPr>
          <a:lstStyle/>
          <a:p>
            <a:r>
              <a:rPr lang="en-US" sz="1400" b="1" dirty="0" smtClean="0"/>
              <a:t>23</a:t>
            </a:r>
            <a:endParaRPr lang="en-US" sz="1400" dirty="0"/>
          </a:p>
        </p:txBody>
      </p:sp>
      <p:sp>
        <p:nvSpPr>
          <p:cNvPr id="16" name="Rectangle 15"/>
          <p:cNvSpPr/>
          <p:nvPr/>
        </p:nvSpPr>
        <p:spPr>
          <a:xfrm>
            <a:off x="762000" y="4888229"/>
            <a:ext cx="1303562" cy="307777"/>
          </a:xfrm>
          <a:prstGeom prst="rect">
            <a:avLst/>
          </a:prstGeom>
        </p:spPr>
        <p:txBody>
          <a:bodyPr wrap="none">
            <a:spAutoFit/>
          </a:bodyPr>
          <a:lstStyle/>
          <a:p>
            <a:r>
              <a:rPr lang="en-US" sz="1400" b="1" dirty="0" smtClean="0"/>
              <a:t>IX. Pr inversion</a:t>
            </a:r>
          </a:p>
        </p:txBody>
      </p:sp>
      <p:cxnSp>
        <p:nvCxnSpPr>
          <p:cNvPr id="36" name="Straight Arrow Connector 35"/>
          <p:cNvCxnSpPr/>
          <p:nvPr/>
        </p:nvCxnSpPr>
        <p:spPr>
          <a:xfrm>
            <a:off x="3200400" y="51031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3" name="Rectangle 52"/>
          <p:cNvSpPr/>
          <p:nvPr/>
        </p:nvSpPr>
        <p:spPr>
          <a:xfrm>
            <a:off x="5753496" y="4920734"/>
            <a:ext cx="367408" cy="307777"/>
          </a:xfrm>
          <a:prstGeom prst="rect">
            <a:avLst/>
          </a:prstGeom>
        </p:spPr>
        <p:txBody>
          <a:bodyPr wrap="none">
            <a:spAutoFit/>
          </a:bodyPr>
          <a:lstStyle/>
          <a:p>
            <a:r>
              <a:rPr lang="en-US" sz="1400" b="1" dirty="0" smtClean="0"/>
              <a:t>24</a:t>
            </a:r>
            <a:endParaRPr lang="en-US" sz="1400" dirty="0"/>
          </a:p>
        </p:txBody>
      </p:sp>
      <p:sp>
        <p:nvSpPr>
          <p:cNvPr id="32" name="Rectangle 31"/>
          <p:cNvSpPr/>
          <p:nvPr/>
        </p:nvSpPr>
        <p:spPr>
          <a:xfrm>
            <a:off x="762000" y="5497829"/>
            <a:ext cx="1487908" cy="307777"/>
          </a:xfrm>
          <a:prstGeom prst="rect">
            <a:avLst/>
          </a:prstGeom>
        </p:spPr>
        <p:txBody>
          <a:bodyPr wrap="none">
            <a:spAutoFit/>
          </a:bodyPr>
          <a:lstStyle/>
          <a:p>
            <a:r>
              <a:rPr lang="en-US" sz="1400" b="1" dirty="0" smtClean="0"/>
              <a:t>XI. Miscellaneous</a:t>
            </a:r>
          </a:p>
        </p:txBody>
      </p:sp>
      <p:cxnSp>
        <p:nvCxnSpPr>
          <p:cNvPr id="34" name="Straight Arrow Connector 33"/>
          <p:cNvCxnSpPr/>
          <p:nvPr/>
        </p:nvCxnSpPr>
        <p:spPr>
          <a:xfrm>
            <a:off x="3200400" y="57127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35" name="Rectangle 34"/>
          <p:cNvSpPr/>
          <p:nvPr/>
        </p:nvSpPr>
        <p:spPr>
          <a:xfrm>
            <a:off x="5753496" y="5530334"/>
            <a:ext cx="367408" cy="307777"/>
          </a:xfrm>
          <a:prstGeom prst="rect">
            <a:avLst/>
          </a:prstGeom>
        </p:spPr>
        <p:txBody>
          <a:bodyPr wrap="none">
            <a:spAutoFit/>
          </a:bodyPr>
          <a:lstStyle/>
          <a:p>
            <a:r>
              <a:rPr lang="en-US" sz="1400" b="1" dirty="0" smtClean="0"/>
              <a:t>31</a:t>
            </a:r>
            <a:endParaRPr lang="en-US" sz="1400" dirty="0"/>
          </a:p>
        </p:txBody>
      </p:sp>
      <p:sp>
        <p:nvSpPr>
          <p:cNvPr id="37" name="Rectangle 36"/>
          <p:cNvSpPr/>
          <p:nvPr/>
        </p:nvSpPr>
        <p:spPr>
          <a:xfrm>
            <a:off x="762000" y="6904911"/>
            <a:ext cx="1178528" cy="307777"/>
          </a:xfrm>
          <a:prstGeom prst="rect">
            <a:avLst/>
          </a:prstGeom>
        </p:spPr>
        <p:txBody>
          <a:bodyPr wrap="none">
            <a:spAutoFit/>
          </a:bodyPr>
          <a:lstStyle/>
          <a:p>
            <a:r>
              <a:rPr lang="en-US" sz="1400" b="1" dirty="0" smtClean="0"/>
              <a:t>XII. Appendix</a:t>
            </a:r>
          </a:p>
        </p:txBody>
      </p:sp>
      <p:cxnSp>
        <p:nvCxnSpPr>
          <p:cNvPr id="38" name="Straight Arrow Connector 37"/>
          <p:cNvCxnSpPr/>
          <p:nvPr/>
        </p:nvCxnSpPr>
        <p:spPr>
          <a:xfrm>
            <a:off x="3200400" y="7119810"/>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39" name="Rectangle 38"/>
          <p:cNvSpPr/>
          <p:nvPr/>
        </p:nvSpPr>
        <p:spPr>
          <a:xfrm>
            <a:off x="5753496" y="6937416"/>
            <a:ext cx="367408" cy="307777"/>
          </a:xfrm>
          <a:prstGeom prst="rect">
            <a:avLst/>
          </a:prstGeom>
        </p:spPr>
        <p:txBody>
          <a:bodyPr wrap="none">
            <a:spAutoFit/>
          </a:bodyPr>
          <a:lstStyle/>
          <a:p>
            <a:r>
              <a:rPr lang="en-US" sz="1400" b="1" dirty="0" smtClean="0"/>
              <a:t>37</a:t>
            </a:r>
            <a:endParaRPr lang="en-US" sz="1400" dirty="0"/>
          </a:p>
        </p:txBody>
      </p:sp>
      <p:sp>
        <p:nvSpPr>
          <p:cNvPr id="43" name="TextBox 42"/>
          <p:cNvSpPr txBox="1"/>
          <p:nvPr/>
        </p:nvSpPr>
        <p:spPr>
          <a:xfrm>
            <a:off x="1219200" y="5867162"/>
            <a:ext cx="5029200" cy="1600438"/>
          </a:xfrm>
          <a:prstGeom prst="rect">
            <a:avLst/>
          </a:prstGeom>
          <a:noFill/>
        </p:spPr>
        <p:txBody>
          <a:bodyPr wrap="square" rtlCol="0">
            <a:spAutoFit/>
          </a:bodyPr>
          <a:lstStyle/>
          <a:p>
            <a:r>
              <a:rPr lang="en-US" sz="1200" dirty="0" smtClean="0"/>
              <a:t>Change scales (30); Open and close plots (30); </a:t>
            </a:r>
          </a:p>
          <a:p>
            <a:r>
              <a:rPr lang="en-US" sz="1200" dirty="0" smtClean="0"/>
              <a:t>Rearrange workspace (31); Change color map (31); </a:t>
            </a:r>
          </a:p>
          <a:p>
            <a:r>
              <a:rPr lang="en-US" sz="1200" dirty="0" smtClean="0"/>
              <a:t>Zooming (32); Helps (33); Loadable data format (34); </a:t>
            </a:r>
          </a:p>
          <a:p>
            <a:r>
              <a:rPr lang="en-US" sz="1200" dirty="0" smtClean="0"/>
              <a:t>Poly-dispersion and </a:t>
            </a:r>
            <a:r>
              <a:rPr lang="en-US" sz="1200" dirty="0" err="1" smtClean="0"/>
              <a:t>orientational</a:t>
            </a:r>
            <a:r>
              <a:rPr lang="en-US" sz="1200" dirty="0" smtClean="0"/>
              <a:t> distribution (35); </a:t>
            </a:r>
          </a:p>
          <a:p>
            <a:r>
              <a:rPr lang="en-US" sz="1200" dirty="0" smtClean="0"/>
              <a:t>User defined model functions (35); . Startup Setting(35)</a:t>
            </a:r>
          </a:p>
          <a:p>
            <a:endParaRPr lang="en-US" sz="1200" dirty="0" smtClean="0"/>
          </a:p>
          <a:p>
            <a:endParaRPr lang="en-US" sz="1200" dirty="0" smtClean="0"/>
          </a:p>
          <a:p>
            <a:endParaRPr lang="en-US" sz="1200" dirty="0"/>
          </a:p>
        </p:txBody>
      </p:sp>
      <p:sp>
        <p:nvSpPr>
          <p:cNvPr id="42" name="Rectangle 41"/>
          <p:cNvSpPr/>
          <p:nvPr/>
        </p:nvSpPr>
        <p:spPr>
          <a:xfrm>
            <a:off x="762000" y="2719147"/>
            <a:ext cx="1638910" cy="307777"/>
          </a:xfrm>
          <a:prstGeom prst="rect">
            <a:avLst/>
          </a:prstGeom>
        </p:spPr>
        <p:txBody>
          <a:bodyPr wrap="none">
            <a:spAutoFit/>
          </a:bodyPr>
          <a:lstStyle/>
          <a:p>
            <a:r>
              <a:rPr lang="en-US" sz="1400" b="1" dirty="0" smtClean="0"/>
              <a:t>II. Analysis and tool</a:t>
            </a:r>
            <a:endParaRPr lang="en-US" sz="1400" dirty="0" smtClean="0"/>
          </a:p>
        </p:txBody>
      </p:sp>
      <p:cxnSp>
        <p:nvCxnSpPr>
          <p:cNvPr id="55" name="Straight Arrow Connector 54"/>
          <p:cNvCxnSpPr/>
          <p:nvPr/>
        </p:nvCxnSpPr>
        <p:spPr>
          <a:xfrm>
            <a:off x="4953000" y="2949295"/>
            <a:ext cx="685800" cy="1429"/>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6" name="Rectangle 55"/>
          <p:cNvSpPr/>
          <p:nvPr/>
        </p:nvSpPr>
        <p:spPr>
          <a:xfrm>
            <a:off x="5794314" y="2728316"/>
            <a:ext cx="276038" cy="307777"/>
          </a:xfrm>
          <a:prstGeom prst="rect">
            <a:avLst/>
          </a:prstGeom>
        </p:spPr>
        <p:txBody>
          <a:bodyPr wrap="none">
            <a:spAutoFit/>
          </a:bodyPr>
          <a:lstStyle/>
          <a:p>
            <a:r>
              <a:rPr lang="en-US" sz="1400" b="1" dirty="0" smtClean="0"/>
              <a:t>7</a:t>
            </a:r>
            <a:endParaRPr lang="en-US" sz="1400" dirty="0"/>
          </a:p>
        </p:txBody>
      </p:sp>
      <p:sp>
        <p:nvSpPr>
          <p:cNvPr id="57" name="Rectangle 56"/>
          <p:cNvSpPr/>
          <p:nvPr/>
        </p:nvSpPr>
        <p:spPr>
          <a:xfrm>
            <a:off x="762000" y="5193029"/>
            <a:ext cx="1038618" cy="307777"/>
          </a:xfrm>
          <a:prstGeom prst="rect">
            <a:avLst/>
          </a:prstGeom>
        </p:spPr>
        <p:txBody>
          <a:bodyPr wrap="none">
            <a:spAutoFit/>
          </a:bodyPr>
          <a:lstStyle/>
          <a:p>
            <a:r>
              <a:rPr lang="en-US" sz="1400" b="1" dirty="0" smtClean="0"/>
              <a:t>X. Invariant</a:t>
            </a:r>
          </a:p>
        </p:txBody>
      </p:sp>
      <p:cxnSp>
        <p:nvCxnSpPr>
          <p:cNvPr id="58" name="Straight Arrow Connector 57"/>
          <p:cNvCxnSpPr/>
          <p:nvPr/>
        </p:nvCxnSpPr>
        <p:spPr>
          <a:xfrm>
            <a:off x="3200400" y="54079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9" name="Rectangle 58"/>
          <p:cNvSpPr/>
          <p:nvPr/>
        </p:nvSpPr>
        <p:spPr>
          <a:xfrm>
            <a:off x="5753496" y="5225534"/>
            <a:ext cx="367408" cy="307777"/>
          </a:xfrm>
          <a:prstGeom prst="rect">
            <a:avLst/>
          </a:prstGeom>
        </p:spPr>
        <p:txBody>
          <a:bodyPr wrap="none">
            <a:spAutoFit/>
          </a:bodyPr>
          <a:lstStyle/>
          <a:p>
            <a:r>
              <a:rPr lang="en-US" sz="1400" b="1" dirty="0" smtClean="0"/>
              <a:t>28</a:t>
            </a:r>
            <a:endParaRPr lang="en-US" sz="1400" dirty="0"/>
          </a:p>
        </p:txBody>
      </p:sp>
      <p:cxnSp>
        <p:nvCxnSpPr>
          <p:cNvPr id="64" name="Straight Arrow Connector 63"/>
          <p:cNvCxnSpPr/>
          <p:nvPr/>
        </p:nvCxnSpPr>
        <p:spPr>
          <a:xfrm>
            <a:off x="4419600" y="2603658"/>
            <a:ext cx="1219200" cy="1588"/>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a:off x="4038600" y="4769977"/>
            <a:ext cx="1600200" cy="1334"/>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4" name="Rectangle 53"/>
          <p:cNvSpPr/>
          <p:nvPr/>
        </p:nvSpPr>
        <p:spPr>
          <a:xfrm>
            <a:off x="762000" y="3666052"/>
            <a:ext cx="1913281" cy="307777"/>
          </a:xfrm>
          <a:prstGeom prst="rect">
            <a:avLst/>
          </a:prstGeom>
        </p:spPr>
        <p:txBody>
          <a:bodyPr wrap="none">
            <a:spAutoFit/>
          </a:bodyPr>
          <a:lstStyle/>
          <a:p>
            <a:r>
              <a:rPr lang="en-US" sz="1400" b="1" dirty="0" smtClean="0"/>
              <a:t>V. Data fitting; Batch fit</a:t>
            </a:r>
            <a:endParaRPr lang="en-US" sz="1400" dirty="0" smtClean="0"/>
          </a:p>
        </p:txBody>
      </p:sp>
      <p:cxnSp>
        <p:nvCxnSpPr>
          <p:cNvPr id="60" name="Straight Arrow Connector 59"/>
          <p:cNvCxnSpPr/>
          <p:nvPr/>
        </p:nvCxnSpPr>
        <p:spPr>
          <a:xfrm>
            <a:off x="3200400" y="3818452"/>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61" name="Rectangle 60"/>
          <p:cNvSpPr/>
          <p:nvPr/>
        </p:nvSpPr>
        <p:spPr>
          <a:xfrm>
            <a:off x="5728592" y="3970852"/>
            <a:ext cx="367408" cy="307777"/>
          </a:xfrm>
          <a:prstGeom prst="rect">
            <a:avLst/>
          </a:prstGeom>
        </p:spPr>
        <p:txBody>
          <a:bodyPr wrap="none">
            <a:spAutoFit/>
          </a:bodyPr>
          <a:lstStyle/>
          <a:p>
            <a:r>
              <a:rPr lang="en-US" sz="1400" b="1" dirty="0" smtClean="0"/>
              <a:t>19</a:t>
            </a:r>
            <a:endParaRPr lang="en-US" sz="1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633973" cy="338554"/>
          </a:xfrm>
          <a:prstGeom prst="rect">
            <a:avLst/>
          </a:prstGeom>
        </p:spPr>
        <p:txBody>
          <a:bodyPr wrap="none">
            <a:spAutoFit/>
          </a:bodyPr>
          <a:lstStyle/>
          <a:p>
            <a:r>
              <a:rPr lang="en-US" sz="1600" b="1" dirty="0" smtClean="0"/>
              <a:t>X. Invariant (Q*)</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28</a:t>
            </a:r>
            <a:endParaRPr lang="en-US" sz="1200" dirty="0"/>
          </a:p>
        </p:txBody>
      </p:sp>
      <p:sp>
        <p:nvSpPr>
          <p:cNvPr id="43" name="TextBox 42"/>
          <p:cNvSpPr txBox="1"/>
          <p:nvPr/>
        </p:nvSpPr>
        <p:spPr>
          <a:xfrm>
            <a:off x="152400" y="838200"/>
            <a:ext cx="6477000" cy="7663636"/>
          </a:xfrm>
          <a:prstGeom prst="rect">
            <a:avLst/>
          </a:prstGeom>
          <a:noFill/>
        </p:spPr>
        <p:txBody>
          <a:bodyPr wrap="square" rtlCol="0">
            <a:spAutoFit/>
          </a:bodyPr>
          <a:lstStyle/>
          <a:p>
            <a:r>
              <a:rPr lang="en-US" sz="1200" b="1" dirty="0" smtClean="0"/>
              <a:t>  X-1. Theory</a:t>
            </a:r>
          </a:p>
          <a:p>
            <a:endParaRPr lang="en-US" sz="1200" b="1" dirty="0" smtClean="0"/>
          </a:p>
          <a:p>
            <a:r>
              <a:rPr lang="en-US" sz="1200" b="1" dirty="0" smtClean="0"/>
              <a:t>The scattering invariant (Q*)</a:t>
            </a:r>
            <a:endParaRPr lang="en-US" sz="1200" dirty="0" smtClean="0"/>
          </a:p>
          <a:p>
            <a:r>
              <a:rPr lang="en-US" sz="1200" dirty="0" smtClean="0"/>
              <a:t> </a:t>
            </a:r>
          </a:p>
          <a:p>
            <a:r>
              <a:rPr lang="en-US" sz="1200" dirty="0" smtClean="0"/>
              <a:t>The scattering invariant (Q*) is a model-independent quantity that can be easily calculated from </a:t>
            </a:r>
          </a:p>
          <a:p>
            <a:r>
              <a:rPr lang="en-US" sz="1200" dirty="0" smtClean="0"/>
              <a:t>scattering data. For two phase systems, the scattering invariant, Q*, is defined as the integral of</a:t>
            </a:r>
          </a:p>
          <a:p>
            <a:r>
              <a:rPr lang="en-US" sz="1200" dirty="0" smtClean="0"/>
              <a:t> the square of the wave transfer (q) multiplied by the scattering cross section over the full range of q. </a:t>
            </a:r>
          </a:p>
          <a:p>
            <a:r>
              <a:rPr lang="en-US" sz="1200" dirty="0" smtClean="0"/>
              <a:t>Q* is given by the following equation, </a:t>
            </a:r>
          </a:p>
          <a:p>
            <a:endParaRPr lang="en-US" sz="1200" dirty="0" smtClean="0"/>
          </a:p>
          <a:p>
            <a:endParaRPr lang="en-US" sz="1200" dirty="0" smtClean="0"/>
          </a:p>
          <a:p>
            <a:r>
              <a:rPr lang="en-US" sz="1200" dirty="0" smtClean="0"/>
              <a:t>This model independent quantity (Q*) is calculated from the scattering data that can be used to determine the volume fraction and the specific area of the sample under consideration.  These quantities are useful in their own right and can be used in further analysis. With this scattering invariant module users will also be able to determine the consistency of those  properties between data.  There is no real data defined from zero to infinity because they usually have a limited range.  Q* is not really computed from zero to infinity. Our maximum q range is 1e-5 ~ 10 (1/A). The lower and/or higher q range than data given can be extrapolated by fitting some data nearby.</a:t>
            </a:r>
          </a:p>
          <a:p>
            <a:r>
              <a:rPr lang="en-US" sz="1200" dirty="0" smtClean="0"/>
              <a:t> </a:t>
            </a:r>
          </a:p>
          <a:p>
            <a:r>
              <a:rPr lang="en-US" sz="1200" dirty="0" smtClean="0"/>
              <a:t>The scattering invariant is computed as follow:</a:t>
            </a:r>
          </a:p>
          <a:p>
            <a:pPr lvl="0">
              <a:buFont typeface="Arial" pitchFamily="34" charset="0"/>
              <a:buChar char="•"/>
            </a:pPr>
            <a:r>
              <a:rPr lang="en-US" sz="1200" i="1" dirty="0" smtClean="0"/>
              <a:t>I(q)</a:t>
            </a:r>
            <a:r>
              <a:rPr lang="en-US" sz="1200" dirty="0" smtClean="0"/>
              <a:t> =  </a:t>
            </a:r>
            <a:r>
              <a:rPr lang="en-US" sz="1200" i="1" dirty="0" smtClean="0"/>
              <a:t>I(q)</a:t>
            </a:r>
            <a:r>
              <a:rPr lang="en-US" sz="1200" dirty="0" smtClean="0"/>
              <a:t> w/o background : If the data includes a background, user sets the value to subtract the </a:t>
            </a:r>
          </a:p>
          <a:p>
            <a:pPr lvl="0"/>
            <a:r>
              <a:rPr lang="en-US" sz="1200" dirty="0" smtClean="0"/>
              <a:t>	background for the Q* computation.</a:t>
            </a:r>
          </a:p>
          <a:p>
            <a:pPr lvl="0"/>
            <a:endParaRPr lang="en-US" sz="1200" dirty="0" smtClean="0"/>
          </a:p>
          <a:p>
            <a:pPr lvl="0">
              <a:buFont typeface="Arial" pitchFamily="34" charset="0"/>
              <a:buChar char="•"/>
            </a:pPr>
            <a:r>
              <a:rPr lang="en-US" sz="1200" i="1" dirty="0" smtClean="0"/>
              <a:t>Reset I(q)  </a:t>
            </a:r>
            <a:r>
              <a:rPr lang="en-US" sz="1200" dirty="0" smtClean="0"/>
              <a:t>= </a:t>
            </a:r>
            <a:r>
              <a:rPr lang="en-US" sz="1200" i="1" dirty="0" smtClean="0"/>
              <a:t>I(q)* scaling factor </a:t>
            </a:r>
            <a:r>
              <a:rPr lang="en-US" sz="1200" dirty="0" smtClean="0"/>
              <a:t>, </a:t>
            </a:r>
            <a:r>
              <a:rPr lang="en-US" sz="1200" dirty="0" err="1" smtClean="0">
                <a:latin typeface="Symbol" pitchFamily="18" charset="2"/>
              </a:rPr>
              <a:t>d</a:t>
            </a:r>
            <a:r>
              <a:rPr lang="en-US" sz="1200" i="1" dirty="0" err="1" smtClean="0"/>
              <a:t>I</a:t>
            </a:r>
            <a:r>
              <a:rPr lang="en-US" sz="1200" i="1" dirty="0" smtClean="0"/>
              <a:t>(q) =  </a:t>
            </a:r>
            <a:r>
              <a:rPr lang="en-US" sz="1200" dirty="0" err="1" smtClean="0">
                <a:latin typeface="Symbol" pitchFamily="18" charset="2"/>
              </a:rPr>
              <a:t>d</a:t>
            </a:r>
            <a:r>
              <a:rPr lang="en-US" sz="1200" i="1" dirty="0" err="1" smtClean="0"/>
              <a:t>I</a:t>
            </a:r>
            <a:r>
              <a:rPr lang="en-US" sz="1200" i="1" dirty="0" smtClean="0"/>
              <a:t>(q)*scaling factor</a:t>
            </a:r>
            <a:r>
              <a:rPr lang="en-US" sz="1200" dirty="0" smtClean="0"/>
              <a:t> : If non-zero scaling factor is given, it will 	be considered.</a:t>
            </a:r>
          </a:p>
          <a:p>
            <a:pPr lvl="0"/>
            <a:endParaRPr lang="en-US" sz="1200" dirty="0" smtClean="0"/>
          </a:p>
          <a:p>
            <a:pPr lvl="0">
              <a:buFont typeface="Arial" pitchFamily="34" charset="0"/>
              <a:buChar char="•"/>
            </a:pPr>
            <a:r>
              <a:rPr lang="en-US" sz="1200" dirty="0" smtClean="0"/>
              <a:t> Invariant:</a:t>
            </a:r>
          </a:p>
          <a:p>
            <a:pPr lvl="0"/>
            <a:r>
              <a:rPr lang="en-US" sz="1200" dirty="0" smtClean="0"/>
              <a:t> </a:t>
            </a:r>
          </a:p>
          <a:p>
            <a:r>
              <a:rPr lang="en-US" sz="1200" dirty="0" smtClean="0"/>
              <a:t>	where, g =q for the pinhole geometry and g =</a:t>
            </a:r>
            <a:r>
              <a:rPr lang="en-US" sz="1200" baseline="-25000" dirty="0" smtClean="0"/>
              <a:t> </a:t>
            </a:r>
            <a:r>
              <a:rPr lang="en-US" sz="1200" dirty="0" err="1" smtClean="0"/>
              <a:t>q</a:t>
            </a:r>
            <a:r>
              <a:rPr lang="en-US" sz="1200" baseline="-25000" dirty="0" err="1" smtClean="0"/>
              <a:t>v</a:t>
            </a:r>
            <a:r>
              <a:rPr lang="en-US" sz="1200" dirty="0" smtClean="0"/>
              <a:t>(the slit height) for the slit geometry </a:t>
            </a:r>
          </a:p>
          <a:p>
            <a:r>
              <a:rPr lang="en-US" sz="1200" dirty="0" smtClean="0"/>
              <a:t>	which can be given in data or as a value.</a:t>
            </a:r>
          </a:p>
          <a:p>
            <a:endParaRPr lang="en-US" sz="1200" dirty="0" smtClean="0"/>
          </a:p>
          <a:p>
            <a:pPr>
              <a:buFont typeface="Arial" pitchFamily="34" charset="0"/>
              <a:buChar char="•"/>
            </a:pPr>
            <a:r>
              <a:rPr lang="en-US" sz="1200" dirty="0" smtClean="0"/>
              <a:t> Higher q-region (&gt;= </a:t>
            </a:r>
            <a:r>
              <a:rPr lang="en-US" sz="1200" dirty="0" err="1" smtClean="0"/>
              <a:t>qmax</a:t>
            </a:r>
            <a:r>
              <a:rPr lang="en-US" sz="1200" dirty="0" smtClean="0"/>
              <a:t> in data): </a:t>
            </a:r>
          </a:p>
          <a:p>
            <a:r>
              <a:rPr lang="en-US" sz="1200" dirty="0" smtClean="0"/>
              <a:t>	Power law (w/o background term) function = C/q</a:t>
            </a:r>
            <a:r>
              <a:rPr lang="en-US" sz="1200" baseline="30000" dirty="0" smtClean="0"/>
              <a:t>4</a:t>
            </a:r>
            <a:r>
              <a:rPr lang="en-US" sz="1200" dirty="0" smtClean="0"/>
              <a:t> will be used </a:t>
            </a:r>
          </a:p>
          <a:p>
            <a:r>
              <a:rPr lang="en-US" sz="1200" dirty="0" smtClean="0"/>
              <a:t>	where the constant C(=2</a:t>
            </a:r>
            <a:r>
              <a:rPr lang="en-US" sz="1200" dirty="0" smtClean="0">
                <a:latin typeface="Symbol" pitchFamily="18" charset="2"/>
              </a:rPr>
              <a:t>pDr</a:t>
            </a:r>
            <a:r>
              <a:rPr lang="en-US" sz="1200" baseline="-25000" dirty="0" smtClean="0"/>
              <a:t> </a:t>
            </a:r>
            <a:r>
              <a:rPr lang="en-US" sz="1200" dirty="0" err="1" smtClean="0"/>
              <a:t>S</a:t>
            </a:r>
            <a:r>
              <a:rPr lang="en-US" sz="1200" baseline="-25000" dirty="0" err="1" smtClean="0"/>
              <a:t>v</a:t>
            </a:r>
            <a:r>
              <a:rPr lang="en-US" sz="1200" dirty="0" smtClean="0"/>
              <a:t>) is to be found by fitting part of data with the range of 	</a:t>
            </a:r>
            <a:r>
              <a:rPr lang="en-US" sz="1200" dirty="0" err="1" smtClean="0"/>
              <a:t>q</a:t>
            </a:r>
            <a:r>
              <a:rPr lang="en-US" sz="1200" baseline="-25000" dirty="0" err="1" smtClean="0"/>
              <a:t>N</a:t>
            </a:r>
            <a:r>
              <a:rPr lang="en-US" sz="1200" baseline="-25000" dirty="0" smtClean="0"/>
              <a:t>-m</a:t>
            </a:r>
            <a:r>
              <a:rPr lang="en-US" sz="1200" dirty="0" smtClean="0"/>
              <a:t>  to </a:t>
            </a:r>
            <a:r>
              <a:rPr lang="en-US" sz="1200" dirty="0" err="1" smtClean="0"/>
              <a:t>q</a:t>
            </a:r>
            <a:r>
              <a:rPr lang="en-US" sz="1200" baseline="-25000" dirty="0" err="1" smtClean="0"/>
              <a:t>N</a:t>
            </a:r>
            <a:r>
              <a:rPr lang="en-US" sz="1200" dirty="0" smtClean="0"/>
              <a:t> (m&lt;N).</a:t>
            </a:r>
          </a:p>
          <a:p>
            <a:endParaRPr lang="en-US" sz="1200" dirty="0" smtClean="0"/>
          </a:p>
          <a:p>
            <a:pPr lvl="0">
              <a:buFont typeface="Arial" pitchFamily="34" charset="0"/>
              <a:buChar char="•"/>
            </a:pPr>
            <a:r>
              <a:rPr lang="en-US" sz="1200" dirty="0" smtClean="0"/>
              <a:t> Lower q-region (&lt;= </a:t>
            </a:r>
            <a:r>
              <a:rPr lang="en-US" sz="1200" dirty="0" err="1" smtClean="0"/>
              <a:t>qmin</a:t>
            </a:r>
            <a:r>
              <a:rPr lang="en-US" sz="1200" dirty="0" smtClean="0"/>
              <a:t> in data): </a:t>
            </a:r>
          </a:p>
          <a:p>
            <a:r>
              <a:rPr lang="en-US" sz="1200" dirty="0" smtClean="0"/>
              <a:t>	</a:t>
            </a:r>
            <a:r>
              <a:rPr lang="en-US" sz="1200" dirty="0" err="1" smtClean="0"/>
              <a:t>Guinier</a:t>
            </a:r>
            <a:r>
              <a:rPr lang="en-US" sz="1200" dirty="0" smtClean="0"/>
              <a:t> function = </a:t>
            </a:r>
            <a:r>
              <a:rPr lang="en-US" sz="1200" i="1" dirty="0" smtClean="0"/>
              <a:t>I</a:t>
            </a:r>
            <a:r>
              <a:rPr lang="en-US" sz="1200" i="1" baseline="-25000" dirty="0" smtClean="0"/>
              <a:t>0</a:t>
            </a:r>
            <a:r>
              <a:rPr lang="en-US" sz="1200" i="1" dirty="0" smtClean="0"/>
              <a:t>exp(-R</a:t>
            </a:r>
            <a:r>
              <a:rPr lang="en-US" sz="1200" i="1" baseline="-25000" dirty="0" smtClean="0"/>
              <a:t>g</a:t>
            </a:r>
            <a:r>
              <a:rPr lang="en-US" sz="1200" i="1" baseline="30000" dirty="0" smtClean="0"/>
              <a:t>2</a:t>
            </a:r>
            <a:r>
              <a:rPr lang="en-US" sz="1200" i="1" dirty="0" smtClean="0"/>
              <a:t>q</a:t>
            </a:r>
            <a:r>
              <a:rPr lang="en-US" sz="1200" i="1" baseline="30000" dirty="0" smtClean="0"/>
              <a:t>2</a:t>
            </a:r>
            <a:r>
              <a:rPr lang="en-US" sz="1200" i="1" dirty="0" smtClean="0"/>
              <a:t>/3)</a:t>
            </a:r>
            <a:r>
              <a:rPr lang="en-US" sz="1200" dirty="0" smtClean="0"/>
              <a:t> where I</a:t>
            </a:r>
            <a:r>
              <a:rPr lang="en-US" sz="1200" baseline="-25000" dirty="0" smtClean="0"/>
              <a:t>0</a:t>
            </a:r>
            <a:r>
              <a:rPr lang="en-US" sz="1200" dirty="0" smtClean="0"/>
              <a:t> and </a:t>
            </a:r>
            <a:r>
              <a:rPr lang="en-US" sz="1200" dirty="0" err="1" smtClean="0"/>
              <a:t>R</a:t>
            </a:r>
            <a:r>
              <a:rPr lang="en-US" sz="1200" baseline="-25000" dirty="0" err="1" smtClean="0"/>
              <a:t>g</a:t>
            </a:r>
            <a:r>
              <a:rPr lang="en-US" sz="1200" dirty="0" smtClean="0"/>
              <a:t> are obtained by fitting, </a:t>
            </a:r>
          </a:p>
          <a:p>
            <a:r>
              <a:rPr lang="en-US" sz="1200" dirty="0" smtClean="0"/>
              <a:t>	similarly to the high q region above.</a:t>
            </a:r>
          </a:p>
          <a:p>
            <a:r>
              <a:rPr lang="en-US" sz="1200" dirty="0" smtClean="0"/>
              <a:t>	Power law can also be used.</a:t>
            </a:r>
          </a:p>
          <a:p>
            <a:r>
              <a:rPr lang="en-US" sz="1200" dirty="0" smtClean="0"/>
              <a:t> </a:t>
            </a:r>
          </a:p>
          <a:p>
            <a:r>
              <a:rPr lang="en-US" sz="1200" dirty="0" smtClean="0"/>
              <a:t> </a:t>
            </a:r>
          </a:p>
        </p:txBody>
      </p:sp>
      <p:graphicFrame>
        <p:nvGraphicFramePr>
          <p:cNvPr id="45" name="Object 44"/>
          <p:cNvGraphicFramePr>
            <a:graphicFrameLocks noChangeAspect="1"/>
          </p:cNvGraphicFramePr>
          <p:nvPr/>
        </p:nvGraphicFramePr>
        <p:xfrm>
          <a:off x="2133600" y="2336800"/>
          <a:ext cx="1206500" cy="330200"/>
        </p:xfrm>
        <a:graphic>
          <a:graphicData uri="http://schemas.openxmlformats.org/presentationml/2006/ole">
            <mc:AlternateContent xmlns:mc="http://schemas.openxmlformats.org/markup-compatibility/2006">
              <mc:Choice xmlns:v="urn:schemas-microsoft-com:vml" Requires="v">
                <p:oleObj spid="_x0000_s4147" name="Equation" r:id="rId3" imgW="1206360" imgH="330120" progId="Equation.3">
                  <p:embed/>
                </p:oleObj>
              </mc:Choice>
              <mc:Fallback>
                <p:oleObj name="Equation" r:id="rId3" imgW="1206360" imgH="33012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36800"/>
                        <a:ext cx="1206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5"/>
          <p:cNvGraphicFramePr>
            <a:graphicFrameLocks noChangeAspect="1"/>
          </p:cNvGraphicFramePr>
          <p:nvPr/>
        </p:nvGraphicFramePr>
        <p:xfrm>
          <a:off x="1155700" y="5384800"/>
          <a:ext cx="1206500" cy="330200"/>
        </p:xfrm>
        <a:graphic>
          <a:graphicData uri="http://schemas.openxmlformats.org/presentationml/2006/ole">
            <mc:AlternateContent xmlns:mc="http://schemas.openxmlformats.org/markup-compatibility/2006">
              <mc:Choice xmlns:v="urn:schemas-microsoft-com:vml" Requires="v">
                <p:oleObj spid="_x0000_s4148" name="Equation" r:id="rId5" imgW="1206360" imgH="330120" progId="Equation.3">
                  <p:embed/>
                </p:oleObj>
              </mc:Choice>
              <mc:Fallback>
                <p:oleObj name="Equation" r:id="rId5" imgW="1206360" imgH="330120" progId="Equation.3">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5700" y="5384800"/>
                        <a:ext cx="1206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273251" cy="338554"/>
          </a:xfrm>
          <a:prstGeom prst="rect">
            <a:avLst/>
          </a:prstGeom>
        </p:spPr>
        <p:txBody>
          <a:bodyPr wrap="none">
            <a:spAutoFit/>
          </a:bodyPr>
          <a:lstStyle/>
          <a:p>
            <a:r>
              <a:rPr lang="en-US" sz="1600" b="1" dirty="0" smtClean="0"/>
              <a:t>X. Invariant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29</a:t>
            </a:r>
            <a:endParaRPr lang="en-US" sz="1200" dirty="0"/>
          </a:p>
        </p:txBody>
      </p:sp>
      <p:sp>
        <p:nvSpPr>
          <p:cNvPr id="43" name="TextBox 42"/>
          <p:cNvSpPr txBox="1"/>
          <p:nvPr/>
        </p:nvSpPr>
        <p:spPr>
          <a:xfrm>
            <a:off x="381000" y="990600"/>
            <a:ext cx="6248400" cy="5262979"/>
          </a:xfrm>
          <a:prstGeom prst="rect">
            <a:avLst/>
          </a:prstGeom>
          <a:noFill/>
        </p:spPr>
        <p:txBody>
          <a:bodyPr wrap="square" rtlCol="0">
            <a:spAutoFit/>
          </a:bodyPr>
          <a:lstStyle/>
          <a:p>
            <a:r>
              <a:rPr lang="en-US" sz="1200" b="1" dirty="0" smtClean="0"/>
              <a:t>The volume fraction</a:t>
            </a:r>
            <a:r>
              <a:rPr lang="en-US" sz="1200" dirty="0" smtClean="0"/>
              <a:t> </a:t>
            </a:r>
            <a:r>
              <a:rPr lang="en-US" sz="1200" dirty="0" smtClean="0">
                <a:latin typeface="Symbol" pitchFamily="18" charset="2"/>
              </a:rPr>
              <a:t>f</a:t>
            </a:r>
            <a:r>
              <a:rPr lang="en-US" sz="1200" dirty="0" smtClean="0"/>
              <a:t>: </a:t>
            </a:r>
          </a:p>
          <a:p>
            <a:endParaRPr lang="en-US" sz="1200" dirty="0" smtClean="0"/>
          </a:p>
          <a:p>
            <a:endParaRPr lang="en-US" sz="1200" dirty="0" smtClean="0"/>
          </a:p>
          <a:p>
            <a:r>
              <a:rPr lang="en-US" sz="1200" dirty="0" smtClean="0"/>
              <a:t> </a:t>
            </a:r>
          </a:p>
          <a:p>
            <a:r>
              <a:rPr lang="en-US" sz="1200" dirty="0" smtClean="0"/>
              <a:t> where </a:t>
            </a:r>
            <a:r>
              <a:rPr lang="en-US" sz="1200" dirty="0" smtClean="0">
                <a:latin typeface="Symbol" pitchFamily="18" charset="2"/>
              </a:rPr>
              <a:t>Dr</a:t>
            </a:r>
            <a:r>
              <a:rPr lang="en-US" sz="1200" dirty="0" smtClean="0"/>
              <a:t> is the SLD contrast of which value is given by users.</a:t>
            </a:r>
          </a:p>
          <a:p>
            <a:r>
              <a:rPr lang="en-US" sz="1200" dirty="0" smtClean="0"/>
              <a:t>Thus,  </a:t>
            </a:r>
          </a:p>
          <a:p>
            <a:endParaRPr lang="en-US" sz="1200" dirty="0" smtClean="0"/>
          </a:p>
          <a:p>
            <a:endParaRPr lang="en-US" sz="1200" dirty="0" smtClean="0"/>
          </a:p>
          <a:p>
            <a:r>
              <a:rPr lang="en-US" sz="1200" dirty="0" smtClean="0"/>
              <a:t> where 0 =&lt; A =&lt;1/4 in order for these values to be physically valid.</a:t>
            </a:r>
          </a:p>
          <a:p>
            <a:r>
              <a:rPr lang="en-US" sz="1200" dirty="0" smtClean="0"/>
              <a:t> </a:t>
            </a:r>
          </a:p>
          <a:p>
            <a:r>
              <a:rPr lang="en-US" sz="1200" b="1" dirty="0" smtClean="0"/>
              <a:t>The specific surface area :</a:t>
            </a:r>
          </a:p>
          <a:p>
            <a:endParaRPr lang="en-US" sz="1200" b="1" dirty="0" smtClean="0"/>
          </a:p>
          <a:p>
            <a:endParaRPr lang="en-US" sz="1200" b="1" dirty="0" smtClean="0"/>
          </a:p>
          <a:p>
            <a:endParaRPr lang="en-US" sz="1200" dirty="0" smtClean="0"/>
          </a:p>
          <a:p>
            <a:r>
              <a:rPr lang="en-US" sz="1200" dirty="0" smtClean="0"/>
              <a:t> where A and Q</a:t>
            </a:r>
            <a:r>
              <a:rPr lang="en-US" sz="1200" baseline="30000" dirty="0" smtClean="0"/>
              <a:t>*</a:t>
            </a:r>
            <a:r>
              <a:rPr lang="en-US" sz="1200" dirty="0" smtClean="0"/>
              <a:t> are obtained from previous sections, and the </a:t>
            </a:r>
            <a:r>
              <a:rPr lang="en-US" sz="1200" dirty="0" err="1" smtClean="0"/>
              <a:t>Porod</a:t>
            </a:r>
            <a:r>
              <a:rPr lang="en-US" sz="1200" dirty="0" smtClean="0"/>
              <a:t> constant C</a:t>
            </a:r>
            <a:r>
              <a:rPr lang="en-US" sz="1200" baseline="-25000" dirty="0" smtClean="0"/>
              <a:t>p</a:t>
            </a:r>
            <a:r>
              <a:rPr lang="en-US" sz="1200" dirty="0" smtClean="0"/>
              <a:t> is given by users. </a:t>
            </a:r>
          </a:p>
          <a:p>
            <a:endParaRPr lang="en-US" sz="1200" dirty="0" smtClean="0"/>
          </a:p>
          <a:p>
            <a:r>
              <a:rPr lang="en-US" sz="1200" b="1" dirty="0" smtClean="0"/>
              <a:t>Definitions:</a:t>
            </a:r>
            <a:endParaRPr lang="en-US" sz="1200" dirty="0" smtClean="0"/>
          </a:p>
          <a:p>
            <a:pPr lvl="0"/>
            <a:r>
              <a:rPr lang="en-US" sz="1200" dirty="0" smtClean="0"/>
              <a:t>Q : the magnitude of neutron (or X-ray) momentum transfer vector.</a:t>
            </a:r>
          </a:p>
          <a:p>
            <a:pPr lvl="0"/>
            <a:r>
              <a:rPr lang="en-US" sz="1200" dirty="0" smtClean="0"/>
              <a:t>I(Q): the scattering intensity as a function of the momentum transfer Q.</a:t>
            </a:r>
          </a:p>
          <a:p>
            <a:pPr lvl="0"/>
            <a:r>
              <a:rPr lang="en-US" sz="1200" dirty="0" smtClean="0"/>
              <a:t>Invariant total is the sum of the invariant calculated from data’s q range and the invariant resulting from extrapolation at a low q range and at a high q range if considered.</a:t>
            </a:r>
          </a:p>
          <a:p>
            <a:pPr lvl="0"/>
            <a:endParaRPr lang="en-US" sz="1200" dirty="0" smtClean="0"/>
          </a:p>
          <a:p>
            <a:r>
              <a:rPr lang="en-US" sz="1200" b="1" dirty="0" smtClean="0"/>
              <a:t>Reference: </a:t>
            </a:r>
            <a:endParaRPr lang="en-US" sz="1200" dirty="0" smtClean="0"/>
          </a:p>
          <a:p>
            <a:pPr lvl="0"/>
            <a:r>
              <a:rPr lang="en-US" sz="1200" dirty="0" err="1" smtClean="0"/>
              <a:t>Porod's</a:t>
            </a:r>
            <a:r>
              <a:rPr lang="en-US" sz="1200" dirty="0" smtClean="0"/>
              <a:t> chapter (2) from  O. </a:t>
            </a:r>
            <a:r>
              <a:rPr lang="en-US" sz="1200" dirty="0" err="1" smtClean="0"/>
              <a:t>Glatter</a:t>
            </a:r>
            <a:r>
              <a:rPr lang="en-US" sz="1200" dirty="0" smtClean="0"/>
              <a:t> and O. </a:t>
            </a:r>
            <a:r>
              <a:rPr lang="en-US" sz="1200" dirty="0" err="1" smtClean="0"/>
              <a:t>Kratky</a:t>
            </a:r>
            <a:r>
              <a:rPr lang="en-US" sz="1200" dirty="0" smtClean="0"/>
              <a:t>, "Small Angle X-Ray Scattering", Academic Press, New York, 1982</a:t>
            </a:r>
          </a:p>
          <a:p>
            <a:pPr lvl="0"/>
            <a:r>
              <a:rPr lang="en-US" sz="1200" dirty="0" smtClean="0"/>
              <a:t>Otto's web page: </a:t>
            </a:r>
            <a:r>
              <a:rPr lang="en-US" sz="1200" dirty="0" smtClean="0">
                <a:hlinkClick r:id="rId3"/>
              </a:rPr>
              <a:t>http://physchem.kfunigraz.ac.at/sm/</a:t>
            </a:r>
            <a:endParaRPr lang="en-US" sz="1200" dirty="0" smtClean="0"/>
          </a:p>
          <a:p>
            <a:pPr lvl="0"/>
            <a:endParaRPr lang="en-US" sz="1200" dirty="0" smtClean="0"/>
          </a:p>
          <a:p>
            <a:pPr lvl="0"/>
            <a:endParaRPr lang="en-US" sz="1200" dirty="0"/>
          </a:p>
        </p:txBody>
      </p:sp>
      <p:graphicFrame>
        <p:nvGraphicFramePr>
          <p:cNvPr id="11" name="Object 10"/>
          <p:cNvGraphicFramePr>
            <a:graphicFrameLocks noChangeAspect="1"/>
          </p:cNvGraphicFramePr>
          <p:nvPr/>
        </p:nvGraphicFramePr>
        <p:xfrm>
          <a:off x="609600" y="1219200"/>
          <a:ext cx="1536700" cy="444500"/>
        </p:xfrm>
        <a:graphic>
          <a:graphicData uri="http://schemas.openxmlformats.org/presentationml/2006/ole">
            <mc:AlternateContent xmlns:mc="http://schemas.openxmlformats.org/markup-compatibility/2006">
              <mc:Choice xmlns:v="urn:schemas-microsoft-com:vml" Requires="v">
                <p:oleObj spid="_x0000_s51225" name="Equation" r:id="rId4" imgW="1536480" imgH="444240" progId="Equation.3">
                  <p:embed/>
                </p:oleObj>
              </mc:Choice>
              <mc:Fallback>
                <p:oleObj name="Equation" r:id="rId4" imgW="1536480" imgH="444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19200"/>
                        <a:ext cx="1536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838200" y="1981200"/>
          <a:ext cx="965200" cy="431800"/>
        </p:xfrm>
        <a:graphic>
          <a:graphicData uri="http://schemas.openxmlformats.org/presentationml/2006/ole">
            <mc:AlternateContent xmlns:mc="http://schemas.openxmlformats.org/markup-compatibility/2006">
              <mc:Choice xmlns:v="urn:schemas-microsoft-com:vml" Requires="v">
                <p:oleObj spid="_x0000_s51226" name="Equation" r:id="rId6" imgW="965160" imgH="431640" progId="Equation.3">
                  <p:embed/>
                </p:oleObj>
              </mc:Choice>
              <mc:Fallback>
                <p:oleObj name="Equation" r:id="rId6" imgW="965160" imgH="431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981200"/>
                        <a:ext cx="965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609600" y="3124200"/>
          <a:ext cx="1752600" cy="444500"/>
        </p:xfrm>
        <a:graphic>
          <a:graphicData uri="http://schemas.openxmlformats.org/presentationml/2006/ole">
            <mc:AlternateContent xmlns:mc="http://schemas.openxmlformats.org/markup-compatibility/2006">
              <mc:Choice xmlns:v="urn:schemas-microsoft-com:vml" Requires="v">
                <p:oleObj spid="_x0000_s51227" name="Equation" r:id="rId8" imgW="1752480" imgH="444240" progId="Equation.3">
                  <p:embed/>
                </p:oleObj>
              </mc:Choice>
              <mc:Fallback>
                <p:oleObj name="Equation" r:id="rId8" imgW="1752480" imgH="4442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124200"/>
                        <a:ext cx="1752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273251" cy="338554"/>
          </a:xfrm>
          <a:prstGeom prst="rect">
            <a:avLst/>
          </a:prstGeom>
        </p:spPr>
        <p:txBody>
          <a:bodyPr wrap="none">
            <a:spAutoFit/>
          </a:bodyPr>
          <a:lstStyle/>
          <a:p>
            <a:r>
              <a:rPr lang="en-US" sz="1600" b="1" dirty="0" smtClean="0"/>
              <a:t>XI. Invariant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30</a:t>
            </a:r>
            <a:endParaRPr lang="en-US" sz="1200" dirty="0"/>
          </a:p>
        </p:txBody>
      </p:sp>
      <p:sp>
        <p:nvSpPr>
          <p:cNvPr id="43" name="TextBox 42"/>
          <p:cNvSpPr txBox="1"/>
          <p:nvPr/>
        </p:nvSpPr>
        <p:spPr>
          <a:xfrm>
            <a:off x="381000" y="838200"/>
            <a:ext cx="6248400" cy="3231654"/>
          </a:xfrm>
          <a:prstGeom prst="rect">
            <a:avLst/>
          </a:prstGeom>
          <a:noFill/>
        </p:spPr>
        <p:txBody>
          <a:bodyPr wrap="square" rtlCol="0">
            <a:spAutoFit/>
          </a:bodyPr>
          <a:lstStyle/>
          <a:p>
            <a:r>
              <a:rPr lang="en-US" sz="1200" b="1" dirty="0" smtClean="0"/>
              <a:t>XI -2. GUI:</a:t>
            </a:r>
          </a:p>
          <a:p>
            <a:endParaRPr lang="en-US" sz="1200" b="1" dirty="0" smtClean="0"/>
          </a:p>
          <a:p>
            <a:pPr marL="285750" indent="-285750">
              <a:buAutoNum type="romanLcParenR"/>
            </a:pPr>
            <a:r>
              <a:rPr lang="en-US" sz="1200" dirty="0" smtClean="0"/>
              <a:t>Loading data to the panel: See Chapter III-1 and -2 but select  ‘Compute invariant’ in the pop-up menu.</a:t>
            </a:r>
          </a:p>
          <a:p>
            <a:pPr marL="285750" indent="-285750">
              <a:buAutoNum type="romanLcParenR"/>
            </a:pPr>
            <a:r>
              <a:rPr lang="en-US" sz="1200" dirty="0" smtClean="0"/>
              <a:t>To subtract a background or/and to rescale the data, type the values in Customized Input box.  </a:t>
            </a:r>
          </a:p>
          <a:p>
            <a:pPr marL="285750" indent="-285750">
              <a:buAutoNum type="romanLcParenR" startAt="3"/>
            </a:pPr>
            <a:r>
              <a:rPr lang="en-US" sz="1200" dirty="0" smtClean="0"/>
              <a:t>If you want to calculate the volume fraction and the specific surface area, type the optional inputs in the customized input box, and then press ‘Compute’ button.</a:t>
            </a:r>
          </a:p>
          <a:p>
            <a:pPr marL="285750" indent="-285750">
              <a:buAutoNum type="romanLcParenR" startAt="3"/>
            </a:pPr>
            <a:r>
              <a:rPr lang="en-US" sz="1200" dirty="0" smtClean="0"/>
              <a:t>The invariant can also be calculated including the outside of the data Q range:  To include the lower Q and/or the higher Q range, check in the enable extrapolation check box in ‘Extrapolation ‘box. If the power low is chosen, the power (exponent) can be either held or fitted by checking the corresponding radio button.  The </a:t>
            </a:r>
            <a:r>
              <a:rPr lang="en-US" sz="1200" dirty="0" err="1" smtClean="0"/>
              <a:t>Npts</a:t>
            </a:r>
            <a:r>
              <a:rPr lang="en-US" sz="1200" dirty="0" smtClean="0"/>
              <a:t> for fitting the data  that is used for the extrapolation can be specified.</a:t>
            </a:r>
          </a:p>
          <a:p>
            <a:pPr marL="285750" indent="-285750">
              <a:buAutoNum type="romanLcParenR" startAt="3"/>
            </a:pPr>
            <a:r>
              <a:rPr lang="en-US" sz="1200" dirty="0" smtClean="0"/>
              <a:t>If the invariant calculated from the extrapolated region is too large , it will warn in red at the top of the panel, which means that your data is not proper to calculate the invariant.</a:t>
            </a:r>
          </a:p>
          <a:p>
            <a:pPr marL="285750" indent="-285750">
              <a:buAutoNum type="romanLcParenR" startAt="3"/>
            </a:pPr>
            <a:r>
              <a:rPr lang="en-US" sz="1200" dirty="0" smtClean="0"/>
              <a:t>The details of the calculation is available by clicking the ‘Details’ button in the middle of the panel. </a:t>
            </a:r>
          </a:p>
          <a:p>
            <a:endParaRPr lang="en-US" sz="1200" dirty="0" smtClean="0"/>
          </a:p>
        </p:txBody>
      </p:sp>
      <p:pic>
        <p:nvPicPr>
          <p:cNvPr id="52230" name="Picture 6"/>
          <p:cNvPicPr>
            <a:picLocks noChangeAspect="1" noChangeArrowheads="1"/>
          </p:cNvPicPr>
          <p:nvPr/>
        </p:nvPicPr>
        <p:blipFill>
          <a:blip r:embed="rId3" cstate="print"/>
          <a:srcRect/>
          <a:stretch>
            <a:fillRect/>
          </a:stretch>
        </p:blipFill>
        <p:spPr bwMode="auto">
          <a:xfrm>
            <a:off x="533400" y="3866266"/>
            <a:ext cx="5700869" cy="4210934"/>
          </a:xfrm>
          <a:prstGeom prst="rect">
            <a:avLst/>
          </a:prstGeom>
          <a:noFill/>
          <a:ln w="9525">
            <a:noFill/>
            <a:miter lim="800000"/>
            <a:headEnd/>
            <a:tailEnd/>
          </a:ln>
        </p:spPr>
      </p:pic>
      <p:cxnSp>
        <p:nvCxnSpPr>
          <p:cNvPr id="14" name="Straight Arrow Connector 13"/>
          <p:cNvCxnSpPr/>
          <p:nvPr/>
        </p:nvCxnSpPr>
        <p:spPr>
          <a:xfrm rot="10800000" flipV="1">
            <a:off x="2133600" y="5314066"/>
            <a:ext cx="1295400" cy="609600"/>
          </a:xfrm>
          <a:prstGeom prst="straightConnector1">
            <a:avLst/>
          </a:prstGeom>
          <a:ln w="38100">
            <a:headEnd type="arrow"/>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0800000" flipV="1">
            <a:off x="1828800" y="4094866"/>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V="1">
            <a:off x="1143000" y="5715000"/>
            <a:ext cx="304800" cy="17233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10800000">
            <a:off x="3048000" y="6629400"/>
            <a:ext cx="533400" cy="24853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rot="10800000" flipV="1">
            <a:off x="990600" y="6990466"/>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flipV="1">
            <a:off x="2438400" y="7447666"/>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0800000">
            <a:off x="2667000" y="5999866"/>
            <a:ext cx="3810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2825206" y="8028801"/>
            <a:ext cx="679994" cy="276999"/>
          </a:xfrm>
          <a:prstGeom prst="rect">
            <a:avLst/>
          </a:prstGeom>
        </p:spPr>
        <p:txBody>
          <a:bodyPr wrap="none">
            <a:spAutoFit/>
          </a:bodyPr>
          <a:lstStyle/>
          <a:p>
            <a:r>
              <a:rPr lang="en-US" sz="1200" dirty="0" smtClean="0"/>
              <a:t>Fig. IX-1</a:t>
            </a:r>
            <a:endParaRPr lang="en-US" sz="1200" dirty="0"/>
          </a:p>
        </p:txBody>
      </p:sp>
      <p:sp>
        <p:nvSpPr>
          <p:cNvPr id="28" name="TextBox 27"/>
          <p:cNvSpPr txBox="1"/>
          <p:nvPr/>
        </p:nvSpPr>
        <p:spPr>
          <a:xfrm>
            <a:off x="3505200" y="6781800"/>
            <a:ext cx="700833" cy="369332"/>
          </a:xfrm>
          <a:prstGeom prst="rect">
            <a:avLst/>
          </a:prstGeom>
          <a:noFill/>
        </p:spPr>
        <p:txBody>
          <a:bodyPr wrap="none" rtlCol="0">
            <a:spAutoFit/>
          </a:bodyPr>
          <a:lstStyle/>
          <a:p>
            <a:r>
              <a:rPr lang="en-US" dirty="0" smtClean="0"/>
              <a:t>ii), iii)</a:t>
            </a:r>
            <a:endParaRPr lang="en-US" dirty="0"/>
          </a:p>
        </p:txBody>
      </p:sp>
      <p:sp>
        <p:nvSpPr>
          <p:cNvPr id="31" name="TextBox 30"/>
          <p:cNvSpPr txBox="1"/>
          <p:nvPr/>
        </p:nvSpPr>
        <p:spPr>
          <a:xfrm>
            <a:off x="3044702" y="5943600"/>
            <a:ext cx="308098" cy="369332"/>
          </a:xfrm>
          <a:prstGeom prst="rect">
            <a:avLst/>
          </a:prstGeom>
          <a:noFill/>
        </p:spPr>
        <p:txBody>
          <a:bodyPr wrap="none" rtlCol="0">
            <a:spAutoFit/>
          </a:bodyPr>
          <a:lstStyle/>
          <a:p>
            <a:r>
              <a:rPr lang="en-US" dirty="0" err="1" smtClean="0"/>
              <a:t>i</a:t>
            </a:r>
            <a:r>
              <a:rPr lang="en-US" dirty="0" smtClean="0"/>
              <a:t>)</a:t>
            </a:r>
            <a:endParaRPr lang="en-US" dirty="0"/>
          </a:p>
        </p:txBody>
      </p:sp>
      <p:sp>
        <p:nvSpPr>
          <p:cNvPr id="32" name="TextBox 31"/>
          <p:cNvSpPr txBox="1"/>
          <p:nvPr/>
        </p:nvSpPr>
        <p:spPr>
          <a:xfrm>
            <a:off x="1524000" y="6781800"/>
            <a:ext cx="412292" cy="369332"/>
          </a:xfrm>
          <a:prstGeom prst="rect">
            <a:avLst/>
          </a:prstGeom>
          <a:noFill/>
        </p:spPr>
        <p:txBody>
          <a:bodyPr wrap="none" rtlCol="0">
            <a:spAutoFit/>
          </a:bodyPr>
          <a:lstStyle/>
          <a:p>
            <a:r>
              <a:rPr lang="en-US" dirty="0" smtClean="0"/>
              <a:t>iv)</a:t>
            </a:r>
            <a:endParaRPr lang="en-US" dirty="0"/>
          </a:p>
        </p:txBody>
      </p:sp>
      <p:sp>
        <p:nvSpPr>
          <p:cNvPr id="34" name="TextBox 33"/>
          <p:cNvSpPr txBox="1"/>
          <p:nvPr/>
        </p:nvSpPr>
        <p:spPr>
          <a:xfrm>
            <a:off x="3048000" y="7239000"/>
            <a:ext cx="412292" cy="369332"/>
          </a:xfrm>
          <a:prstGeom prst="rect">
            <a:avLst/>
          </a:prstGeom>
          <a:noFill/>
        </p:spPr>
        <p:txBody>
          <a:bodyPr wrap="none" rtlCol="0">
            <a:spAutoFit/>
          </a:bodyPr>
          <a:lstStyle/>
          <a:p>
            <a:r>
              <a:rPr lang="en-US" dirty="0" smtClean="0"/>
              <a:t>iv)</a:t>
            </a:r>
            <a:endParaRPr lang="en-US" dirty="0"/>
          </a:p>
        </p:txBody>
      </p:sp>
      <p:sp>
        <p:nvSpPr>
          <p:cNvPr id="35" name="TextBox 34"/>
          <p:cNvSpPr txBox="1"/>
          <p:nvPr/>
        </p:nvSpPr>
        <p:spPr>
          <a:xfrm>
            <a:off x="2362200" y="3962400"/>
            <a:ext cx="359394" cy="369332"/>
          </a:xfrm>
          <a:prstGeom prst="rect">
            <a:avLst/>
          </a:prstGeom>
          <a:noFill/>
        </p:spPr>
        <p:txBody>
          <a:bodyPr wrap="none" rtlCol="0">
            <a:spAutoFit/>
          </a:bodyPr>
          <a:lstStyle/>
          <a:p>
            <a:r>
              <a:rPr lang="en-US" dirty="0" smtClean="0"/>
              <a:t>v)</a:t>
            </a:r>
            <a:endParaRPr lang="en-US" dirty="0"/>
          </a:p>
        </p:txBody>
      </p:sp>
      <p:sp>
        <p:nvSpPr>
          <p:cNvPr id="36" name="TextBox 35"/>
          <p:cNvSpPr txBox="1"/>
          <p:nvPr/>
        </p:nvSpPr>
        <p:spPr>
          <a:xfrm>
            <a:off x="5943600" y="5181600"/>
            <a:ext cx="359394" cy="369332"/>
          </a:xfrm>
          <a:prstGeom prst="rect">
            <a:avLst/>
          </a:prstGeom>
          <a:noFill/>
        </p:spPr>
        <p:txBody>
          <a:bodyPr wrap="none" rtlCol="0">
            <a:spAutoFit/>
          </a:bodyPr>
          <a:lstStyle/>
          <a:p>
            <a:r>
              <a:rPr lang="en-US" dirty="0" smtClean="0"/>
              <a:t>v)</a:t>
            </a:r>
            <a:endParaRPr lang="en-US" dirty="0"/>
          </a:p>
        </p:txBody>
      </p:sp>
      <p:cxnSp>
        <p:nvCxnSpPr>
          <p:cNvPr id="37" name="Straight Arrow Connector 36"/>
          <p:cNvCxnSpPr/>
          <p:nvPr/>
        </p:nvCxnSpPr>
        <p:spPr>
          <a:xfrm rot="10800000" flipV="1">
            <a:off x="5410200" y="54102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911102" y="5638800"/>
            <a:ext cx="308098" cy="369332"/>
          </a:xfrm>
          <a:prstGeom prst="rect">
            <a:avLst/>
          </a:prstGeom>
          <a:noFill/>
        </p:spPr>
        <p:txBody>
          <a:bodyPr wrap="none" rtlCol="0">
            <a:spAutoFit/>
          </a:bodyPr>
          <a:lstStyle/>
          <a:p>
            <a:r>
              <a:rPr lang="en-US" dirty="0" err="1" smtClean="0"/>
              <a:t>i</a:t>
            </a:r>
            <a:r>
              <a:rPr lang="en-US" dirty="0" smtClean="0"/>
              <a:t>)</a:t>
            </a:r>
            <a:endParaRPr lang="en-US" dirty="0"/>
          </a:p>
        </p:txBody>
      </p:sp>
      <p:sp>
        <p:nvSpPr>
          <p:cNvPr id="39" name="TextBox 38"/>
          <p:cNvSpPr txBox="1"/>
          <p:nvPr/>
        </p:nvSpPr>
        <p:spPr>
          <a:xfrm>
            <a:off x="2743200" y="5257800"/>
            <a:ext cx="359394" cy="369332"/>
          </a:xfrm>
          <a:prstGeom prst="rect">
            <a:avLst/>
          </a:prstGeom>
          <a:noFill/>
        </p:spPr>
        <p:txBody>
          <a:bodyPr wrap="none" rtlCol="0">
            <a:spAutoFit/>
          </a:bodyPr>
          <a:lstStyle/>
          <a:p>
            <a:r>
              <a:rPr lang="en-US" dirty="0" smtClean="0"/>
              <a:t>v)</a:t>
            </a:r>
            <a:endParaRPr lang="en-US" dirty="0"/>
          </a:p>
        </p:txBody>
      </p:sp>
      <p:cxnSp>
        <p:nvCxnSpPr>
          <p:cNvPr id="40" name="Straight Arrow Connector 39"/>
          <p:cNvCxnSpPr/>
          <p:nvPr/>
        </p:nvCxnSpPr>
        <p:spPr>
          <a:xfrm rot="10800000">
            <a:off x="5029200" y="4572000"/>
            <a:ext cx="4572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42" name="TextBox 41"/>
          <p:cNvSpPr txBox="1"/>
          <p:nvPr/>
        </p:nvSpPr>
        <p:spPr>
          <a:xfrm>
            <a:off x="5486400" y="4572000"/>
            <a:ext cx="359394" cy="369332"/>
          </a:xfrm>
          <a:prstGeom prst="rect">
            <a:avLst/>
          </a:prstGeom>
          <a:noFill/>
        </p:spPr>
        <p:txBody>
          <a:bodyPr wrap="none" rtlCol="0">
            <a:spAutoFit/>
          </a:bodyPr>
          <a:lstStyle/>
          <a:p>
            <a:r>
              <a:rPr lang="en-US" dirty="0" smtClean="0"/>
              <a:t>v)</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5257800"/>
            <a:ext cx="5105400"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2" cstate="print"/>
          <a:srcRect/>
          <a:stretch>
            <a:fillRect/>
          </a:stretch>
        </p:blipFill>
        <p:spPr bwMode="auto">
          <a:xfrm>
            <a:off x="3733800" y="5410200"/>
            <a:ext cx="1752600" cy="1717675"/>
          </a:xfrm>
          <a:prstGeom prst="rect">
            <a:avLst/>
          </a:prstGeom>
          <a:noFill/>
          <a:ln w="9525">
            <a:noFill/>
            <a:miter lim="800000"/>
            <a:headEnd/>
            <a:tailEnd/>
          </a:ln>
          <a:effectLst/>
        </p:spPr>
      </p:pic>
      <p:sp>
        <p:nvSpPr>
          <p:cNvPr id="2" name="Rectangle 1"/>
          <p:cNvSpPr/>
          <p:nvPr/>
        </p:nvSpPr>
        <p:spPr>
          <a:xfrm>
            <a:off x="762000" y="1752600"/>
            <a:ext cx="52578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990601"/>
            <a:ext cx="5867400" cy="4616648"/>
          </a:xfrm>
          <a:prstGeom prst="rect">
            <a:avLst/>
          </a:prstGeom>
          <a:noFill/>
        </p:spPr>
        <p:txBody>
          <a:bodyPr wrap="square" rtlCol="0">
            <a:spAutoFit/>
          </a:bodyPr>
          <a:lstStyle/>
          <a:p>
            <a:pPr marL="342900" indent="-342900"/>
            <a:r>
              <a:rPr lang="en-US" sz="1400" dirty="0" smtClean="0"/>
              <a:t>XII-1. </a:t>
            </a:r>
            <a:r>
              <a:rPr lang="en-US" sz="1400" dirty="0" smtClean="0">
                <a:solidFill>
                  <a:srgbClr val="FF0000"/>
                </a:solidFill>
              </a:rPr>
              <a:t>Change scales </a:t>
            </a:r>
            <a:r>
              <a:rPr lang="en-US" sz="1400" dirty="0" smtClean="0"/>
              <a:t>or toggle Linear/ Log.</a:t>
            </a:r>
          </a:p>
          <a:p>
            <a:pPr marL="342900" indent="-342900"/>
            <a:r>
              <a:rPr lang="en-US" sz="1400" dirty="0"/>
              <a:t>	</a:t>
            </a:r>
            <a:r>
              <a:rPr lang="en-US" sz="1400" dirty="0" smtClean="0"/>
              <a:t>Right-click on 1D, 2D plot. Select “Change scale” or “Toggle Linear/Log scale” (Fig. XII-1). </a:t>
            </a:r>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XII-2.  </a:t>
            </a:r>
            <a:r>
              <a:rPr lang="en-US" sz="1400" dirty="0" smtClean="0">
                <a:solidFill>
                  <a:srgbClr val="FF0000"/>
                </a:solidFill>
              </a:rPr>
              <a:t>Close an open plot panels (below v2.2): </a:t>
            </a:r>
            <a:r>
              <a:rPr lang="en-US" sz="1400" dirty="0" smtClean="0"/>
              <a:t>All plot panels can be closed by clicking the “x” mark at the top of window. In order to bring that panel back, go to the menu bar and select the panel to open under “Plot” menu (Fig. XII-2).</a:t>
            </a:r>
          </a:p>
          <a:p>
            <a:pPr marL="342900" indent="-342900"/>
            <a:endParaRPr lang="en-US" sz="1400" dirty="0" smtClean="0"/>
          </a:p>
          <a:p>
            <a:pPr marL="342900" indent="-342900"/>
            <a:endParaRPr lang="en-US" sz="1400" dirty="0"/>
          </a:p>
        </p:txBody>
      </p:sp>
      <p:pic>
        <p:nvPicPr>
          <p:cNvPr id="4" name="Picture 2"/>
          <p:cNvPicPr>
            <a:picLocks noChangeAspect="1" noChangeArrowheads="1"/>
          </p:cNvPicPr>
          <p:nvPr/>
        </p:nvPicPr>
        <p:blipFill>
          <a:blip r:embed="rId3" cstate="print"/>
          <a:srcRect/>
          <a:stretch>
            <a:fillRect/>
          </a:stretch>
        </p:blipFill>
        <p:spPr bwMode="auto">
          <a:xfrm>
            <a:off x="3200400" y="1828800"/>
            <a:ext cx="2798763" cy="2130116"/>
          </a:xfrm>
          <a:prstGeom prst="rect">
            <a:avLst/>
          </a:prstGeom>
          <a:noFill/>
          <a:ln w="9525">
            <a:noFill/>
            <a:miter lim="800000"/>
            <a:headEnd/>
            <a:tailEnd/>
          </a:ln>
          <a:effectLst/>
        </p:spPr>
      </p:pic>
      <p:cxnSp>
        <p:nvCxnSpPr>
          <p:cNvPr id="8" name="Straight Connector 7"/>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2057400" y="304800"/>
            <a:ext cx="1725152" cy="338554"/>
          </a:xfrm>
          <a:prstGeom prst="rect">
            <a:avLst/>
          </a:prstGeom>
        </p:spPr>
        <p:txBody>
          <a:bodyPr wrap="none">
            <a:spAutoFit/>
          </a:bodyPr>
          <a:lstStyle/>
          <a:p>
            <a:r>
              <a:rPr lang="en-US" sz="1600" b="1" dirty="0" smtClean="0"/>
              <a:t>XII. Miscellaneous</a:t>
            </a:r>
          </a:p>
        </p:txBody>
      </p:sp>
      <p:sp>
        <p:nvSpPr>
          <p:cNvPr id="10" name="TextBox 9"/>
          <p:cNvSpPr txBox="1"/>
          <p:nvPr/>
        </p:nvSpPr>
        <p:spPr>
          <a:xfrm>
            <a:off x="2987968" y="3990201"/>
            <a:ext cx="718466" cy="276999"/>
          </a:xfrm>
          <a:prstGeom prst="rect">
            <a:avLst/>
          </a:prstGeom>
          <a:noFill/>
        </p:spPr>
        <p:txBody>
          <a:bodyPr wrap="none" rtlCol="0">
            <a:spAutoFit/>
          </a:bodyPr>
          <a:lstStyle/>
          <a:p>
            <a:r>
              <a:rPr lang="en-US" sz="1200" dirty="0" smtClean="0"/>
              <a:t>Fig. XII-1</a:t>
            </a:r>
            <a:endParaRPr lang="en-US" sz="1200" dirty="0"/>
          </a:p>
        </p:txBody>
      </p:sp>
      <p:cxnSp>
        <p:nvCxnSpPr>
          <p:cNvPr id="11" name="Straight Arrow Connector 10"/>
          <p:cNvCxnSpPr/>
          <p:nvPr/>
        </p:nvCxnSpPr>
        <p:spPr>
          <a:xfrm rot="10800000" flipV="1">
            <a:off x="4724400" y="274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rot="10800000" flipV="1">
            <a:off x="5257800" y="58674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4" name="Picture 4"/>
          <p:cNvPicPr>
            <a:picLocks noChangeAspect="1" noChangeArrowheads="1"/>
          </p:cNvPicPr>
          <p:nvPr/>
        </p:nvPicPr>
        <p:blipFill>
          <a:blip r:embed="rId4" cstate="print"/>
          <a:srcRect/>
          <a:stretch>
            <a:fillRect/>
          </a:stretch>
        </p:blipFill>
        <p:spPr bwMode="auto">
          <a:xfrm>
            <a:off x="914400" y="1828800"/>
            <a:ext cx="1998663" cy="2060382"/>
          </a:xfrm>
          <a:prstGeom prst="rect">
            <a:avLst/>
          </a:prstGeom>
          <a:noFill/>
          <a:ln w="9525">
            <a:noFill/>
            <a:miter lim="800000"/>
            <a:headEnd/>
            <a:tailEnd/>
          </a:ln>
          <a:effectLst/>
        </p:spPr>
      </p:pic>
      <p:cxnSp>
        <p:nvCxnSpPr>
          <p:cNvPr id="15" name="Straight Arrow Connector 14"/>
          <p:cNvCxnSpPr/>
          <p:nvPr/>
        </p:nvCxnSpPr>
        <p:spPr>
          <a:xfrm rot="10800000" flipV="1">
            <a:off x="2514600" y="3505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6387" name="Picture 3"/>
          <p:cNvPicPr>
            <a:picLocks noChangeAspect="1" noChangeArrowheads="1"/>
          </p:cNvPicPr>
          <p:nvPr/>
        </p:nvPicPr>
        <p:blipFill>
          <a:blip r:embed="rId5" cstate="print"/>
          <a:srcRect/>
          <a:stretch>
            <a:fillRect/>
          </a:stretch>
        </p:blipFill>
        <p:spPr bwMode="auto">
          <a:xfrm>
            <a:off x="1371600" y="5486400"/>
            <a:ext cx="1846263" cy="1470025"/>
          </a:xfrm>
          <a:prstGeom prst="rect">
            <a:avLst/>
          </a:prstGeom>
          <a:noFill/>
          <a:ln w="9525">
            <a:noFill/>
            <a:miter lim="800000"/>
            <a:headEnd/>
            <a:tailEnd/>
          </a:ln>
          <a:effectLst/>
        </p:spPr>
      </p:pic>
      <p:cxnSp>
        <p:nvCxnSpPr>
          <p:cNvPr id="18" name="Straight Arrow Connector 17"/>
          <p:cNvCxnSpPr/>
          <p:nvPr/>
        </p:nvCxnSpPr>
        <p:spPr>
          <a:xfrm rot="10800000" flipV="1">
            <a:off x="2971800" y="54864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987968" y="7190601"/>
            <a:ext cx="718466" cy="276999"/>
          </a:xfrm>
          <a:prstGeom prst="rect">
            <a:avLst/>
          </a:prstGeom>
          <a:noFill/>
        </p:spPr>
        <p:txBody>
          <a:bodyPr wrap="none" rtlCol="0">
            <a:spAutoFit/>
          </a:bodyPr>
          <a:lstStyle/>
          <a:p>
            <a:r>
              <a:rPr lang="en-US" sz="1200" dirty="0" smtClean="0"/>
              <a:t>Fig. XII-2</a:t>
            </a:r>
            <a:endParaRPr lang="en-US" sz="1200" dirty="0"/>
          </a:p>
        </p:txBody>
      </p:sp>
      <p:sp>
        <p:nvSpPr>
          <p:cNvPr id="23" name="TextBox 22"/>
          <p:cNvSpPr txBox="1"/>
          <p:nvPr/>
        </p:nvSpPr>
        <p:spPr>
          <a:xfrm>
            <a:off x="6248400" y="533400"/>
            <a:ext cx="341760" cy="276999"/>
          </a:xfrm>
          <a:prstGeom prst="rect">
            <a:avLst/>
          </a:prstGeom>
          <a:noFill/>
        </p:spPr>
        <p:txBody>
          <a:bodyPr wrap="none" rtlCol="0">
            <a:spAutoFit/>
          </a:bodyPr>
          <a:lstStyle/>
          <a:p>
            <a:r>
              <a:rPr lang="en-US" sz="1200" dirty="0" smtClean="0"/>
              <a:t>31</a:t>
            </a:r>
            <a:endParaRPr 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cstate="print"/>
          <a:srcRect/>
          <a:stretch>
            <a:fillRect/>
          </a:stretch>
        </p:blipFill>
        <p:spPr bwMode="auto">
          <a:xfrm>
            <a:off x="4495800" y="5715000"/>
            <a:ext cx="1993793" cy="1905000"/>
          </a:xfrm>
          <a:prstGeom prst="rect">
            <a:avLst/>
          </a:prstGeom>
          <a:noFill/>
          <a:ln w="9525">
            <a:noFill/>
            <a:miter lim="800000"/>
            <a:headEnd/>
            <a:tailEnd/>
          </a:ln>
        </p:spPr>
      </p:pic>
      <p:sp>
        <p:nvSpPr>
          <p:cNvPr id="8" name="TextBox 7"/>
          <p:cNvSpPr txBox="1"/>
          <p:nvPr/>
        </p:nvSpPr>
        <p:spPr>
          <a:xfrm>
            <a:off x="457200" y="990601"/>
            <a:ext cx="5867400" cy="523220"/>
          </a:xfrm>
          <a:prstGeom prst="rect">
            <a:avLst/>
          </a:prstGeom>
          <a:noFill/>
        </p:spPr>
        <p:txBody>
          <a:bodyPr wrap="square" rtlCol="0">
            <a:spAutoFit/>
          </a:bodyPr>
          <a:lstStyle/>
          <a:p>
            <a:pPr marL="342900" indent="-342900"/>
            <a:r>
              <a:rPr lang="en-US" sz="1400" dirty="0" smtClean="0"/>
              <a:t>XII-3. Your workspace can be </a:t>
            </a:r>
            <a:r>
              <a:rPr lang="en-US" sz="1400" dirty="0" smtClean="0">
                <a:solidFill>
                  <a:srgbClr val="FF0000"/>
                </a:solidFill>
              </a:rPr>
              <a:t>re-arranged </a:t>
            </a:r>
            <a:r>
              <a:rPr lang="en-US" sz="1400" dirty="0" smtClean="0"/>
              <a:t>by clicking and dragging the title bar outside or back to inside of the SasView interface (Fig. XII-3). </a:t>
            </a:r>
            <a:endParaRPr lang="en-US" sz="1400" dirty="0"/>
          </a:p>
        </p:txBody>
      </p:sp>
      <p:pic>
        <p:nvPicPr>
          <p:cNvPr id="17410" name="Picture 2"/>
          <p:cNvPicPr>
            <a:picLocks noChangeAspect="1" noChangeArrowheads="1"/>
          </p:cNvPicPr>
          <p:nvPr/>
        </p:nvPicPr>
        <p:blipFill>
          <a:blip r:embed="rId3" cstate="print"/>
          <a:srcRect/>
          <a:stretch>
            <a:fillRect/>
          </a:stretch>
        </p:blipFill>
        <p:spPr bwMode="auto">
          <a:xfrm>
            <a:off x="914400" y="1524000"/>
            <a:ext cx="5281613" cy="3758094"/>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cxnSp>
        <p:nvCxnSpPr>
          <p:cNvPr id="10" name="Straight Arrow Connector 9"/>
          <p:cNvCxnSpPr/>
          <p:nvPr/>
        </p:nvCxnSpPr>
        <p:spPr>
          <a:xfrm rot="10800000" flipV="1">
            <a:off x="5410200" y="21336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rot="10800000">
            <a:off x="4267200" y="1752600"/>
            <a:ext cx="685800" cy="457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57200" y="5410200"/>
            <a:ext cx="3962400" cy="2893100"/>
          </a:xfrm>
          <a:prstGeom prst="rect">
            <a:avLst/>
          </a:prstGeom>
          <a:noFill/>
        </p:spPr>
        <p:txBody>
          <a:bodyPr wrap="square" rtlCol="0">
            <a:spAutoFit/>
          </a:bodyPr>
          <a:lstStyle/>
          <a:p>
            <a:pPr marL="342900" indent="-342900"/>
            <a:r>
              <a:rPr lang="en-US" sz="1400" dirty="0" smtClean="0"/>
              <a:t>XII-4. </a:t>
            </a:r>
            <a:r>
              <a:rPr lang="en-US" sz="1400" dirty="0" smtClean="0">
                <a:solidFill>
                  <a:srgbClr val="FF0000"/>
                </a:solidFill>
              </a:rPr>
              <a:t>Changing color map</a:t>
            </a:r>
            <a:r>
              <a:rPr lang="en-US" sz="1400" dirty="0" smtClean="0"/>
              <a:t> of a 2D image (Fig. XII-4);</a:t>
            </a:r>
          </a:p>
          <a:p>
            <a:pPr marL="342900" indent="-342900"/>
            <a:r>
              <a:rPr lang="en-US" sz="1400" dirty="0"/>
              <a:t>	</a:t>
            </a:r>
            <a:r>
              <a:rPr lang="en-US" sz="1400" dirty="0" smtClean="0"/>
              <a:t>Open the context menu by right-clicking the image plot. Select “2D Color Map“. Type integer numbers (non zero) in the box.</a:t>
            </a:r>
          </a:p>
          <a:p>
            <a:pPr marL="342900" indent="-342900"/>
            <a:r>
              <a:rPr lang="en-US" sz="1400" dirty="0"/>
              <a:t>	</a:t>
            </a:r>
            <a:r>
              <a:rPr lang="en-US" sz="1400" dirty="0" smtClean="0"/>
              <a:t>If no numbers (no space) are entered, the image will be displayed in the default color depth.  A different color map can be selected by choosing one from the </a:t>
            </a:r>
            <a:r>
              <a:rPr lang="en-US" sz="1400" dirty="0" err="1" smtClean="0"/>
              <a:t>combobox</a:t>
            </a:r>
            <a:r>
              <a:rPr lang="en-US" sz="1400" dirty="0" smtClean="0"/>
              <a:t> named </a:t>
            </a:r>
            <a:r>
              <a:rPr lang="en-US" sz="1400" dirty="0" err="1" smtClean="0"/>
              <a:t>Cmap</a:t>
            </a:r>
            <a:r>
              <a:rPr lang="en-US" sz="1400" dirty="0" smtClean="0"/>
              <a:t>. This feature is one time feature, which means it will not be updated when updating or changing the image plot. Note: This feature is still under construction, so use it with care. (Fig. XII-4).</a:t>
            </a:r>
            <a:endParaRPr lang="en-US" sz="1400" dirty="0"/>
          </a:p>
        </p:txBody>
      </p:sp>
      <p:sp>
        <p:nvSpPr>
          <p:cNvPr id="15" name="TextBox 14"/>
          <p:cNvSpPr txBox="1"/>
          <p:nvPr/>
        </p:nvSpPr>
        <p:spPr>
          <a:xfrm>
            <a:off x="3292768" y="5209401"/>
            <a:ext cx="683200" cy="276999"/>
          </a:xfrm>
          <a:prstGeom prst="rect">
            <a:avLst/>
          </a:prstGeom>
          <a:noFill/>
        </p:spPr>
        <p:txBody>
          <a:bodyPr wrap="none" rtlCol="0">
            <a:spAutoFit/>
          </a:bodyPr>
          <a:lstStyle/>
          <a:p>
            <a:r>
              <a:rPr lang="en-US" sz="1200" dirty="0" smtClean="0"/>
              <a:t>Fig.XII-3</a:t>
            </a:r>
            <a:endParaRPr lang="en-US" sz="1200" dirty="0"/>
          </a:p>
        </p:txBody>
      </p:sp>
      <p:cxnSp>
        <p:nvCxnSpPr>
          <p:cNvPr id="17" name="Straight Arrow Connector 16"/>
          <p:cNvCxnSpPr/>
          <p:nvPr/>
        </p:nvCxnSpPr>
        <p:spPr>
          <a:xfrm>
            <a:off x="4419600" y="5943600"/>
            <a:ext cx="1143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4191000" y="6705600"/>
            <a:ext cx="762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5181600" y="7724001"/>
            <a:ext cx="683200" cy="276999"/>
          </a:xfrm>
          <a:prstGeom prst="rect">
            <a:avLst/>
          </a:prstGeom>
          <a:noFill/>
        </p:spPr>
        <p:txBody>
          <a:bodyPr wrap="none" rtlCol="0">
            <a:spAutoFit/>
          </a:bodyPr>
          <a:lstStyle/>
          <a:p>
            <a:r>
              <a:rPr lang="en-US" sz="1200" dirty="0" smtClean="0"/>
              <a:t>Fig.XII-4</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32</a:t>
            </a:r>
            <a:endParaRPr 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762001" y="3962400"/>
            <a:ext cx="2458066" cy="1828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4038600" y="3276600"/>
            <a:ext cx="2044038" cy="15525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685800" y="1981200"/>
            <a:ext cx="2519964" cy="1876425"/>
          </a:xfrm>
          <a:prstGeom prst="rect">
            <a:avLst/>
          </a:prstGeom>
          <a:noFill/>
          <a:ln w="9525">
            <a:noFill/>
            <a:miter lim="800000"/>
            <a:headEnd/>
            <a:tailEnd/>
          </a:ln>
          <a:effectLst/>
        </p:spPr>
      </p:pic>
      <p:sp>
        <p:nvSpPr>
          <p:cNvPr id="8" name="TextBox 7"/>
          <p:cNvSpPr txBox="1"/>
          <p:nvPr/>
        </p:nvSpPr>
        <p:spPr>
          <a:xfrm>
            <a:off x="457200" y="990601"/>
            <a:ext cx="5867400" cy="954107"/>
          </a:xfrm>
          <a:prstGeom prst="rect">
            <a:avLst/>
          </a:prstGeom>
          <a:noFill/>
        </p:spPr>
        <p:txBody>
          <a:bodyPr wrap="square" rtlCol="0">
            <a:spAutoFit/>
          </a:bodyPr>
          <a:lstStyle/>
          <a:p>
            <a:pPr marL="342900" indent="-342900"/>
            <a:r>
              <a:rPr lang="en-US" sz="1400" dirty="0" smtClean="0"/>
              <a:t>XII-5. </a:t>
            </a:r>
            <a:r>
              <a:rPr lang="en-US" sz="1400" dirty="0" smtClean="0">
                <a:solidFill>
                  <a:srgbClr val="FF0000"/>
                </a:solidFill>
              </a:rPr>
              <a:t>Zooming</a:t>
            </a:r>
            <a:r>
              <a:rPr lang="en-US" sz="1400" dirty="0" smtClean="0"/>
              <a:t>: 1D data plot  can be zoomed out and in:</a:t>
            </a:r>
          </a:p>
          <a:p>
            <a:pPr marL="342900" indent="-342900"/>
            <a:r>
              <a:rPr lang="en-US" sz="1400" dirty="0" smtClean="0"/>
              <a:t>           A) for both x- and y-axis; one-click in the plot panel , locate your pointer inside the axes then rotate the roller at the center of your mouse to zoom in and out (Fig. XII-5).</a:t>
            </a:r>
            <a:endParaRPr lang="en-US" sz="1400" dirty="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cxnSp>
        <p:nvCxnSpPr>
          <p:cNvPr id="10" name="Straight Arrow Connector 9"/>
          <p:cNvCxnSpPr/>
          <p:nvPr/>
        </p:nvCxnSpPr>
        <p:spPr>
          <a:xfrm rot="16200000" flipH="1">
            <a:off x="3352800" y="3048000"/>
            <a:ext cx="8382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V="1">
            <a:off x="1219200" y="2971800"/>
            <a:ext cx="609600" cy="1524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57200" y="7083623"/>
            <a:ext cx="5867400" cy="523220"/>
          </a:xfrm>
          <a:prstGeom prst="rect">
            <a:avLst/>
          </a:prstGeom>
          <a:noFill/>
        </p:spPr>
        <p:txBody>
          <a:bodyPr wrap="square" rtlCol="0">
            <a:spAutoFit/>
          </a:bodyPr>
          <a:lstStyle/>
          <a:p>
            <a:pPr marL="342900" indent="-342900"/>
            <a:r>
              <a:rPr lang="en-US" sz="1400" dirty="0" smtClean="0"/>
              <a:t>XII-6. The data points or curve can also be dragged around by selecting the arrow icon in the toolbar then by clicking-holding-dragging the plot.</a:t>
            </a:r>
            <a:endParaRPr lang="en-US" sz="1400" dirty="0"/>
          </a:p>
        </p:txBody>
      </p:sp>
      <p:sp>
        <p:nvSpPr>
          <p:cNvPr id="15" name="TextBox 14"/>
          <p:cNvSpPr txBox="1"/>
          <p:nvPr/>
        </p:nvSpPr>
        <p:spPr>
          <a:xfrm>
            <a:off x="3480434" y="5057001"/>
            <a:ext cx="683200" cy="276999"/>
          </a:xfrm>
          <a:prstGeom prst="rect">
            <a:avLst/>
          </a:prstGeom>
          <a:noFill/>
        </p:spPr>
        <p:txBody>
          <a:bodyPr wrap="none" rtlCol="0">
            <a:spAutoFit/>
          </a:bodyPr>
          <a:lstStyle/>
          <a:p>
            <a:r>
              <a:rPr lang="en-US" sz="1200" dirty="0" smtClean="0"/>
              <a:t>Fig.XII-5</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33</a:t>
            </a:r>
            <a:endParaRPr lang="en-US" sz="1200" dirty="0"/>
          </a:p>
        </p:txBody>
      </p:sp>
      <p:pic>
        <p:nvPicPr>
          <p:cNvPr id="2051" name="Picture 3"/>
          <p:cNvPicPr>
            <a:picLocks noChangeAspect="1" noChangeArrowheads="1"/>
          </p:cNvPicPr>
          <p:nvPr/>
        </p:nvPicPr>
        <p:blipFill>
          <a:blip r:embed="rId5" cstate="print"/>
          <a:srcRect/>
          <a:stretch>
            <a:fillRect/>
          </a:stretch>
        </p:blipFill>
        <p:spPr bwMode="auto">
          <a:xfrm>
            <a:off x="4038600" y="1752600"/>
            <a:ext cx="1983123" cy="1462088"/>
          </a:xfrm>
          <a:prstGeom prst="rect">
            <a:avLst/>
          </a:prstGeom>
          <a:noFill/>
          <a:ln w="9525">
            <a:noFill/>
            <a:miter lim="800000"/>
            <a:headEnd/>
            <a:tailEnd/>
          </a:ln>
          <a:effectLst/>
        </p:spPr>
      </p:pic>
      <p:cxnSp>
        <p:nvCxnSpPr>
          <p:cNvPr id="22" name="Straight Arrow Connector 21"/>
          <p:cNvCxnSpPr/>
          <p:nvPr/>
        </p:nvCxnSpPr>
        <p:spPr>
          <a:xfrm flipV="1">
            <a:off x="3429000" y="2514600"/>
            <a:ext cx="9144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a:xfrm>
            <a:off x="914400" y="6019800"/>
            <a:ext cx="5334000" cy="954107"/>
          </a:xfrm>
          <a:prstGeom prst="rect">
            <a:avLst/>
          </a:prstGeom>
          <a:noFill/>
        </p:spPr>
        <p:txBody>
          <a:bodyPr wrap="square" rtlCol="0">
            <a:spAutoFit/>
          </a:bodyPr>
          <a:lstStyle/>
          <a:p>
            <a:pPr marL="342900" indent="-342900"/>
            <a:r>
              <a:rPr lang="en-US" sz="1400" dirty="0" smtClean="0"/>
              <a:t>B) The x- or y- axis separately; click once in the plot panel , locate your pointer  (black arrows in Fig. XII-5) somewhere between the axis line and label, and  use the mouse roller to zoom in and out the axis as desired.</a:t>
            </a:r>
          </a:p>
        </p:txBody>
      </p:sp>
      <p:cxnSp>
        <p:nvCxnSpPr>
          <p:cNvPr id="30" name="Straight Arrow Connector 29"/>
          <p:cNvCxnSpPr/>
          <p:nvPr/>
        </p:nvCxnSpPr>
        <p:spPr>
          <a:xfrm rot="5400000">
            <a:off x="1333500" y="3848100"/>
            <a:ext cx="9906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a:off x="2133600" y="5715000"/>
            <a:ext cx="457200" cy="3810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rot="5400000" flipH="1" flipV="1">
            <a:off x="419100" y="4914900"/>
            <a:ext cx="457200" cy="3810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1524000" y="5867400"/>
            <a:ext cx="3657600" cy="2039596"/>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7" name="TextBox 6"/>
          <p:cNvSpPr txBox="1"/>
          <p:nvPr/>
        </p:nvSpPr>
        <p:spPr>
          <a:xfrm>
            <a:off x="457200" y="990601"/>
            <a:ext cx="5867400" cy="738664"/>
          </a:xfrm>
          <a:prstGeom prst="rect">
            <a:avLst/>
          </a:prstGeom>
          <a:noFill/>
        </p:spPr>
        <p:txBody>
          <a:bodyPr wrap="square" rtlCol="0">
            <a:spAutoFit/>
          </a:bodyPr>
          <a:lstStyle/>
          <a:p>
            <a:pPr marL="342900" indent="-342900"/>
            <a:r>
              <a:rPr lang="en-US" sz="1400" dirty="0" smtClean="0"/>
              <a:t>XII-7. Some </a:t>
            </a:r>
            <a:r>
              <a:rPr lang="en-US" sz="1400" dirty="0" smtClean="0">
                <a:solidFill>
                  <a:srgbClr val="FF0000"/>
                </a:solidFill>
              </a:rPr>
              <a:t>Helps</a:t>
            </a:r>
            <a:r>
              <a:rPr lang="en-US" sz="1400" dirty="0" smtClean="0"/>
              <a:t> and tips are available within the SasView application. Select “Fitting help” or others in the “Help” menu. This will provide you an instant help (Fig. XII-6). </a:t>
            </a:r>
            <a:endParaRPr lang="en-US" sz="1400" dirty="0"/>
          </a:p>
        </p:txBody>
      </p:sp>
      <p:sp>
        <p:nvSpPr>
          <p:cNvPr id="9" name="TextBox 8"/>
          <p:cNvSpPr txBox="1"/>
          <p:nvPr/>
        </p:nvSpPr>
        <p:spPr>
          <a:xfrm>
            <a:off x="457200" y="5334000"/>
            <a:ext cx="5867400" cy="523220"/>
          </a:xfrm>
          <a:prstGeom prst="rect">
            <a:avLst/>
          </a:prstGeom>
          <a:noFill/>
        </p:spPr>
        <p:txBody>
          <a:bodyPr wrap="square" rtlCol="0">
            <a:spAutoFit/>
          </a:bodyPr>
          <a:lstStyle/>
          <a:p>
            <a:pPr marL="342900" indent="-342900"/>
            <a:r>
              <a:rPr lang="en-US" sz="1400" dirty="0" smtClean="0"/>
              <a:t>XII-8. Simple tips will be displayed at the bottom line of the application whenever necessary (Fig. XII-7). </a:t>
            </a:r>
            <a:endParaRPr lang="en-US" sz="1400" dirty="0"/>
          </a:p>
        </p:txBody>
      </p:sp>
      <p:sp>
        <p:nvSpPr>
          <p:cNvPr id="10" name="TextBox 9"/>
          <p:cNvSpPr txBox="1"/>
          <p:nvPr/>
        </p:nvSpPr>
        <p:spPr>
          <a:xfrm>
            <a:off x="3200400" y="5029200"/>
            <a:ext cx="683200" cy="276999"/>
          </a:xfrm>
          <a:prstGeom prst="rect">
            <a:avLst/>
          </a:prstGeom>
          <a:noFill/>
        </p:spPr>
        <p:txBody>
          <a:bodyPr wrap="none" rtlCol="0">
            <a:spAutoFit/>
          </a:bodyPr>
          <a:lstStyle/>
          <a:p>
            <a:r>
              <a:rPr lang="en-US" sz="1200" dirty="0" smtClean="0"/>
              <a:t>Fig.XII-6</a:t>
            </a:r>
            <a:endParaRPr lang="en-US" sz="1200" dirty="0"/>
          </a:p>
        </p:txBody>
      </p:sp>
      <p:sp>
        <p:nvSpPr>
          <p:cNvPr id="12" name="TextBox 11"/>
          <p:cNvSpPr txBox="1"/>
          <p:nvPr/>
        </p:nvSpPr>
        <p:spPr>
          <a:xfrm>
            <a:off x="3200400" y="7876401"/>
            <a:ext cx="683200" cy="276999"/>
          </a:xfrm>
          <a:prstGeom prst="rect">
            <a:avLst/>
          </a:prstGeom>
          <a:noFill/>
        </p:spPr>
        <p:txBody>
          <a:bodyPr wrap="none" rtlCol="0">
            <a:spAutoFit/>
          </a:bodyPr>
          <a:lstStyle/>
          <a:p>
            <a:r>
              <a:rPr lang="en-US" sz="1200" dirty="0" smtClean="0"/>
              <a:t>Fig.XII-7</a:t>
            </a:r>
            <a:endParaRPr lang="en-US" sz="1200" dirty="0"/>
          </a:p>
        </p:txBody>
      </p:sp>
      <p:cxnSp>
        <p:nvCxnSpPr>
          <p:cNvPr id="13" name="Straight Arrow Connector 12"/>
          <p:cNvCxnSpPr/>
          <p:nvPr/>
        </p:nvCxnSpPr>
        <p:spPr>
          <a:xfrm rot="16200000" flipH="1">
            <a:off x="876300" y="6896100"/>
            <a:ext cx="7620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Freeform 13"/>
          <p:cNvSpPr/>
          <p:nvPr/>
        </p:nvSpPr>
        <p:spPr>
          <a:xfrm>
            <a:off x="1143000" y="7543800"/>
            <a:ext cx="2369960" cy="381000"/>
          </a:xfrm>
          <a:custGeom>
            <a:avLst/>
            <a:gdLst>
              <a:gd name="connsiteX0" fmla="*/ 2335576 w 2369960"/>
              <a:gd name="connsiteY0" fmla="*/ 308472 h 738130"/>
              <a:gd name="connsiteX1" fmla="*/ 2126255 w 2369960"/>
              <a:gd name="connsiteY1" fmla="*/ 297455 h 738130"/>
              <a:gd name="connsiteX2" fmla="*/ 2093205 w 2369960"/>
              <a:gd name="connsiteY2" fmla="*/ 286438 h 738130"/>
              <a:gd name="connsiteX3" fmla="*/ 1883884 w 2369960"/>
              <a:gd name="connsiteY3" fmla="*/ 242371 h 738130"/>
              <a:gd name="connsiteX4" fmla="*/ 1828800 w 2369960"/>
              <a:gd name="connsiteY4" fmla="*/ 220337 h 738130"/>
              <a:gd name="connsiteX5" fmla="*/ 1762699 w 2369960"/>
              <a:gd name="connsiteY5" fmla="*/ 209320 h 738130"/>
              <a:gd name="connsiteX6" fmla="*/ 1685581 w 2369960"/>
              <a:gd name="connsiteY6" fmla="*/ 187287 h 738130"/>
              <a:gd name="connsiteX7" fmla="*/ 1608463 w 2369960"/>
              <a:gd name="connsiteY7" fmla="*/ 143219 h 738130"/>
              <a:gd name="connsiteX8" fmla="*/ 1564395 w 2369960"/>
              <a:gd name="connsiteY8" fmla="*/ 132202 h 738130"/>
              <a:gd name="connsiteX9" fmla="*/ 1443210 w 2369960"/>
              <a:gd name="connsiteY9" fmla="*/ 99152 h 738130"/>
              <a:gd name="connsiteX10" fmla="*/ 1355075 w 2369960"/>
              <a:gd name="connsiteY10" fmla="*/ 55084 h 738130"/>
              <a:gd name="connsiteX11" fmla="*/ 1311007 w 2369960"/>
              <a:gd name="connsiteY11" fmla="*/ 44067 h 738130"/>
              <a:gd name="connsiteX12" fmla="*/ 1266940 w 2369960"/>
              <a:gd name="connsiteY12" fmla="*/ 22034 h 738130"/>
              <a:gd name="connsiteX13" fmla="*/ 1156771 w 2369960"/>
              <a:gd name="connsiteY13" fmla="*/ 0 h 738130"/>
              <a:gd name="connsiteX14" fmla="*/ 716096 w 2369960"/>
              <a:gd name="connsiteY14" fmla="*/ 11017 h 738130"/>
              <a:gd name="connsiteX15" fmla="*/ 661012 w 2369960"/>
              <a:gd name="connsiteY15" fmla="*/ 22034 h 738130"/>
              <a:gd name="connsiteX16" fmla="*/ 561860 w 2369960"/>
              <a:gd name="connsiteY16" fmla="*/ 33050 h 738130"/>
              <a:gd name="connsiteX17" fmla="*/ 517793 w 2369960"/>
              <a:gd name="connsiteY17" fmla="*/ 44067 h 738130"/>
              <a:gd name="connsiteX18" fmla="*/ 407624 w 2369960"/>
              <a:gd name="connsiteY18" fmla="*/ 55084 h 738130"/>
              <a:gd name="connsiteX19" fmla="*/ 143219 w 2369960"/>
              <a:gd name="connsiteY19" fmla="*/ 110169 h 738130"/>
              <a:gd name="connsiteX20" fmla="*/ 55084 w 2369960"/>
              <a:gd name="connsiteY20" fmla="*/ 165253 h 738130"/>
              <a:gd name="connsiteX21" fmla="*/ 11017 w 2369960"/>
              <a:gd name="connsiteY21" fmla="*/ 275422 h 738130"/>
              <a:gd name="connsiteX22" fmla="*/ 0 w 2369960"/>
              <a:gd name="connsiteY22" fmla="*/ 308472 h 738130"/>
              <a:gd name="connsiteX23" fmla="*/ 11017 w 2369960"/>
              <a:gd name="connsiteY23" fmla="*/ 583894 h 738130"/>
              <a:gd name="connsiteX24" fmla="*/ 22034 w 2369960"/>
              <a:gd name="connsiteY24" fmla="*/ 627961 h 738130"/>
              <a:gd name="connsiteX25" fmla="*/ 44067 w 2369960"/>
              <a:gd name="connsiteY25" fmla="*/ 661012 h 738130"/>
              <a:gd name="connsiteX26" fmla="*/ 99152 w 2369960"/>
              <a:gd name="connsiteY26" fmla="*/ 705079 h 738130"/>
              <a:gd name="connsiteX27" fmla="*/ 132202 w 2369960"/>
              <a:gd name="connsiteY27" fmla="*/ 738130 h 738130"/>
              <a:gd name="connsiteX28" fmla="*/ 925417 w 2369960"/>
              <a:gd name="connsiteY28" fmla="*/ 716096 h 738130"/>
              <a:gd name="connsiteX29" fmla="*/ 1046602 w 2369960"/>
              <a:gd name="connsiteY29" fmla="*/ 705079 h 738130"/>
              <a:gd name="connsiteX30" fmla="*/ 1476260 w 2369960"/>
              <a:gd name="connsiteY30" fmla="*/ 694062 h 738130"/>
              <a:gd name="connsiteX31" fmla="*/ 1542361 w 2369960"/>
              <a:gd name="connsiteY31" fmla="*/ 683046 h 738130"/>
              <a:gd name="connsiteX32" fmla="*/ 1586429 w 2369960"/>
              <a:gd name="connsiteY32" fmla="*/ 661012 h 738130"/>
              <a:gd name="connsiteX33" fmla="*/ 1663547 w 2369960"/>
              <a:gd name="connsiteY33" fmla="*/ 627961 h 738130"/>
              <a:gd name="connsiteX34" fmla="*/ 1740665 w 2369960"/>
              <a:gd name="connsiteY34" fmla="*/ 583894 h 738130"/>
              <a:gd name="connsiteX35" fmla="*/ 1784732 w 2369960"/>
              <a:gd name="connsiteY35" fmla="*/ 572877 h 738130"/>
              <a:gd name="connsiteX36" fmla="*/ 1817783 w 2369960"/>
              <a:gd name="connsiteY36" fmla="*/ 561860 h 738130"/>
              <a:gd name="connsiteX37" fmla="*/ 2159306 w 2369960"/>
              <a:gd name="connsiteY37" fmla="*/ 539826 h 738130"/>
              <a:gd name="connsiteX38" fmla="*/ 2280491 w 2369960"/>
              <a:gd name="connsiteY38" fmla="*/ 528809 h 738130"/>
              <a:gd name="connsiteX39" fmla="*/ 2313542 w 2369960"/>
              <a:gd name="connsiteY39" fmla="*/ 517793 h 738130"/>
              <a:gd name="connsiteX40" fmla="*/ 2335576 w 2369960"/>
              <a:gd name="connsiteY40" fmla="*/ 484742 h 738130"/>
              <a:gd name="connsiteX41" fmla="*/ 2368626 w 2369960"/>
              <a:gd name="connsiteY41" fmla="*/ 407624 h 738130"/>
              <a:gd name="connsiteX42" fmla="*/ 2357610 w 2369960"/>
              <a:gd name="connsiteY42" fmla="*/ 308472 h 738130"/>
              <a:gd name="connsiteX43" fmla="*/ 2324559 w 2369960"/>
              <a:gd name="connsiteY43" fmla="*/ 297455 h 738130"/>
              <a:gd name="connsiteX44" fmla="*/ 2258458 w 2369960"/>
              <a:gd name="connsiteY44" fmla="*/ 297455 h 73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369960" h="738130">
                <a:moveTo>
                  <a:pt x="2335576" y="308472"/>
                </a:moveTo>
                <a:cubicBezTo>
                  <a:pt x="2265802" y="304800"/>
                  <a:pt x="2195838" y="303781"/>
                  <a:pt x="2126255" y="297455"/>
                </a:cubicBezTo>
                <a:cubicBezTo>
                  <a:pt x="2114690" y="296404"/>
                  <a:pt x="2104592" y="288715"/>
                  <a:pt x="2093205" y="286438"/>
                </a:cubicBezTo>
                <a:cubicBezTo>
                  <a:pt x="2003717" y="268541"/>
                  <a:pt x="1984256" y="282521"/>
                  <a:pt x="1883884" y="242371"/>
                </a:cubicBezTo>
                <a:cubicBezTo>
                  <a:pt x="1865523" y="235026"/>
                  <a:pt x="1847879" y="225540"/>
                  <a:pt x="1828800" y="220337"/>
                </a:cubicBezTo>
                <a:cubicBezTo>
                  <a:pt x="1807250" y="214459"/>
                  <a:pt x="1784603" y="213701"/>
                  <a:pt x="1762699" y="209320"/>
                </a:cubicBezTo>
                <a:cubicBezTo>
                  <a:pt x="1728118" y="202404"/>
                  <a:pt x="1717079" y="197786"/>
                  <a:pt x="1685581" y="187287"/>
                </a:cubicBezTo>
                <a:cubicBezTo>
                  <a:pt x="1658185" y="169023"/>
                  <a:pt x="1640410" y="155199"/>
                  <a:pt x="1608463" y="143219"/>
                </a:cubicBezTo>
                <a:cubicBezTo>
                  <a:pt x="1594286" y="137902"/>
                  <a:pt x="1578759" y="136990"/>
                  <a:pt x="1564395" y="132202"/>
                </a:cubicBezTo>
                <a:cubicBezTo>
                  <a:pt x="1458242" y="96818"/>
                  <a:pt x="1563076" y="119130"/>
                  <a:pt x="1443210" y="99152"/>
                </a:cubicBezTo>
                <a:cubicBezTo>
                  <a:pt x="1413832" y="84463"/>
                  <a:pt x="1386940" y="63050"/>
                  <a:pt x="1355075" y="55084"/>
                </a:cubicBezTo>
                <a:cubicBezTo>
                  <a:pt x="1340386" y="51412"/>
                  <a:pt x="1325184" y="49383"/>
                  <a:pt x="1311007" y="44067"/>
                </a:cubicBezTo>
                <a:cubicBezTo>
                  <a:pt x="1295630" y="38301"/>
                  <a:pt x="1282731" y="26546"/>
                  <a:pt x="1266940" y="22034"/>
                </a:cubicBezTo>
                <a:cubicBezTo>
                  <a:pt x="1230931" y="11746"/>
                  <a:pt x="1156771" y="0"/>
                  <a:pt x="1156771" y="0"/>
                </a:cubicBezTo>
                <a:lnTo>
                  <a:pt x="716096" y="11017"/>
                </a:lnTo>
                <a:cubicBezTo>
                  <a:pt x="697389" y="11848"/>
                  <a:pt x="679549" y="19386"/>
                  <a:pt x="661012" y="22034"/>
                </a:cubicBezTo>
                <a:cubicBezTo>
                  <a:pt x="628092" y="26737"/>
                  <a:pt x="594911" y="29378"/>
                  <a:pt x="561860" y="33050"/>
                </a:cubicBezTo>
                <a:cubicBezTo>
                  <a:pt x="547171" y="36722"/>
                  <a:pt x="532782" y="41926"/>
                  <a:pt x="517793" y="44067"/>
                </a:cubicBezTo>
                <a:cubicBezTo>
                  <a:pt x="481258" y="49286"/>
                  <a:pt x="443866" y="48114"/>
                  <a:pt x="407624" y="55084"/>
                </a:cubicBezTo>
                <a:cubicBezTo>
                  <a:pt x="26922" y="128297"/>
                  <a:pt x="377346" y="80903"/>
                  <a:pt x="143219" y="110169"/>
                </a:cubicBezTo>
                <a:cubicBezTo>
                  <a:pt x="108311" y="127623"/>
                  <a:pt x="83688" y="136649"/>
                  <a:pt x="55084" y="165253"/>
                </a:cubicBezTo>
                <a:cubicBezTo>
                  <a:pt x="25585" y="194752"/>
                  <a:pt x="21789" y="237719"/>
                  <a:pt x="11017" y="275422"/>
                </a:cubicBezTo>
                <a:cubicBezTo>
                  <a:pt x="7827" y="286588"/>
                  <a:pt x="3672" y="297455"/>
                  <a:pt x="0" y="308472"/>
                </a:cubicBezTo>
                <a:cubicBezTo>
                  <a:pt x="3672" y="400279"/>
                  <a:pt x="4695" y="492231"/>
                  <a:pt x="11017" y="583894"/>
                </a:cubicBezTo>
                <a:cubicBezTo>
                  <a:pt x="12059" y="598999"/>
                  <a:pt x="16070" y="614044"/>
                  <a:pt x="22034" y="627961"/>
                </a:cubicBezTo>
                <a:cubicBezTo>
                  <a:pt x="27250" y="640131"/>
                  <a:pt x="34704" y="651649"/>
                  <a:pt x="44067" y="661012"/>
                </a:cubicBezTo>
                <a:cubicBezTo>
                  <a:pt x="60694" y="677639"/>
                  <a:pt x="81456" y="689595"/>
                  <a:pt x="99152" y="705079"/>
                </a:cubicBezTo>
                <a:cubicBezTo>
                  <a:pt x="110877" y="715339"/>
                  <a:pt x="121185" y="727113"/>
                  <a:pt x="132202" y="738130"/>
                </a:cubicBezTo>
                <a:lnTo>
                  <a:pt x="925417" y="716096"/>
                </a:lnTo>
                <a:cubicBezTo>
                  <a:pt x="965935" y="714211"/>
                  <a:pt x="1006073" y="706700"/>
                  <a:pt x="1046602" y="705079"/>
                </a:cubicBezTo>
                <a:cubicBezTo>
                  <a:pt x="1189754" y="699353"/>
                  <a:pt x="1333041" y="697734"/>
                  <a:pt x="1476260" y="694062"/>
                </a:cubicBezTo>
                <a:cubicBezTo>
                  <a:pt x="1498294" y="690390"/>
                  <a:pt x="1520965" y="689465"/>
                  <a:pt x="1542361" y="683046"/>
                </a:cubicBezTo>
                <a:cubicBezTo>
                  <a:pt x="1558092" y="678327"/>
                  <a:pt x="1571334" y="667481"/>
                  <a:pt x="1586429" y="661012"/>
                </a:cubicBezTo>
                <a:cubicBezTo>
                  <a:pt x="1648231" y="634525"/>
                  <a:pt x="1590464" y="669722"/>
                  <a:pt x="1663547" y="627961"/>
                </a:cubicBezTo>
                <a:cubicBezTo>
                  <a:pt x="1704223" y="604718"/>
                  <a:pt x="1692247" y="602051"/>
                  <a:pt x="1740665" y="583894"/>
                </a:cubicBezTo>
                <a:cubicBezTo>
                  <a:pt x="1754842" y="578578"/>
                  <a:pt x="1770173" y="577037"/>
                  <a:pt x="1784732" y="572877"/>
                </a:cubicBezTo>
                <a:cubicBezTo>
                  <a:pt x="1795898" y="569687"/>
                  <a:pt x="1806272" y="563395"/>
                  <a:pt x="1817783" y="561860"/>
                </a:cubicBezTo>
                <a:cubicBezTo>
                  <a:pt x="1902015" y="550629"/>
                  <a:pt x="2091638" y="544337"/>
                  <a:pt x="2159306" y="539826"/>
                </a:cubicBezTo>
                <a:cubicBezTo>
                  <a:pt x="2199778" y="537128"/>
                  <a:pt x="2240096" y="532481"/>
                  <a:pt x="2280491" y="528809"/>
                </a:cubicBezTo>
                <a:cubicBezTo>
                  <a:pt x="2291508" y="525137"/>
                  <a:pt x="2304474" y="525047"/>
                  <a:pt x="2313542" y="517793"/>
                </a:cubicBezTo>
                <a:cubicBezTo>
                  <a:pt x="2323881" y="509522"/>
                  <a:pt x="2329007" y="496238"/>
                  <a:pt x="2335576" y="484742"/>
                </a:cubicBezTo>
                <a:cubicBezTo>
                  <a:pt x="2357360" y="446621"/>
                  <a:pt x="2356266" y="444706"/>
                  <a:pt x="2368626" y="407624"/>
                </a:cubicBezTo>
                <a:cubicBezTo>
                  <a:pt x="2364954" y="374573"/>
                  <a:pt x="2369960" y="339348"/>
                  <a:pt x="2357610" y="308472"/>
                </a:cubicBezTo>
                <a:cubicBezTo>
                  <a:pt x="2353297" y="297690"/>
                  <a:pt x="2336101" y="298737"/>
                  <a:pt x="2324559" y="297455"/>
                </a:cubicBezTo>
                <a:cubicBezTo>
                  <a:pt x="2302660" y="295022"/>
                  <a:pt x="2280492" y="297455"/>
                  <a:pt x="2258458" y="297455"/>
                </a:cubicBezTo>
              </a:path>
            </a:pathLst>
          </a:custGeom>
          <a:ln w="38100">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16" name="TextBox 15"/>
          <p:cNvSpPr txBox="1"/>
          <p:nvPr/>
        </p:nvSpPr>
        <p:spPr>
          <a:xfrm>
            <a:off x="6248400" y="533400"/>
            <a:ext cx="341760" cy="276999"/>
          </a:xfrm>
          <a:prstGeom prst="rect">
            <a:avLst/>
          </a:prstGeom>
          <a:noFill/>
        </p:spPr>
        <p:txBody>
          <a:bodyPr wrap="none" rtlCol="0">
            <a:spAutoFit/>
          </a:bodyPr>
          <a:lstStyle/>
          <a:p>
            <a:r>
              <a:rPr lang="en-US" sz="1200" dirty="0" smtClean="0"/>
              <a:t>34</a:t>
            </a:r>
            <a:endParaRPr lang="en-US" sz="1200" dirty="0"/>
          </a:p>
        </p:txBody>
      </p:sp>
      <p:pic>
        <p:nvPicPr>
          <p:cNvPr id="11266" name="Picture 2"/>
          <p:cNvPicPr>
            <a:picLocks noChangeAspect="1" noChangeArrowheads="1"/>
          </p:cNvPicPr>
          <p:nvPr/>
        </p:nvPicPr>
        <p:blipFill>
          <a:blip r:embed="rId3" cstate="print"/>
          <a:srcRect/>
          <a:stretch>
            <a:fillRect/>
          </a:stretch>
        </p:blipFill>
        <p:spPr bwMode="auto">
          <a:xfrm>
            <a:off x="838200" y="1752600"/>
            <a:ext cx="5181255" cy="3328988"/>
          </a:xfrm>
          <a:prstGeom prst="rect">
            <a:avLst/>
          </a:prstGeom>
          <a:noFill/>
          <a:ln w="9525">
            <a:noFill/>
            <a:miter lim="800000"/>
            <a:headEnd/>
            <a:tailEnd/>
          </a:ln>
          <a:effectLst/>
        </p:spPr>
      </p:pic>
      <p:cxnSp>
        <p:nvCxnSpPr>
          <p:cNvPr id="18" name="Straight Arrow Connector 17"/>
          <p:cNvCxnSpPr/>
          <p:nvPr/>
        </p:nvCxnSpPr>
        <p:spPr>
          <a:xfrm rot="16200000" flipH="1">
            <a:off x="4381500" y="7200900"/>
            <a:ext cx="609600" cy="533400"/>
          </a:xfrm>
          <a:prstGeom prst="straightConnector1">
            <a:avLst/>
          </a:prstGeom>
          <a:ln w="38100">
            <a:headEnd type="arrow"/>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066801"/>
            <a:ext cx="5943600" cy="7417415"/>
          </a:xfrm>
          <a:prstGeom prst="rect">
            <a:avLst/>
          </a:prstGeom>
          <a:noFill/>
        </p:spPr>
        <p:txBody>
          <a:bodyPr wrap="square" rtlCol="0">
            <a:spAutoFit/>
          </a:bodyPr>
          <a:lstStyle/>
          <a:p>
            <a:pPr marL="342900" indent="-342900"/>
            <a:r>
              <a:rPr lang="en-US" sz="1400" dirty="0" smtClean="0"/>
              <a:t>XII-9. </a:t>
            </a:r>
            <a:r>
              <a:rPr lang="en-US" sz="1400" dirty="0" smtClean="0">
                <a:solidFill>
                  <a:srgbClr val="FF0000"/>
                </a:solidFill>
              </a:rPr>
              <a:t>Loadable data formats </a:t>
            </a:r>
            <a:r>
              <a:rPr lang="en-US" sz="1400" dirty="0" smtClean="0"/>
              <a:t>(Also, see I-4 )</a:t>
            </a:r>
            <a:r>
              <a:rPr lang="en-US" sz="1400" dirty="0" smtClean="0">
                <a:solidFill>
                  <a:srgbClr val="FF0000"/>
                </a:solidFill>
              </a:rPr>
              <a:t>:</a:t>
            </a:r>
          </a:p>
          <a:p>
            <a:pPr marL="342900" indent="-342900"/>
            <a:r>
              <a:rPr lang="en-US" sz="1400" dirty="0" smtClean="0"/>
              <a:t>	</a:t>
            </a:r>
            <a:r>
              <a:rPr lang="en-US" sz="1400" dirty="0" smtClean="0">
                <a:solidFill>
                  <a:srgbClr val="FF0000"/>
                </a:solidFill>
              </a:rPr>
              <a:t>A) </a:t>
            </a:r>
            <a:r>
              <a:rPr lang="en-US" sz="1400" dirty="0" smtClean="0"/>
              <a:t>1D data:</a:t>
            </a:r>
          </a:p>
          <a:p>
            <a:pPr marL="342900" indent="-342900"/>
            <a:r>
              <a:rPr lang="en-US" sz="1400" dirty="0" smtClean="0"/>
              <a:t>		a) File extensions that can be loaded:  .txt, .</a:t>
            </a:r>
            <a:r>
              <a:rPr lang="en-US" sz="1400" dirty="0" err="1" smtClean="0"/>
              <a:t>dat</a:t>
            </a:r>
            <a:r>
              <a:rPr lang="en-US" sz="1400" dirty="0" smtClean="0"/>
              <a:t>, .abs, .xml, or w/o 	extension (ASC format).</a:t>
            </a:r>
          </a:p>
          <a:p>
            <a:pPr marL="342900" indent="-342900"/>
            <a:r>
              <a:rPr lang="en-US" sz="1400" dirty="0" smtClean="0"/>
              <a:t>		b) 2 to 4 columns of data are required in order of Q, I, (</a:t>
            </a:r>
            <a:r>
              <a:rPr lang="en-US" sz="1400" dirty="0" err="1" smtClean="0"/>
              <a:t>dI</a:t>
            </a:r>
            <a:r>
              <a:rPr lang="en-US" sz="1400" dirty="0" smtClean="0"/>
              <a:t>, </a:t>
            </a:r>
            <a:r>
              <a:rPr lang="en-US" sz="1400" dirty="0" err="1" smtClean="0"/>
              <a:t>dQ</a:t>
            </a:r>
            <a:r>
              <a:rPr lang="en-US" sz="1400" dirty="0" smtClean="0"/>
              <a:t> ).</a:t>
            </a:r>
          </a:p>
          <a:p>
            <a:pPr marL="342900" indent="-342900"/>
            <a:r>
              <a:rPr lang="en-US" sz="1400" dirty="0" smtClean="0"/>
              <a:t>		c) The meta data (header) will be ignored unless in a standard xml 	format.</a:t>
            </a:r>
          </a:p>
          <a:p>
            <a:pPr marL="342900" indent="-342900"/>
            <a:r>
              <a:rPr lang="en-US" sz="1400" dirty="0" smtClean="0"/>
              <a:t>	</a:t>
            </a:r>
            <a:r>
              <a:rPr lang="en-US" sz="1400" dirty="0" smtClean="0">
                <a:solidFill>
                  <a:srgbClr val="FF0000"/>
                </a:solidFill>
              </a:rPr>
              <a:t>B) </a:t>
            </a:r>
            <a:r>
              <a:rPr lang="en-US" sz="1400" dirty="0" smtClean="0"/>
              <a:t>2D data:</a:t>
            </a:r>
          </a:p>
          <a:p>
            <a:pPr marL="342900" indent="-342900"/>
            <a:r>
              <a:rPr lang="en-US" sz="1400" dirty="0" smtClean="0"/>
              <a:t>		a) File extensions that can be loaded:  .ASC, .DAT,  .sans </a:t>
            </a:r>
          </a:p>
          <a:p>
            <a:pPr marL="342900" indent="-342900"/>
            <a:r>
              <a:rPr lang="en-US" sz="1400" dirty="0" smtClean="0"/>
              <a:t>		b) 2D ASCII file should be from NIST IgorPro SANS reduction 	package and saved to the detector coordinates (*.ASC).</a:t>
            </a:r>
          </a:p>
          <a:p>
            <a:pPr marL="342900" indent="-342900"/>
            <a:r>
              <a:rPr lang="en-US" sz="1400" dirty="0" smtClean="0"/>
              <a:t>		c) 2D NIST reduced q map file (*.DAT).</a:t>
            </a:r>
          </a:p>
          <a:p>
            <a:pPr marL="342900" indent="-342900"/>
            <a:r>
              <a:rPr lang="en-US" sz="1400" dirty="0" smtClean="0"/>
              <a:t>		d) Examples  of data files are available in “test” folder inside the 	SasView folder (See page 4 and Appendix: User model 	documentation).</a:t>
            </a:r>
          </a:p>
          <a:p>
            <a:pPr marL="342900" indent="-342900"/>
            <a:r>
              <a:rPr lang="en-US" sz="1400" dirty="0" smtClean="0"/>
              <a:t> XII-10.  </a:t>
            </a:r>
            <a:r>
              <a:rPr lang="en-US" sz="1400" dirty="0" smtClean="0">
                <a:solidFill>
                  <a:srgbClr val="FF0000"/>
                </a:solidFill>
              </a:rPr>
              <a:t>Supporting model functions: </a:t>
            </a:r>
            <a:r>
              <a:rPr lang="en-US" sz="1400" dirty="0" smtClean="0"/>
              <a:t>The descriptions are available in the help menu.</a:t>
            </a:r>
          </a:p>
          <a:p>
            <a:pPr marL="342900" indent="-342900"/>
            <a:r>
              <a:rPr lang="en-US" sz="1400" dirty="0" smtClean="0"/>
              <a:t>	</a:t>
            </a:r>
            <a:r>
              <a:rPr lang="en-US" sz="1400" dirty="0" smtClean="0">
                <a:solidFill>
                  <a:srgbClr val="FF0000"/>
                </a:solidFill>
              </a:rPr>
              <a:t>A)  </a:t>
            </a:r>
            <a:r>
              <a:rPr lang="en-US" sz="1400" dirty="0" smtClean="0"/>
              <a:t>Shape models (form factors): sphere, cylinder, </a:t>
            </a:r>
            <a:r>
              <a:rPr lang="en-US" sz="1400" dirty="0" err="1" smtClean="0"/>
              <a:t>coreshell</a:t>
            </a:r>
            <a:r>
              <a:rPr lang="en-US" sz="1400" dirty="0" smtClean="0"/>
              <a:t> cylinder, </a:t>
            </a:r>
            <a:r>
              <a:rPr lang="en-US" sz="1400" dirty="0" err="1" smtClean="0"/>
              <a:t>coreshell</a:t>
            </a:r>
            <a:r>
              <a:rPr lang="en-US" sz="1400" dirty="0" smtClean="0"/>
              <a:t> sphere, ellipsoid, elliptical cylinder, and many more.</a:t>
            </a:r>
          </a:p>
          <a:p>
            <a:pPr marL="342900" indent="-342900"/>
            <a:r>
              <a:rPr lang="en-US" sz="1400" dirty="0" smtClean="0"/>
              <a:t>	</a:t>
            </a:r>
            <a:r>
              <a:rPr lang="en-US" sz="1400" dirty="0" smtClean="0">
                <a:solidFill>
                  <a:srgbClr val="FF0000"/>
                </a:solidFill>
              </a:rPr>
              <a:t>B) </a:t>
            </a:r>
            <a:r>
              <a:rPr lang="en-US" sz="1400" dirty="0" smtClean="0"/>
              <a:t>Shape independent models: DAB, </a:t>
            </a:r>
            <a:r>
              <a:rPr lang="en-US" sz="1400" dirty="0" err="1" smtClean="0"/>
              <a:t>BEPolyelectrolyte</a:t>
            </a:r>
            <a:r>
              <a:rPr lang="en-US" sz="1400" dirty="0" smtClean="0"/>
              <a:t>, </a:t>
            </a:r>
            <a:r>
              <a:rPr lang="en-US" sz="1400" dirty="0" err="1" smtClean="0"/>
              <a:t>Guinier</a:t>
            </a:r>
            <a:r>
              <a:rPr lang="en-US" sz="1400" dirty="0" smtClean="0"/>
              <a:t>, Debye, </a:t>
            </a:r>
            <a:r>
              <a:rPr lang="en-US" sz="1400" dirty="0" err="1" smtClean="0"/>
              <a:t>Porod</a:t>
            </a:r>
            <a:r>
              <a:rPr lang="en-US" sz="1400" dirty="0" smtClean="0"/>
              <a:t>, line, number density fractal, Lorentz, power law,  etc.</a:t>
            </a:r>
          </a:p>
          <a:p>
            <a:pPr marL="342900" indent="-342900"/>
            <a:r>
              <a:rPr lang="en-US" sz="1400" dirty="0" smtClean="0"/>
              <a:t>	</a:t>
            </a:r>
            <a:r>
              <a:rPr lang="en-US" sz="1400" dirty="0" smtClean="0">
                <a:solidFill>
                  <a:srgbClr val="FF0000"/>
                </a:solidFill>
              </a:rPr>
              <a:t>C)</a:t>
            </a:r>
            <a:r>
              <a:rPr lang="en-US" sz="1400" dirty="0" smtClean="0"/>
              <a:t> Structure factors: </a:t>
            </a:r>
            <a:r>
              <a:rPr lang="en-US" sz="1400" dirty="0" err="1" smtClean="0"/>
              <a:t>SquareWell</a:t>
            </a:r>
            <a:r>
              <a:rPr lang="en-US" sz="1400" dirty="0" smtClean="0"/>
              <a:t>, </a:t>
            </a:r>
            <a:r>
              <a:rPr lang="en-US" sz="1400" dirty="0" err="1" smtClean="0"/>
              <a:t>HardSphere</a:t>
            </a:r>
            <a:r>
              <a:rPr lang="en-US" sz="1400" dirty="0" smtClean="0"/>
              <a:t>, </a:t>
            </a:r>
            <a:r>
              <a:rPr lang="en-US" sz="1400" dirty="0" err="1" smtClean="0"/>
              <a:t>StickyHS</a:t>
            </a:r>
            <a:r>
              <a:rPr lang="en-US" sz="1400" dirty="0" smtClean="0"/>
              <a:t>, </a:t>
            </a:r>
            <a:r>
              <a:rPr lang="en-US" sz="1400" dirty="0" err="1" smtClean="0"/>
              <a:t>HayterMSA</a:t>
            </a:r>
            <a:r>
              <a:rPr lang="en-US" sz="1400" dirty="0" smtClean="0"/>
              <a:t>.</a:t>
            </a:r>
          </a:p>
          <a:p>
            <a:pPr marL="342900" indent="-342900"/>
            <a:r>
              <a:rPr lang="en-US" sz="1400" dirty="0" smtClean="0"/>
              <a:t>	</a:t>
            </a:r>
            <a:r>
              <a:rPr lang="en-US" sz="1400" dirty="0" smtClean="0">
                <a:solidFill>
                  <a:srgbClr val="FF0000"/>
                </a:solidFill>
              </a:rPr>
              <a:t>D) </a:t>
            </a:r>
            <a:r>
              <a:rPr lang="en-US" sz="1400" dirty="0" smtClean="0"/>
              <a:t>Customized models: </a:t>
            </a:r>
            <a:r>
              <a:rPr lang="en-US" sz="1400" dirty="0" err="1" smtClean="0"/>
              <a:t>Refelectivety</a:t>
            </a:r>
            <a:r>
              <a:rPr lang="en-US" sz="1400" dirty="0" smtClean="0"/>
              <a:t>, </a:t>
            </a:r>
            <a:r>
              <a:rPr lang="en-US" sz="1400" dirty="0" err="1" smtClean="0"/>
              <a:t>ReflectivityII</a:t>
            </a:r>
            <a:r>
              <a:rPr lang="en-US" sz="1400" dirty="0" smtClean="0"/>
              <a:t>, and example models. Users can define their own model functions by modifying an example </a:t>
            </a:r>
            <a:r>
              <a:rPr lang="en-US" sz="1400" dirty="0" err="1" smtClean="0"/>
              <a:t>pyhton</a:t>
            </a:r>
            <a:r>
              <a:rPr lang="en-US" sz="1400" dirty="0" smtClean="0"/>
              <a:t> file in the “</a:t>
            </a:r>
            <a:r>
              <a:rPr lang="en-US" sz="1400" dirty="0" err="1" smtClean="0"/>
              <a:t>plugins</a:t>
            </a:r>
            <a:r>
              <a:rPr lang="en-US" sz="1400" dirty="0" smtClean="0"/>
              <a:t>” folder inside of the SasView folder. See Appendix or the example files in the </a:t>
            </a:r>
            <a:r>
              <a:rPr lang="en-US" sz="1400" dirty="0" err="1" smtClean="0"/>
              <a:t>plugins</a:t>
            </a:r>
            <a:r>
              <a:rPr lang="en-US" sz="1400" dirty="0" smtClean="0"/>
              <a:t> folder.</a:t>
            </a:r>
          </a:p>
          <a:p>
            <a:pPr marL="342900" indent="-342900"/>
            <a:r>
              <a:rPr lang="en-US" sz="1400" dirty="0" smtClean="0"/>
              <a:t>	</a:t>
            </a:r>
            <a:r>
              <a:rPr lang="en-US" sz="1400" dirty="0" smtClean="0">
                <a:solidFill>
                  <a:srgbClr val="FF0000"/>
                </a:solidFill>
              </a:rPr>
              <a:t>E)</a:t>
            </a:r>
            <a:r>
              <a:rPr lang="en-US" sz="1400" dirty="0" smtClean="0"/>
              <a:t> P(Q)*S(Q): Form factor times structure factor  supports for some shape based models (with 4 structure factors above). For cylinder and ellipsoid based models, the 2</a:t>
            </a:r>
            <a:r>
              <a:rPr lang="en-US" sz="1400" baseline="30000" dirty="0" smtClean="0"/>
              <a:t>nd</a:t>
            </a:r>
            <a:r>
              <a:rPr lang="en-US" sz="1400" dirty="0" smtClean="0"/>
              <a:t> </a:t>
            </a:r>
            <a:r>
              <a:rPr lang="en-US" sz="1400" dirty="0" err="1" smtClean="0"/>
              <a:t>virial</a:t>
            </a:r>
            <a:r>
              <a:rPr lang="en-US" sz="1400" dirty="0" smtClean="0"/>
              <a:t> coefficient will be calculated automatically and  applied to the structure factors.</a:t>
            </a:r>
          </a:p>
          <a:p>
            <a:pPr marL="342900" indent="-342900"/>
            <a:r>
              <a:rPr lang="en-US" sz="1400" dirty="0" smtClean="0"/>
              <a:t> XII-11.  </a:t>
            </a:r>
            <a:r>
              <a:rPr lang="en-US" sz="1400" dirty="0" smtClean="0">
                <a:solidFill>
                  <a:srgbClr val="FF0000"/>
                </a:solidFill>
              </a:rPr>
              <a:t>Instrumental smearing </a:t>
            </a:r>
            <a:r>
              <a:rPr lang="en-US" sz="1400" dirty="0" smtClean="0"/>
              <a:t>is supported in fitting when your data includes </a:t>
            </a:r>
            <a:r>
              <a:rPr lang="en-US" sz="1400" dirty="0" err="1" smtClean="0"/>
              <a:t>dQ</a:t>
            </a:r>
            <a:r>
              <a:rPr lang="en-US" sz="1400" dirty="0" smtClean="0"/>
              <a:t>  in its forth column.</a:t>
            </a:r>
          </a:p>
          <a:p>
            <a:pPr marL="342900" indent="-342900"/>
            <a:endParaRPr lang="en-US" sz="1400" dirty="0" smtClean="0"/>
          </a:p>
          <a:p>
            <a:pPr marL="342900" indent="-342900"/>
            <a:r>
              <a:rPr lang="en-US" sz="1400" dirty="0" smtClean="0"/>
              <a:t> </a:t>
            </a:r>
          </a:p>
        </p:txBody>
      </p:sp>
      <p:cxnSp>
        <p:nvCxnSpPr>
          <p:cNvPr id="11" name="Straight Connector 10"/>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2" name="Rectangle 11"/>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21" name="TextBox 20"/>
          <p:cNvSpPr txBox="1"/>
          <p:nvPr/>
        </p:nvSpPr>
        <p:spPr>
          <a:xfrm>
            <a:off x="6248400" y="533400"/>
            <a:ext cx="341760" cy="276999"/>
          </a:xfrm>
          <a:prstGeom prst="rect">
            <a:avLst/>
          </a:prstGeom>
          <a:noFill/>
        </p:spPr>
        <p:txBody>
          <a:bodyPr wrap="none" rtlCol="0">
            <a:spAutoFit/>
          </a:bodyPr>
          <a:lstStyle/>
          <a:p>
            <a:r>
              <a:rPr lang="en-US" sz="1200" dirty="0" smtClean="0"/>
              <a:t>35</a:t>
            </a:r>
            <a:endParaRPr lang="en-US"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64810"/>
            <a:ext cx="5943600" cy="8063746"/>
          </a:xfrm>
          <a:prstGeom prst="rect">
            <a:avLst/>
          </a:prstGeom>
          <a:noFill/>
        </p:spPr>
        <p:txBody>
          <a:bodyPr wrap="square" rtlCol="0">
            <a:spAutoFit/>
          </a:bodyPr>
          <a:lstStyle/>
          <a:p>
            <a:pPr marL="342900" indent="-342900"/>
            <a:r>
              <a:rPr lang="en-US" sz="1400" dirty="0" smtClean="0"/>
              <a:t>XII-12.  </a:t>
            </a:r>
            <a:r>
              <a:rPr lang="en-US" sz="1400" dirty="0" err="1" smtClean="0">
                <a:solidFill>
                  <a:srgbClr val="FF0000"/>
                </a:solidFill>
              </a:rPr>
              <a:t>Polydispersity</a:t>
            </a:r>
            <a:r>
              <a:rPr lang="en-US" sz="1400" dirty="0" smtClean="0">
                <a:solidFill>
                  <a:srgbClr val="FF0000"/>
                </a:solidFill>
              </a:rPr>
              <a:t>  (1D and 2D) and </a:t>
            </a:r>
            <a:r>
              <a:rPr lang="en-US" sz="1400" dirty="0" err="1" smtClean="0">
                <a:solidFill>
                  <a:srgbClr val="FF0000"/>
                </a:solidFill>
              </a:rPr>
              <a:t>orientational</a:t>
            </a:r>
            <a:r>
              <a:rPr lang="en-US" sz="1400" dirty="0" smtClean="0">
                <a:solidFill>
                  <a:srgbClr val="FF0000"/>
                </a:solidFill>
              </a:rPr>
              <a:t> distribution (2D only) </a:t>
            </a:r>
            <a:r>
              <a:rPr lang="en-US" sz="1400" dirty="0" smtClean="0"/>
              <a:t>can be taken account for modeling and fitting. </a:t>
            </a:r>
          </a:p>
          <a:p>
            <a:pPr marL="342900" indent="-342900"/>
            <a:r>
              <a:rPr lang="en-US" sz="1400" dirty="0" smtClean="0"/>
              <a:t>	</a:t>
            </a:r>
            <a:r>
              <a:rPr lang="en-US" sz="1400" dirty="0" smtClean="0">
                <a:solidFill>
                  <a:srgbClr val="FF0000"/>
                </a:solidFill>
              </a:rPr>
              <a:t>A)</a:t>
            </a:r>
            <a:r>
              <a:rPr lang="en-US" sz="1400" dirty="0" smtClean="0"/>
              <a:t> The SasView provides </a:t>
            </a:r>
            <a:r>
              <a:rPr lang="en-US" sz="1400" i="1" dirty="0" smtClean="0"/>
              <a:t>Gaussian, flat, Lognormal, or Schulz</a:t>
            </a:r>
            <a:r>
              <a:rPr lang="en-US" sz="1400" dirty="0" smtClean="0"/>
              <a:t> distribution function  (where PD =Sigma (STD)/mean, Sig=Sigma (for angles),  </a:t>
            </a:r>
            <a:r>
              <a:rPr lang="en-US" sz="1400" dirty="0" err="1" smtClean="0"/>
              <a:t>Npts</a:t>
            </a:r>
            <a:r>
              <a:rPr lang="en-US" sz="1400" dirty="0" smtClean="0"/>
              <a:t> = number of points to average over the distribution, </a:t>
            </a:r>
            <a:r>
              <a:rPr lang="en-US" sz="1400" dirty="0" err="1" smtClean="0"/>
              <a:t>Nsigma</a:t>
            </a:r>
            <a:r>
              <a:rPr lang="en-US" sz="1400" dirty="0" smtClean="0"/>
              <a:t> = number (of which times sigma is the distance from the center over the distribution function). Proper values for </a:t>
            </a:r>
            <a:r>
              <a:rPr lang="en-US" sz="1400" dirty="0" err="1" smtClean="0"/>
              <a:t>Npts</a:t>
            </a:r>
            <a:r>
              <a:rPr lang="en-US" sz="1400" dirty="0" smtClean="0"/>
              <a:t> and </a:t>
            </a:r>
            <a:r>
              <a:rPr lang="en-US" sz="1400" dirty="0" err="1" smtClean="0"/>
              <a:t>Nsigmas</a:t>
            </a:r>
            <a:r>
              <a:rPr lang="en-US" sz="1400" dirty="0" smtClean="0"/>
              <a:t> may be 10 to 30 and 2.5 to 5, respectively depending on the distribution function chosen. The PD/Sig is </a:t>
            </a:r>
            <a:r>
              <a:rPr lang="en-US" sz="1400" dirty="0" err="1" smtClean="0"/>
              <a:t>fittable</a:t>
            </a:r>
            <a:r>
              <a:rPr lang="en-US" sz="1400" dirty="0" smtClean="0"/>
              <a:t> but frequently it becomes saturated</a:t>
            </a:r>
          </a:p>
          <a:p>
            <a:pPr marL="342900" indent="-342900"/>
            <a:r>
              <a:rPr lang="en-US" sz="1400" dirty="0" smtClean="0"/>
              <a:t>	</a:t>
            </a:r>
            <a:r>
              <a:rPr lang="en-US" sz="1400" dirty="0" smtClean="0">
                <a:solidFill>
                  <a:srgbClr val="FF0000"/>
                </a:solidFill>
              </a:rPr>
              <a:t>B) </a:t>
            </a:r>
            <a:r>
              <a:rPr lang="en-US" sz="1400" dirty="0" smtClean="0"/>
              <a:t>Using a customized function:</a:t>
            </a:r>
          </a:p>
          <a:p>
            <a:pPr marL="342900" indent="-342900"/>
            <a:r>
              <a:rPr lang="en-US" sz="1400" dirty="0" smtClean="0"/>
              <a:t>	Users can make two columns of a distribution function, and open the file from ‘array’ function option. The file should include two columns of data where the first column is the values of the parameter and the 2</a:t>
            </a:r>
            <a:r>
              <a:rPr lang="en-US" sz="1400" baseline="30000" dirty="0" smtClean="0"/>
              <a:t>nd</a:t>
            </a:r>
            <a:r>
              <a:rPr lang="en-US" sz="1400" dirty="0" smtClean="0"/>
              <a:t> column is the weighting factors. (Note that this values will override the corresponding mean value (</a:t>
            </a:r>
            <a:r>
              <a:rPr lang="en-US" sz="1400" dirty="0" err="1" smtClean="0"/>
              <a:t>eg</a:t>
            </a:r>
            <a:r>
              <a:rPr lang="en-US" sz="1400" dirty="0" smtClean="0"/>
              <a:t>., radius)  so that the parameter will become no longer active.) An example of the distribution functions is; </a:t>
            </a:r>
          </a:p>
          <a:p>
            <a:pPr marL="342900" indent="-342900"/>
            <a:r>
              <a:rPr lang="en-US" sz="1400" dirty="0" smtClean="0"/>
              <a:t> 			degree       weight</a:t>
            </a:r>
          </a:p>
          <a:p>
            <a:pPr marL="342900" indent="-342900"/>
            <a:r>
              <a:rPr lang="en-US" sz="1400" dirty="0" smtClean="0"/>
              <a:t>			0.707	0.4</a:t>
            </a:r>
          </a:p>
          <a:p>
            <a:pPr marL="342900" indent="-342900"/>
            <a:r>
              <a:rPr lang="en-US" sz="1400" dirty="0" smtClean="0"/>
              <a:t>			1.14	1</a:t>
            </a:r>
          </a:p>
          <a:p>
            <a:pPr marL="342900" indent="-342900"/>
            <a:r>
              <a:rPr lang="en-US" sz="1400" dirty="0" smtClean="0"/>
              <a:t>			1.414	0.4</a:t>
            </a:r>
          </a:p>
          <a:p>
            <a:pPr marL="342900" indent="-342900"/>
            <a:r>
              <a:rPr lang="en-US" sz="1400" dirty="0" smtClean="0"/>
              <a:t>XII-13. </a:t>
            </a:r>
            <a:r>
              <a:rPr lang="en-US" sz="1400" dirty="0" smtClean="0">
                <a:solidFill>
                  <a:srgbClr val="FF0000"/>
                </a:solidFill>
              </a:rPr>
              <a:t>Customized models</a:t>
            </a:r>
            <a:r>
              <a:rPr lang="en-US" sz="1400" dirty="0" smtClean="0"/>
              <a:t>: Users  can define their own SANS model function in the </a:t>
            </a:r>
            <a:r>
              <a:rPr lang="en-US" sz="1400" dirty="0" err="1" smtClean="0"/>
              <a:t>plugin_models</a:t>
            </a:r>
            <a:r>
              <a:rPr lang="en-US" sz="1400" dirty="0" smtClean="0"/>
              <a:t> folder of  the SasView folder. Modify the sample files  in the folder, or create a new one. If it compiled OK, the model function will be show up under “Customized model” menu in the menu bar. See Appendix or the example files in the </a:t>
            </a:r>
            <a:r>
              <a:rPr lang="en-US" sz="1400" dirty="0" err="1" smtClean="0"/>
              <a:t>plugin_models</a:t>
            </a:r>
            <a:r>
              <a:rPr lang="en-US" sz="1400" dirty="0" smtClean="0"/>
              <a:t> folder of SasView folder for more details. For SasView &gt; 2.1. use the easy editor provided in the  menu bar of the application.</a:t>
            </a:r>
          </a:p>
          <a:p>
            <a:pPr marL="342900" indent="-342900"/>
            <a:r>
              <a:rPr lang="en-US" sz="1400" dirty="0" smtClean="0"/>
              <a:t>XII-14. </a:t>
            </a:r>
            <a:r>
              <a:rPr lang="en-US" sz="1400" dirty="0" smtClean="0">
                <a:solidFill>
                  <a:srgbClr val="FF0000"/>
                </a:solidFill>
              </a:rPr>
              <a:t>Startup Setting</a:t>
            </a:r>
            <a:r>
              <a:rPr lang="en-US" sz="1400" dirty="0" smtClean="0"/>
              <a:t>: A ‘</a:t>
            </a:r>
            <a:r>
              <a:rPr lang="en-US" sz="1400" dirty="0" err="1" smtClean="0"/>
              <a:t>StartupSetting</a:t>
            </a:r>
            <a:r>
              <a:rPr lang="en-US" sz="1400" dirty="0" smtClean="0"/>
              <a:t>’ is found under the ‘View’ in the menu. With the current option selected, the default View  will be changed after restarting the SasView; for example,  if you don’t want the </a:t>
            </a:r>
            <a:r>
              <a:rPr lang="en-US" sz="1400" dirty="0" err="1" smtClean="0"/>
              <a:t>DataExplorer</a:t>
            </a:r>
            <a:r>
              <a:rPr lang="en-US" sz="1400" dirty="0" smtClean="0"/>
              <a:t>  panel shown, select the current option after the </a:t>
            </a:r>
            <a:r>
              <a:rPr lang="en-US" sz="1400" dirty="0" err="1" smtClean="0"/>
              <a:t>DataExplorer</a:t>
            </a:r>
            <a:r>
              <a:rPr lang="en-US" sz="1400" dirty="0" smtClean="0"/>
              <a:t> closed, etc.</a:t>
            </a:r>
          </a:p>
          <a:p>
            <a:pPr marL="342900" indent="-342900"/>
            <a:r>
              <a:rPr lang="en-US" sz="1400" dirty="0" smtClean="0"/>
              <a:t>	The SasView will try to remember  as much as close to the View  you current have.</a:t>
            </a:r>
          </a:p>
          <a:p>
            <a:pPr marL="342900" indent="-342900"/>
            <a:endParaRPr lang="en-US" sz="1400" dirty="0" smtClean="0"/>
          </a:p>
          <a:p>
            <a:pPr marL="342900" indent="-342900"/>
            <a:endParaRPr lang="en-US" sz="14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8" name="TextBox 7"/>
          <p:cNvSpPr txBox="1"/>
          <p:nvPr/>
        </p:nvSpPr>
        <p:spPr>
          <a:xfrm>
            <a:off x="6248400" y="533400"/>
            <a:ext cx="341760" cy="276999"/>
          </a:xfrm>
          <a:prstGeom prst="rect">
            <a:avLst/>
          </a:prstGeom>
          <a:noFill/>
        </p:spPr>
        <p:txBody>
          <a:bodyPr wrap="none" rtlCol="0">
            <a:spAutoFit/>
          </a:bodyPr>
          <a:lstStyle/>
          <a:p>
            <a:r>
              <a:rPr lang="en-US" sz="1200" dirty="0" smtClean="0"/>
              <a:t>36</a:t>
            </a:r>
            <a:endParaRPr lang="en-US"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9144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81000"/>
            <a:ext cx="1377300" cy="338554"/>
          </a:xfrm>
          <a:prstGeom prst="rect">
            <a:avLst/>
          </a:prstGeom>
        </p:spPr>
        <p:txBody>
          <a:bodyPr wrap="none">
            <a:spAutoFit/>
          </a:bodyPr>
          <a:lstStyle/>
          <a:p>
            <a:r>
              <a:rPr lang="en-US" sz="1600" b="1" dirty="0" smtClean="0"/>
              <a:t>XIII. Appendix</a:t>
            </a:r>
          </a:p>
        </p:txBody>
      </p:sp>
      <p:sp>
        <p:nvSpPr>
          <p:cNvPr id="8" name="TextBox 7"/>
          <p:cNvSpPr txBox="1"/>
          <p:nvPr/>
        </p:nvSpPr>
        <p:spPr>
          <a:xfrm>
            <a:off x="6248400" y="609600"/>
            <a:ext cx="341760" cy="276999"/>
          </a:xfrm>
          <a:prstGeom prst="rect">
            <a:avLst/>
          </a:prstGeom>
          <a:noFill/>
        </p:spPr>
        <p:txBody>
          <a:bodyPr wrap="none" rtlCol="0">
            <a:spAutoFit/>
          </a:bodyPr>
          <a:lstStyle/>
          <a:p>
            <a:r>
              <a:rPr lang="en-US" sz="1200" dirty="0" smtClean="0"/>
              <a:t>37</a:t>
            </a:r>
            <a:endParaRPr lang="en-US" sz="1200" dirty="0"/>
          </a:p>
        </p:txBody>
      </p:sp>
      <p:sp>
        <p:nvSpPr>
          <p:cNvPr id="9" name="Rectangle 8"/>
          <p:cNvSpPr/>
          <p:nvPr/>
        </p:nvSpPr>
        <p:spPr>
          <a:xfrm>
            <a:off x="838200" y="1295400"/>
            <a:ext cx="5524500" cy="6370975"/>
          </a:xfrm>
          <a:prstGeom prst="rect">
            <a:avLst/>
          </a:prstGeom>
        </p:spPr>
        <p:txBody>
          <a:bodyPr wrap="square">
            <a:spAutoFit/>
          </a:bodyPr>
          <a:lstStyle/>
          <a:p>
            <a:pPr lvl="0" fontAlgn="base">
              <a:spcBef>
                <a:spcPct val="0"/>
              </a:spcBef>
              <a:spcAft>
                <a:spcPct val="0"/>
              </a:spcAft>
            </a:pPr>
            <a:r>
              <a:rPr lang="en-US" sz="1200" b="1" dirty="0" smtClean="0">
                <a:solidFill>
                  <a:schemeClr val="bg1">
                    <a:lumMod val="50000"/>
                  </a:schemeClr>
                </a:solidFill>
                <a:latin typeface="Calibri" pitchFamily="34" charset="0"/>
                <a:ea typeface="Times New Roman" pitchFamily="18" charset="0"/>
                <a:cs typeface="Times New Roman" pitchFamily="18" charset="0"/>
              </a:rPr>
              <a:t>User Model Documentation</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dirty="0" smtClean="0">
                <a:solidFill>
                  <a:schemeClr val="bg1">
                    <a:lumMod val="50000"/>
                  </a:schemeClr>
                </a:solidFill>
                <a:latin typeface="Calibri" pitchFamily="34" charset="0"/>
                <a:ea typeface="Times New Roman" pitchFamily="18" charset="0"/>
                <a:cs typeface="Times New Roman" pitchFamily="18" charset="0"/>
              </a:rPr>
              <a:t/>
            </a:r>
            <a:br>
              <a:rPr lang="en-US" sz="1200" dirty="0" smtClean="0">
                <a:solidFill>
                  <a:schemeClr val="bg1">
                    <a:lumMod val="50000"/>
                  </a:schemeClr>
                </a:solidFill>
                <a:latin typeface="Calibri" pitchFamily="34" charset="0"/>
                <a:ea typeface="Times New Roman" pitchFamily="18" charset="0"/>
                <a:cs typeface="Times New Roman" pitchFamily="18" charset="0"/>
              </a:rPr>
            </a:br>
            <a:r>
              <a:rPr lang="en-US" sz="1200" dirty="0" smtClean="0">
                <a:solidFill>
                  <a:schemeClr val="bg1">
                    <a:lumMod val="50000"/>
                  </a:schemeClr>
                </a:solidFill>
                <a:latin typeface="Calibri" pitchFamily="34" charset="0"/>
                <a:ea typeface="Times New Roman" pitchFamily="18" charset="0"/>
                <a:cs typeface="Times New Roman" pitchFamily="18" charset="0"/>
              </a:rPr>
              <a:t>SasView has a plug-in mechanism that allows users to write their own models in python. Each user model is placed in the </a:t>
            </a:r>
            <a:r>
              <a:rPr lang="en-US" sz="1200" i="1" dirty="0" err="1" smtClean="0">
                <a:solidFill>
                  <a:schemeClr val="bg1">
                    <a:lumMod val="50000"/>
                  </a:schemeClr>
                </a:solidFill>
                <a:latin typeface="Calibri" pitchFamily="34" charset="0"/>
                <a:ea typeface="Times New Roman" pitchFamily="18" charset="0"/>
                <a:cs typeface="Times New Roman" pitchFamily="18" charset="0"/>
              </a:rPr>
              <a:t>plugin_models</a:t>
            </a:r>
            <a:r>
              <a:rPr lang="en-US" sz="1200" i="1" dirty="0" smtClean="0">
                <a:solidFill>
                  <a:schemeClr val="bg1">
                    <a:lumMod val="50000"/>
                  </a:schemeClr>
                </a:solidFill>
                <a:latin typeface="Calibri" pitchFamily="34" charset="0"/>
                <a:ea typeface="Times New Roman" pitchFamily="18" charset="0"/>
                <a:cs typeface="Times New Roman" pitchFamily="18" charset="0"/>
              </a:rPr>
              <a:t> </a:t>
            </a:r>
            <a:r>
              <a:rPr lang="en-US" sz="1200" dirty="0" smtClean="0">
                <a:solidFill>
                  <a:schemeClr val="bg1">
                    <a:lumMod val="50000"/>
                  </a:schemeClr>
                </a:solidFill>
                <a:latin typeface="Calibri" pitchFamily="34" charset="0"/>
                <a:ea typeface="Times New Roman" pitchFamily="18" charset="0"/>
                <a:cs typeface="Times New Roman" pitchFamily="18" charset="0"/>
              </a:rPr>
              <a:t>folder of the SasView installation. For instance, on the default Windows installation, the user model files will be placed in </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i="1" dirty="0" smtClean="0">
                <a:solidFill>
                  <a:schemeClr val="bg1">
                    <a:lumMod val="50000"/>
                  </a:schemeClr>
                </a:solidFill>
                <a:latin typeface="Calibri" pitchFamily="34" charset="0"/>
                <a:ea typeface="Times New Roman" pitchFamily="18" charset="0"/>
                <a:cs typeface="Times New Roman" pitchFamily="18" charset="0"/>
              </a:rPr>
              <a:t>\user’s home directory\.</a:t>
            </a:r>
            <a:r>
              <a:rPr lang="en-US" sz="1200" i="1" dirty="0" err="1" smtClean="0">
                <a:solidFill>
                  <a:schemeClr val="bg1">
                    <a:lumMod val="50000"/>
                  </a:schemeClr>
                </a:solidFill>
                <a:latin typeface="Calibri" pitchFamily="34" charset="0"/>
                <a:ea typeface="Times New Roman" pitchFamily="18" charset="0"/>
                <a:cs typeface="Times New Roman" pitchFamily="18" charset="0"/>
              </a:rPr>
              <a:t>sasview</a:t>
            </a:r>
            <a:r>
              <a:rPr lang="en-US" sz="1200" i="1" dirty="0" smtClean="0">
                <a:solidFill>
                  <a:schemeClr val="bg1">
                    <a:lumMod val="50000"/>
                  </a:schemeClr>
                </a:solidFill>
                <a:latin typeface="Calibri" pitchFamily="34" charset="0"/>
                <a:ea typeface="Times New Roman" pitchFamily="18" charset="0"/>
                <a:cs typeface="Times New Roman" pitchFamily="18" charset="0"/>
              </a:rPr>
              <a:t>\</a:t>
            </a:r>
            <a:r>
              <a:rPr lang="en-US" sz="1200" i="1" dirty="0" err="1" smtClean="0">
                <a:solidFill>
                  <a:schemeClr val="bg1">
                    <a:lumMod val="50000"/>
                  </a:schemeClr>
                </a:solidFill>
                <a:latin typeface="Calibri" pitchFamily="34" charset="0"/>
                <a:ea typeface="Times New Roman" pitchFamily="18" charset="0"/>
                <a:cs typeface="Times New Roman" pitchFamily="18" charset="0"/>
              </a:rPr>
              <a:t>plugin_models</a:t>
            </a:r>
            <a:r>
              <a:rPr lang="en-US" sz="1200" i="1" dirty="0" smtClean="0">
                <a:solidFill>
                  <a:schemeClr val="bg1">
                    <a:lumMod val="50000"/>
                  </a:schemeClr>
                </a:solidFill>
                <a:latin typeface="Calibri" pitchFamily="34" charset="0"/>
                <a:ea typeface="Times New Roman" pitchFamily="18" charset="0"/>
                <a:cs typeface="Times New Roman" pitchFamily="18" charset="0"/>
              </a:rPr>
              <a:t>\</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dirty="0" smtClean="0">
                <a:solidFill>
                  <a:schemeClr val="bg1">
                    <a:lumMod val="50000"/>
                  </a:schemeClr>
                </a:solidFill>
                <a:latin typeface="Calibri" pitchFamily="34" charset="0"/>
                <a:ea typeface="Times New Roman" pitchFamily="18" charset="0"/>
                <a:cs typeface="Times New Roman" pitchFamily="18" charset="0"/>
              </a:rPr>
              <a:t/>
            </a:r>
            <a:br>
              <a:rPr lang="en-US" sz="1200" dirty="0" smtClean="0">
                <a:solidFill>
                  <a:schemeClr val="bg1">
                    <a:lumMod val="50000"/>
                  </a:schemeClr>
                </a:solidFill>
                <a:latin typeface="Calibri" pitchFamily="34" charset="0"/>
                <a:ea typeface="Times New Roman" pitchFamily="18" charset="0"/>
                <a:cs typeface="Times New Roman" pitchFamily="18" charset="0"/>
              </a:rPr>
            </a:br>
            <a:r>
              <a:rPr lang="en-US" sz="1200" dirty="0" smtClean="0">
                <a:solidFill>
                  <a:schemeClr val="bg1">
                    <a:lumMod val="50000"/>
                  </a:schemeClr>
                </a:solidFill>
                <a:latin typeface="Calibri" pitchFamily="34" charset="0"/>
                <a:ea typeface="Times New Roman" pitchFamily="18" charset="0"/>
                <a:cs typeface="Times New Roman" pitchFamily="18" charset="0"/>
              </a:rPr>
              <a:t>Note that the user may thus define any number of such special models.  The structure of each model </a:t>
            </a:r>
            <a:r>
              <a:rPr lang="en-US" sz="1200" dirty="0" err="1" smtClean="0">
                <a:solidFill>
                  <a:schemeClr val="bg1">
                    <a:lumMod val="50000"/>
                  </a:schemeClr>
                </a:solidFill>
                <a:latin typeface="Calibri" pitchFamily="34" charset="0"/>
                <a:ea typeface="Times New Roman" pitchFamily="18" charset="0"/>
                <a:cs typeface="Times New Roman" pitchFamily="18" charset="0"/>
              </a:rPr>
              <a:t>plugin</a:t>
            </a:r>
            <a:r>
              <a:rPr lang="en-US" sz="1200" dirty="0" smtClean="0">
                <a:solidFill>
                  <a:schemeClr val="bg1">
                    <a:lumMod val="50000"/>
                  </a:schemeClr>
                </a:solidFill>
                <a:latin typeface="Calibri" pitchFamily="34" charset="0"/>
                <a:ea typeface="Times New Roman" pitchFamily="18" charset="0"/>
                <a:cs typeface="Times New Roman" pitchFamily="18" charset="0"/>
              </a:rPr>
              <a:t> is the following:</a:t>
            </a: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r>
              <a:rPr lang="en-US" sz="1200" dirty="0" smtClean="0">
                <a:solidFill>
                  <a:srgbClr val="6AA84F"/>
                </a:solidFill>
                <a:latin typeface="Georgia" pitchFamily="18" charset="0"/>
                <a:ea typeface="Times New Roman" pitchFamily="18" charset="0"/>
                <a:cs typeface="Times New Roman" pitchFamily="18" charset="0"/>
              </a:rPr>
              <a:t>"""</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Test plug-in model</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B45F06"/>
                </a:solidFill>
                <a:latin typeface="Georgia" pitchFamily="18" charset="0"/>
                <a:ea typeface="Times New Roman" pitchFamily="18" charset="0"/>
                <a:cs typeface="Times New Roman" pitchFamily="18" charset="0"/>
              </a:rPr>
              <a:t>from </a:t>
            </a:r>
            <a:r>
              <a:rPr lang="en-US" sz="1200" dirty="0" err="1" smtClean="0">
                <a:latin typeface="Georgia" pitchFamily="18" charset="0"/>
                <a:ea typeface="Times New Roman" pitchFamily="18" charset="0"/>
                <a:cs typeface="Times New Roman" pitchFamily="18" charset="0"/>
              </a:rPr>
              <a:t>sans.models.pluginmodel</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import </a:t>
            </a:r>
            <a:r>
              <a:rPr lang="en-US" sz="1200" dirty="0" smtClean="0">
                <a:latin typeface="Georgia" pitchFamily="18" charset="0"/>
                <a:ea typeface="Times New Roman" pitchFamily="18" charset="0"/>
                <a:cs typeface="Times New Roman" pitchFamily="18" charset="0"/>
              </a:rPr>
              <a:t>Model1DPlugin</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B45F06"/>
                </a:solidFill>
                <a:latin typeface="Georgia" pitchFamily="18" charset="0"/>
                <a:ea typeface="Times New Roman" pitchFamily="18" charset="0"/>
                <a:cs typeface="Times New Roman" pitchFamily="18" charset="0"/>
              </a:rPr>
              <a:t>import </a:t>
            </a:r>
            <a:r>
              <a:rPr lang="en-US" sz="1200" dirty="0" smtClean="0">
                <a:latin typeface="Georgia" pitchFamily="18" charset="0"/>
                <a:ea typeface="Times New Roman" pitchFamily="18" charset="0"/>
                <a:cs typeface="Times New Roman" pitchFamily="18" charset="0"/>
              </a:rPr>
              <a:t>math</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CC0000"/>
                </a:solidFill>
                <a:latin typeface="Georgia" pitchFamily="18" charset="0"/>
                <a:ea typeface="Times New Roman" pitchFamily="18" charset="0"/>
                <a:cs typeface="Times New Roman" pitchFamily="18" charset="0"/>
              </a:rPr>
              <a:t># ALL Your models MUST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HAVE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the class name Model as listed below (i.e.  #DO NOT MODIFY this next line). </a:t>
            </a:r>
            <a:r>
              <a:rPr lang="en-US" sz="1200" dirty="0" smtClean="0">
                <a:solidFill>
                  <a:srgbClr val="CC0000"/>
                </a:solidFill>
                <a:ea typeface="Times New Roman" pitchFamily="18" charset="0"/>
                <a:cs typeface="Times New Roman" pitchFamily="18" charset="0"/>
              </a:rPr>
              <a:t> </a:t>
            </a:r>
            <a:endParaRPr lang="en-US" sz="1200" dirty="0" smtClean="0">
              <a:latin typeface="Arial" pitchFamily="34" charset="0"/>
            </a:endParaRPr>
          </a:p>
          <a:p>
            <a:pPr lvl="0" eaLnBrk="0" fontAlgn="base" hangingPunct="0">
              <a:spcBef>
                <a:spcPct val="0"/>
              </a:spcBef>
              <a:spcAft>
                <a:spcPct val="0"/>
              </a:spcAft>
            </a:pPr>
            <a:r>
              <a:rPr lang="en-US" sz="1200" dirty="0" smtClean="0">
                <a:solidFill>
                  <a:srgbClr val="CC0000"/>
                </a:solidFill>
                <a:latin typeface="Georgia" pitchFamily="18" charset="0"/>
                <a:ea typeface="Times New Roman" pitchFamily="18" charset="0"/>
                <a:cs typeface="Times New Roman" pitchFamily="18" charset="0"/>
              </a:rPr>
              <a:t># The unique name that appears in the menu for each of your models comes  #next (Name of the model)</a:t>
            </a:r>
            <a:endParaRPr lang="en-US" sz="1200" dirty="0" smtClean="0">
              <a:latin typeface="Arial" pitchFamily="34" charset="0"/>
            </a:endParaRPr>
          </a:p>
          <a:p>
            <a:pPr lvl="0" eaLnBrk="0" fontAlgn="base" hangingPunct="0">
              <a:spcBef>
                <a:spcPct val="0"/>
              </a:spcBef>
              <a:spcAft>
                <a:spcPct val="0"/>
              </a:spcAft>
            </a:pPr>
            <a:r>
              <a:rPr lang="en-US" sz="1200" dirty="0" smtClean="0">
                <a:solidFill>
                  <a:srgbClr val="B45F06"/>
                </a:solidFill>
                <a:latin typeface="Georgia" pitchFamily="18" charset="0"/>
                <a:ea typeface="Times New Roman" pitchFamily="18" charset="0"/>
                <a:cs typeface="Times New Roman" pitchFamily="18" charset="0"/>
              </a:rPr>
              <a:t>class </a:t>
            </a:r>
            <a:r>
              <a:rPr lang="en-US" sz="1200" dirty="0" smtClean="0">
                <a:solidFill>
                  <a:srgbClr val="0B5394"/>
                </a:solidFill>
                <a:latin typeface="Georgia" pitchFamily="18" charset="0"/>
                <a:ea typeface="Times New Roman" pitchFamily="18" charset="0"/>
                <a:cs typeface="Times New Roman" pitchFamily="18" charset="0"/>
              </a:rPr>
              <a:t>Model</a:t>
            </a:r>
            <a:r>
              <a:rPr lang="en-US" sz="1200" dirty="0" smtClean="0">
                <a:latin typeface="Georgia" pitchFamily="18" charset="0"/>
                <a:ea typeface="Times New Roman" pitchFamily="18" charset="0"/>
                <a:cs typeface="Times New Roman" pitchFamily="18" charset="0"/>
              </a:rPr>
              <a:t>(Model1DPlugin):</a:t>
            </a:r>
            <a:br>
              <a:rPr lang="en-US" sz="1200" dirty="0" smtClean="0">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 Class that evaluates a user model. </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77346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533400" y="1306860"/>
            <a:ext cx="5638800" cy="6694140"/>
          </a:xfrm>
          <a:prstGeom prst="rect">
            <a:avLst/>
          </a:prstGeom>
        </p:spPr>
        <p:txBody>
          <a:bodyPr wrap="square">
            <a:spAutoFit/>
          </a:bodyPr>
          <a:lstStyle/>
          <a:p>
            <a:endParaRPr lang="en-US" sz="1100" dirty="0" smtClean="0"/>
          </a:p>
          <a:p>
            <a:r>
              <a:rPr lang="en-US" sz="1100" b="1" dirty="0" smtClean="0"/>
              <a:t>Roadmap:</a:t>
            </a:r>
          </a:p>
          <a:p>
            <a:r>
              <a:rPr lang="en-US" sz="1100" dirty="0" smtClean="0"/>
              <a:t>SasView is a new application provided to the community to generate feedback. It is part of a broader effort to provide analysis tools to the SANS community. In providing this application, we hope to learn about the analysis needs of the users. We are interested in suggestions in two areas: </a:t>
            </a:r>
          </a:p>
          <a:p>
            <a:endParaRPr lang="en-US" sz="1100" dirty="0" smtClean="0"/>
          </a:p>
          <a:p>
            <a:pPr>
              <a:buFont typeface="Arial" pitchFamily="34" charset="0"/>
              <a:buChar char="•"/>
            </a:pPr>
            <a:r>
              <a:rPr lang="en-US" sz="1100" dirty="0" smtClean="0"/>
              <a:t> Functionality: what functionality would you like to see in an analysis application for SANS/SAXS</a:t>
            </a:r>
          </a:p>
          <a:p>
            <a:pPr>
              <a:buFont typeface="Arial" pitchFamily="34" charset="0"/>
              <a:buChar char="•"/>
            </a:pPr>
            <a:r>
              <a:rPr lang="en-US" sz="1100" dirty="0" smtClean="0"/>
              <a:t> Ease-of-use: how would you improve the user interface</a:t>
            </a:r>
          </a:p>
          <a:p>
            <a:endParaRPr lang="en-US" sz="1100" b="1" dirty="0" smtClean="0"/>
          </a:p>
          <a:p>
            <a:r>
              <a:rPr lang="en-US" sz="1100" b="1" dirty="0" smtClean="0"/>
              <a:t>Main Features:</a:t>
            </a:r>
            <a:endParaRPr lang="en-US" sz="1100" dirty="0" smtClean="0"/>
          </a:p>
          <a:p>
            <a:pPr>
              <a:buFont typeface="Arial" pitchFamily="34" charset="0"/>
              <a:buChar char="•"/>
            </a:pPr>
            <a:r>
              <a:rPr lang="en-US" sz="1100" dirty="0" smtClean="0"/>
              <a:t> Polarization and magnetic models.</a:t>
            </a:r>
          </a:p>
          <a:p>
            <a:pPr>
              <a:buFont typeface="Arial" pitchFamily="34" charset="0"/>
              <a:buChar char="•"/>
            </a:pPr>
            <a:r>
              <a:rPr lang="en-US" sz="1100" dirty="0" smtClean="0"/>
              <a:t>Generic SANS calculator/ </a:t>
            </a:r>
            <a:r>
              <a:rPr lang="en-US" sz="1100" dirty="0" err="1" smtClean="0"/>
              <a:t>pdb</a:t>
            </a:r>
            <a:r>
              <a:rPr lang="en-US" sz="1100" dirty="0" smtClean="0"/>
              <a:t> reader &amp; atomic scattering calculator.</a:t>
            </a:r>
          </a:p>
          <a:p>
            <a:pPr>
              <a:buFont typeface="Arial" pitchFamily="34" charset="0"/>
              <a:buChar char="•"/>
            </a:pPr>
            <a:r>
              <a:rPr lang="en-US" sz="1100" dirty="0" smtClean="0"/>
              <a:t>Easy custom model writer/editor.</a:t>
            </a:r>
          </a:p>
          <a:p>
            <a:pPr>
              <a:buFont typeface="Arial" pitchFamily="34" charset="0"/>
              <a:buChar char="•"/>
            </a:pPr>
            <a:r>
              <a:rPr lang="en-US" sz="1100" dirty="0" smtClean="0"/>
              <a:t> Data operating tool.</a:t>
            </a:r>
          </a:p>
          <a:p>
            <a:pPr>
              <a:buFont typeface="Arial" pitchFamily="34" charset="0"/>
              <a:buChar char="•"/>
            </a:pPr>
            <a:r>
              <a:rPr lang="en-US" sz="1100" dirty="0" smtClean="0"/>
              <a:t> 3D (surface plot) view for 2d data/results. </a:t>
            </a:r>
          </a:p>
          <a:p>
            <a:pPr>
              <a:buFont typeface="Arial" pitchFamily="34" charset="0"/>
              <a:buChar char="•"/>
            </a:pPr>
            <a:r>
              <a:rPr lang="en-US" sz="1100" dirty="0" smtClean="0"/>
              <a:t> Python shell/editor.</a:t>
            </a:r>
          </a:p>
          <a:p>
            <a:pPr>
              <a:buFont typeface="Arial" pitchFamily="34" charset="0"/>
              <a:buChar char="•"/>
            </a:pPr>
            <a:r>
              <a:rPr lang="en-US" sz="1100" dirty="0" smtClean="0"/>
              <a:t> Simultaneous fit with the constraints. </a:t>
            </a:r>
          </a:p>
          <a:p>
            <a:pPr>
              <a:buFont typeface="Arial" pitchFamily="34" charset="0"/>
              <a:buChar char="•"/>
            </a:pPr>
            <a:r>
              <a:rPr lang="en-US" sz="1100" dirty="0" smtClean="0"/>
              <a:t> Loading and displaying 1D and 2D data in various formats. </a:t>
            </a:r>
          </a:p>
          <a:p>
            <a:pPr>
              <a:buFont typeface="Arial" pitchFamily="34" charset="0"/>
              <a:buChar char="•"/>
            </a:pPr>
            <a:r>
              <a:rPr lang="en-US" sz="1100" dirty="0" smtClean="0"/>
              <a:t> Batch fitting. </a:t>
            </a:r>
          </a:p>
          <a:p>
            <a:pPr>
              <a:buFont typeface="Arial" pitchFamily="34" charset="0"/>
              <a:buChar char="•"/>
            </a:pPr>
            <a:r>
              <a:rPr lang="en-US" sz="1100" dirty="0" smtClean="0"/>
              <a:t> Support P(r) inversion (via. indirect Fourier transform).</a:t>
            </a:r>
          </a:p>
          <a:p>
            <a:pPr>
              <a:buFont typeface="Arial" pitchFamily="34" charset="0"/>
              <a:buChar char="•"/>
            </a:pPr>
            <a:r>
              <a:rPr lang="en-US" sz="1100" dirty="0" smtClean="0"/>
              <a:t> Supporting  </a:t>
            </a:r>
            <a:r>
              <a:rPr lang="en-US" sz="1100" dirty="0" err="1" smtClean="0"/>
              <a:t>polydispersity</a:t>
            </a:r>
            <a:r>
              <a:rPr lang="en-US" sz="1100" dirty="0" smtClean="0"/>
              <a:t> and /or </a:t>
            </a:r>
            <a:r>
              <a:rPr lang="en-US" sz="1100" dirty="0" err="1" smtClean="0"/>
              <a:t>orientational</a:t>
            </a:r>
            <a:r>
              <a:rPr lang="en-US" sz="1100" dirty="0" smtClean="0"/>
              <a:t> distribution for  virtually all built-in model functions.</a:t>
            </a:r>
          </a:p>
          <a:p>
            <a:pPr>
              <a:buFont typeface="Arial" pitchFamily="34" charset="0"/>
              <a:buChar char="•"/>
            </a:pPr>
            <a:r>
              <a:rPr lang="en-US" sz="1100" dirty="0" smtClean="0"/>
              <a:t> Supporting pinhole or slit smearing  for 1d and pinhole smearing for 2d.</a:t>
            </a:r>
          </a:p>
          <a:p>
            <a:pPr>
              <a:buFont typeface="Arial" pitchFamily="34" charset="0"/>
              <a:buChar char="•"/>
            </a:pPr>
            <a:r>
              <a:rPr lang="en-US" sz="1100" dirty="0" smtClean="0"/>
              <a:t> Supporting various 2D averaging methods : Circular, </a:t>
            </a:r>
            <a:r>
              <a:rPr lang="en-US" sz="1100" dirty="0" err="1" smtClean="0"/>
              <a:t>Sectorslicer</a:t>
            </a:r>
            <a:r>
              <a:rPr lang="en-US" sz="1100" dirty="0" smtClean="0"/>
              <a:t>, Annulus, </a:t>
            </a:r>
            <a:r>
              <a:rPr lang="en-US" sz="1100" dirty="0" err="1" smtClean="0"/>
              <a:t>Boxsum</a:t>
            </a:r>
            <a:r>
              <a:rPr lang="en-US" sz="1100" dirty="0" smtClean="0"/>
              <a:t>, </a:t>
            </a:r>
            <a:r>
              <a:rPr lang="en-US" sz="1100" dirty="0" err="1" smtClean="0"/>
              <a:t>BoxQx</a:t>
            </a:r>
            <a:r>
              <a:rPr lang="en-US" sz="1100" dirty="0" smtClean="0"/>
              <a:t> and </a:t>
            </a:r>
            <a:r>
              <a:rPr lang="en-US" sz="1100" dirty="0" err="1" smtClean="0"/>
              <a:t>BoxQy</a:t>
            </a:r>
            <a:r>
              <a:rPr lang="en-US" sz="1100" dirty="0" smtClean="0"/>
              <a:t>. </a:t>
            </a:r>
          </a:p>
          <a:p>
            <a:pPr>
              <a:buFont typeface="Arial" pitchFamily="34" charset="0"/>
              <a:buChar char="•"/>
            </a:pPr>
            <a:r>
              <a:rPr lang="en-US" sz="1100" dirty="0" smtClean="0"/>
              <a:t> Supporting a number of standard models  and model-independent functions including form factor and structure factor functions  and their multiplications as well as  reflectivity models. </a:t>
            </a:r>
          </a:p>
          <a:p>
            <a:pPr>
              <a:buFont typeface="Arial" pitchFamily="34" charset="0"/>
              <a:buChar char="•"/>
            </a:pPr>
            <a:r>
              <a:rPr lang="en-US" sz="1100" dirty="0" smtClean="0"/>
              <a:t> Supporting the invariant calculation. </a:t>
            </a:r>
          </a:p>
          <a:p>
            <a:pPr>
              <a:buFont typeface="Arial" pitchFamily="34" charset="0"/>
              <a:buChar char="•"/>
            </a:pPr>
            <a:r>
              <a:rPr lang="en-US" sz="1100" dirty="0" smtClean="0"/>
              <a:t> User sets </a:t>
            </a:r>
            <a:r>
              <a:rPr lang="en-US" sz="1100" dirty="0" err="1" smtClean="0"/>
              <a:t>Qrange</a:t>
            </a:r>
            <a:r>
              <a:rPr lang="en-US" sz="1100" dirty="0" smtClean="0"/>
              <a:t> (</a:t>
            </a:r>
            <a:r>
              <a:rPr lang="en-US" sz="1100" dirty="0" err="1" smtClean="0"/>
              <a:t>Qmin</a:t>
            </a:r>
            <a:r>
              <a:rPr lang="en-US" sz="1100" dirty="0" smtClean="0"/>
              <a:t> and </a:t>
            </a:r>
            <a:r>
              <a:rPr lang="en-US" sz="1100" dirty="0" err="1" smtClean="0"/>
              <a:t>Qmax</a:t>
            </a:r>
            <a:r>
              <a:rPr lang="en-US" sz="1100" dirty="0" smtClean="0"/>
              <a:t>) for both 1D and 2D data for fitting and modeling. </a:t>
            </a:r>
          </a:p>
          <a:p>
            <a:pPr>
              <a:buFont typeface="Arial" pitchFamily="34" charset="0"/>
              <a:buChar char="•"/>
            </a:pPr>
            <a:r>
              <a:rPr lang="en-US" sz="1100" dirty="0" smtClean="0"/>
              <a:t> User sets  a mask for 2d so that fitting takes account only unmasked data  into the calculation.</a:t>
            </a:r>
          </a:p>
          <a:p>
            <a:r>
              <a:rPr lang="en-US" sz="1100" b="1" dirty="0" smtClean="0"/>
              <a:t>Installation and Usage:</a:t>
            </a:r>
          </a:p>
          <a:p>
            <a:r>
              <a:rPr lang="en-US" sz="1100" dirty="0" smtClean="0"/>
              <a:t>Currently  the installer is supported only on the Windows : Windows , and Mac were tested.</a:t>
            </a:r>
          </a:p>
          <a:p>
            <a:endParaRPr lang="en-US" sz="1100" dirty="0" smtClean="0"/>
          </a:p>
          <a:p>
            <a:r>
              <a:rPr lang="en-US" sz="1100" b="1" dirty="0" smtClean="0"/>
              <a:t>Contact us:</a:t>
            </a:r>
            <a:endParaRPr lang="en-US" sz="1100" dirty="0"/>
          </a:p>
          <a:p>
            <a:r>
              <a:rPr lang="en-US" sz="1100" dirty="0"/>
              <a:t>You can visit the </a:t>
            </a:r>
            <a:r>
              <a:rPr lang="en-US" sz="1100" dirty="0" smtClean="0"/>
              <a:t>SasView web </a:t>
            </a:r>
            <a:r>
              <a:rPr lang="en-US" sz="1100" dirty="0"/>
              <a:t>page at: </a:t>
            </a:r>
            <a:r>
              <a:rPr lang="en-US" sz="1100" b="1" dirty="0">
                <a:hlinkClick r:id="rId2"/>
              </a:rPr>
              <a:t>http</a:t>
            </a:r>
            <a:r>
              <a:rPr lang="en-US" sz="1100" b="1" dirty="0" smtClean="0">
                <a:hlinkClick r:id="rId2"/>
              </a:rPr>
              <a:t>://www.sasview.org</a:t>
            </a:r>
            <a:endParaRPr lang="en-US" sz="1100" b="1" dirty="0" smtClean="0"/>
          </a:p>
          <a:p>
            <a:r>
              <a:rPr lang="en-US" sz="1100" dirty="0" smtClean="0"/>
              <a:t>Comments? Bugs? Requests? Help? </a:t>
            </a:r>
          </a:p>
          <a:p>
            <a:r>
              <a:rPr lang="en-US" sz="1100" dirty="0" smtClean="0"/>
              <a:t>Write to us at: </a:t>
            </a:r>
            <a:r>
              <a:rPr lang="en-US" sz="1100" i="1" dirty="0" smtClean="0"/>
              <a:t>sansviewproject-developers@lists.</a:t>
            </a:r>
            <a:r>
              <a:rPr lang="en-US" sz="1100" i="1" u="sng" dirty="0" smtClean="0"/>
              <a:t>sourceforge.net</a:t>
            </a:r>
            <a:endParaRPr lang="en-US" sz="1100" dirty="0"/>
          </a:p>
        </p:txBody>
      </p:sp>
      <p:sp>
        <p:nvSpPr>
          <p:cNvPr id="10" name="TextBox 9"/>
          <p:cNvSpPr txBox="1"/>
          <p:nvPr/>
        </p:nvSpPr>
        <p:spPr>
          <a:xfrm>
            <a:off x="533400" y="934552"/>
            <a:ext cx="5257800" cy="276999"/>
          </a:xfrm>
          <a:prstGeom prst="rect">
            <a:avLst/>
          </a:prstGeom>
          <a:noFill/>
        </p:spPr>
        <p:txBody>
          <a:bodyPr wrap="square" rtlCol="0">
            <a:spAutoFit/>
          </a:bodyPr>
          <a:lstStyle/>
          <a:p>
            <a:r>
              <a:rPr lang="en-US" sz="1200" dirty="0" smtClean="0"/>
              <a:t>An application for SAS oriented system modeling and data analysis.</a:t>
            </a:r>
          </a:p>
        </p:txBody>
      </p:sp>
      <p:sp>
        <p:nvSpPr>
          <p:cNvPr id="11" name="Rectangle 10"/>
          <p:cNvSpPr/>
          <p:nvPr/>
        </p:nvSpPr>
        <p:spPr>
          <a:xfrm>
            <a:off x="2057400" y="240060"/>
            <a:ext cx="1375569" cy="369332"/>
          </a:xfrm>
          <a:prstGeom prst="rect">
            <a:avLst/>
          </a:prstGeom>
        </p:spPr>
        <p:txBody>
          <a:bodyPr wrap="none">
            <a:spAutoFit/>
          </a:bodyPr>
          <a:lstStyle/>
          <a:p>
            <a:r>
              <a:rPr lang="en-US" b="1" dirty="0" smtClean="0"/>
              <a:t>Introduction</a:t>
            </a:r>
          </a:p>
        </p:txBody>
      </p:sp>
      <p:sp>
        <p:nvSpPr>
          <p:cNvPr id="13" name="TextBox 12"/>
          <p:cNvSpPr txBox="1"/>
          <p:nvPr/>
        </p:nvSpPr>
        <p:spPr>
          <a:xfrm>
            <a:off x="6248400" y="468660"/>
            <a:ext cx="263214" cy="276999"/>
          </a:xfrm>
          <a:prstGeom prst="rect">
            <a:avLst/>
          </a:prstGeom>
          <a:noFill/>
        </p:spPr>
        <p:txBody>
          <a:bodyPr wrap="none" rtlCol="0">
            <a:spAutoFit/>
          </a:bodyPr>
          <a:lstStyle/>
          <a:p>
            <a:r>
              <a:rPr lang="en-US" sz="1200" dirty="0" smtClean="0"/>
              <a:t>2</a:t>
            </a:r>
            <a:endParaRPr 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590800" cy="338554"/>
          </a:xfrm>
          <a:prstGeom prst="rect">
            <a:avLst/>
          </a:prstGeom>
        </p:spPr>
        <p:txBody>
          <a:bodyPr wrap="square">
            <a:spAutoFit/>
          </a:bodyPr>
          <a:lstStyle/>
          <a:p>
            <a:r>
              <a:rPr lang="en-US" sz="1600" b="1" dirty="0" smtClean="0"/>
              <a:t>XIII. Appendix (Continued)</a:t>
            </a:r>
          </a:p>
        </p:txBody>
      </p:sp>
      <p:sp>
        <p:nvSpPr>
          <p:cNvPr id="8" name="TextBox 7"/>
          <p:cNvSpPr txBox="1"/>
          <p:nvPr/>
        </p:nvSpPr>
        <p:spPr>
          <a:xfrm>
            <a:off x="6248400" y="533400"/>
            <a:ext cx="341760" cy="276999"/>
          </a:xfrm>
          <a:prstGeom prst="rect">
            <a:avLst/>
          </a:prstGeom>
          <a:noFill/>
        </p:spPr>
        <p:txBody>
          <a:bodyPr wrap="none" rtlCol="0">
            <a:spAutoFit/>
          </a:bodyPr>
          <a:lstStyle/>
          <a:p>
            <a:r>
              <a:rPr lang="en-US" sz="1200" dirty="0" smtClean="0"/>
              <a:t>38</a:t>
            </a:r>
            <a:endParaRPr lang="en-US" sz="1200" dirty="0"/>
          </a:p>
        </p:txBody>
      </p:sp>
      <p:sp>
        <p:nvSpPr>
          <p:cNvPr id="9" name="Rectangle 8"/>
          <p:cNvSpPr/>
          <p:nvPr/>
        </p:nvSpPr>
        <p:spPr>
          <a:xfrm>
            <a:off x="762000" y="1219200"/>
            <a:ext cx="5372100" cy="6217087"/>
          </a:xfrm>
          <a:prstGeom prst="rect">
            <a:avLst/>
          </a:prstGeom>
        </p:spPr>
        <p:txBody>
          <a:bodyPr wrap="square">
            <a:spAutoFit/>
          </a:bodyPr>
          <a:lstStyle/>
          <a:p>
            <a:r>
              <a:rPr lang="en-US" sz="14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Name of the model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this is where you put the </a:t>
            </a:r>
            <a:r>
              <a:rPr lang="en-US" sz="1200" dirty="0" err="1" smtClean="0">
                <a:solidFill>
                  <a:srgbClr val="CC0000"/>
                </a:solidFill>
                <a:latin typeface="Georgia" pitchFamily="18" charset="0"/>
                <a:ea typeface="Times New Roman" pitchFamily="18" charset="0"/>
                <a:cs typeface="Times New Roman" pitchFamily="18" charset="0"/>
              </a:rPr>
              <a:t>uniqe</a:t>
            </a:r>
            <a:r>
              <a:rPr lang="en-US" sz="1200" dirty="0" smtClean="0">
                <a:solidFill>
                  <a:srgbClr val="CC0000"/>
                </a:solidFill>
                <a:latin typeface="Georgia" pitchFamily="18" charset="0"/>
                <a:ea typeface="Times New Roman" pitchFamily="18" charset="0"/>
                <a:cs typeface="Times New Roman" pitchFamily="18" charset="0"/>
              </a:rPr>
              <a:t> name   </a:t>
            </a:r>
          </a:p>
          <a:p>
            <a:r>
              <a:rPr lang="en-US" sz="1200" dirty="0" smtClean="0">
                <a:solidFill>
                  <a:srgbClr val="CC0000"/>
                </a:solidFill>
                <a:latin typeface="Georgia" pitchFamily="18" charset="0"/>
                <a:ea typeface="Times New Roman" pitchFamily="18" charset="0"/>
                <a:cs typeface="Times New Roman" pitchFamily="18" charset="0"/>
              </a:rPr>
              <a:t> 	##for the model that will appear in the menu</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name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err="1" smtClean="0">
                <a:solidFill>
                  <a:srgbClr val="6AA84F"/>
                </a:solidFill>
                <a:latin typeface="Georgia" pitchFamily="18" charset="0"/>
                <a:ea typeface="Times New Roman" pitchFamily="18" charset="0"/>
                <a:cs typeface="Times New Roman" pitchFamily="18" charset="0"/>
              </a:rPr>
              <a:t>A+Bcos</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err="1" smtClean="0">
                <a:solidFill>
                  <a:srgbClr val="6AA84F"/>
                </a:solidFill>
                <a:latin typeface="Georgia" pitchFamily="18" charset="0"/>
                <a:ea typeface="Times New Roman" pitchFamily="18" charset="0"/>
                <a:cs typeface="Times New Roman" pitchFamily="18" charset="0"/>
              </a:rPr>
              <a:t>Csin</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def </a:t>
            </a:r>
            <a:r>
              <a:rPr lang="en-US" sz="1200" dirty="0" smtClean="0">
                <a:solidFill>
                  <a:srgbClr val="0B5394"/>
                </a:solidFill>
                <a:latin typeface="Georgia" pitchFamily="18" charset="0"/>
                <a:ea typeface="Times New Roman" pitchFamily="18" charset="0"/>
                <a:cs typeface="Times New Roman" pitchFamily="18" charset="0"/>
              </a:rPr>
              <a:t>__init__</a:t>
            </a:r>
            <a:r>
              <a:rPr lang="en-US" sz="1200" dirty="0" smtClean="0">
                <a:latin typeface="Georgia" pitchFamily="18" charset="0"/>
                <a:ea typeface="Times New Roman" pitchFamily="18" charset="0"/>
                <a:cs typeface="Times New Roman" pitchFamily="18" charset="0"/>
              </a:rPr>
              <a:t>(self):</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Initialization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Model1DPlugin.__init__(self, name= self.name)</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Parameters definition and defaults</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 =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 = 1.0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 = 1.0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 = 10.0</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Parameter details [units, minimum value, maximum value]</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 =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self.description</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"F(x)=</a:t>
            </a:r>
            <a:r>
              <a:rPr lang="en-US" sz="1200" dirty="0" err="1" smtClean="0">
                <a:solidFill>
                  <a:srgbClr val="6AA84F"/>
                </a:solidFill>
                <a:latin typeface="Georgia" pitchFamily="18" charset="0"/>
                <a:ea typeface="Times New Roman" pitchFamily="18" charset="0"/>
                <a:cs typeface="Times New Roman" pitchFamily="18" charset="0"/>
              </a:rPr>
              <a:t>A+Bcos</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err="1" smtClean="0">
                <a:solidFill>
                  <a:srgbClr val="6AA84F"/>
                </a:solidFill>
                <a:latin typeface="Georgia" pitchFamily="18" charset="0"/>
                <a:ea typeface="Times New Roman" pitchFamily="18" charset="0"/>
                <a:cs typeface="Times New Roman" pitchFamily="18" charset="0"/>
              </a:rPr>
              <a:t>Csin</a:t>
            </a:r>
            <a:r>
              <a:rPr lang="en-US" sz="1200" dirty="0" smtClean="0">
                <a:solidFill>
                  <a:srgbClr val="6AA84F"/>
                </a:solidFill>
                <a:latin typeface="Georgia" pitchFamily="18" charset="0"/>
                <a:ea typeface="Times New Roman" pitchFamily="18" charset="0"/>
                <a:cs typeface="Times New Roman" pitchFamily="18" charset="0"/>
              </a:rPr>
              <a:t>(2x)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def </a:t>
            </a:r>
            <a:r>
              <a:rPr lang="en-US" sz="1200" dirty="0" smtClean="0">
                <a:solidFill>
                  <a:srgbClr val="0B5394"/>
                </a:solidFill>
                <a:latin typeface="Georgia" pitchFamily="18" charset="0"/>
                <a:ea typeface="Times New Roman" pitchFamily="18" charset="0"/>
                <a:cs typeface="Times New Roman" pitchFamily="18" charset="0"/>
              </a:rPr>
              <a:t>function</a:t>
            </a:r>
            <a:r>
              <a:rPr lang="en-US" sz="1200" dirty="0" smtClean="0">
                <a:latin typeface="Georgia" pitchFamily="18" charset="0"/>
                <a:ea typeface="Times New Roman" pitchFamily="18" charset="0"/>
                <a:cs typeface="Times New Roman" pitchFamily="18" charset="0"/>
              </a:rPr>
              <a:t>(self, x = 0.0):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Evaluate the model</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err="1" smtClean="0">
                <a:solidFill>
                  <a:srgbClr val="6AA84F"/>
                </a:solidFill>
                <a:latin typeface="Georgia" pitchFamily="18" charset="0"/>
                <a:ea typeface="Times New Roman" pitchFamily="18" charset="0"/>
                <a:cs typeface="Times New Roman" pitchFamily="18" charset="0"/>
              </a:rPr>
              <a:t>param</a:t>
            </a:r>
            <a:r>
              <a:rPr lang="en-US" sz="1200" dirty="0" smtClean="0">
                <a:solidFill>
                  <a:srgbClr val="6AA84F"/>
                </a:solidFill>
                <a:latin typeface="Georgia" pitchFamily="18" charset="0"/>
                <a:ea typeface="Times New Roman" pitchFamily="18" charset="0"/>
                <a:cs typeface="Times New Roman" pitchFamily="18" charset="0"/>
              </a:rPr>
              <a:t> x: input x</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@return: function value</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 For convenience, use local variables for the parameters</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solidFill>
                  <a:srgbClr val="000000"/>
                </a:solidFill>
                <a:latin typeface="Georgia" pitchFamily="18" charset="0"/>
                <a:ea typeface="Times New Roman" pitchFamily="18" charset="0"/>
                <a:cs typeface="Times New Roman" pitchFamily="18" charset="0"/>
              </a:rPr>
              <a:t>A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B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C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a:t>
            </a: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r>
              <a:rPr lang="en-US" sz="1200" dirty="0" smtClean="0">
                <a:latin typeface="Calibri" pitchFamily="34" charset="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return A+B*</a:t>
            </a:r>
            <a:r>
              <a:rPr lang="en-US" sz="1200" dirty="0" err="1" smtClean="0">
                <a:latin typeface="Georgia" pitchFamily="18" charset="0"/>
                <a:ea typeface="Times New Roman" pitchFamily="18" charset="0"/>
                <a:cs typeface="Times New Roman" pitchFamily="18" charset="0"/>
              </a:rPr>
              <a:t>math.cos</a:t>
            </a:r>
            <a:r>
              <a:rPr lang="en-US" sz="1200" dirty="0" smtClean="0">
                <a:latin typeface="Georgia" pitchFamily="18" charset="0"/>
                <a:ea typeface="Times New Roman" pitchFamily="18" charset="0"/>
                <a:cs typeface="Times New Roman" pitchFamily="18" charset="0"/>
              </a:rPr>
              <a:t>(2.0*x)+C*</a:t>
            </a:r>
            <a:r>
              <a:rPr lang="en-US" sz="1200" dirty="0" err="1" smtClean="0">
                <a:latin typeface="Georgia" pitchFamily="18" charset="0"/>
                <a:ea typeface="Times New Roman" pitchFamily="18" charset="0"/>
                <a:cs typeface="Times New Roman" pitchFamily="18" charset="0"/>
              </a:rPr>
              <a:t>math.sin</a:t>
            </a:r>
            <a:r>
              <a:rPr lang="en-US" sz="1200" dirty="0" smtClean="0">
                <a:latin typeface="Georgia" pitchFamily="18" charset="0"/>
                <a:ea typeface="Times New Roman" pitchFamily="18" charset="0"/>
                <a:cs typeface="Times New Roman" pitchFamily="18" charset="0"/>
              </a:rPr>
              <a:t>(2.0*x)</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2" cstate="print"/>
          <a:srcRect/>
          <a:stretch>
            <a:fillRect/>
          </a:stretch>
        </p:blipFill>
        <p:spPr bwMode="auto">
          <a:xfrm>
            <a:off x="3810000" y="6096000"/>
            <a:ext cx="2362200" cy="1832579"/>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504451" cy="369332"/>
          </a:xfrm>
          <a:prstGeom prst="rect">
            <a:avLst/>
          </a:prstGeom>
        </p:spPr>
        <p:txBody>
          <a:bodyPr wrap="none">
            <a:spAutoFit/>
          </a:bodyPr>
          <a:lstStyle/>
          <a:p>
            <a:r>
              <a:rPr lang="en-US" b="1" dirty="0" smtClean="0"/>
              <a:t>How to install</a:t>
            </a:r>
            <a:endParaRPr lang="en-US" dirty="0" smtClean="0"/>
          </a:p>
        </p:txBody>
      </p:sp>
      <p:sp>
        <p:nvSpPr>
          <p:cNvPr id="7" name="TextBox 6"/>
          <p:cNvSpPr txBox="1"/>
          <p:nvPr/>
        </p:nvSpPr>
        <p:spPr>
          <a:xfrm>
            <a:off x="533400" y="1066800"/>
            <a:ext cx="5486400" cy="954107"/>
          </a:xfrm>
          <a:prstGeom prst="rect">
            <a:avLst/>
          </a:prstGeom>
          <a:noFill/>
        </p:spPr>
        <p:txBody>
          <a:bodyPr wrap="square" rtlCol="0">
            <a:spAutoFit/>
          </a:bodyPr>
          <a:lstStyle/>
          <a:p>
            <a:pPr marL="342900" indent="-342900">
              <a:buAutoNum type="arabicPeriod"/>
            </a:pPr>
            <a:r>
              <a:rPr lang="en-US" sz="1400" dirty="0" smtClean="0"/>
              <a:t>Go to our Small Angle Neutron Scattering Project web page, </a:t>
            </a:r>
            <a:r>
              <a:rPr lang="en-US" sz="1400" dirty="0" smtClean="0">
                <a:hlinkClick r:id="rId3"/>
              </a:rPr>
              <a:t>http://www.sasview.org/ </a:t>
            </a:r>
            <a:r>
              <a:rPr lang="en-US" sz="1400" dirty="0" smtClean="0"/>
              <a:t>or check the </a:t>
            </a:r>
            <a:r>
              <a:rPr lang="en-US" sz="1400" dirty="0" err="1" smtClean="0"/>
              <a:t>Sourceforge</a:t>
            </a:r>
            <a:r>
              <a:rPr lang="en-US" sz="1400" dirty="0" smtClean="0"/>
              <a:t> download site at </a:t>
            </a:r>
            <a:r>
              <a:rPr lang="en-US" sz="1400" dirty="0" smtClean="0">
                <a:hlinkClick r:id="rId4"/>
              </a:rPr>
              <a:t>http://sourceforge.net/projects/sasview/files/</a:t>
            </a:r>
            <a:r>
              <a:rPr lang="en-US" sz="1400" dirty="0" smtClean="0"/>
              <a:t>.</a:t>
            </a:r>
          </a:p>
          <a:p>
            <a:pPr marL="342900" indent="-342900"/>
            <a:r>
              <a:rPr lang="en-US" sz="1400" dirty="0"/>
              <a:t>	</a:t>
            </a:r>
            <a:endParaRPr lang="en-US" sz="1400" dirty="0" smtClean="0"/>
          </a:p>
        </p:txBody>
      </p:sp>
      <p:sp>
        <p:nvSpPr>
          <p:cNvPr id="16" name="TextBox 15"/>
          <p:cNvSpPr txBox="1"/>
          <p:nvPr/>
        </p:nvSpPr>
        <p:spPr>
          <a:xfrm>
            <a:off x="533400" y="5257800"/>
            <a:ext cx="5486400" cy="3108543"/>
          </a:xfrm>
          <a:prstGeom prst="rect">
            <a:avLst/>
          </a:prstGeom>
          <a:noFill/>
        </p:spPr>
        <p:txBody>
          <a:bodyPr wrap="square" rtlCol="0">
            <a:spAutoFit/>
          </a:bodyPr>
          <a:lstStyle/>
          <a:p>
            <a:pPr marL="342900" indent="-342900">
              <a:buAutoNum type="arabicPeriod" startAt="2"/>
            </a:pPr>
            <a:r>
              <a:rPr lang="en-US" sz="1400" dirty="0" smtClean="0"/>
              <a:t>Once “</a:t>
            </a:r>
            <a:r>
              <a:rPr lang="en-US" sz="1400" dirty="0" err="1" smtClean="0"/>
              <a:t>setupSasView</a:t>
            </a:r>
            <a:r>
              <a:rPr lang="en-US" sz="1400" dirty="0" smtClean="0"/>
              <a:t>-#.#.#.exe is downloaded, open the installer and follow the steps</a:t>
            </a:r>
          </a:p>
          <a:p>
            <a:pPr marL="342900" indent="-342900"/>
            <a:r>
              <a:rPr lang="en-US" sz="1400" dirty="0" smtClean="0"/>
              <a:t>	as directed.</a:t>
            </a:r>
          </a:p>
          <a:p>
            <a:pPr marL="342900" indent="-342900"/>
            <a:r>
              <a:rPr lang="en-US" sz="1400" dirty="0" smtClean="0"/>
              <a:t>	Note: </a:t>
            </a:r>
            <a:r>
              <a:rPr lang="en-US" sz="1400" dirty="0" smtClean="0">
                <a:solidFill>
                  <a:srgbClr val="FF0000"/>
                </a:solidFill>
              </a:rPr>
              <a:t>If you are not an administrator</a:t>
            </a:r>
          </a:p>
          <a:p>
            <a:pPr marL="342900" indent="-342900"/>
            <a:r>
              <a:rPr lang="en-US" sz="1400" dirty="0" smtClean="0">
                <a:solidFill>
                  <a:srgbClr val="FF0000"/>
                </a:solidFill>
              </a:rPr>
              <a:t>	for that PC/MAC, select the </a:t>
            </a:r>
          </a:p>
          <a:p>
            <a:pPr marL="342900" indent="-342900"/>
            <a:r>
              <a:rPr lang="en-US" sz="1400" dirty="0" smtClean="0">
                <a:solidFill>
                  <a:srgbClr val="FF0000"/>
                </a:solidFill>
              </a:rPr>
              <a:t>	destination folder  where you </a:t>
            </a:r>
          </a:p>
          <a:p>
            <a:pPr marL="342900" indent="-342900"/>
            <a:r>
              <a:rPr lang="en-US" sz="1400" dirty="0" smtClean="0">
                <a:solidFill>
                  <a:srgbClr val="FF0000"/>
                </a:solidFill>
              </a:rPr>
              <a:t>	have permission to write </a:t>
            </a:r>
          </a:p>
          <a:p>
            <a:pPr marL="342900" indent="-342900"/>
            <a:r>
              <a:rPr lang="en-US" sz="1400" dirty="0" smtClean="0">
                <a:solidFill>
                  <a:srgbClr val="FF0000"/>
                </a:solidFill>
              </a:rPr>
              <a:t>	(like your home Desktop).</a:t>
            </a:r>
          </a:p>
          <a:p>
            <a:pPr marL="342900" indent="-342900"/>
            <a:r>
              <a:rPr lang="en-US" sz="1400" dirty="0" smtClean="0">
                <a:solidFill>
                  <a:srgbClr val="FF0000"/>
                </a:solidFill>
              </a:rPr>
              <a:t>	Otherwise, the installation will</a:t>
            </a:r>
          </a:p>
          <a:p>
            <a:pPr marL="342900" indent="-342900"/>
            <a:r>
              <a:rPr lang="en-US" sz="1400" dirty="0" smtClean="0">
                <a:solidFill>
                  <a:srgbClr val="FF0000"/>
                </a:solidFill>
              </a:rPr>
              <a:t>	simply fail. </a:t>
            </a:r>
          </a:p>
          <a:p>
            <a:pPr marL="342900" indent="-342900"/>
            <a:r>
              <a:rPr lang="en-US" sz="1400" dirty="0" smtClean="0">
                <a:solidFill>
                  <a:srgbClr val="FF0000"/>
                </a:solidFill>
              </a:rPr>
              <a:t>	</a:t>
            </a:r>
            <a:r>
              <a:rPr lang="en-US" sz="1400" dirty="0" smtClean="0">
                <a:solidFill>
                  <a:srgbClr val="0070C0"/>
                </a:solidFill>
              </a:rPr>
              <a:t>If you have the previous version </a:t>
            </a:r>
          </a:p>
          <a:p>
            <a:pPr marL="342900" indent="-342900"/>
            <a:r>
              <a:rPr lang="en-US" sz="1400" dirty="0" smtClean="0">
                <a:solidFill>
                  <a:srgbClr val="0070C0"/>
                </a:solidFill>
              </a:rPr>
              <a:t>	installed, we recommend </a:t>
            </a:r>
          </a:p>
          <a:p>
            <a:pPr marL="342900" indent="-342900"/>
            <a:r>
              <a:rPr lang="en-US" sz="1400" dirty="0" smtClean="0">
                <a:solidFill>
                  <a:srgbClr val="0070C0"/>
                </a:solidFill>
              </a:rPr>
              <a:t>	to uninstall it using the uninstaller </a:t>
            </a:r>
          </a:p>
          <a:p>
            <a:pPr marL="342900" indent="-342900"/>
            <a:r>
              <a:rPr lang="en-US" sz="1400" dirty="0" smtClean="0">
                <a:solidFill>
                  <a:srgbClr val="0070C0"/>
                </a:solidFill>
              </a:rPr>
              <a:t>	in its </a:t>
            </a:r>
            <a:r>
              <a:rPr lang="en-US" sz="1400" dirty="0" err="1" smtClean="0">
                <a:solidFill>
                  <a:srgbClr val="0070C0"/>
                </a:solidFill>
              </a:rPr>
              <a:t>sasview</a:t>
            </a:r>
            <a:r>
              <a:rPr lang="en-US" sz="1400" dirty="0" smtClean="0">
                <a:solidFill>
                  <a:srgbClr val="0070C0"/>
                </a:solidFill>
              </a:rPr>
              <a:t> folder before installing the newer version.</a:t>
            </a:r>
          </a:p>
        </p:txBody>
      </p:sp>
      <p:cxnSp>
        <p:nvCxnSpPr>
          <p:cNvPr id="21" name="Straight Arrow Connector 20"/>
          <p:cNvCxnSpPr/>
          <p:nvPr/>
        </p:nvCxnSpPr>
        <p:spPr>
          <a:xfrm rot="10800000" flipV="1">
            <a:off x="5486400" y="7391399"/>
            <a:ext cx="457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248400" y="533400"/>
            <a:ext cx="263214" cy="276999"/>
          </a:xfrm>
          <a:prstGeom prst="rect">
            <a:avLst/>
          </a:prstGeom>
          <a:noFill/>
        </p:spPr>
        <p:txBody>
          <a:bodyPr wrap="none" rtlCol="0">
            <a:spAutoFit/>
          </a:bodyPr>
          <a:lstStyle/>
          <a:p>
            <a:r>
              <a:rPr lang="en-US" sz="1200" dirty="0" smtClean="0"/>
              <a:t>3</a:t>
            </a:r>
            <a:endParaRPr lang="en-US" sz="1200" dirty="0"/>
          </a:p>
        </p:txBody>
      </p:sp>
      <p:pic>
        <p:nvPicPr>
          <p:cNvPr id="29697" name="Picture 1"/>
          <p:cNvPicPr>
            <a:picLocks noChangeAspect="1" noChangeArrowheads="1"/>
          </p:cNvPicPr>
          <p:nvPr/>
        </p:nvPicPr>
        <p:blipFill>
          <a:blip r:embed="rId5" cstate="print"/>
          <a:srcRect/>
          <a:stretch>
            <a:fillRect/>
          </a:stretch>
        </p:blipFill>
        <p:spPr bwMode="auto">
          <a:xfrm>
            <a:off x="990600" y="1905000"/>
            <a:ext cx="4953000" cy="2971800"/>
          </a:xfrm>
          <a:prstGeom prst="rect">
            <a:avLst/>
          </a:prstGeom>
          <a:noFill/>
          <a:ln w="9525">
            <a:noFill/>
            <a:miter lim="800000"/>
            <a:headEnd/>
            <a:tailEnd/>
          </a:ln>
        </p:spPr>
      </p:pic>
      <p:cxnSp>
        <p:nvCxnSpPr>
          <p:cNvPr id="14" name="Straight Arrow Connector 13"/>
          <p:cNvCxnSpPr/>
          <p:nvPr/>
        </p:nvCxnSpPr>
        <p:spPr>
          <a:xfrm flipH="1" flipV="1">
            <a:off x="2133600" y="2133600"/>
            <a:ext cx="381000" cy="83843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1295400" y="2057400"/>
            <a:ext cx="2514600" cy="1766207"/>
          </a:xfrm>
          <a:prstGeom prst="rect">
            <a:avLst/>
          </a:prstGeom>
          <a:noFill/>
          <a:ln w="9525">
            <a:noFill/>
            <a:miter lim="800000"/>
            <a:headEnd/>
            <a:tailEnd/>
          </a:ln>
        </p:spPr>
      </p:pic>
      <p:pic>
        <p:nvPicPr>
          <p:cNvPr id="28673" name="Picture 1"/>
          <p:cNvPicPr>
            <a:picLocks noChangeAspect="1" noChangeArrowheads="1"/>
          </p:cNvPicPr>
          <p:nvPr/>
        </p:nvPicPr>
        <p:blipFill>
          <a:blip r:embed="rId3" cstate="print"/>
          <a:srcRect/>
          <a:stretch>
            <a:fillRect/>
          </a:stretch>
        </p:blipFill>
        <p:spPr bwMode="auto">
          <a:xfrm>
            <a:off x="990600" y="5410200"/>
            <a:ext cx="3733800" cy="2486535"/>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690160" cy="369332"/>
          </a:xfrm>
          <a:prstGeom prst="rect">
            <a:avLst/>
          </a:prstGeom>
        </p:spPr>
        <p:txBody>
          <a:bodyPr wrap="none">
            <a:spAutoFit/>
          </a:bodyPr>
          <a:lstStyle/>
          <a:p>
            <a:r>
              <a:rPr lang="en-US" b="1" dirty="0" smtClean="0"/>
              <a:t>How to install (continued)</a:t>
            </a:r>
            <a:endParaRPr lang="en-US" dirty="0" smtClean="0"/>
          </a:p>
        </p:txBody>
      </p:sp>
      <p:sp>
        <p:nvSpPr>
          <p:cNvPr id="7" name="TextBox 6"/>
          <p:cNvSpPr txBox="1"/>
          <p:nvPr/>
        </p:nvSpPr>
        <p:spPr>
          <a:xfrm>
            <a:off x="533400" y="1066800"/>
            <a:ext cx="5486400" cy="954107"/>
          </a:xfrm>
          <a:prstGeom prst="rect">
            <a:avLst/>
          </a:prstGeom>
          <a:noFill/>
        </p:spPr>
        <p:txBody>
          <a:bodyPr wrap="square" rtlCol="0">
            <a:spAutoFit/>
          </a:bodyPr>
          <a:lstStyle/>
          <a:p>
            <a:pPr marL="342900" indent="-342900"/>
            <a:r>
              <a:rPr lang="en-US" sz="1400" dirty="0" smtClean="0"/>
              <a:t>3.  Once the SasView is installed, some samples of  1D and 2D data files can be found inside the “test” folder in the SasView folder (/Content/Resources/test/ for Mac). This allows you to follow this tutorial  session without  having your own data set.</a:t>
            </a:r>
          </a:p>
        </p:txBody>
      </p:sp>
      <p:cxnSp>
        <p:nvCxnSpPr>
          <p:cNvPr id="9" name="Straight Arrow Connector 8"/>
          <p:cNvCxnSpPr/>
          <p:nvPr/>
        </p:nvCxnSpPr>
        <p:spPr>
          <a:xfrm rot="10800000">
            <a:off x="2057400" y="3429000"/>
            <a:ext cx="731520" cy="18288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533400" y="3886200"/>
            <a:ext cx="5486400" cy="1384995"/>
          </a:xfrm>
          <a:prstGeom prst="rect">
            <a:avLst/>
          </a:prstGeom>
          <a:noFill/>
        </p:spPr>
        <p:txBody>
          <a:bodyPr wrap="square" rtlCol="0">
            <a:spAutoFit/>
          </a:bodyPr>
          <a:lstStyle/>
          <a:p>
            <a:pPr marL="342900" indent="-342900"/>
            <a:r>
              <a:rPr lang="en-US" sz="1400" dirty="0" smtClean="0"/>
              <a:t>4.    The “</a:t>
            </a:r>
            <a:r>
              <a:rPr lang="en-US" sz="1400" dirty="0" err="1" smtClean="0"/>
              <a:t>plugin_models</a:t>
            </a:r>
            <a:r>
              <a:rPr lang="en-US" sz="1400" dirty="0" smtClean="0"/>
              <a:t>” (“</a:t>
            </a:r>
            <a:r>
              <a:rPr lang="en-US" sz="1400" dirty="0" err="1" smtClean="0"/>
              <a:t>plugins</a:t>
            </a:r>
            <a:r>
              <a:rPr lang="en-US" sz="1400" dirty="0" smtClean="0"/>
              <a:t>” for SasView &lt; 2.1) folder also includes some example python so that users can rewrite their own model function. This folder can be found in </a:t>
            </a:r>
            <a:r>
              <a:rPr lang="en-US" sz="1400" dirty="0" err="1" smtClean="0"/>
              <a:t>USERHOMEDir</a:t>
            </a:r>
            <a:r>
              <a:rPr lang="en-US" sz="1400" dirty="0" smtClean="0"/>
              <a:t> /.</a:t>
            </a:r>
            <a:r>
              <a:rPr lang="en-US" sz="1400" dirty="0" err="1" smtClean="0"/>
              <a:t>sasview</a:t>
            </a:r>
            <a:r>
              <a:rPr lang="en-US" sz="1400" dirty="0" smtClean="0"/>
              <a:t>/. One can edit a model file directly or using the  custom model editor that we provided in the menu bar (Fitting/</a:t>
            </a:r>
            <a:r>
              <a:rPr lang="en-US" sz="1400" dirty="0" err="1" smtClean="0"/>
              <a:t>EditCustomModel</a:t>
            </a:r>
            <a:r>
              <a:rPr lang="en-US" sz="1400" dirty="0" smtClean="0"/>
              <a:t>).</a:t>
            </a:r>
          </a:p>
        </p:txBody>
      </p:sp>
      <p:sp>
        <p:nvSpPr>
          <p:cNvPr id="16" name="TextBox 15"/>
          <p:cNvSpPr txBox="1"/>
          <p:nvPr/>
        </p:nvSpPr>
        <p:spPr>
          <a:xfrm>
            <a:off x="6248400" y="533400"/>
            <a:ext cx="263214" cy="276999"/>
          </a:xfrm>
          <a:prstGeom prst="rect">
            <a:avLst/>
          </a:prstGeom>
          <a:noFill/>
        </p:spPr>
        <p:txBody>
          <a:bodyPr wrap="none" rtlCol="0">
            <a:spAutoFit/>
          </a:bodyPr>
          <a:lstStyle/>
          <a:p>
            <a:r>
              <a:rPr lang="en-US" sz="1200" dirty="0" smtClean="0"/>
              <a:t>4</a:t>
            </a:r>
            <a:endParaRPr lang="en-US" sz="1200" dirty="0"/>
          </a:p>
        </p:txBody>
      </p:sp>
      <p:cxnSp>
        <p:nvCxnSpPr>
          <p:cNvPr id="26" name="Straight Arrow Connector 25"/>
          <p:cNvCxnSpPr/>
          <p:nvPr/>
        </p:nvCxnSpPr>
        <p:spPr>
          <a:xfrm flipH="1">
            <a:off x="4495800" y="6096000"/>
            <a:ext cx="838200" cy="914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3657600" y="990600"/>
            <a:ext cx="1628775" cy="2000250"/>
          </a:xfrm>
          <a:prstGeom prst="rect">
            <a:avLst/>
          </a:prstGeom>
          <a:noFill/>
          <a:ln w="9525">
            <a:noFill/>
            <a:miter lim="800000"/>
            <a:headEnd/>
            <a:tailEnd/>
          </a:ln>
        </p:spPr>
      </p:pic>
      <p:sp>
        <p:nvSpPr>
          <p:cNvPr id="7" name="Rectangle 6"/>
          <p:cNvSpPr/>
          <p:nvPr/>
        </p:nvSpPr>
        <p:spPr>
          <a:xfrm>
            <a:off x="2057400" y="304800"/>
            <a:ext cx="3978269" cy="338554"/>
          </a:xfrm>
          <a:prstGeom prst="rect">
            <a:avLst/>
          </a:prstGeom>
        </p:spPr>
        <p:txBody>
          <a:bodyPr wrap="none">
            <a:spAutoFit/>
          </a:bodyPr>
          <a:lstStyle/>
          <a:p>
            <a:r>
              <a:rPr lang="en-US" sz="1600" b="1" dirty="0" smtClean="0"/>
              <a:t>I. Loading 1D, 2D data, and SasView project</a:t>
            </a:r>
            <a:endParaRPr lang="en-US" sz="1600" dirty="0" smtClean="0"/>
          </a:p>
        </p:txBody>
      </p:sp>
      <p:cxnSp>
        <p:nvCxnSpPr>
          <p:cNvPr id="32" name="Straight Connector 31"/>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6" name="TextBox 45"/>
          <p:cNvSpPr txBox="1"/>
          <p:nvPr/>
        </p:nvSpPr>
        <p:spPr>
          <a:xfrm>
            <a:off x="533400" y="1066801"/>
            <a:ext cx="2986780" cy="1169551"/>
          </a:xfrm>
          <a:prstGeom prst="rect">
            <a:avLst/>
          </a:prstGeom>
          <a:noFill/>
        </p:spPr>
        <p:txBody>
          <a:bodyPr wrap="square" rtlCol="0">
            <a:spAutoFit/>
          </a:bodyPr>
          <a:lstStyle/>
          <a:p>
            <a:pPr marL="342900" indent="-342900"/>
            <a:r>
              <a:rPr lang="en-US" sz="1400" dirty="0" smtClean="0"/>
              <a:t>I-1. Click on “Load Data” from the</a:t>
            </a:r>
          </a:p>
          <a:p>
            <a:pPr marL="342900" indent="-342900"/>
            <a:r>
              <a:rPr lang="en-US" sz="1400" dirty="0" smtClean="0"/>
              <a:t>  File menu  (Fig. I-1). </a:t>
            </a:r>
          </a:p>
          <a:p>
            <a:pPr marL="342900" indent="-342900"/>
            <a:r>
              <a:rPr lang="en-US" sz="1400" dirty="0" smtClean="0"/>
              <a:t>Note: If the data contains a q=0 point, </a:t>
            </a:r>
          </a:p>
          <a:p>
            <a:pPr marL="342900" indent="-342900"/>
            <a:r>
              <a:rPr lang="en-US" sz="1400" dirty="0" smtClean="0"/>
              <a:t>the point will be excluded.</a:t>
            </a:r>
          </a:p>
          <a:p>
            <a:pPr marL="342900" indent="-342900"/>
            <a:endParaRPr lang="en-US" sz="1400" dirty="0" smtClean="0"/>
          </a:p>
        </p:txBody>
      </p:sp>
      <p:sp>
        <p:nvSpPr>
          <p:cNvPr id="47" name="TextBox 46"/>
          <p:cNvSpPr txBox="1"/>
          <p:nvPr/>
        </p:nvSpPr>
        <p:spPr>
          <a:xfrm>
            <a:off x="533400" y="1976021"/>
            <a:ext cx="2895600" cy="5262979"/>
          </a:xfrm>
          <a:prstGeom prst="rect">
            <a:avLst/>
          </a:prstGeom>
          <a:noFill/>
        </p:spPr>
        <p:txBody>
          <a:bodyPr wrap="square" rtlCol="0">
            <a:spAutoFit/>
          </a:bodyPr>
          <a:lstStyle/>
          <a:p>
            <a:r>
              <a:rPr lang="en-US" sz="1400" dirty="0" smtClean="0"/>
              <a:t>I-2. Locate your data file and click on the “Load Data” button (Fig. I-2) </a:t>
            </a:r>
          </a:p>
          <a:p>
            <a:r>
              <a:rPr lang="en-US" sz="1400" dirty="0"/>
              <a:t> </a:t>
            </a:r>
            <a:r>
              <a:rPr lang="en-US" sz="1400" dirty="0" smtClean="0"/>
              <a:t>    (You can choose either 1D or 2D data in this way).</a:t>
            </a:r>
          </a:p>
          <a:p>
            <a:r>
              <a:rPr lang="en-US" sz="1400" dirty="0" smtClean="0"/>
              <a:t>File extension  types that can be loaded are:</a:t>
            </a:r>
          </a:p>
          <a:p>
            <a:pPr marL="400050" indent="-400050">
              <a:buAutoNum type="romanLcParenR"/>
            </a:pPr>
            <a:r>
              <a:rPr lang="en-US" sz="1400" dirty="0" smtClean="0"/>
              <a:t>for 1d data: txt, </a:t>
            </a:r>
            <a:r>
              <a:rPr lang="en-US" sz="1400" dirty="0" err="1" smtClean="0"/>
              <a:t>asc</a:t>
            </a:r>
            <a:r>
              <a:rPr lang="en-US" sz="1400" dirty="0" smtClean="0"/>
              <a:t>, </a:t>
            </a:r>
            <a:r>
              <a:rPr lang="en-US" sz="1400" dirty="0" err="1" smtClean="0"/>
              <a:t>dat</a:t>
            </a:r>
            <a:r>
              <a:rPr lang="en-US" sz="1400" dirty="0" smtClean="0"/>
              <a:t> , </a:t>
            </a:r>
            <a:r>
              <a:rPr lang="en-US" sz="1400" dirty="0" err="1" smtClean="0"/>
              <a:t>CANSASxml</a:t>
            </a:r>
            <a:r>
              <a:rPr lang="en-US" sz="1400" dirty="0" smtClean="0"/>
              <a:t> or w/o extension, </a:t>
            </a:r>
          </a:p>
          <a:p>
            <a:pPr marL="400050" indent="-400050">
              <a:buAutoNum type="romanLcParenR"/>
            </a:pPr>
            <a:r>
              <a:rPr lang="en-US" sz="1400" dirty="0" smtClean="0"/>
              <a:t>for 2d data: ASC and DAT in NIST 2D format, and sans files.</a:t>
            </a:r>
          </a:p>
          <a:p>
            <a:r>
              <a:rPr lang="en-US" sz="1400" dirty="0" smtClean="0"/>
              <a:t>The format of txt 1d files should consist of  2 to 4 columns of  Q, I, (</a:t>
            </a:r>
            <a:r>
              <a:rPr lang="en-US" sz="1400" dirty="0" err="1" smtClean="0"/>
              <a:t>dI</a:t>
            </a:r>
            <a:r>
              <a:rPr lang="en-US" sz="1400" dirty="0" smtClean="0"/>
              <a:t>, </a:t>
            </a:r>
            <a:r>
              <a:rPr lang="en-US" sz="1400" dirty="0" err="1" smtClean="0"/>
              <a:t>dQ</a:t>
            </a:r>
            <a:r>
              <a:rPr lang="en-US" sz="1400" dirty="0" smtClean="0"/>
              <a:t>) in order, where </a:t>
            </a:r>
            <a:r>
              <a:rPr lang="en-US" sz="1400" dirty="0" err="1" smtClean="0"/>
              <a:t>dQ</a:t>
            </a:r>
            <a:r>
              <a:rPr lang="en-US" sz="1400" dirty="0" smtClean="0"/>
              <a:t> is the instrumental resolution in Q and assumed to be originated by pinhole geometry.</a:t>
            </a:r>
          </a:p>
          <a:p>
            <a:r>
              <a:rPr lang="en-US" sz="1400" dirty="0" smtClean="0"/>
              <a:t>For 2D data, NIST q-map  format is  currently standard but most of the header lines can be removed except the last line, and also only first three columns (</a:t>
            </a:r>
            <a:r>
              <a:rPr lang="en-US" sz="1400" dirty="0" err="1" smtClean="0"/>
              <a:t>Qx</a:t>
            </a:r>
            <a:r>
              <a:rPr lang="en-US" sz="1400" dirty="0" smtClean="0"/>
              <a:t>, </a:t>
            </a:r>
            <a:r>
              <a:rPr lang="en-US" sz="1400" dirty="0" err="1" smtClean="0"/>
              <a:t>Qy</a:t>
            </a:r>
            <a:r>
              <a:rPr lang="en-US" sz="1400" dirty="0" smtClean="0"/>
              <a:t>, and I) are required as shown in an example data file, SILIC010_noheader_3col.DAT in test folder. </a:t>
            </a:r>
          </a:p>
        </p:txBody>
      </p:sp>
      <p:pic>
        <p:nvPicPr>
          <p:cNvPr id="48" name="Picture 3"/>
          <p:cNvPicPr>
            <a:picLocks noChangeAspect="1" noChangeArrowheads="1"/>
          </p:cNvPicPr>
          <p:nvPr/>
        </p:nvPicPr>
        <p:blipFill>
          <a:blip r:embed="rId3" cstate="print"/>
          <a:srcRect/>
          <a:stretch>
            <a:fillRect/>
          </a:stretch>
        </p:blipFill>
        <p:spPr bwMode="auto">
          <a:xfrm>
            <a:off x="3276600" y="3200400"/>
            <a:ext cx="2858976" cy="2305037"/>
          </a:xfrm>
          <a:prstGeom prst="rect">
            <a:avLst/>
          </a:prstGeom>
          <a:noFill/>
          <a:ln w="9525">
            <a:noFill/>
            <a:miter lim="800000"/>
            <a:headEnd/>
            <a:tailEnd/>
          </a:ln>
          <a:effectLst/>
        </p:spPr>
      </p:pic>
      <p:cxnSp>
        <p:nvCxnSpPr>
          <p:cNvPr id="49" name="Straight Arrow Connector 48"/>
          <p:cNvCxnSpPr/>
          <p:nvPr/>
        </p:nvCxnSpPr>
        <p:spPr>
          <a:xfrm rot="10800000">
            <a:off x="5943600" y="5334000"/>
            <a:ext cx="4572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0" name="Straight Arrow Connector 49"/>
          <p:cNvCxnSpPr/>
          <p:nvPr/>
        </p:nvCxnSpPr>
        <p:spPr>
          <a:xfrm rot="10800000">
            <a:off x="4754880" y="1600200"/>
            <a:ext cx="731520" cy="18288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5486400" y="1905000"/>
            <a:ext cx="599844" cy="276999"/>
          </a:xfrm>
          <a:prstGeom prst="rect">
            <a:avLst/>
          </a:prstGeom>
          <a:noFill/>
        </p:spPr>
        <p:txBody>
          <a:bodyPr wrap="none" rtlCol="0">
            <a:spAutoFit/>
          </a:bodyPr>
          <a:lstStyle/>
          <a:p>
            <a:r>
              <a:rPr lang="en-US" sz="1200" dirty="0" smtClean="0"/>
              <a:t>Fig. I-1</a:t>
            </a:r>
            <a:endParaRPr lang="en-US" sz="1200" dirty="0"/>
          </a:p>
        </p:txBody>
      </p:sp>
      <p:sp>
        <p:nvSpPr>
          <p:cNvPr id="53" name="TextBox 52"/>
          <p:cNvSpPr txBox="1"/>
          <p:nvPr/>
        </p:nvSpPr>
        <p:spPr>
          <a:xfrm>
            <a:off x="3505200" y="5562600"/>
            <a:ext cx="3228961" cy="461665"/>
          </a:xfrm>
          <a:prstGeom prst="rect">
            <a:avLst/>
          </a:prstGeom>
          <a:noFill/>
        </p:spPr>
        <p:txBody>
          <a:bodyPr wrap="none" rtlCol="0">
            <a:spAutoFit/>
          </a:bodyPr>
          <a:lstStyle/>
          <a:p>
            <a:r>
              <a:rPr lang="en-US" sz="1200" dirty="0" smtClean="0"/>
              <a:t>Fig. I-2  </a:t>
            </a:r>
            <a:r>
              <a:rPr lang="en-US" sz="1200" dirty="0" err="1" smtClean="0"/>
              <a:t>Mutiple</a:t>
            </a:r>
            <a:r>
              <a:rPr lang="en-US" sz="1200" dirty="0" smtClean="0"/>
              <a:t> data files can be chosen by </a:t>
            </a:r>
          </a:p>
          <a:p>
            <a:r>
              <a:rPr lang="en-US" sz="1200" dirty="0" smtClean="0"/>
              <a:t>pressing Ctrl key and clicking pointer on the files.</a:t>
            </a:r>
            <a:endParaRPr lang="en-US" sz="1200" dirty="0"/>
          </a:p>
        </p:txBody>
      </p:sp>
      <p:pic>
        <p:nvPicPr>
          <p:cNvPr id="55" name="Picture 5"/>
          <p:cNvPicPr>
            <a:picLocks noChangeAspect="1" noChangeArrowheads="1"/>
          </p:cNvPicPr>
          <p:nvPr/>
        </p:nvPicPr>
        <p:blipFill>
          <a:blip r:embed="rId4" cstate="print"/>
          <a:srcRect/>
          <a:stretch>
            <a:fillRect/>
          </a:stretch>
        </p:blipFill>
        <p:spPr bwMode="auto">
          <a:xfrm>
            <a:off x="4191000" y="6400800"/>
            <a:ext cx="1762125" cy="1497573"/>
          </a:xfrm>
          <a:prstGeom prst="rect">
            <a:avLst/>
          </a:prstGeom>
          <a:noFill/>
          <a:ln w="9525">
            <a:noFill/>
            <a:miter lim="800000"/>
            <a:headEnd/>
            <a:tailEnd/>
          </a:ln>
          <a:effectLst/>
        </p:spPr>
      </p:pic>
      <p:sp>
        <p:nvSpPr>
          <p:cNvPr id="56" name="TextBox 55"/>
          <p:cNvSpPr txBox="1"/>
          <p:nvPr/>
        </p:nvSpPr>
        <p:spPr>
          <a:xfrm>
            <a:off x="533400" y="7239000"/>
            <a:ext cx="3581400" cy="523220"/>
          </a:xfrm>
          <a:prstGeom prst="rect">
            <a:avLst/>
          </a:prstGeom>
          <a:noFill/>
        </p:spPr>
        <p:txBody>
          <a:bodyPr wrap="square" rtlCol="0">
            <a:spAutoFit/>
          </a:bodyPr>
          <a:lstStyle/>
          <a:p>
            <a:pPr marL="342900" indent="-342900"/>
            <a:r>
              <a:rPr lang="en-US" sz="1400" dirty="0" smtClean="0"/>
              <a:t>I-3. Fig. I-3 shows an example of 1 D and 2D plots of the loaded data.</a:t>
            </a:r>
            <a:endParaRPr lang="en-US" sz="1400" dirty="0"/>
          </a:p>
        </p:txBody>
      </p:sp>
      <p:cxnSp>
        <p:nvCxnSpPr>
          <p:cNvPr id="57" name="Straight Arrow Connector 56"/>
          <p:cNvCxnSpPr/>
          <p:nvPr/>
        </p:nvCxnSpPr>
        <p:spPr>
          <a:xfrm rot="5400000">
            <a:off x="5486400" y="6477000"/>
            <a:ext cx="304800"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5410200" y="6123801"/>
            <a:ext cx="668709" cy="276999"/>
          </a:xfrm>
          <a:prstGeom prst="rect">
            <a:avLst/>
          </a:prstGeom>
          <a:noFill/>
        </p:spPr>
        <p:txBody>
          <a:bodyPr wrap="none" rtlCol="0">
            <a:spAutoFit/>
          </a:bodyPr>
          <a:lstStyle/>
          <a:p>
            <a:r>
              <a:rPr lang="en-US" sz="1200" dirty="0" smtClean="0"/>
              <a:t>1D data</a:t>
            </a:r>
            <a:endParaRPr lang="en-US" sz="1200" dirty="0"/>
          </a:p>
        </p:txBody>
      </p:sp>
      <p:sp>
        <p:nvSpPr>
          <p:cNvPr id="59" name="TextBox 58"/>
          <p:cNvSpPr txBox="1"/>
          <p:nvPr/>
        </p:nvSpPr>
        <p:spPr>
          <a:xfrm>
            <a:off x="3505200" y="6781800"/>
            <a:ext cx="668709" cy="276999"/>
          </a:xfrm>
          <a:prstGeom prst="rect">
            <a:avLst/>
          </a:prstGeom>
          <a:noFill/>
        </p:spPr>
        <p:txBody>
          <a:bodyPr wrap="none" rtlCol="0">
            <a:spAutoFit/>
          </a:bodyPr>
          <a:lstStyle/>
          <a:p>
            <a:r>
              <a:rPr lang="en-US" sz="1200" dirty="0" smtClean="0"/>
              <a:t>2D data</a:t>
            </a:r>
            <a:endParaRPr lang="en-US" sz="1200" dirty="0"/>
          </a:p>
        </p:txBody>
      </p:sp>
      <p:cxnSp>
        <p:nvCxnSpPr>
          <p:cNvPr id="60" name="Straight Arrow Connector 59"/>
          <p:cNvCxnSpPr/>
          <p:nvPr/>
        </p:nvCxnSpPr>
        <p:spPr>
          <a:xfrm>
            <a:off x="4114800" y="6934200"/>
            <a:ext cx="1066800" cy="6111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4724400" y="7876401"/>
            <a:ext cx="599844" cy="276999"/>
          </a:xfrm>
          <a:prstGeom prst="rect">
            <a:avLst/>
          </a:prstGeom>
          <a:noFill/>
        </p:spPr>
        <p:txBody>
          <a:bodyPr wrap="none" rtlCol="0">
            <a:spAutoFit/>
          </a:bodyPr>
          <a:lstStyle/>
          <a:p>
            <a:r>
              <a:rPr lang="en-US" sz="1200" dirty="0" smtClean="0"/>
              <a:t>Fig. I-3</a:t>
            </a:r>
            <a:endParaRPr lang="en-US" sz="1200" dirty="0"/>
          </a:p>
        </p:txBody>
      </p:sp>
      <p:sp>
        <p:nvSpPr>
          <p:cNvPr id="67" name="TextBox 66"/>
          <p:cNvSpPr txBox="1"/>
          <p:nvPr/>
        </p:nvSpPr>
        <p:spPr>
          <a:xfrm>
            <a:off x="6248400" y="533400"/>
            <a:ext cx="263214" cy="276999"/>
          </a:xfrm>
          <a:prstGeom prst="rect">
            <a:avLst/>
          </a:prstGeom>
          <a:noFill/>
        </p:spPr>
        <p:txBody>
          <a:bodyPr wrap="none" rtlCol="0">
            <a:spAutoFit/>
          </a:bodyPr>
          <a:lstStyle/>
          <a:p>
            <a:r>
              <a:rPr lang="en-US" sz="1200" dirty="0" smtClean="0"/>
              <a:t>5</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304800"/>
            <a:ext cx="2412135" cy="338554"/>
          </a:xfrm>
          <a:prstGeom prst="rect">
            <a:avLst/>
          </a:prstGeom>
        </p:spPr>
        <p:txBody>
          <a:bodyPr wrap="none">
            <a:spAutoFit/>
          </a:bodyPr>
          <a:lstStyle/>
          <a:p>
            <a:r>
              <a:rPr lang="en-US" sz="1600" b="1" dirty="0" smtClean="0"/>
              <a:t>I. Loading 1D and 2D data</a:t>
            </a:r>
            <a:endParaRPr lang="en-US" sz="16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6248400" y="533400"/>
            <a:ext cx="263214" cy="276999"/>
          </a:xfrm>
          <a:prstGeom prst="rect">
            <a:avLst/>
          </a:prstGeom>
          <a:noFill/>
        </p:spPr>
        <p:txBody>
          <a:bodyPr wrap="none" rtlCol="0">
            <a:spAutoFit/>
          </a:bodyPr>
          <a:lstStyle/>
          <a:p>
            <a:r>
              <a:rPr lang="en-US" sz="1200" dirty="0" smtClean="0"/>
              <a:t>6</a:t>
            </a:r>
            <a:endParaRPr lang="en-US" sz="1200" dirty="0"/>
          </a:p>
        </p:txBody>
      </p:sp>
      <p:sp>
        <p:nvSpPr>
          <p:cNvPr id="9" name="TextBox 8"/>
          <p:cNvSpPr txBox="1"/>
          <p:nvPr/>
        </p:nvSpPr>
        <p:spPr>
          <a:xfrm>
            <a:off x="304800" y="914400"/>
            <a:ext cx="6019800" cy="523220"/>
          </a:xfrm>
          <a:prstGeom prst="rect">
            <a:avLst/>
          </a:prstGeom>
          <a:noFill/>
        </p:spPr>
        <p:txBody>
          <a:bodyPr wrap="square" rtlCol="0">
            <a:spAutoFit/>
          </a:bodyPr>
          <a:lstStyle/>
          <a:p>
            <a:pPr marL="342900" indent="-342900"/>
            <a:r>
              <a:rPr lang="en-US" sz="1400" dirty="0" smtClean="0"/>
              <a:t>I-4. Example data files: Use a text editor such as WordPad to look at the supporting data formats .</a:t>
            </a:r>
          </a:p>
        </p:txBody>
      </p:sp>
      <p:sp>
        <p:nvSpPr>
          <p:cNvPr id="10" name="TextBox 9"/>
          <p:cNvSpPr txBox="1"/>
          <p:nvPr/>
        </p:nvSpPr>
        <p:spPr>
          <a:xfrm>
            <a:off x="533400" y="1500187"/>
            <a:ext cx="6172200" cy="2246769"/>
          </a:xfrm>
          <a:prstGeom prst="rect">
            <a:avLst/>
          </a:prstGeom>
          <a:noFill/>
        </p:spPr>
        <p:txBody>
          <a:bodyPr wrap="square" rtlCol="0">
            <a:spAutoFit/>
          </a:bodyPr>
          <a:lstStyle/>
          <a:p>
            <a:pPr marL="400050" indent="-400050">
              <a:buAutoNum type="romanLcParenR"/>
            </a:pPr>
            <a:r>
              <a:rPr lang="en-US" sz="1400" dirty="0" smtClean="0"/>
              <a:t>1-D data: testdata_line*.txt, circular_test*.txt, cyl_400_*.txt, cyl_testdata*.txt, PolySheres.txt, sphere_*.txt, and latex_smeared.xml</a:t>
            </a:r>
          </a:p>
          <a:p>
            <a:pPr marL="400050" indent="-400050"/>
            <a:r>
              <a:rPr lang="en-US" sz="1400" dirty="0" smtClean="0"/>
              <a:t>	</a:t>
            </a:r>
            <a:r>
              <a:rPr lang="en-US" sz="1400" dirty="0" smtClean="0">
                <a:sym typeface="Wingdings" pitchFamily="2" charset="2"/>
              </a:rPr>
              <a:t> Even if existed, the headers are ignored except </a:t>
            </a:r>
            <a:r>
              <a:rPr lang="en-US" sz="1400" dirty="0" err="1" smtClean="0">
                <a:sym typeface="Wingdings" pitchFamily="2" charset="2"/>
              </a:rPr>
              <a:t>CANSASxml</a:t>
            </a:r>
            <a:r>
              <a:rPr lang="en-US" sz="1400" dirty="0" smtClean="0">
                <a:sym typeface="Wingdings" pitchFamily="2" charset="2"/>
              </a:rPr>
              <a:t> files.</a:t>
            </a:r>
            <a:endParaRPr lang="en-US" sz="1400" dirty="0" smtClean="0"/>
          </a:p>
          <a:p>
            <a:pPr marL="342900" indent="-342900"/>
            <a:r>
              <a:rPr lang="en-US" sz="1400" dirty="0" smtClean="0"/>
              <a:t>ii) 2-D data: MAR07262.ASC, SILIC010_*.DAT, </a:t>
            </a:r>
            <a:r>
              <a:rPr lang="en-US" sz="1400" dirty="0" err="1" smtClean="0"/>
              <a:t>P_New.sans</a:t>
            </a:r>
            <a:r>
              <a:rPr lang="en-US" sz="1400" dirty="0" smtClean="0"/>
              <a:t>, and HiResSANS14.ASC.</a:t>
            </a:r>
          </a:p>
          <a:p>
            <a:pPr marL="342900" indent="-342900"/>
            <a:r>
              <a:rPr lang="en-US" sz="1400" dirty="0" smtClean="0"/>
              <a:t>	 </a:t>
            </a:r>
            <a:r>
              <a:rPr lang="en-US" sz="1400" dirty="0" smtClean="0">
                <a:sym typeface="Wingdings" pitchFamily="2" charset="2"/>
              </a:rPr>
              <a:t>  The </a:t>
            </a:r>
            <a:r>
              <a:rPr lang="en-US" sz="1400" dirty="0" err="1" smtClean="0">
                <a:sym typeface="Wingdings" pitchFamily="2" charset="2"/>
              </a:rPr>
              <a:t>dI</a:t>
            </a:r>
            <a:r>
              <a:rPr lang="en-US" sz="1400" dirty="0" smtClean="0">
                <a:sym typeface="Wingdings" pitchFamily="2" charset="2"/>
              </a:rPr>
              <a:t> is assumed to be </a:t>
            </a:r>
            <a:r>
              <a:rPr lang="en-US" sz="1400" dirty="0" err="1" smtClean="0">
                <a:sym typeface="Wingdings" pitchFamily="2" charset="2"/>
              </a:rPr>
              <a:t>sqrt</a:t>
            </a:r>
            <a:r>
              <a:rPr lang="en-US" sz="1400" dirty="0" smtClean="0">
                <a:sym typeface="Wingdings" pitchFamily="2" charset="2"/>
              </a:rPr>
              <a:t>(I) for the 2d data from **.DAT files (NIST 	2d </a:t>
            </a:r>
            <a:r>
              <a:rPr lang="en-US" sz="1400" dirty="0" err="1" smtClean="0">
                <a:sym typeface="Wingdings" pitchFamily="2" charset="2"/>
              </a:rPr>
              <a:t>qmap</a:t>
            </a:r>
            <a:r>
              <a:rPr lang="en-US" sz="1400" dirty="0" smtClean="0">
                <a:sym typeface="Wingdings" pitchFamily="2" charset="2"/>
              </a:rPr>
              <a:t> data).</a:t>
            </a:r>
            <a:endParaRPr lang="en-US" sz="1400" dirty="0" smtClean="0"/>
          </a:p>
          <a:p>
            <a:pPr marL="342900" indent="-342900"/>
            <a:r>
              <a:rPr lang="en-US" sz="1400" dirty="0" smtClean="0"/>
              <a:t>iii) </a:t>
            </a:r>
            <a:r>
              <a:rPr lang="en-US" sz="1400" dirty="0" err="1" smtClean="0"/>
              <a:t>Orientational</a:t>
            </a:r>
            <a:r>
              <a:rPr lang="en-US" sz="1400" dirty="0" smtClean="0"/>
              <a:t> distribution (custom) ‘array’ data:  _phi_weights.txt.</a:t>
            </a:r>
          </a:p>
          <a:p>
            <a:pPr marL="342900" indent="-342900"/>
            <a:r>
              <a:rPr lang="en-US" sz="1400" dirty="0" smtClean="0"/>
              <a:t>iv) </a:t>
            </a:r>
            <a:r>
              <a:rPr lang="en-US" sz="1400" dirty="0" err="1" smtClean="0"/>
              <a:t>Polydispersity</a:t>
            </a:r>
            <a:r>
              <a:rPr lang="en-US" sz="1400" dirty="0" smtClean="0"/>
              <a:t> (custom) ‘array’ data:  _radius_dist.txt.</a:t>
            </a:r>
          </a:p>
          <a:p>
            <a:pPr marL="342900" indent="-342900"/>
            <a:r>
              <a:rPr lang="en-US" sz="1400" dirty="0" smtClean="0"/>
              <a:t>v) Beam profile data for ‘Slit Size Calculator’:  beam profile.DAT.</a:t>
            </a:r>
          </a:p>
          <a:p>
            <a:pPr marL="342900" indent="-342900"/>
            <a:endParaRPr lang="en-US" sz="1400" dirty="0"/>
          </a:p>
        </p:txBody>
      </p:sp>
      <p:pic>
        <p:nvPicPr>
          <p:cNvPr id="1027" name="Picture 3"/>
          <p:cNvPicPr>
            <a:picLocks noChangeAspect="1" noChangeArrowheads="1"/>
          </p:cNvPicPr>
          <p:nvPr/>
        </p:nvPicPr>
        <p:blipFill>
          <a:blip r:embed="rId2" cstate="print"/>
          <a:srcRect/>
          <a:stretch>
            <a:fillRect/>
          </a:stretch>
        </p:blipFill>
        <p:spPr bwMode="auto">
          <a:xfrm>
            <a:off x="533400" y="4876800"/>
            <a:ext cx="5781675" cy="2605825"/>
          </a:xfrm>
          <a:prstGeom prst="rect">
            <a:avLst/>
          </a:prstGeom>
          <a:noFill/>
          <a:ln w="9525">
            <a:noFill/>
            <a:miter lim="800000"/>
            <a:headEnd/>
            <a:tailEnd/>
          </a:ln>
        </p:spPr>
      </p:pic>
      <p:sp>
        <p:nvSpPr>
          <p:cNvPr id="12" name="TextBox 11"/>
          <p:cNvSpPr txBox="1"/>
          <p:nvPr/>
        </p:nvSpPr>
        <p:spPr>
          <a:xfrm>
            <a:off x="2133600" y="7543800"/>
            <a:ext cx="2740943" cy="276999"/>
          </a:xfrm>
          <a:prstGeom prst="rect">
            <a:avLst/>
          </a:prstGeom>
          <a:noFill/>
        </p:spPr>
        <p:txBody>
          <a:bodyPr wrap="none" rtlCol="0">
            <a:spAutoFit/>
          </a:bodyPr>
          <a:lstStyle/>
          <a:p>
            <a:r>
              <a:rPr lang="en-US" sz="1200" dirty="0" smtClean="0"/>
              <a:t>Fig. I-4. Example data files in a test folder</a:t>
            </a:r>
            <a:endParaRPr lang="en-US" sz="1200" dirty="0"/>
          </a:p>
        </p:txBody>
      </p:sp>
      <p:sp>
        <p:nvSpPr>
          <p:cNvPr id="13" name="TextBox 12"/>
          <p:cNvSpPr txBox="1"/>
          <p:nvPr/>
        </p:nvSpPr>
        <p:spPr>
          <a:xfrm>
            <a:off x="304800" y="3581400"/>
            <a:ext cx="6019800" cy="954107"/>
          </a:xfrm>
          <a:prstGeom prst="rect">
            <a:avLst/>
          </a:prstGeom>
          <a:noFill/>
        </p:spPr>
        <p:txBody>
          <a:bodyPr wrap="square" rtlCol="0">
            <a:spAutoFit/>
          </a:bodyPr>
          <a:lstStyle/>
          <a:p>
            <a:pPr marL="342900" indent="-342900"/>
            <a:r>
              <a:rPr lang="en-US" sz="1400" dirty="0" smtClean="0"/>
              <a:t>I-5. SasView has its own file formats to save and open either a whole project (.</a:t>
            </a:r>
            <a:r>
              <a:rPr lang="en-US" sz="1400" dirty="0" err="1" smtClean="0"/>
              <a:t>svs</a:t>
            </a:r>
            <a:r>
              <a:rPr lang="en-US" sz="1400" dirty="0" smtClean="0"/>
              <a:t>) or a subproject (i.e., one analysis;  for example,  .</a:t>
            </a:r>
            <a:r>
              <a:rPr lang="en-US" sz="1400" dirty="0" err="1" smtClean="0"/>
              <a:t>fitv</a:t>
            </a:r>
            <a:r>
              <a:rPr lang="en-US" sz="1400" dirty="0" smtClean="0"/>
              <a:t> for fitting, .inv for invariant, and .</a:t>
            </a:r>
            <a:r>
              <a:rPr lang="en-US" sz="1400" dirty="0" err="1" smtClean="0"/>
              <a:t>prv</a:t>
            </a:r>
            <a:r>
              <a:rPr lang="en-US" sz="1400" dirty="0" smtClean="0"/>
              <a:t> for pr-inversion computation). Use the open/save project/analysis in the File menu.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2" cstate="print"/>
          <a:srcRect/>
          <a:stretch>
            <a:fillRect/>
          </a:stretch>
        </p:blipFill>
        <p:spPr bwMode="auto">
          <a:xfrm>
            <a:off x="3048000" y="5181600"/>
            <a:ext cx="3171825" cy="1685925"/>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762000" y="6096000"/>
            <a:ext cx="2286000" cy="1497138"/>
          </a:xfrm>
          <a:prstGeom prst="rect">
            <a:avLst/>
          </a:prstGeom>
          <a:noFill/>
          <a:ln w="9525">
            <a:noFill/>
            <a:miter lim="800000"/>
            <a:headEnd/>
            <a:tailEnd/>
          </a:ln>
        </p:spPr>
      </p:pic>
      <p:pic>
        <p:nvPicPr>
          <p:cNvPr id="24578" name="Picture 2"/>
          <p:cNvPicPr>
            <a:picLocks noChangeAspect="1" noChangeArrowheads="1"/>
          </p:cNvPicPr>
          <p:nvPr/>
        </p:nvPicPr>
        <p:blipFill>
          <a:blip r:embed="rId4" cstate="print"/>
          <a:srcRect/>
          <a:stretch>
            <a:fillRect/>
          </a:stretch>
        </p:blipFill>
        <p:spPr bwMode="auto">
          <a:xfrm>
            <a:off x="762000" y="5029200"/>
            <a:ext cx="2828925" cy="1828800"/>
          </a:xfrm>
          <a:prstGeom prst="rect">
            <a:avLst/>
          </a:prstGeom>
          <a:noFill/>
          <a:ln w="9525">
            <a:noFill/>
            <a:miter lim="800000"/>
            <a:headEnd/>
            <a:tailEnd/>
          </a:ln>
        </p:spPr>
      </p:pic>
      <p:sp>
        <p:nvSpPr>
          <p:cNvPr id="5" name="Rectangle 4"/>
          <p:cNvSpPr/>
          <p:nvPr/>
        </p:nvSpPr>
        <p:spPr>
          <a:xfrm>
            <a:off x="2057400" y="304800"/>
            <a:ext cx="1891800" cy="338554"/>
          </a:xfrm>
          <a:prstGeom prst="rect">
            <a:avLst/>
          </a:prstGeom>
        </p:spPr>
        <p:txBody>
          <a:bodyPr wrap="none">
            <a:spAutoFit/>
          </a:bodyPr>
          <a:lstStyle/>
          <a:p>
            <a:r>
              <a:rPr lang="en-US" sz="1600" b="1" dirty="0" smtClean="0"/>
              <a:t>II. Analysis  and tool</a:t>
            </a:r>
            <a:endParaRPr lang="en-US" sz="16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6248400" y="533400"/>
            <a:ext cx="263214" cy="276999"/>
          </a:xfrm>
          <a:prstGeom prst="rect">
            <a:avLst/>
          </a:prstGeom>
          <a:noFill/>
        </p:spPr>
        <p:txBody>
          <a:bodyPr wrap="none" rtlCol="0">
            <a:spAutoFit/>
          </a:bodyPr>
          <a:lstStyle/>
          <a:p>
            <a:r>
              <a:rPr lang="en-US" sz="1200" dirty="0" smtClean="0"/>
              <a:t>7</a:t>
            </a:r>
            <a:endParaRPr lang="en-US" sz="1200" dirty="0"/>
          </a:p>
        </p:txBody>
      </p:sp>
      <p:sp>
        <p:nvSpPr>
          <p:cNvPr id="8" name="TextBox 7"/>
          <p:cNvSpPr txBox="1"/>
          <p:nvPr/>
        </p:nvSpPr>
        <p:spPr>
          <a:xfrm>
            <a:off x="304800" y="838200"/>
            <a:ext cx="6019800" cy="4401205"/>
          </a:xfrm>
          <a:prstGeom prst="rect">
            <a:avLst/>
          </a:prstGeom>
          <a:noFill/>
        </p:spPr>
        <p:txBody>
          <a:bodyPr wrap="square" rtlCol="0">
            <a:spAutoFit/>
          </a:bodyPr>
          <a:lstStyle/>
          <a:p>
            <a:pPr marL="342900" indent="-342900"/>
            <a:r>
              <a:rPr lang="en-US" sz="1400" dirty="0" smtClean="0"/>
              <a:t>II-1. Analysis:</a:t>
            </a:r>
          </a:p>
          <a:p>
            <a:pPr marL="342900" indent="-342900"/>
            <a:r>
              <a:rPr lang="en-US" sz="1400" dirty="0" smtClean="0"/>
              <a:t>	Currently, the SasView provides </a:t>
            </a:r>
            <a:r>
              <a:rPr lang="en-US" sz="1400" b="1" dirty="0" smtClean="0"/>
              <a:t>model fitting</a:t>
            </a:r>
            <a:r>
              <a:rPr lang="en-US" sz="1400" dirty="0" smtClean="0"/>
              <a:t>, </a:t>
            </a:r>
            <a:r>
              <a:rPr lang="en-US" sz="1400" b="1" dirty="0" smtClean="0"/>
              <a:t>invariant computation</a:t>
            </a:r>
            <a:r>
              <a:rPr lang="en-US" sz="1400" dirty="0" smtClean="0"/>
              <a:t>, and </a:t>
            </a:r>
            <a:r>
              <a:rPr lang="en-US" sz="1400" b="1" dirty="0" smtClean="0"/>
              <a:t>P(r) inversion</a:t>
            </a:r>
            <a:r>
              <a:rPr lang="en-US" sz="1400" dirty="0" smtClean="0"/>
              <a:t>.  Each of the control panels can be switched and accessible via.  switching the item in the ‘Analysis’ menu in the menu bar. With the Data Explorer ON, use the ‘Send to button to set a data set to a analysis panel after a data set is loaded. With the Data Explorer OFF,  it will automatically set the data into the current Analysis panel.</a:t>
            </a:r>
          </a:p>
          <a:p>
            <a:pPr marL="342900" indent="-342900"/>
            <a:endParaRPr lang="en-US" sz="1400" dirty="0" smtClean="0"/>
          </a:p>
          <a:p>
            <a:pPr marL="342900" indent="-342900"/>
            <a:r>
              <a:rPr lang="en-US" sz="1400" dirty="0" smtClean="0"/>
              <a:t>II-2. Tool:</a:t>
            </a:r>
          </a:p>
          <a:p>
            <a:pPr marL="342900" indent="-342900"/>
            <a:r>
              <a:rPr lang="en-US" sz="1400" dirty="0" smtClean="0"/>
              <a:t>	</a:t>
            </a:r>
            <a:r>
              <a:rPr lang="en-US" sz="1400" dirty="0" err="1" smtClean="0"/>
              <a:t>i</a:t>
            </a:r>
            <a:r>
              <a:rPr lang="en-US" sz="1400" dirty="0" smtClean="0"/>
              <a:t>) </a:t>
            </a:r>
            <a:r>
              <a:rPr lang="en-US" sz="1400" b="1" dirty="0" smtClean="0"/>
              <a:t>SLD Calculator</a:t>
            </a:r>
            <a:r>
              <a:rPr lang="en-US" sz="1400" dirty="0" smtClean="0"/>
              <a:t>: To calculate the neutron (and X-ray) scattering length density (SLD) of a molecule. The method is provided via ‘Help’ menu.</a:t>
            </a:r>
          </a:p>
          <a:p>
            <a:pPr marL="342900" indent="-342900"/>
            <a:r>
              <a:rPr lang="en-US" sz="1400" dirty="0" smtClean="0"/>
              <a:t>	ii) Slit Length Calculator: This tool is generally for X-ray users to calculate the slit size (FWHM/2) for smearing data using their half beam profile data (</a:t>
            </a:r>
            <a:r>
              <a:rPr lang="en-US" sz="1400" i="1" dirty="0" err="1" smtClean="0"/>
              <a:t>SAXSess</a:t>
            </a:r>
            <a:r>
              <a:rPr lang="en-US" sz="1400" i="1" dirty="0" smtClean="0"/>
              <a:t>: For example, see I-4 v.</a:t>
            </a:r>
            <a:r>
              <a:rPr lang="en-US" sz="1400" dirty="0" smtClean="0"/>
              <a:t>).</a:t>
            </a:r>
            <a:r>
              <a:rPr lang="en-US" sz="1400" i="1" dirty="0" smtClean="0"/>
              <a:t>  </a:t>
            </a:r>
            <a:r>
              <a:rPr lang="en-US" sz="1400" dirty="0" smtClean="0"/>
              <a:t>We assume that the slit size given is FWHM/2 in the slit smear calculation.</a:t>
            </a:r>
            <a:endParaRPr lang="en-US" sz="1400" i="1" dirty="0" smtClean="0"/>
          </a:p>
          <a:p>
            <a:pPr marL="342900" indent="-342900"/>
            <a:r>
              <a:rPr lang="en-US" sz="1400" dirty="0" smtClean="0"/>
              <a:t>	iii) </a:t>
            </a:r>
            <a:r>
              <a:rPr lang="en-US" sz="1400" dirty="0" err="1" smtClean="0"/>
              <a:t>Kiessig</a:t>
            </a:r>
            <a:r>
              <a:rPr lang="en-US" sz="1400" dirty="0" smtClean="0"/>
              <a:t> Calculator: a simple tool to convert a q value to a real space value (i.e., thickness or size).</a:t>
            </a:r>
          </a:p>
          <a:p>
            <a:pPr marL="342900" indent="-342900"/>
            <a:r>
              <a:rPr lang="en-US" sz="1400" dirty="0" smtClean="0"/>
              <a:t>	iv) </a:t>
            </a:r>
            <a:r>
              <a:rPr lang="en-US" sz="1400" b="1" dirty="0" smtClean="0"/>
              <a:t>SANS Resolution calculator</a:t>
            </a:r>
            <a:r>
              <a:rPr lang="en-US" sz="1400" dirty="0" smtClean="0"/>
              <a:t>: to estimate </a:t>
            </a:r>
            <a:r>
              <a:rPr lang="en-US" sz="1400" dirty="0" err="1" smtClean="0"/>
              <a:t>dQ</a:t>
            </a:r>
            <a:r>
              <a:rPr lang="en-US" sz="1400" dirty="0" smtClean="0"/>
              <a:t> (instrumental resolution at a </a:t>
            </a:r>
            <a:r>
              <a:rPr lang="en-US" sz="1400" dirty="0" err="1" smtClean="0"/>
              <a:t>givven</a:t>
            </a:r>
            <a:r>
              <a:rPr lang="en-US" sz="1400" dirty="0" smtClean="0"/>
              <a:t> q value(s)). See ‘Calculator Help’ in the menu bar for details. </a:t>
            </a:r>
          </a:p>
          <a:p>
            <a:pPr marL="342900" indent="-342900"/>
            <a:r>
              <a:rPr lang="en-US" sz="1400" i="1" dirty="0" smtClean="0"/>
              <a:t>	</a:t>
            </a:r>
            <a:endParaRPr lang="en-US" sz="1400" dirty="0" smtClean="0"/>
          </a:p>
        </p:txBody>
      </p:sp>
      <p:sp>
        <p:nvSpPr>
          <p:cNvPr id="12" name="TextBox 11"/>
          <p:cNvSpPr txBox="1"/>
          <p:nvPr/>
        </p:nvSpPr>
        <p:spPr>
          <a:xfrm>
            <a:off x="2133600" y="7647801"/>
            <a:ext cx="2237472" cy="276999"/>
          </a:xfrm>
          <a:prstGeom prst="rect">
            <a:avLst/>
          </a:prstGeom>
          <a:noFill/>
        </p:spPr>
        <p:txBody>
          <a:bodyPr wrap="none" rtlCol="0">
            <a:spAutoFit/>
          </a:bodyPr>
          <a:lstStyle/>
          <a:p>
            <a:r>
              <a:rPr lang="en-US" sz="1200" dirty="0" smtClean="0"/>
              <a:t>Fig. II-1. Analysis and Tool menu</a:t>
            </a:r>
            <a:endParaRPr lang="en-US" sz="1200" dirty="0"/>
          </a:p>
        </p:txBody>
      </p:sp>
      <p:cxnSp>
        <p:nvCxnSpPr>
          <p:cNvPr id="13" name="Straight Arrow Connector 12"/>
          <p:cNvCxnSpPr/>
          <p:nvPr/>
        </p:nvCxnSpPr>
        <p:spPr>
          <a:xfrm rot="16200000" flipH="1">
            <a:off x="4152900" y="5143499"/>
            <a:ext cx="533403" cy="15240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rot="10800000">
            <a:off x="2362200" y="5562602"/>
            <a:ext cx="838200" cy="533399"/>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rot="10800000" flipV="1">
            <a:off x="1371600" y="6553200"/>
            <a:ext cx="1143000" cy="609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10255</TotalTime>
  <Words>4911</Words>
  <Application>Microsoft Office PowerPoint</Application>
  <PresentationFormat>On-screen Show (4:3)</PresentationFormat>
  <Paragraphs>583</Paragraphs>
  <Slides>40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Arial</vt:lpstr>
      <vt:lpstr>Calibri</vt:lpstr>
      <vt:lpstr>Georgia</vt:lpstr>
      <vt:lpstr>Symbol</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jhcho</dc:creator>
  <cp:lastModifiedBy>King, Stephen (STFC,RAL,ISIS)</cp:lastModifiedBy>
  <cp:revision>474</cp:revision>
  <dcterms:created xsi:type="dcterms:W3CDTF">2009-03-04T21:55:24Z</dcterms:created>
  <dcterms:modified xsi:type="dcterms:W3CDTF">2019-02-18T16:53:19Z</dcterms:modified>
</cp:coreProperties>
</file>