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98" r:id="rId2"/>
    <p:sldId id="292" r:id="rId3"/>
    <p:sldId id="270" r:id="rId4"/>
    <p:sldId id="294" r:id="rId5"/>
    <p:sldId id="295" r:id="rId6"/>
    <p:sldId id="296" r:id="rId7"/>
    <p:sldId id="297" r:id="rId8"/>
    <p:sldId id="298" r:id="rId9"/>
    <p:sldId id="299" r:id="rId10"/>
    <p:sldId id="301" r:id="rId11"/>
    <p:sldId id="300" r:id="rId12"/>
    <p:sldId id="331" r:id="rId13"/>
    <p:sldId id="332" r:id="rId14"/>
    <p:sldId id="336" r:id="rId15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>
                <a:lumMod val="20000"/>
                <a:lumOff val="80000"/>
              </a:schemeClr>
            </a:gs>
            <a:gs pos="48000">
              <a:schemeClr val="accent4">
                <a:lumMod val="20000"/>
                <a:lumOff val="80000"/>
              </a:schemeClr>
            </a:gs>
            <a:gs pos="31000">
              <a:schemeClr val="accent3">
                <a:lumMod val="20000"/>
                <a:lumOff val="80000"/>
              </a:schemeClr>
            </a:gs>
            <a:gs pos="76000">
              <a:schemeClr val="accent1">
                <a:lumMod val="20000"/>
                <a:lumOff val="8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-1096645" y="0"/>
            <a:ext cx="3018790" cy="6885940"/>
            <a:chOff x="15360" y="-22"/>
            <a:chExt cx="4754" cy="10844"/>
          </a:xfrm>
        </p:grpSpPr>
        <p:sp>
          <p:nvSpPr>
            <p:cNvPr id="11" name="任意多边形 10"/>
            <p:cNvSpPr/>
            <p:nvPr/>
          </p:nvSpPr>
          <p:spPr>
            <a:xfrm>
              <a:off x="15360" y="-22"/>
              <a:ext cx="4754" cy="10844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54" h="10844">
                  <a:moveTo>
                    <a:pt x="0" y="0"/>
                  </a:moveTo>
                  <a:lnTo>
                    <a:pt x="3840" y="0"/>
                  </a:lnTo>
                  <a:lnTo>
                    <a:pt x="3840" y="668"/>
                  </a:lnTo>
                  <a:lnTo>
                    <a:pt x="4754" y="1552"/>
                  </a:lnTo>
                  <a:lnTo>
                    <a:pt x="3840" y="2436"/>
                  </a:lnTo>
                  <a:lnTo>
                    <a:pt x="3840" y="10844"/>
                  </a:lnTo>
                  <a:lnTo>
                    <a:pt x="0" y="1084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702" y="1192"/>
              <a:ext cx="207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/>
                <a:t>Part 5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5733" y="4297"/>
              <a:ext cx="346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/>
                <a:t>应用分析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-1434465" y="0"/>
            <a:ext cx="3018790" cy="6885940"/>
            <a:chOff x="11520" y="-22"/>
            <a:chExt cx="4754" cy="10844"/>
          </a:xfrm>
        </p:grpSpPr>
        <p:sp>
          <p:nvSpPr>
            <p:cNvPr id="10" name="任意多边形 9"/>
            <p:cNvSpPr/>
            <p:nvPr/>
          </p:nvSpPr>
          <p:spPr>
            <a:xfrm>
              <a:off x="11520" y="-22"/>
              <a:ext cx="4754" cy="10844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54" h="10844">
                  <a:moveTo>
                    <a:pt x="0" y="0"/>
                  </a:moveTo>
                  <a:lnTo>
                    <a:pt x="3840" y="0"/>
                  </a:lnTo>
                  <a:lnTo>
                    <a:pt x="3840" y="668"/>
                  </a:lnTo>
                  <a:lnTo>
                    <a:pt x="4754" y="1552"/>
                  </a:lnTo>
                  <a:lnTo>
                    <a:pt x="3840" y="2436"/>
                  </a:lnTo>
                  <a:lnTo>
                    <a:pt x="3840" y="10844"/>
                  </a:lnTo>
                  <a:lnTo>
                    <a:pt x="0" y="1084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40000"/>
                    <a:lumOff val="60000"/>
                  </a:schemeClr>
                </a:gs>
                <a:gs pos="0">
                  <a:schemeClr val="accent2">
                    <a:lumMod val="40000"/>
                    <a:lumOff val="6000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2862" y="1192"/>
              <a:ext cx="207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/>
                <a:t>Part 4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052" y="4297"/>
              <a:ext cx="345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/>
                <a:t>聚类分析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-1739265" y="0"/>
            <a:ext cx="3018790" cy="6885940"/>
            <a:chOff x="7680" y="-22"/>
            <a:chExt cx="4754" cy="10844"/>
          </a:xfrm>
        </p:grpSpPr>
        <p:sp>
          <p:nvSpPr>
            <p:cNvPr id="9" name="任意多边形 8"/>
            <p:cNvSpPr/>
            <p:nvPr/>
          </p:nvSpPr>
          <p:spPr>
            <a:xfrm>
              <a:off x="7680" y="-22"/>
              <a:ext cx="4754" cy="10844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54" h="10844">
                  <a:moveTo>
                    <a:pt x="0" y="0"/>
                  </a:moveTo>
                  <a:lnTo>
                    <a:pt x="3840" y="0"/>
                  </a:lnTo>
                  <a:lnTo>
                    <a:pt x="3840" y="668"/>
                  </a:lnTo>
                  <a:lnTo>
                    <a:pt x="4754" y="1552"/>
                  </a:lnTo>
                  <a:lnTo>
                    <a:pt x="3840" y="2436"/>
                  </a:lnTo>
                  <a:lnTo>
                    <a:pt x="3840" y="10844"/>
                  </a:lnTo>
                  <a:lnTo>
                    <a:pt x="0" y="1084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accent5">
                    <a:lumMod val="40000"/>
                    <a:lumOff val="60000"/>
                  </a:schemeClr>
                </a:gs>
                <a:gs pos="0">
                  <a:schemeClr val="accent4">
                    <a:lumMod val="40000"/>
                    <a:lumOff val="6000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022" y="1192"/>
              <a:ext cx="207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/>
                <a:t>Part 3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777" y="4297"/>
              <a:ext cx="284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/>
                <a:t>回归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-2096770" y="0"/>
            <a:ext cx="3018790" cy="6885940"/>
            <a:chOff x="3840" y="-22"/>
            <a:chExt cx="4754" cy="10844"/>
          </a:xfrm>
        </p:grpSpPr>
        <p:sp>
          <p:nvSpPr>
            <p:cNvPr id="3" name="任意多边形 2"/>
            <p:cNvSpPr/>
            <p:nvPr/>
          </p:nvSpPr>
          <p:spPr>
            <a:xfrm>
              <a:off x="3840" y="-22"/>
              <a:ext cx="4754" cy="10844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54" h="10844">
                  <a:moveTo>
                    <a:pt x="0" y="0"/>
                  </a:moveTo>
                  <a:lnTo>
                    <a:pt x="3840" y="0"/>
                  </a:lnTo>
                  <a:lnTo>
                    <a:pt x="3840" y="668"/>
                  </a:lnTo>
                  <a:lnTo>
                    <a:pt x="4754" y="1552"/>
                  </a:lnTo>
                  <a:lnTo>
                    <a:pt x="3840" y="2436"/>
                  </a:lnTo>
                  <a:lnTo>
                    <a:pt x="3840" y="10844"/>
                  </a:lnTo>
                  <a:lnTo>
                    <a:pt x="0" y="1084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accent5">
                    <a:lumMod val="20000"/>
                    <a:lumOff val="80000"/>
                  </a:schemeClr>
                </a:gs>
                <a:gs pos="14000">
                  <a:schemeClr val="accent5">
                    <a:lumMod val="40000"/>
                    <a:lumOff val="6000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062" y="1192"/>
              <a:ext cx="207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/>
                <a:t>Part 2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191" y="4297"/>
              <a:ext cx="316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/>
                <a:t>变量选择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-2491740" y="0"/>
            <a:ext cx="3018790" cy="6885940"/>
            <a:chOff x="0" y="-22"/>
            <a:chExt cx="4754" cy="10844"/>
          </a:xfrm>
        </p:grpSpPr>
        <p:sp>
          <p:nvSpPr>
            <p:cNvPr id="2" name="任意多边形 1"/>
            <p:cNvSpPr/>
            <p:nvPr/>
          </p:nvSpPr>
          <p:spPr>
            <a:xfrm>
              <a:off x="0" y="-22"/>
              <a:ext cx="4754" cy="10844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54" h="10844">
                  <a:moveTo>
                    <a:pt x="0" y="0"/>
                  </a:moveTo>
                  <a:lnTo>
                    <a:pt x="3840" y="0"/>
                  </a:lnTo>
                  <a:lnTo>
                    <a:pt x="3840" y="668"/>
                  </a:lnTo>
                  <a:lnTo>
                    <a:pt x="4754" y="1552"/>
                  </a:lnTo>
                  <a:lnTo>
                    <a:pt x="3840" y="2436"/>
                  </a:lnTo>
                  <a:lnTo>
                    <a:pt x="3840" y="10844"/>
                  </a:lnTo>
                  <a:lnTo>
                    <a:pt x="0" y="1084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4000">
                  <a:schemeClr val="accent5">
                    <a:lumMod val="20000"/>
                    <a:lumOff val="8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10800000" scaled="0"/>
            </a:gradFill>
            <a:ln>
              <a:noFill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81" y="1192"/>
              <a:ext cx="207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/>
                <a:t>Part 1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22" y="4297"/>
              <a:ext cx="284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/>
                <a:t>ANOVA</a:t>
              </a:r>
            </a:p>
          </p:txBody>
        </p:sp>
      </p:grp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4190365" y="2052955"/>
            <a:ext cx="4330065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>
                <a:latin typeface="华文隶书" panose="02010800040101010101" charset="-122"/>
                <a:ea typeface="华文隶书" panose="02010800040101010101" charset="-122"/>
              </a:rPr>
              <a:t>R Project</a:t>
            </a:r>
          </a:p>
          <a:p>
            <a:r>
              <a:rPr lang="zh-CN" altLang="en-US" sz="36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武岳</a:t>
            </a:r>
            <a:r>
              <a:rPr lang="en-US" altLang="zh-CN" sz="36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 </a:t>
            </a:r>
            <a:r>
              <a:rPr lang="zh-CN" altLang="en-US" sz="36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王嘉雪</a:t>
            </a:r>
            <a:r>
              <a:rPr lang="en-US" altLang="zh-CN" sz="36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 </a:t>
            </a:r>
            <a:r>
              <a:rPr lang="zh-CN" altLang="en-US" sz="360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谭致恒</a:t>
            </a: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3643630" y="4173855"/>
            <a:ext cx="5057140" cy="13671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 dirty="0"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ea"/>
              </a:rPr>
              <a:t>“All models are wrong, but some are useful. ”</a:t>
            </a:r>
          </a:p>
          <a:p>
            <a:endParaRPr lang="en-US" altLang="zh-CN" sz="2400" dirty="0">
              <a:latin typeface="Comic Sans MS" panose="030F0702030302020204" charset="0"/>
              <a:ea typeface="华文行楷" panose="02010800040101010101" charset="-122"/>
              <a:cs typeface="Comic Sans MS" panose="030F0702030302020204" charset="0"/>
              <a:sym typeface="+mn-ea"/>
            </a:endParaRPr>
          </a:p>
          <a:p>
            <a:r>
              <a:rPr lang="en-US" altLang="zh-CN" sz="2400" dirty="0"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ea"/>
              </a:rPr>
              <a:t>                      ---- George Box</a:t>
            </a:r>
            <a:endParaRPr lang="en-US" altLang="zh-CN" sz="2400" dirty="0">
              <a:latin typeface="Comic Sans MS" panose="030F0702030302020204" charset="0"/>
              <a:ea typeface="华文行楷" panose="02010800040101010101" charset="-122"/>
              <a:cs typeface="Comic Sans MS" panose="030F0702030302020204" charset="0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76415"/>
          </a:xfrm>
          <a:prstGeom prst="rect">
            <a:avLst/>
          </a:prstGeom>
          <a:gradFill>
            <a:gsLst>
              <a:gs pos="2000">
                <a:schemeClr val="accent2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0">
                <a:schemeClr val="bg1"/>
              </a:gs>
              <a:gs pos="100000">
                <a:srgbClr val="C5BDC6"/>
              </a:gs>
              <a:gs pos="94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13020000">
            <a:off x="9648190" y="215265"/>
            <a:ext cx="6406515" cy="6398260"/>
          </a:xfrm>
          <a:custGeom>
            <a:avLst/>
            <a:gdLst>
              <a:gd name="adj" fmla="val 27546"/>
              <a:gd name="a" fmla="pin 0 adj 50000"/>
              <a:gd name="dr" fmla="*/ ss a 100000"/>
              <a:gd name="iwd2" fmla="+- wd2 0 dr"/>
              <a:gd name="ihd2" fmla="+- hd2 0 dr"/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6513" h="6469">
                <a:moveTo>
                  <a:pt x="4721" y="3429"/>
                </a:moveTo>
                <a:lnTo>
                  <a:pt x="6513" y="3429"/>
                </a:lnTo>
                <a:lnTo>
                  <a:pt x="6513" y="3442"/>
                </a:lnTo>
                <a:cubicBezTo>
                  <a:pt x="6409" y="5069"/>
                  <a:pt x="5097" y="6369"/>
                  <a:pt x="3458" y="6468"/>
                </a:cubicBezTo>
                <a:lnTo>
                  <a:pt x="3452" y="6469"/>
                </a:lnTo>
                <a:lnTo>
                  <a:pt x="3452" y="4677"/>
                </a:lnTo>
                <a:lnTo>
                  <a:pt x="3461" y="4676"/>
                </a:lnTo>
                <a:cubicBezTo>
                  <a:pt x="4107" y="4588"/>
                  <a:pt x="4619" y="4089"/>
                  <a:pt x="4717" y="3456"/>
                </a:cubicBezTo>
                <a:lnTo>
                  <a:pt x="4721" y="3429"/>
                </a:lnTo>
                <a:close/>
                <a:moveTo>
                  <a:pt x="0" y="3429"/>
                </a:moveTo>
                <a:lnTo>
                  <a:pt x="1792" y="3429"/>
                </a:lnTo>
                <a:lnTo>
                  <a:pt x="1796" y="3456"/>
                </a:lnTo>
                <a:cubicBezTo>
                  <a:pt x="1894" y="4089"/>
                  <a:pt x="2407" y="4588"/>
                  <a:pt x="3052" y="4676"/>
                </a:cubicBezTo>
                <a:lnTo>
                  <a:pt x="3062" y="4677"/>
                </a:lnTo>
                <a:lnTo>
                  <a:pt x="3062" y="6469"/>
                </a:lnTo>
                <a:lnTo>
                  <a:pt x="3055" y="6468"/>
                </a:lnTo>
                <a:cubicBezTo>
                  <a:pt x="1417" y="6369"/>
                  <a:pt x="105" y="5069"/>
                  <a:pt x="1" y="3442"/>
                </a:cubicBezTo>
                <a:lnTo>
                  <a:pt x="0" y="3429"/>
                </a:lnTo>
                <a:close/>
                <a:moveTo>
                  <a:pt x="3452" y="0"/>
                </a:moveTo>
                <a:lnTo>
                  <a:pt x="3458" y="0"/>
                </a:lnTo>
                <a:cubicBezTo>
                  <a:pt x="5097" y="99"/>
                  <a:pt x="6409" y="1400"/>
                  <a:pt x="6513" y="3026"/>
                </a:cubicBezTo>
                <a:lnTo>
                  <a:pt x="6513" y="3039"/>
                </a:lnTo>
                <a:lnTo>
                  <a:pt x="4721" y="3039"/>
                </a:lnTo>
                <a:lnTo>
                  <a:pt x="4717" y="3013"/>
                </a:lnTo>
                <a:cubicBezTo>
                  <a:pt x="4619" y="2380"/>
                  <a:pt x="4107" y="1881"/>
                  <a:pt x="3461" y="1793"/>
                </a:cubicBezTo>
                <a:lnTo>
                  <a:pt x="3452" y="1792"/>
                </a:lnTo>
                <a:lnTo>
                  <a:pt x="3452" y="0"/>
                </a:lnTo>
                <a:close/>
                <a:moveTo>
                  <a:pt x="3062" y="0"/>
                </a:moveTo>
                <a:lnTo>
                  <a:pt x="3062" y="1792"/>
                </a:lnTo>
                <a:lnTo>
                  <a:pt x="3052" y="1793"/>
                </a:lnTo>
                <a:cubicBezTo>
                  <a:pt x="2407" y="1881"/>
                  <a:pt x="1894" y="2380"/>
                  <a:pt x="1796" y="3013"/>
                </a:cubicBezTo>
                <a:lnTo>
                  <a:pt x="1792" y="3039"/>
                </a:lnTo>
                <a:lnTo>
                  <a:pt x="0" y="3039"/>
                </a:lnTo>
                <a:lnTo>
                  <a:pt x="1" y="3026"/>
                </a:lnTo>
                <a:cubicBezTo>
                  <a:pt x="105" y="1400"/>
                  <a:pt x="1417" y="99"/>
                  <a:pt x="3055" y="0"/>
                </a:cubicBezTo>
                <a:lnTo>
                  <a:pt x="3062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0" sx="102000" sy="102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3280" y="558800"/>
            <a:ext cx="544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广义最小二乘法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Generalized Least Squares, GLS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20" y="1230569"/>
            <a:ext cx="4653280" cy="15317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367C21B-207D-2EC6-F330-D61930E0C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120" y="1665063"/>
            <a:ext cx="4419600" cy="4616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5687742-0A0A-C9C7-7467-14FF6EB52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280" y="3097152"/>
            <a:ext cx="7599680" cy="207522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6A4DA92-3895-DA77-38F0-8A10D06AD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280" y="5172372"/>
            <a:ext cx="7599680" cy="14541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76415"/>
          </a:xfrm>
          <a:prstGeom prst="rect">
            <a:avLst/>
          </a:prstGeom>
          <a:gradFill>
            <a:gsLst>
              <a:gs pos="2000">
                <a:schemeClr val="accent2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0">
                <a:schemeClr val="bg1"/>
              </a:gs>
              <a:gs pos="100000">
                <a:srgbClr val="C5BDC6"/>
              </a:gs>
              <a:gs pos="94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 7"/>
          <p:cNvSpPr/>
          <p:nvPr/>
        </p:nvSpPr>
        <p:spPr>
          <a:xfrm rot="18540000">
            <a:off x="9648190" y="215265"/>
            <a:ext cx="6406515" cy="6398260"/>
          </a:xfrm>
          <a:custGeom>
            <a:avLst/>
            <a:gdLst>
              <a:gd name="adj" fmla="val 27546"/>
              <a:gd name="a" fmla="pin 0 adj 50000"/>
              <a:gd name="dr" fmla="*/ ss a 100000"/>
              <a:gd name="iwd2" fmla="+- wd2 0 dr"/>
              <a:gd name="ihd2" fmla="+- hd2 0 dr"/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6513" h="6469">
                <a:moveTo>
                  <a:pt x="4721" y="3429"/>
                </a:moveTo>
                <a:lnTo>
                  <a:pt x="6513" y="3429"/>
                </a:lnTo>
                <a:lnTo>
                  <a:pt x="6513" y="3442"/>
                </a:lnTo>
                <a:cubicBezTo>
                  <a:pt x="6409" y="5069"/>
                  <a:pt x="5097" y="6369"/>
                  <a:pt x="3458" y="6468"/>
                </a:cubicBezTo>
                <a:lnTo>
                  <a:pt x="3452" y="6469"/>
                </a:lnTo>
                <a:lnTo>
                  <a:pt x="3452" y="4677"/>
                </a:lnTo>
                <a:lnTo>
                  <a:pt x="3461" y="4676"/>
                </a:lnTo>
                <a:cubicBezTo>
                  <a:pt x="4107" y="4588"/>
                  <a:pt x="4619" y="4089"/>
                  <a:pt x="4717" y="3456"/>
                </a:cubicBezTo>
                <a:lnTo>
                  <a:pt x="4721" y="3429"/>
                </a:lnTo>
                <a:close/>
                <a:moveTo>
                  <a:pt x="0" y="3429"/>
                </a:moveTo>
                <a:lnTo>
                  <a:pt x="1792" y="3429"/>
                </a:lnTo>
                <a:lnTo>
                  <a:pt x="1796" y="3456"/>
                </a:lnTo>
                <a:cubicBezTo>
                  <a:pt x="1894" y="4089"/>
                  <a:pt x="2407" y="4588"/>
                  <a:pt x="3052" y="4676"/>
                </a:cubicBezTo>
                <a:lnTo>
                  <a:pt x="3062" y="4677"/>
                </a:lnTo>
                <a:lnTo>
                  <a:pt x="3062" y="6469"/>
                </a:lnTo>
                <a:lnTo>
                  <a:pt x="3055" y="6468"/>
                </a:lnTo>
                <a:cubicBezTo>
                  <a:pt x="1417" y="6369"/>
                  <a:pt x="105" y="5069"/>
                  <a:pt x="1" y="3442"/>
                </a:cubicBezTo>
                <a:lnTo>
                  <a:pt x="0" y="3429"/>
                </a:lnTo>
                <a:close/>
                <a:moveTo>
                  <a:pt x="3452" y="0"/>
                </a:moveTo>
                <a:lnTo>
                  <a:pt x="3458" y="0"/>
                </a:lnTo>
                <a:cubicBezTo>
                  <a:pt x="5097" y="99"/>
                  <a:pt x="6409" y="1400"/>
                  <a:pt x="6513" y="3026"/>
                </a:cubicBezTo>
                <a:lnTo>
                  <a:pt x="6513" y="3039"/>
                </a:lnTo>
                <a:lnTo>
                  <a:pt x="4721" y="3039"/>
                </a:lnTo>
                <a:lnTo>
                  <a:pt x="4717" y="3013"/>
                </a:lnTo>
                <a:cubicBezTo>
                  <a:pt x="4619" y="2380"/>
                  <a:pt x="4107" y="1881"/>
                  <a:pt x="3461" y="1793"/>
                </a:cubicBezTo>
                <a:lnTo>
                  <a:pt x="3452" y="1792"/>
                </a:lnTo>
                <a:lnTo>
                  <a:pt x="3452" y="0"/>
                </a:lnTo>
                <a:close/>
                <a:moveTo>
                  <a:pt x="3062" y="0"/>
                </a:moveTo>
                <a:lnTo>
                  <a:pt x="3062" y="1792"/>
                </a:lnTo>
                <a:lnTo>
                  <a:pt x="3052" y="1793"/>
                </a:lnTo>
                <a:cubicBezTo>
                  <a:pt x="2407" y="1881"/>
                  <a:pt x="1894" y="2380"/>
                  <a:pt x="1796" y="3013"/>
                </a:cubicBezTo>
                <a:lnTo>
                  <a:pt x="1792" y="3039"/>
                </a:lnTo>
                <a:lnTo>
                  <a:pt x="0" y="3039"/>
                </a:lnTo>
                <a:lnTo>
                  <a:pt x="1" y="3026"/>
                </a:lnTo>
                <a:cubicBezTo>
                  <a:pt x="105" y="1400"/>
                  <a:pt x="1417" y="99"/>
                  <a:pt x="3055" y="0"/>
                </a:cubicBezTo>
                <a:lnTo>
                  <a:pt x="3062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0" sx="102000" sy="102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7880" y="508000"/>
            <a:ext cx="646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加权最小二乘法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Least Squares, WLS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r="65671" b="44258"/>
          <a:stretch>
            <a:fillRect/>
          </a:stretch>
        </p:blipFill>
        <p:spPr>
          <a:xfrm>
            <a:off x="6715904" y="2521521"/>
            <a:ext cx="2273115" cy="8928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1993" r="11229"/>
          <a:stretch>
            <a:fillRect/>
          </a:stretch>
        </p:blipFill>
        <p:spPr>
          <a:xfrm>
            <a:off x="6293674" y="3615826"/>
            <a:ext cx="3348090" cy="60460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41235BB-E093-B7A7-CD3A-CF4F67B89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58" y="1120863"/>
            <a:ext cx="5281370" cy="560809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47659" y="6073321"/>
            <a:ext cx="4676181" cy="17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76415"/>
          </a:xfrm>
          <a:prstGeom prst="rect">
            <a:avLst/>
          </a:prstGeom>
          <a:gradFill>
            <a:gsLst>
              <a:gs pos="2000">
                <a:schemeClr val="accent2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0">
                <a:schemeClr val="bg1"/>
              </a:gs>
              <a:gs pos="100000">
                <a:srgbClr val="C5BDC6"/>
              </a:gs>
              <a:gs pos="94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7620000">
            <a:off x="9648190" y="215265"/>
            <a:ext cx="6406515" cy="6398260"/>
          </a:xfrm>
          <a:custGeom>
            <a:avLst/>
            <a:gdLst>
              <a:gd name="adj" fmla="val 27546"/>
              <a:gd name="a" fmla="pin 0 adj 50000"/>
              <a:gd name="dr" fmla="*/ ss a 100000"/>
              <a:gd name="iwd2" fmla="+- wd2 0 dr"/>
              <a:gd name="ihd2" fmla="+- hd2 0 dr"/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6513" h="6469">
                <a:moveTo>
                  <a:pt x="4721" y="3429"/>
                </a:moveTo>
                <a:lnTo>
                  <a:pt x="6513" y="3429"/>
                </a:lnTo>
                <a:lnTo>
                  <a:pt x="6513" y="3442"/>
                </a:lnTo>
                <a:cubicBezTo>
                  <a:pt x="6409" y="5069"/>
                  <a:pt x="5097" y="6369"/>
                  <a:pt x="3458" y="6468"/>
                </a:cubicBezTo>
                <a:lnTo>
                  <a:pt x="3452" y="6469"/>
                </a:lnTo>
                <a:lnTo>
                  <a:pt x="3452" y="4677"/>
                </a:lnTo>
                <a:lnTo>
                  <a:pt x="3461" y="4676"/>
                </a:lnTo>
                <a:cubicBezTo>
                  <a:pt x="4107" y="4588"/>
                  <a:pt x="4619" y="4089"/>
                  <a:pt x="4717" y="3456"/>
                </a:cubicBezTo>
                <a:lnTo>
                  <a:pt x="4721" y="3429"/>
                </a:lnTo>
                <a:close/>
                <a:moveTo>
                  <a:pt x="0" y="3429"/>
                </a:moveTo>
                <a:lnTo>
                  <a:pt x="1792" y="3429"/>
                </a:lnTo>
                <a:lnTo>
                  <a:pt x="1796" y="3456"/>
                </a:lnTo>
                <a:cubicBezTo>
                  <a:pt x="1894" y="4089"/>
                  <a:pt x="2407" y="4588"/>
                  <a:pt x="3052" y="4676"/>
                </a:cubicBezTo>
                <a:lnTo>
                  <a:pt x="3062" y="4677"/>
                </a:lnTo>
                <a:lnTo>
                  <a:pt x="3062" y="6469"/>
                </a:lnTo>
                <a:lnTo>
                  <a:pt x="3055" y="6468"/>
                </a:lnTo>
                <a:cubicBezTo>
                  <a:pt x="1417" y="6369"/>
                  <a:pt x="105" y="5069"/>
                  <a:pt x="1" y="3442"/>
                </a:cubicBezTo>
                <a:lnTo>
                  <a:pt x="0" y="3429"/>
                </a:lnTo>
                <a:close/>
                <a:moveTo>
                  <a:pt x="3452" y="0"/>
                </a:moveTo>
                <a:lnTo>
                  <a:pt x="3458" y="0"/>
                </a:lnTo>
                <a:cubicBezTo>
                  <a:pt x="5097" y="99"/>
                  <a:pt x="6409" y="1400"/>
                  <a:pt x="6513" y="3026"/>
                </a:cubicBezTo>
                <a:lnTo>
                  <a:pt x="6513" y="3039"/>
                </a:lnTo>
                <a:lnTo>
                  <a:pt x="4721" y="3039"/>
                </a:lnTo>
                <a:lnTo>
                  <a:pt x="4717" y="3013"/>
                </a:lnTo>
                <a:cubicBezTo>
                  <a:pt x="4619" y="2380"/>
                  <a:pt x="4107" y="1881"/>
                  <a:pt x="3461" y="1793"/>
                </a:cubicBezTo>
                <a:lnTo>
                  <a:pt x="3452" y="1792"/>
                </a:lnTo>
                <a:lnTo>
                  <a:pt x="3452" y="0"/>
                </a:lnTo>
                <a:close/>
                <a:moveTo>
                  <a:pt x="3062" y="0"/>
                </a:moveTo>
                <a:lnTo>
                  <a:pt x="3062" y="1792"/>
                </a:lnTo>
                <a:lnTo>
                  <a:pt x="3052" y="1793"/>
                </a:lnTo>
                <a:cubicBezTo>
                  <a:pt x="2407" y="1881"/>
                  <a:pt x="1894" y="2380"/>
                  <a:pt x="1796" y="3013"/>
                </a:cubicBezTo>
                <a:lnTo>
                  <a:pt x="1792" y="3039"/>
                </a:lnTo>
                <a:lnTo>
                  <a:pt x="0" y="3039"/>
                </a:lnTo>
                <a:lnTo>
                  <a:pt x="1" y="3026"/>
                </a:lnTo>
                <a:cubicBezTo>
                  <a:pt x="105" y="1400"/>
                  <a:pt x="1417" y="99"/>
                  <a:pt x="3055" y="0"/>
                </a:cubicBezTo>
                <a:lnTo>
                  <a:pt x="3062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0" sx="102000" sy="102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8360" y="605376"/>
            <a:ext cx="4531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广义线性模型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210122" y="1832628"/>
            <a:ext cx="279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Possion</a:t>
            </a:r>
            <a:r>
              <a:rPr lang="en-US" altLang="zh-CN" dirty="0"/>
              <a:t> regression assumes the mean equals to the variance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1D9EB6-62A9-77EF-D5AE-736779DF6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60" y="1618068"/>
            <a:ext cx="4460419" cy="14517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90361E7-5EAF-95C6-0971-F33BA5CEF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60" y="3254225"/>
            <a:ext cx="5791200" cy="19857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76415"/>
          </a:xfrm>
          <a:prstGeom prst="rect">
            <a:avLst/>
          </a:prstGeom>
          <a:gradFill>
            <a:gsLst>
              <a:gs pos="2000">
                <a:schemeClr val="accent2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0">
                <a:schemeClr val="bg1"/>
              </a:gs>
              <a:gs pos="100000">
                <a:srgbClr val="C5BDC6"/>
              </a:gs>
              <a:gs pos="94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2280000">
            <a:off x="9648190" y="215265"/>
            <a:ext cx="6406515" cy="6398260"/>
          </a:xfrm>
          <a:custGeom>
            <a:avLst/>
            <a:gdLst>
              <a:gd name="adj" fmla="val 27546"/>
              <a:gd name="a" fmla="pin 0 adj 50000"/>
              <a:gd name="dr" fmla="*/ ss a 100000"/>
              <a:gd name="iwd2" fmla="+- wd2 0 dr"/>
              <a:gd name="ihd2" fmla="+- hd2 0 dr"/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6513" h="6469">
                <a:moveTo>
                  <a:pt x="4721" y="3429"/>
                </a:moveTo>
                <a:lnTo>
                  <a:pt x="6513" y="3429"/>
                </a:lnTo>
                <a:lnTo>
                  <a:pt x="6513" y="3442"/>
                </a:lnTo>
                <a:cubicBezTo>
                  <a:pt x="6409" y="5069"/>
                  <a:pt x="5097" y="6369"/>
                  <a:pt x="3458" y="6468"/>
                </a:cubicBezTo>
                <a:lnTo>
                  <a:pt x="3452" y="6469"/>
                </a:lnTo>
                <a:lnTo>
                  <a:pt x="3452" y="4677"/>
                </a:lnTo>
                <a:lnTo>
                  <a:pt x="3461" y="4676"/>
                </a:lnTo>
                <a:cubicBezTo>
                  <a:pt x="4107" y="4588"/>
                  <a:pt x="4619" y="4089"/>
                  <a:pt x="4717" y="3456"/>
                </a:cubicBezTo>
                <a:lnTo>
                  <a:pt x="4721" y="3429"/>
                </a:lnTo>
                <a:close/>
                <a:moveTo>
                  <a:pt x="0" y="3429"/>
                </a:moveTo>
                <a:lnTo>
                  <a:pt x="1792" y="3429"/>
                </a:lnTo>
                <a:lnTo>
                  <a:pt x="1796" y="3456"/>
                </a:lnTo>
                <a:cubicBezTo>
                  <a:pt x="1894" y="4089"/>
                  <a:pt x="2407" y="4588"/>
                  <a:pt x="3052" y="4676"/>
                </a:cubicBezTo>
                <a:lnTo>
                  <a:pt x="3062" y="4677"/>
                </a:lnTo>
                <a:lnTo>
                  <a:pt x="3062" y="6469"/>
                </a:lnTo>
                <a:lnTo>
                  <a:pt x="3055" y="6468"/>
                </a:lnTo>
                <a:cubicBezTo>
                  <a:pt x="1417" y="6369"/>
                  <a:pt x="105" y="5069"/>
                  <a:pt x="1" y="3442"/>
                </a:cubicBezTo>
                <a:lnTo>
                  <a:pt x="0" y="3429"/>
                </a:lnTo>
                <a:close/>
                <a:moveTo>
                  <a:pt x="3452" y="0"/>
                </a:moveTo>
                <a:lnTo>
                  <a:pt x="3458" y="0"/>
                </a:lnTo>
                <a:cubicBezTo>
                  <a:pt x="5097" y="99"/>
                  <a:pt x="6409" y="1400"/>
                  <a:pt x="6513" y="3026"/>
                </a:cubicBezTo>
                <a:lnTo>
                  <a:pt x="6513" y="3039"/>
                </a:lnTo>
                <a:lnTo>
                  <a:pt x="4721" y="3039"/>
                </a:lnTo>
                <a:lnTo>
                  <a:pt x="4717" y="3013"/>
                </a:lnTo>
                <a:cubicBezTo>
                  <a:pt x="4619" y="2380"/>
                  <a:pt x="4107" y="1881"/>
                  <a:pt x="3461" y="1793"/>
                </a:cubicBezTo>
                <a:lnTo>
                  <a:pt x="3452" y="1792"/>
                </a:lnTo>
                <a:lnTo>
                  <a:pt x="3452" y="0"/>
                </a:lnTo>
                <a:close/>
                <a:moveTo>
                  <a:pt x="3062" y="0"/>
                </a:moveTo>
                <a:lnTo>
                  <a:pt x="3062" y="1792"/>
                </a:lnTo>
                <a:lnTo>
                  <a:pt x="3052" y="1793"/>
                </a:lnTo>
                <a:cubicBezTo>
                  <a:pt x="2407" y="1881"/>
                  <a:pt x="1894" y="2380"/>
                  <a:pt x="1796" y="3013"/>
                </a:cubicBezTo>
                <a:lnTo>
                  <a:pt x="1792" y="3039"/>
                </a:lnTo>
                <a:lnTo>
                  <a:pt x="0" y="3039"/>
                </a:lnTo>
                <a:lnTo>
                  <a:pt x="1" y="3026"/>
                </a:lnTo>
                <a:cubicBezTo>
                  <a:pt x="105" y="1400"/>
                  <a:pt x="1417" y="99"/>
                  <a:pt x="3055" y="0"/>
                </a:cubicBezTo>
                <a:lnTo>
                  <a:pt x="3062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0" sx="102000" sy="102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920" y="558800"/>
            <a:ext cx="2305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负二项回归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161F8B8-AAA1-9EE3-1100-7CBA7F3A5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103" y="248919"/>
            <a:ext cx="5698832" cy="551262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749040" y="5159410"/>
            <a:ext cx="934720" cy="193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AA66630-2327-05D5-8FA3-4D2FE4B0A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103" y="5761543"/>
            <a:ext cx="5698832" cy="70577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805680" y="5781040"/>
            <a:ext cx="1178560" cy="1930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34841" y="1711158"/>
            <a:ext cx="2646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= u; 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=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451" y="2231035"/>
            <a:ext cx="1323985" cy="4191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/>
          <a:srcRect l="78396" t="18606" r="1245" b="-2"/>
          <a:stretch>
            <a:fillRect/>
          </a:stretch>
        </p:blipFill>
        <p:spPr>
          <a:xfrm>
            <a:off x="1880450" y="1757789"/>
            <a:ext cx="1323985" cy="2786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76415"/>
          </a:xfrm>
          <a:prstGeom prst="rect">
            <a:avLst/>
          </a:prstGeom>
          <a:gradFill>
            <a:gsLst>
              <a:gs pos="2000">
                <a:schemeClr val="accent2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0">
                <a:schemeClr val="bg1"/>
              </a:gs>
              <a:gs pos="100000">
                <a:srgbClr val="C5BDC6"/>
              </a:gs>
              <a:gs pos="94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2355002F-7400-645A-5A38-70D10E51B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18" y="4323726"/>
            <a:ext cx="3126230" cy="2174769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5CC420A3-18A3-07D9-683D-0CB4733D0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596" y="4622658"/>
            <a:ext cx="2890216" cy="1875837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D1F22E13-3408-91DF-8DD5-21ADAEFD8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115" y="4551504"/>
            <a:ext cx="3001724" cy="1947643"/>
          </a:xfrm>
          <a:prstGeom prst="rect">
            <a:avLst/>
          </a:prstGeom>
        </p:spPr>
      </p:pic>
      <p:sp>
        <p:nvSpPr>
          <p:cNvPr id="8" name="任意多边形 7"/>
          <p:cNvSpPr/>
          <p:nvPr/>
        </p:nvSpPr>
        <p:spPr>
          <a:xfrm rot="13080000">
            <a:off x="9648190" y="215265"/>
            <a:ext cx="6406515" cy="6398260"/>
          </a:xfrm>
          <a:custGeom>
            <a:avLst/>
            <a:gdLst>
              <a:gd name="adj" fmla="val 27546"/>
              <a:gd name="a" fmla="pin 0 adj 50000"/>
              <a:gd name="dr" fmla="*/ ss a 100000"/>
              <a:gd name="iwd2" fmla="+- wd2 0 dr"/>
              <a:gd name="ihd2" fmla="+- hd2 0 dr"/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6513" h="6469">
                <a:moveTo>
                  <a:pt x="4721" y="3429"/>
                </a:moveTo>
                <a:lnTo>
                  <a:pt x="6513" y="3429"/>
                </a:lnTo>
                <a:lnTo>
                  <a:pt x="6513" y="3442"/>
                </a:lnTo>
                <a:cubicBezTo>
                  <a:pt x="6409" y="5069"/>
                  <a:pt x="5097" y="6369"/>
                  <a:pt x="3458" y="6468"/>
                </a:cubicBezTo>
                <a:lnTo>
                  <a:pt x="3452" y="6469"/>
                </a:lnTo>
                <a:lnTo>
                  <a:pt x="3452" y="4677"/>
                </a:lnTo>
                <a:lnTo>
                  <a:pt x="3461" y="4676"/>
                </a:lnTo>
                <a:cubicBezTo>
                  <a:pt x="4107" y="4588"/>
                  <a:pt x="4619" y="4089"/>
                  <a:pt x="4717" y="3456"/>
                </a:cubicBezTo>
                <a:lnTo>
                  <a:pt x="4721" y="3429"/>
                </a:lnTo>
                <a:close/>
                <a:moveTo>
                  <a:pt x="0" y="3429"/>
                </a:moveTo>
                <a:lnTo>
                  <a:pt x="1792" y="3429"/>
                </a:lnTo>
                <a:lnTo>
                  <a:pt x="1796" y="3456"/>
                </a:lnTo>
                <a:cubicBezTo>
                  <a:pt x="1894" y="4089"/>
                  <a:pt x="2407" y="4588"/>
                  <a:pt x="3052" y="4676"/>
                </a:cubicBezTo>
                <a:lnTo>
                  <a:pt x="3062" y="4677"/>
                </a:lnTo>
                <a:lnTo>
                  <a:pt x="3062" y="6469"/>
                </a:lnTo>
                <a:lnTo>
                  <a:pt x="3055" y="6468"/>
                </a:lnTo>
                <a:cubicBezTo>
                  <a:pt x="1417" y="6369"/>
                  <a:pt x="105" y="5069"/>
                  <a:pt x="1" y="3442"/>
                </a:cubicBezTo>
                <a:lnTo>
                  <a:pt x="0" y="3429"/>
                </a:lnTo>
                <a:close/>
                <a:moveTo>
                  <a:pt x="3452" y="0"/>
                </a:moveTo>
                <a:lnTo>
                  <a:pt x="3458" y="0"/>
                </a:lnTo>
                <a:cubicBezTo>
                  <a:pt x="5097" y="99"/>
                  <a:pt x="6409" y="1400"/>
                  <a:pt x="6513" y="3026"/>
                </a:cubicBezTo>
                <a:lnTo>
                  <a:pt x="6513" y="3039"/>
                </a:lnTo>
                <a:lnTo>
                  <a:pt x="4721" y="3039"/>
                </a:lnTo>
                <a:lnTo>
                  <a:pt x="4717" y="3013"/>
                </a:lnTo>
                <a:cubicBezTo>
                  <a:pt x="4619" y="2380"/>
                  <a:pt x="4107" y="1881"/>
                  <a:pt x="3461" y="1793"/>
                </a:cubicBezTo>
                <a:lnTo>
                  <a:pt x="3452" y="1792"/>
                </a:lnTo>
                <a:lnTo>
                  <a:pt x="3452" y="0"/>
                </a:lnTo>
                <a:close/>
                <a:moveTo>
                  <a:pt x="3062" y="0"/>
                </a:moveTo>
                <a:lnTo>
                  <a:pt x="3062" y="1792"/>
                </a:lnTo>
                <a:lnTo>
                  <a:pt x="3052" y="1793"/>
                </a:lnTo>
                <a:cubicBezTo>
                  <a:pt x="2407" y="1881"/>
                  <a:pt x="1894" y="2380"/>
                  <a:pt x="1796" y="3013"/>
                </a:cubicBezTo>
                <a:lnTo>
                  <a:pt x="1792" y="3039"/>
                </a:lnTo>
                <a:lnTo>
                  <a:pt x="0" y="3039"/>
                </a:lnTo>
                <a:lnTo>
                  <a:pt x="1" y="3026"/>
                </a:lnTo>
                <a:cubicBezTo>
                  <a:pt x="105" y="1400"/>
                  <a:pt x="1417" y="99"/>
                  <a:pt x="3055" y="0"/>
                </a:cubicBezTo>
                <a:lnTo>
                  <a:pt x="3062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0" sx="102000" sy="102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8320" y="476018"/>
            <a:ext cx="553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模型解释</a:t>
            </a:r>
          </a:p>
        </p:txBody>
      </p:sp>
      <p:sp>
        <p:nvSpPr>
          <p:cNvPr id="16" name="矩形 15"/>
          <p:cNvSpPr/>
          <p:nvPr/>
        </p:nvSpPr>
        <p:spPr>
          <a:xfrm>
            <a:off x="2347138" y="4600690"/>
            <a:ext cx="1402080" cy="177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341262" y="5364430"/>
            <a:ext cx="1402080" cy="1440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571618" y="4621957"/>
            <a:ext cx="1298193" cy="1777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614531" y="5347545"/>
            <a:ext cx="1209830" cy="1777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62274" y="3514986"/>
            <a:ext cx="185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播放量增大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993234" y="3518792"/>
            <a:ext cx="192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播放量增大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1000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99024" y="2667870"/>
            <a:ext cx="549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13F831-BFC8-69E8-128A-413831745C99}"/>
              </a:ext>
            </a:extLst>
          </p:cNvPr>
          <p:cNvSpPr txBox="1"/>
          <p:nvPr/>
        </p:nvSpPr>
        <p:spPr>
          <a:xfrm>
            <a:off x="299023" y="1227269"/>
            <a:ext cx="615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562B85-9591-F2CF-D38D-60F0171715D3}"/>
              </a:ext>
            </a:extLst>
          </p:cNvPr>
          <p:cNvSpPr txBox="1"/>
          <p:nvPr/>
        </p:nvSpPr>
        <p:spPr>
          <a:xfrm>
            <a:off x="299022" y="1962958"/>
            <a:ext cx="615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WLS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2E4C07F-539F-0CC7-F2D9-D1E9033C1729}"/>
              </a:ext>
            </a:extLst>
          </p:cNvPr>
          <p:cNvSpPr/>
          <p:nvPr/>
        </p:nvSpPr>
        <p:spPr>
          <a:xfrm>
            <a:off x="8600857" y="4578229"/>
            <a:ext cx="1317099" cy="220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3E9185F-FAC5-F9CC-A437-CECD831A00B1}"/>
              </a:ext>
            </a:extLst>
          </p:cNvPr>
          <p:cNvSpPr/>
          <p:nvPr/>
        </p:nvSpPr>
        <p:spPr>
          <a:xfrm>
            <a:off x="8600856" y="5321224"/>
            <a:ext cx="1317099" cy="187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27B4E77-9156-5FEF-A7D0-43AB59CE16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565" y="2569251"/>
            <a:ext cx="7535231" cy="63901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40F1BBC-5E0E-506B-B58E-BAF5C9E675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564" y="1911638"/>
            <a:ext cx="7535231" cy="57229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97D595BF-1419-1580-2CCF-6D1F6747FB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563" y="1119720"/>
            <a:ext cx="7535231" cy="6485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CCD1F5D3-1391-F58A-54EC-76D2970465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2608" y="3493585"/>
            <a:ext cx="2301570" cy="403485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C4840D16-DB28-A5A1-641C-4472750174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1631" y="3469809"/>
            <a:ext cx="2425155" cy="451332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99A363E0-AD2C-F350-9EEA-734BCC528FA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38437"/>
          <a:stretch/>
        </p:blipFill>
        <p:spPr>
          <a:xfrm>
            <a:off x="3968018" y="4395572"/>
            <a:ext cx="2890215" cy="205304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FBDB34D1-81EB-2CCA-752F-A234271BD09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46099"/>
          <a:stretch/>
        </p:blipFill>
        <p:spPr>
          <a:xfrm>
            <a:off x="6966709" y="4345851"/>
            <a:ext cx="2890215" cy="2165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76415"/>
          </a:xfrm>
          <a:prstGeom prst="rect">
            <a:avLst/>
          </a:prstGeom>
          <a:gradFill>
            <a:gsLst>
              <a:gs pos="2000">
                <a:schemeClr val="accent2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0">
                <a:schemeClr val="bg1"/>
              </a:gs>
              <a:gs pos="100000">
                <a:srgbClr val="C5BDC6"/>
              </a:gs>
              <a:gs pos="94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18720000">
            <a:off x="9648190" y="215265"/>
            <a:ext cx="6406515" cy="6398260"/>
          </a:xfrm>
          <a:custGeom>
            <a:avLst/>
            <a:gdLst>
              <a:gd name="adj" fmla="val 27546"/>
              <a:gd name="a" fmla="pin 0 adj 50000"/>
              <a:gd name="dr" fmla="*/ ss a 100000"/>
              <a:gd name="iwd2" fmla="+- wd2 0 dr"/>
              <a:gd name="ihd2" fmla="+- hd2 0 dr"/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6513" h="6469">
                <a:moveTo>
                  <a:pt x="4721" y="3429"/>
                </a:moveTo>
                <a:lnTo>
                  <a:pt x="6513" y="3429"/>
                </a:lnTo>
                <a:lnTo>
                  <a:pt x="6513" y="3442"/>
                </a:lnTo>
                <a:cubicBezTo>
                  <a:pt x="6409" y="5069"/>
                  <a:pt x="5097" y="6369"/>
                  <a:pt x="3458" y="6468"/>
                </a:cubicBezTo>
                <a:lnTo>
                  <a:pt x="3452" y="6469"/>
                </a:lnTo>
                <a:lnTo>
                  <a:pt x="3452" y="4677"/>
                </a:lnTo>
                <a:lnTo>
                  <a:pt x="3461" y="4676"/>
                </a:lnTo>
                <a:cubicBezTo>
                  <a:pt x="4107" y="4588"/>
                  <a:pt x="4619" y="4089"/>
                  <a:pt x="4717" y="3456"/>
                </a:cubicBezTo>
                <a:lnTo>
                  <a:pt x="4721" y="3429"/>
                </a:lnTo>
                <a:close/>
                <a:moveTo>
                  <a:pt x="0" y="3429"/>
                </a:moveTo>
                <a:lnTo>
                  <a:pt x="1792" y="3429"/>
                </a:lnTo>
                <a:lnTo>
                  <a:pt x="1796" y="3456"/>
                </a:lnTo>
                <a:cubicBezTo>
                  <a:pt x="1894" y="4089"/>
                  <a:pt x="2407" y="4588"/>
                  <a:pt x="3052" y="4676"/>
                </a:cubicBezTo>
                <a:lnTo>
                  <a:pt x="3062" y="4677"/>
                </a:lnTo>
                <a:lnTo>
                  <a:pt x="3062" y="6469"/>
                </a:lnTo>
                <a:lnTo>
                  <a:pt x="3055" y="6468"/>
                </a:lnTo>
                <a:cubicBezTo>
                  <a:pt x="1417" y="6369"/>
                  <a:pt x="105" y="5069"/>
                  <a:pt x="1" y="3442"/>
                </a:cubicBezTo>
                <a:lnTo>
                  <a:pt x="0" y="3429"/>
                </a:lnTo>
                <a:close/>
                <a:moveTo>
                  <a:pt x="3452" y="0"/>
                </a:moveTo>
                <a:lnTo>
                  <a:pt x="3458" y="0"/>
                </a:lnTo>
                <a:cubicBezTo>
                  <a:pt x="5097" y="99"/>
                  <a:pt x="6409" y="1400"/>
                  <a:pt x="6513" y="3026"/>
                </a:cubicBezTo>
                <a:lnTo>
                  <a:pt x="6513" y="3039"/>
                </a:lnTo>
                <a:lnTo>
                  <a:pt x="4721" y="3039"/>
                </a:lnTo>
                <a:lnTo>
                  <a:pt x="4717" y="3013"/>
                </a:lnTo>
                <a:cubicBezTo>
                  <a:pt x="4619" y="2380"/>
                  <a:pt x="4107" y="1881"/>
                  <a:pt x="3461" y="1793"/>
                </a:cubicBezTo>
                <a:lnTo>
                  <a:pt x="3452" y="1792"/>
                </a:lnTo>
                <a:lnTo>
                  <a:pt x="3452" y="0"/>
                </a:lnTo>
                <a:close/>
                <a:moveTo>
                  <a:pt x="3062" y="0"/>
                </a:moveTo>
                <a:lnTo>
                  <a:pt x="3062" y="1792"/>
                </a:lnTo>
                <a:lnTo>
                  <a:pt x="3052" y="1793"/>
                </a:lnTo>
                <a:cubicBezTo>
                  <a:pt x="2407" y="1881"/>
                  <a:pt x="1894" y="2380"/>
                  <a:pt x="1796" y="3013"/>
                </a:cubicBezTo>
                <a:lnTo>
                  <a:pt x="1792" y="3039"/>
                </a:lnTo>
                <a:lnTo>
                  <a:pt x="0" y="3039"/>
                </a:lnTo>
                <a:lnTo>
                  <a:pt x="1" y="3026"/>
                </a:lnTo>
                <a:cubicBezTo>
                  <a:pt x="105" y="1400"/>
                  <a:pt x="1417" y="99"/>
                  <a:pt x="3055" y="0"/>
                </a:cubicBezTo>
                <a:lnTo>
                  <a:pt x="3062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0" sx="102000" sy="102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59" y="1746934"/>
            <a:ext cx="5487245" cy="33349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60797" y="2121733"/>
            <a:ext cx="34786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Follower: nonnegative integer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count data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View it as a continuous variable and take log then fit a multiple linear regression;</a:t>
            </a:r>
          </a:p>
          <a:p>
            <a:endParaRPr lang="en-US" altLang="zh-CN" dirty="0"/>
          </a:p>
          <a:p>
            <a:r>
              <a:rPr lang="en-US" altLang="zh-CN" dirty="0"/>
              <a:t>Fit a </a:t>
            </a:r>
            <a:r>
              <a:rPr lang="en-US" altLang="zh-CN" dirty="0" err="1"/>
              <a:t>poisson</a:t>
            </a:r>
            <a:r>
              <a:rPr lang="en-US" altLang="zh-CN" dirty="0"/>
              <a:t> model or negative binomial model;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r="25759"/>
          <a:stretch>
            <a:fillRect/>
          </a:stretch>
        </p:blipFill>
        <p:spPr>
          <a:xfrm>
            <a:off x="2635229" y="2248784"/>
            <a:ext cx="2997126" cy="137226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85800" y="623633"/>
            <a:ext cx="206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回归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76415"/>
          </a:xfrm>
          <a:prstGeom prst="rect">
            <a:avLst/>
          </a:prstGeom>
          <a:gradFill>
            <a:gsLst>
              <a:gs pos="2000">
                <a:schemeClr val="accent2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0">
                <a:schemeClr val="bg1"/>
              </a:gs>
              <a:gs pos="100000">
                <a:srgbClr val="C5BDC6"/>
              </a:gs>
              <a:gs pos="94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 7"/>
          <p:cNvSpPr/>
          <p:nvPr/>
        </p:nvSpPr>
        <p:spPr>
          <a:xfrm rot="13380000">
            <a:off x="9648190" y="215265"/>
            <a:ext cx="6406515" cy="6398260"/>
          </a:xfrm>
          <a:custGeom>
            <a:avLst/>
            <a:gdLst>
              <a:gd name="adj" fmla="val 27546"/>
              <a:gd name="a" fmla="pin 0 adj 50000"/>
              <a:gd name="dr" fmla="*/ ss a 100000"/>
              <a:gd name="iwd2" fmla="+- wd2 0 dr"/>
              <a:gd name="ihd2" fmla="+- hd2 0 dr"/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6513" h="6469">
                <a:moveTo>
                  <a:pt x="4721" y="3429"/>
                </a:moveTo>
                <a:lnTo>
                  <a:pt x="6513" y="3429"/>
                </a:lnTo>
                <a:lnTo>
                  <a:pt x="6513" y="3442"/>
                </a:lnTo>
                <a:cubicBezTo>
                  <a:pt x="6409" y="5069"/>
                  <a:pt x="5097" y="6369"/>
                  <a:pt x="3458" y="6468"/>
                </a:cubicBezTo>
                <a:lnTo>
                  <a:pt x="3452" y="6469"/>
                </a:lnTo>
                <a:lnTo>
                  <a:pt x="3452" y="4677"/>
                </a:lnTo>
                <a:lnTo>
                  <a:pt x="3461" y="4676"/>
                </a:lnTo>
                <a:cubicBezTo>
                  <a:pt x="4107" y="4588"/>
                  <a:pt x="4619" y="4089"/>
                  <a:pt x="4717" y="3456"/>
                </a:cubicBezTo>
                <a:lnTo>
                  <a:pt x="4721" y="3429"/>
                </a:lnTo>
                <a:close/>
                <a:moveTo>
                  <a:pt x="0" y="3429"/>
                </a:moveTo>
                <a:lnTo>
                  <a:pt x="1792" y="3429"/>
                </a:lnTo>
                <a:lnTo>
                  <a:pt x="1796" y="3456"/>
                </a:lnTo>
                <a:cubicBezTo>
                  <a:pt x="1894" y="4089"/>
                  <a:pt x="2407" y="4588"/>
                  <a:pt x="3052" y="4676"/>
                </a:cubicBezTo>
                <a:lnTo>
                  <a:pt x="3062" y="4677"/>
                </a:lnTo>
                <a:lnTo>
                  <a:pt x="3062" y="6469"/>
                </a:lnTo>
                <a:lnTo>
                  <a:pt x="3055" y="6468"/>
                </a:lnTo>
                <a:cubicBezTo>
                  <a:pt x="1417" y="6369"/>
                  <a:pt x="105" y="5069"/>
                  <a:pt x="1" y="3442"/>
                </a:cubicBezTo>
                <a:lnTo>
                  <a:pt x="0" y="3429"/>
                </a:lnTo>
                <a:close/>
                <a:moveTo>
                  <a:pt x="3452" y="0"/>
                </a:moveTo>
                <a:lnTo>
                  <a:pt x="3458" y="0"/>
                </a:lnTo>
                <a:cubicBezTo>
                  <a:pt x="5097" y="99"/>
                  <a:pt x="6409" y="1400"/>
                  <a:pt x="6513" y="3026"/>
                </a:cubicBezTo>
                <a:lnTo>
                  <a:pt x="6513" y="3039"/>
                </a:lnTo>
                <a:lnTo>
                  <a:pt x="4721" y="3039"/>
                </a:lnTo>
                <a:lnTo>
                  <a:pt x="4717" y="3013"/>
                </a:lnTo>
                <a:cubicBezTo>
                  <a:pt x="4619" y="2380"/>
                  <a:pt x="4107" y="1881"/>
                  <a:pt x="3461" y="1793"/>
                </a:cubicBezTo>
                <a:lnTo>
                  <a:pt x="3452" y="1792"/>
                </a:lnTo>
                <a:lnTo>
                  <a:pt x="3452" y="0"/>
                </a:lnTo>
                <a:close/>
                <a:moveTo>
                  <a:pt x="3062" y="0"/>
                </a:moveTo>
                <a:lnTo>
                  <a:pt x="3062" y="1792"/>
                </a:lnTo>
                <a:lnTo>
                  <a:pt x="3052" y="1793"/>
                </a:lnTo>
                <a:cubicBezTo>
                  <a:pt x="2407" y="1881"/>
                  <a:pt x="1894" y="2380"/>
                  <a:pt x="1796" y="3013"/>
                </a:cubicBezTo>
                <a:lnTo>
                  <a:pt x="1792" y="3039"/>
                </a:lnTo>
                <a:lnTo>
                  <a:pt x="0" y="3039"/>
                </a:lnTo>
                <a:lnTo>
                  <a:pt x="1" y="3026"/>
                </a:lnTo>
                <a:cubicBezTo>
                  <a:pt x="105" y="1400"/>
                  <a:pt x="1417" y="99"/>
                  <a:pt x="3055" y="0"/>
                </a:cubicBezTo>
                <a:lnTo>
                  <a:pt x="3062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0" sx="102000" sy="102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6639" y="5617790"/>
            <a:ext cx="10287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preparing: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离散变量设为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factor; 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self_tags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转变为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类别变量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;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综合与第三方平台关联信息 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num_platforms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Log transformation</a:t>
            </a:r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18625"/>
          <a:stretch>
            <a:fillRect/>
          </a:stretch>
        </p:blipFill>
        <p:spPr>
          <a:xfrm>
            <a:off x="940132" y="1240210"/>
            <a:ext cx="8147494" cy="119025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33" y="2556794"/>
            <a:ext cx="8147494" cy="118115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132" y="3843337"/>
            <a:ext cx="8147494" cy="142323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29708" y="503332"/>
            <a:ext cx="2824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多元线性回归</a:t>
            </a:r>
          </a:p>
        </p:txBody>
      </p:sp>
      <p:sp>
        <p:nvSpPr>
          <p:cNvPr id="6" name="矩形 5"/>
          <p:cNvSpPr/>
          <p:nvPr/>
        </p:nvSpPr>
        <p:spPr>
          <a:xfrm>
            <a:off x="2900149" y="1139588"/>
            <a:ext cx="423081" cy="3549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00149" y="3780072"/>
            <a:ext cx="614150" cy="333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096000" y="3780072"/>
            <a:ext cx="1328382" cy="333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760191" y="2493731"/>
            <a:ext cx="2233684" cy="28731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53236" y="3770537"/>
            <a:ext cx="1692322" cy="33364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76415"/>
          </a:xfrm>
          <a:prstGeom prst="rect">
            <a:avLst/>
          </a:prstGeom>
          <a:gradFill>
            <a:gsLst>
              <a:gs pos="2000">
                <a:schemeClr val="accent2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0">
                <a:schemeClr val="bg1"/>
              </a:gs>
              <a:gs pos="100000">
                <a:srgbClr val="C5BDC6"/>
              </a:gs>
              <a:gs pos="94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7800000">
            <a:off x="9648190" y="215265"/>
            <a:ext cx="6406515" cy="6398260"/>
          </a:xfrm>
          <a:custGeom>
            <a:avLst/>
            <a:gdLst>
              <a:gd name="adj" fmla="val 27546"/>
              <a:gd name="a" fmla="pin 0 adj 50000"/>
              <a:gd name="dr" fmla="*/ ss a 100000"/>
              <a:gd name="iwd2" fmla="+- wd2 0 dr"/>
              <a:gd name="ihd2" fmla="+- hd2 0 dr"/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6513" h="6469">
                <a:moveTo>
                  <a:pt x="4721" y="3429"/>
                </a:moveTo>
                <a:lnTo>
                  <a:pt x="6513" y="3429"/>
                </a:lnTo>
                <a:lnTo>
                  <a:pt x="6513" y="3442"/>
                </a:lnTo>
                <a:cubicBezTo>
                  <a:pt x="6409" y="5069"/>
                  <a:pt x="5097" y="6369"/>
                  <a:pt x="3458" y="6468"/>
                </a:cubicBezTo>
                <a:lnTo>
                  <a:pt x="3452" y="6469"/>
                </a:lnTo>
                <a:lnTo>
                  <a:pt x="3452" y="4677"/>
                </a:lnTo>
                <a:lnTo>
                  <a:pt x="3461" y="4676"/>
                </a:lnTo>
                <a:cubicBezTo>
                  <a:pt x="4107" y="4588"/>
                  <a:pt x="4619" y="4089"/>
                  <a:pt x="4717" y="3456"/>
                </a:cubicBezTo>
                <a:lnTo>
                  <a:pt x="4721" y="3429"/>
                </a:lnTo>
                <a:close/>
                <a:moveTo>
                  <a:pt x="0" y="3429"/>
                </a:moveTo>
                <a:lnTo>
                  <a:pt x="1792" y="3429"/>
                </a:lnTo>
                <a:lnTo>
                  <a:pt x="1796" y="3456"/>
                </a:lnTo>
                <a:cubicBezTo>
                  <a:pt x="1894" y="4089"/>
                  <a:pt x="2407" y="4588"/>
                  <a:pt x="3052" y="4676"/>
                </a:cubicBezTo>
                <a:lnTo>
                  <a:pt x="3062" y="4677"/>
                </a:lnTo>
                <a:lnTo>
                  <a:pt x="3062" y="6469"/>
                </a:lnTo>
                <a:lnTo>
                  <a:pt x="3055" y="6468"/>
                </a:lnTo>
                <a:cubicBezTo>
                  <a:pt x="1417" y="6369"/>
                  <a:pt x="105" y="5069"/>
                  <a:pt x="1" y="3442"/>
                </a:cubicBezTo>
                <a:lnTo>
                  <a:pt x="0" y="3429"/>
                </a:lnTo>
                <a:close/>
                <a:moveTo>
                  <a:pt x="3452" y="0"/>
                </a:moveTo>
                <a:lnTo>
                  <a:pt x="3458" y="0"/>
                </a:lnTo>
                <a:cubicBezTo>
                  <a:pt x="5097" y="99"/>
                  <a:pt x="6409" y="1400"/>
                  <a:pt x="6513" y="3026"/>
                </a:cubicBezTo>
                <a:lnTo>
                  <a:pt x="6513" y="3039"/>
                </a:lnTo>
                <a:lnTo>
                  <a:pt x="4721" y="3039"/>
                </a:lnTo>
                <a:lnTo>
                  <a:pt x="4717" y="3013"/>
                </a:lnTo>
                <a:cubicBezTo>
                  <a:pt x="4619" y="2380"/>
                  <a:pt x="4107" y="1881"/>
                  <a:pt x="3461" y="1793"/>
                </a:cubicBezTo>
                <a:lnTo>
                  <a:pt x="3452" y="1792"/>
                </a:lnTo>
                <a:lnTo>
                  <a:pt x="3452" y="0"/>
                </a:lnTo>
                <a:close/>
                <a:moveTo>
                  <a:pt x="3062" y="0"/>
                </a:moveTo>
                <a:lnTo>
                  <a:pt x="3062" y="1792"/>
                </a:lnTo>
                <a:lnTo>
                  <a:pt x="3052" y="1793"/>
                </a:lnTo>
                <a:cubicBezTo>
                  <a:pt x="2407" y="1881"/>
                  <a:pt x="1894" y="2380"/>
                  <a:pt x="1796" y="3013"/>
                </a:cubicBezTo>
                <a:lnTo>
                  <a:pt x="1792" y="3039"/>
                </a:lnTo>
                <a:lnTo>
                  <a:pt x="0" y="3039"/>
                </a:lnTo>
                <a:lnTo>
                  <a:pt x="1" y="3026"/>
                </a:lnTo>
                <a:cubicBezTo>
                  <a:pt x="105" y="1400"/>
                  <a:pt x="1417" y="99"/>
                  <a:pt x="3055" y="0"/>
                </a:cubicBezTo>
                <a:lnTo>
                  <a:pt x="3062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0" sx="102000" sy="102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t="4872" r="32444" b="2723"/>
          <a:stretch>
            <a:fillRect/>
          </a:stretch>
        </p:blipFill>
        <p:spPr>
          <a:xfrm>
            <a:off x="360832" y="896638"/>
            <a:ext cx="1290168" cy="24028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5C06E9D-1E55-75CC-F949-B6461BB5A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480" y="896638"/>
            <a:ext cx="7323618" cy="45159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76415"/>
          </a:xfrm>
          <a:prstGeom prst="rect">
            <a:avLst/>
          </a:prstGeom>
          <a:gradFill>
            <a:gsLst>
              <a:gs pos="2000">
                <a:schemeClr val="accent2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0">
                <a:schemeClr val="bg1"/>
              </a:gs>
              <a:gs pos="100000">
                <a:srgbClr val="C5BDC6"/>
              </a:gs>
              <a:gs pos="94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2340000">
            <a:off x="9648190" y="215265"/>
            <a:ext cx="6406515" cy="6398260"/>
          </a:xfrm>
          <a:custGeom>
            <a:avLst/>
            <a:gdLst>
              <a:gd name="adj" fmla="val 27546"/>
              <a:gd name="a" fmla="pin 0 adj 50000"/>
              <a:gd name="dr" fmla="*/ ss a 100000"/>
              <a:gd name="iwd2" fmla="+- wd2 0 dr"/>
              <a:gd name="ihd2" fmla="+- hd2 0 dr"/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6513" h="6469">
                <a:moveTo>
                  <a:pt x="4721" y="3429"/>
                </a:moveTo>
                <a:lnTo>
                  <a:pt x="6513" y="3429"/>
                </a:lnTo>
                <a:lnTo>
                  <a:pt x="6513" y="3442"/>
                </a:lnTo>
                <a:cubicBezTo>
                  <a:pt x="6409" y="5069"/>
                  <a:pt x="5097" y="6369"/>
                  <a:pt x="3458" y="6468"/>
                </a:cubicBezTo>
                <a:lnTo>
                  <a:pt x="3452" y="6469"/>
                </a:lnTo>
                <a:lnTo>
                  <a:pt x="3452" y="4677"/>
                </a:lnTo>
                <a:lnTo>
                  <a:pt x="3461" y="4676"/>
                </a:lnTo>
                <a:cubicBezTo>
                  <a:pt x="4107" y="4588"/>
                  <a:pt x="4619" y="4089"/>
                  <a:pt x="4717" y="3456"/>
                </a:cubicBezTo>
                <a:lnTo>
                  <a:pt x="4721" y="3429"/>
                </a:lnTo>
                <a:close/>
                <a:moveTo>
                  <a:pt x="0" y="3429"/>
                </a:moveTo>
                <a:lnTo>
                  <a:pt x="1792" y="3429"/>
                </a:lnTo>
                <a:lnTo>
                  <a:pt x="1796" y="3456"/>
                </a:lnTo>
                <a:cubicBezTo>
                  <a:pt x="1894" y="4089"/>
                  <a:pt x="2407" y="4588"/>
                  <a:pt x="3052" y="4676"/>
                </a:cubicBezTo>
                <a:lnTo>
                  <a:pt x="3062" y="4677"/>
                </a:lnTo>
                <a:lnTo>
                  <a:pt x="3062" y="6469"/>
                </a:lnTo>
                <a:lnTo>
                  <a:pt x="3055" y="6468"/>
                </a:lnTo>
                <a:cubicBezTo>
                  <a:pt x="1417" y="6369"/>
                  <a:pt x="105" y="5069"/>
                  <a:pt x="1" y="3442"/>
                </a:cubicBezTo>
                <a:lnTo>
                  <a:pt x="0" y="3429"/>
                </a:lnTo>
                <a:close/>
                <a:moveTo>
                  <a:pt x="3452" y="0"/>
                </a:moveTo>
                <a:lnTo>
                  <a:pt x="3458" y="0"/>
                </a:lnTo>
                <a:cubicBezTo>
                  <a:pt x="5097" y="99"/>
                  <a:pt x="6409" y="1400"/>
                  <a:pt x="6513" y="3026"/>
                </a:cubicBezTo>
                <a:lnTo>
                  <a:pt x="6513" y="3039"/>
                </a:lnTo>
                <a:lnTo>
                  <a:pt x="4721" y="3039"/>
                </a:lnTo>
                <a:lnTo>
                  <a:pt x="4717" y="3013"/>
                </a:lnTo>
                <a:cubicBezTo>
                  <a:pt x="4619" y="2380"/>
                  <a:pt x="4107" y="1881"/>
                  <a:pt x="3461" y="1793"/>
                </a:cubicBezTo>
                <a:lnTo>
                  <a:pt x="3452" y="1792"/>
                </a:lnTo>
                <a:lnTo>
                  <a:pt x="3452" y="0"/>
                </a:lnTo>
                <a:close/>
                <a:moveTo>
                  <a:pt x="3062" y="0"/>
                </a:moveTo>
                <a:lnTo>
                  <a:pt x="3062" y="1792"/>
                </a:lnTo>
                <a:lnTo>
                  <a:pt x="3052" y="1793"/>
                </a:lnTo>
                <a:cubicBezTo>
                  <a:pt x="2407" y="1881"/>
                  <a:pt x="1894" y="2380"/>
                  <a:pt x="1796" y="3013"/>
                </a:cubicBezTo>
                <a:lnTo>
                  <a:pt x="1792" y="3039"/>
                </a:lnTo>
                <a:lnTo>
                  <a:pt x="0" y="3039"/>
                </a:lnTo>
                <a:lnTo>
                  <a:pt x="1" y="3026"/>
                </a:lnTo>
                <a:cubicBezTo>
                  <a:pt x="105" y="1400"/>
                  <a:pt x="1417" y="99"/>
                  <a:pt x="3055" y="0"/>
                </a:cubicBezTo>
                <a:lnTo>
                  <a:pt x="3062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0" sx="102000" sy="102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D4746D-54DA-EA09-C803-F608126AB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06" y="368005"/>
            <a:ext cx="5743418" cy="599039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44806" y="5625450"/>
            <a:ext cx="5289697" cy="180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20643" y="5818417"/>
            <a:ext cx="1699437" cy="180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276922" y="2763038"/>
            <a:ext cx="1738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 statistic is significant, so the model is useful;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5080"/>
            <a:ext cx="12192000" cy="6876415"/>
          </a:xfrm>
          <a:prstGeom prst="rect">
            <a:avLst/>
          </a:prstGeom>
          <a:gradFill>
            <a:gsLst>
              <a:gs pos="2000">
                <a:schemeClr val="accent2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0">
                <a:schemeClr val="bg1"/>
              </a:gs>
              <a:gs pos="100000">
                <a:srgbClr val="C5BDC6"/>
              </a:gs>
              <a:gs pos="94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BF355E-F6BA-B981-13F1-BBD91FFB2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08" y="411740"/>
            <a:ext cx="5691373" cy="5882120"/>
          </a:xfrm>
          <a:prstGeom prst="rect">
            <a:avLst/>
          </a:prstGeom>
        </p:spPr>
      </p:pic>
      <p:sp>
        <p:nvSpPr>
          <p:cNvPr id="8" name="任意多边形 7"/>
          <p:cNvSpPr/>
          <p:nvPr/>
        </p:nvSpPr>
        <p:spPr>
          <a:xfrm rot="18480000">
            <a:off x="9648190" y="215265"/>
            <a:ext cx="6406515" cy="6398260"/>
          </a:xfrm>
          <a:custGeom>
            <a:avLst/>
            <a:gdLst>
              <a:gd name="adj" fmla="val 27546"/>
              <a:gd name="a" fmla="pin 0 adj 50000"/>
              <a:gd name="dr" fmla="*/ ss a 100000"/>
              <a:gd name="iwd2" fmla="+- wd2 0 dr"/>
              <a:gd name="ihd2" fmla="+- hd2 0 dr"/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6513" h="6469">
                <a:moveTo>
                  <a:pt x="4721" y="3429"/>
                </a:moveTo>
                <a:lnTo>
                  <a:pt x="6513" y="3429"/>
                </a:lnTo>
                <a:lnTo>
                  <a:pt x="6513" y="3442"/>
                </a:lnTo>
                <a:cubicBezTo>
                  <a:pt x="6409" y="5069"/>
                  <a:pt x="5097" y="6369"/>
                  <a:pt x="3458" y="6468"/>
                </a:cubicBezTo>
                <a:lnTo>
                  <a:pt x="3452" y="6469"/>
                </a:lnTo>
                <a:lnTo>
                  <a:pt x="3452" y="4677"/>
                </a:lnTo>
                <a:lnTo>
                  <a:pt x="3461" y="4676"/>
                </a:lnTo>
                <a:cubicBezTo>
                  <a:pt x="4107" y="4588"/>
                  <a:pt x="4619" y="4089"/>
                  <a:pt x="4717" y="3456"/>
                </a:cubicBezTo>
                <a:lnTo>
                  <a:pt x="4721" y="3429"/>
                </a:lnTo>
                <a:close/>
                <a:moveTo>
                  <a:pt x="0" y="3429"/>
                </a:moveTo>
                <a:lnTo>
                  <a:pt x="1792" y="3429"/>
                </a:lnTo>
                <a:lnTo>
                  <a:pt x="1796" y="3456"/>
                </a:lnTo>
                <a:cubicBezTo>
                  <a:pt x="1894" y="4089"/>
                  <a:pt x="2407" y="4588"/>
                  <a:pt x="3052" y="4676"/>
                </a:cubicBezTo>
                <a:lnTo>
                  <a:pt x="3062" y="4677"/>
                </a:lnTo>
                <a:lnTo>
                  <a:pt x="3062" y="6469"/>
                </a:lnTo>
                <a:lnTo>
                  <a:pt x="3055" y="6468"/>
                </a:lnTo>
                <a:cubicBezTo>
                  <a:pt x="1417" y="6369"/>
                  <a:pt x="105" y="5069"/>
                  <a:pt x="1" y="3442"/>
                </a:cubicBezTo>
                <a:lnTo>
                  <a:pt x="0" y="3429"/>
                </a:lnTo>
                <a:close/>
                <a:moveTo>
                  <a:pt x="3452" y="0"/>
                </a:moveTo>
                <a:lnTo>
                  <a:pt x="3458" y="0"/>
                </a:lnTo>
                <a:cubicBezTo>
                  <a:pt x="5097" y="99"/>
                  <a:pt x="6409" y="1400"/>
                  <a:pt x="6513" y="3026"/>
                </a:cubicBezTo>
                <a:lnTo>
                  <a:pt x="6513" y="3039"/>
                </a:lnTo>
                <a:lnTo>
                  <a:pt x="4721" y="3039"/>
                </a:lnTo>
                <a:lnTo>
                  <a:pt x="4717" y="3013"/>
                </a:lnTo>
                <a:cubicBezTo>
                  <a:pt x="4619" y="2380"/>
                  <a:pt x="4107" y="1881"/>
                  <a:pt x="3461" y="1793"/>
                </a:cubicBezTo>
                <a:lnTo>
                  <a:pt x="3452" y="1792"/>
                </a:lnTo>
                <a:lnTo>
                  <a:pt x="3452" y="0"/>
                </a:lnTo>
                <a:close/>
                <a:moveTo>
                  <a:pt x="3062" y="0"/>
                </a:moveTo>
                <a:lnTo>
                  <a:pt x="3062" y="1792"/>
                </a:lnTo>
                <a:lnTo>
                  <a:pt x="3052" y="1793"/>
                </a:lnTo>
                <a:cubicBezTo>
                  <a:pt x="2407" y="1881"/>
                  <a:pt x="1894" y="2380"/>
                  <a:pt x="1796" y="3013"/>
                </a:cubicBezTo>
                <a:lnTo>
                  <a:pt x="1792" y="3039"/>
                </a:lnTo>
                <a:lnTo>
                  <a:pt x="0" y="3039"/>
                </a:lnTo>
                <a:lnTo>
                  <a:pt x="1" y="3026"/>
                </a:lnTo>
                <a:cubicBezTo>
                  <a:pt x="105" y="1400"/>
                  <a:pt x="1417" y="99"/>
                  <a:pt x="3055" y="0"/>
                </a:cubicBezTo>
                <a:lnTo>
                  <a:pt x="3062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0" sx="102000" sy="102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7196" y="5604317"/>
            <a:ext cx="4785360" cy="17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67196" y="3276600"/>
            <a:ext cx="2580524" cy="1524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945820" y="1168479"/>
            <a:ext cx="2051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Step(BIC)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新增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time_ave20,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video_max_ratio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826" y="3641987"/>
            <a:ext cx="3267099" cy="3476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D84029B-2391-46FD-FBE1-3B2A2CB6A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090" y="4230619"/>
            <a:ext cx="3895753" cy="16097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76415"/>
          </a:xfrm>
          <a:prstGeom prst="rect">
            <a:avLst/>
          </a:prstGeom>
          <a:gradFill>
            <a:gsLst>
              <a:gs pos="2000">
                <a:schemeClr val="accent2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0">
                <a:schemeClr val="bg1"/>
              </a:gs>
              <a:gs pos="100000">
                <a:srgbClr val="C5BDC6"/>
              </a:gs>
              <a:gs pos="94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13020000">
            <a:off x="9648190" y="215265"/>
            <a:ext cx="6406515" cy="6398260"/>
          </a:xfrm>
          <a:custGeom>
            <a:avLst/>
            <a:gdLst>
              <a:gd name="adj" fmla="val 27546"/>
              <a:gd name="a" fmla="pin 0 adj 50000"/>
              <a:gd name="dr" fmla="*/ ss a 100000"/>
              <a:gd name="iwd2" fmla="+- wd2 0 dr"/>
              <a:gd name="ihd2" fmla="+- hd2 0 dr"/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6513" h="6469">
                <a:moveTo>
                  <a:pt x="4721" y="3429"/>
                </a:moveTo>
                <a:lnTo>
                  <a:pt x="6513" y="3429"/>
                </a:lnTo>
                <a:lnTo>
                  <a:pt x="6513" y="3442"/>
                </a:lnTo>
                <a:cubicBezTo>
                  <a:pt x="6409" y="5069"/>
                  <a:pt x="5097" y="6369"/>
                  <a:pt x="3458" y="6468"/>
                </a:cubicBezTo>
                <a:lnTo>
                  <a:pt x="3452" y="6469"/>
                </a:lnTo>
                <a:lnTo>
                  <a:pt x="3452" y="4677"/>
                </a:lnTo>
                <a:lnTo>
                  <a:pt x="3461" y="4676"/>
                </a:lnTo>
                <a:cubicBezTo>
                  <a:pt x="4107" y="4588"/>
                  <a:pt x="4619" y="4089"/>
                  <a:pt x="4717" y="3456"/>
                </a:cubicBezTo>
                <a:lnTo>
                  <a:pt x="4721" y="3429"/>
                </a:lnTo>
                <a:close/>
                <a:moveTo>
                  <a:pt x="0" y="3429"/>
                </a:moveTo>
                <a:lnTo>
                  <a:pt x="1792" y="3429"/>
                </a:lnTo>
                <a:lnTo>
                  <a:pt x="1796" y="3456"/>
                </a:lnTo>
                <a:cubicBezTo>
                  <a:pt x="1894" y="4089"/>
                  <a:pt x="2407" y="4588"/>
                  <a:pt x="3052" y="4676"/>
                </a:cubicBezTo>
                <a:lnTo>
                  <a:pt x="3062" y="4677"/>
                </a:lnTo>
                <a:lnTo>
                  <a:pt x="3062" y="6469"/>
                </a:lnTo>
                <a:lnTo>
                  <a:pt x="3055" y="6468"/>
                </a:lnTo>
                <a:cubicBezTo>
                  <a:pt x="1417" y="6369"/>
                  <a:pt x="105" y="5069"/>
                  <a:pt x="1" y="3442"/>
                </a:cubicBezTo>
                <a:lnTo>
                  <a:pt x="0" y="3429"/>
                </a:lnTo>
                <a:close/>
                <a:moveTo>
                  <a:pt x="3452" y="0"/>
                </a:moveTo>
                <a:lnTo>
                  <a:pt x="3458" y="0"/>
                </a:lnTo>
                <a:cubicBezTo>
                  <a:pt x="5097" y="99"/>
                  <a:pt x="6409" y="1400"/>
                  <a:pt x="6513" y="3026"/>
                </a:cubicBezTo>
                <a:lnTo>
                  <a:pt x="6513" y="3039"/>
                </a:lnTo>
                <a:lnTo>
                  <a:pt x="4721" y="3039"/>
                </a:lnTo>
                <a:lnTo>
                  <a:pt x="4717" y="3013"/>
                </a:lnTo>
                <a:cubicBezTo>
                  <a:pt x="4619" y="2380"/>
                  <a:pt x="4107" y="1881"/>
                  <a:pt x="3461" y="1793"/>
                </a:cubicBezTo>
                <a:lnTo>
                  <a:pt x="3452" y="1792"/>
                </a:lnTo>
                <a:lnTo>
                  <a:pt x="3452" y="0"/>
                </a:lnTo>
                <a:close/>
                <a:moveTo>
                  <a:pt x="3062" y="0"/>
                </a:moveTo>
                <a:lnTo>
                  <a:pt x="3062" y="1792"/>
                </a:lnTo>
                <a:lnTo>
                  <a:pt x="3052" y="1793"/>
                </a:lnTo>
                <a:cubicBezTo>
                  <a:pt x="2407" y="1881"/>
                  <a:pt x="1894" y="2380"/>
                  <a:pt x="1796" y="3013"/>
                </a:cubicBezTo>
                <a:lnTo>
                  <a:pt x="1792" y="3039"/>
                </a:lnTo>
                <a:lnTo>
                  <a:pt x="0" y="3039"/>
                </a:lnTo>
                <a:lnTo>
                  <a:pt x="1" y="3026"/>
                </a:lnTo>
                <a:cubicBezTo>
                  <a:pt x="105" y="1400"/>
                  <a:pt x="1417" y="99"/>
                  <a:pt x="3055" y="0"/>
                </a:cubicBezTo>
                <a:lnTo>
                  <a:pt x="3062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0" sx="102000" sy="102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2320" y="51548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the assumptions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27200" y="5425119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Independence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802120" y="2543274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Normality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ECDDC0-6EAE-AC9C-CDE7-4E9945263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006" y="4698403"/>
            <a:ext cx="5038041" cy="1779718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7170420" y="5606491"/>
            <a:ext cx="650240" cy="187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542030-AE8D-2DDD-5A2B-D9A6CD2C7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47" y="1214559"/>
            <a:ext cx="5602640" cy="30267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76415"/>
          </a:xfrm>
          <a:prstGeom prst="rect">
            <a:avLst/>
          </a:prstGeom>
          <a:gradFill>
            <a:gsLst>
              <a:gs pos="2000">
                <a:schemeClr val="accent2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0">
                <a:schemeClr val="bg1"/>
              </a:gs>
              <a:gs pos="100000">
                <a:srgbClr val="C5BDC6"/>
              </a:gs>
              <a:gs pos="94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7680000">
            <a:off x="9648190" y="215265"/>
            <a:ext cx="6406515" cy="6398260"/>
          </a:xfrm>
          <a:custGeom>
            <a:avLst/>
            <a:gdLst>
              <a:gd name="adj" fmla="val 27546"/>
              <a:gd name="a" fmla="pin 0 adj 50000"/>
              <a:gd name="dr" fmla="*/ ss a 100000"/>
              <a:gd name="iwd2" fmla="+- wd2 0 dr"/>
              <a:gd name="ihd2" fmla="+- hd2 0 dr"/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6513" h="6469">
                <a:moveTo>
                  <a:pt x="4721" y="3429"/>
                </a:moveTo>
                <a:lnTo>
                  <a:pt x="6513" y="3429"/>
                </a:lnTo>
                <a:lnTo>
                  <a:pt x="6513" y="3442"/>
                </a:lnTo>
                <a:cubicBezTo>
                  <a:pt x="6409" y="5069"/>
                  <a:pt x="5097" y="6369"/>
                  <a:pt x="3458" y="6468"/>
                </a:cubicBezTo>
                <a:lnTo>
                  <a:pt x="3452" y="6469"/>
                </a:lnTo>
                <a:lnTo>
                  <a:pt x="3452" y="4677"/>
                </a:lnTo>
                <a:lnTo>
                  <a:pt x="3461" y="4676"/>
                </a:lnTo>
                <a:cubicBezTo>
                  <a:pt x="4107" y="4588"/>
                  <a:pt x="4619" y="4089"/>
                  <a:pt x="4717" y="3456"/>
                </a:cubicBezTo>
                <a:lnTo>
                  <a:pt x="4721" y="3429"/>
                </a:lnTo>
                <a:close/>
                <a:moveTo>
                  <a:pt x="0" y="3429"/>
                </a:moveTo>
                <a:lnTo>
                  <a:pt x="1792" y="3429"/>
                </a:lnTo>
                <a:lnTo>
                  <a:pt x="1796" y="3456"/>
                </a:lnTo>
                <a:cubicBezTo>
                  <a:pt x="1894" y="4089"/>
                  <a:pt x="2407" y="4588"/>
                  <a:pt x="3052" y="4676"/>
                </a:cubicBezTo>
                <a:lnTo>
                  <a:pt x="3062" y="4677"/>
                </a:lnTo>
                <a:lnTo>
                  <a:pt x="3062" y="6469"/>
                </a:lnTo>
                <a:lnTo>
                  <a:pt x="3055" y="6468"/>
                </a:lnTo>
                <a:cubicBezTo>
                  <a:pt x="1417" y="6369"/>
                  <a:pt x="105" y="5069"/>
                  <a:pt x="1" y="3442"/>
                </a:cubicBezTo>
                <a:lnTo>
                  <a:pt x="0" y="3429"/>
                </a:lnTo>
                <a:close/>
                <a:moveTo>
                  <a:pt x="3452" y="0"/>
                </a:moveTo>
                <a:lnTo>
                  <a:pt x="3458" y="0"/>
                </a:lnTo>
                <a:cubicBezTo>
                  <a:pt x="5097" y="99"/>
                  <a:pt x="6409" y="1400"/>
                  <a:pt x="6513" y="3026"/>
                </a:cubicBezTo>
                <a:lnTo>
                  <a:pt x="6513" y="3039"/>
                </a:lnTo>
                <a:lnTo>
                  <a:pt x="4721" y="3039"/>
                </a:lnTo>
                <a:lnTo>
                  <a:pt x="4717" y="3013"/>
                </a:lnTo>
                <a:cubicBezTo>
                  <a:pt x="4619" y="2380"/>
                  <a:pt x="4107" y="1881"/>
                  <a:pt x="3461" y="1793"/>
                </a:cubicBezTo>
                <a:lnTo>
                  <a:pt x="3452" y="1792"/>
                </a:lnTo>
                <a:lnTo>
                  <a:pt x="3452" y="0"/>
                </a:lnTo>
                <a:close/>
                <a:moveTo>
                  <a:pt x="3062" y="0"/>
                </a:moveTo>
                <a:lnTo>
                  <a:pt x="3062" y="1792"/>
                </a:lnTo>
                <a:lnTo>
                  <a:pt x="3052" y="1793"/>
                </a:lnTo>
                <a:cubicBezTo>
                  <a:pt x="2407" y="1881"/>
                  <a:pt x="1894" y="2380"/>
                  <a:pt x="1796" y="3013"/>
                </a:cubicBezTo>
                <a:lnTo>
                  <a:pt x="1792" y="3039"/>
                </a:lnTo>
                <a:lnTo>
                  <a:pt x="0" y="3039"/>
                </a:lnTo>
                <a:lnTo>
                  <a:pt x="1" y="3026"/>
                </a:lnTo>
                <a:cubicBezTo>
                  <a:pt x="105" y="1400"/>
                  <a:pt x="1417" y="99"/>
                  <a:pt x="3055" y="0"/>
                </a:cubicBezTo>
                <a:lnTo>
                  <a:pt x="3062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0" sx="102000" sy="102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4080" y="636493"/>
            <a:ext cx="22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Linearity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2F72C0-9B61-67A7-A8F6-5A60B322D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245" y="1253799"/>
            <a:ext cx="7215235" cy="45251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76415"/>
          </a:xfrm>
          <a:prstGeom prst="rect">
            <a:avLst/>
          </a:prstGeom>
          <a:gradFill>
            <a:gsLst>
              <a:gs pos="2000">
                <a:schemeClr val="accent2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0">
                <a:schemeClr val="bg1"/>
              </a:gs>
              <a:gs pos="100000">
                <a:srgbClr val="C5BDC6"/>
              </a:gs>
              <a:gs pos="94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2280000">
            <a:off x="9648190" y="215265"/>
            <a:ext cx="6406515" cy="6398260"/>
          </a:xfrm>
          <a:custGeom>
            <a:avLst/>
            <a:gdLst>
              <a:gd name="adj" fmla="val 27546"/>
              <a:gd name="a" fmla="pin 0 adj 50000"/>
              <a:gd name="dr" fmla="*/ ss a 100000"/>
              <a:gd name="iwd2" fmla="+- wd2 0 dr"/>
              <a:gd name="ihd2" fmla="+- hd2 0 dr"/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6513" h="6469">
                <a:moveTo>
                  <a:pt x="4721" y="3429"/>
                </a:moveTo>
                <a:lnTo>
                  <a:pt x="6513" y="3429"/>
                </a:lnTo>
                <a:lnTo>
                  <a:pt x="6513" y="3442"/>
                </a:lnTo>
                <a:cubicBezTo>
                  <a:pt x="6409" y="5069"/>
                  <a:pt x="5097" y="6369"/>
                  <a:pt x="3458" y="6468"/>
                </a:cubicBezTo>
                <a:lnTo>
                  <a:pt x="3452" y="6469"/>
                </a:lnTo>
                <a:lnTo>
                  <a:pt x="3452" y="4677"/>
                </a:lnTo>
                <a:lnTo>
                  <a:pt x="3461" y="4676"/>
                </a:lnTo>
                <a:cubicBezTo>
                  <a:pt x="4107" y="4588"/>
                  <a:pt x="4619" y="4089"/>
                  <a:pt x="4717" y="3456"/>
                </a:cubicBezTo>
                <a:lnTo>
                  <a:pt x="4721" y="3429"/>
                </a:lnTo>
                <a:close/>
                <a:moveTo>
                  <a:pt x="0" y="3429"/>
                </a:moveTo>
                <a:lnTo>
                  <a:pt x="1792" y="3429"/>
                </a:lnTo>
                <a:lnTo>
                  <a:pt x="1796" y="3456"/>
                </a:lnTo>
                <a:cubicBezTo>
                  <a:pt x="1894" y="4089"/>
                  <a:pt x="2407" y="4588"/>
                  <a:pt x="3052" y="4676"/>
                </a:cubicBezTo>
                <a:lnTo>
                  <a:pt x="3062" y="4677"/>
                </a:lnTo>
                <a:lnTo>
                  <a:pt x="3062" y="6469"/>
                </a:lnTo>
                <a:lnTo>
                  <a:pt x="3055" y="6468"/>
                </a:lnTo>
                <a:cubicBezTo>
                  <a:pt x="1417" y="6369"/>
                  <a:pt x="105" y="5069"/>
                  <a:pt x="1" y="3442"/>
                </a:cubicBezTo>
                <a:lnTo>
                  <a:pt x="0" y="3429"/>
                </a:lnTo>
                <a:close/>
                <a:moveTo>
                  <a:pt x="3452" y="0"/>
                </a:moveTo>
                <a:lnTo>
                  <a:pt x="3458" y="0"/>
                </a:lnTo>
                <a:cubicBezTo>
                  <a:pt x="5097" y="99"/>
                  <a:pt x="6409" y="1400"/>
                  <a:pt x="6513" y="3026"/>
                </a:cubicBezTo>
                <a:lnTo>
                  <a:pt x="6513" y="3039"/>
                </a:lnTo>
                <a:lnTo>
                  <a:pt x="4721" y="3039"/>
                </a:lnTo>
                <a:lnTo>
                  <a:pt x="4717" y="3013"/>
                </a:lnTo>
                <a:cubicBezTo>
                  <a:pt x="4619" y="2380"/>
                  <a:pt x="4107" y="1881"/>
                  <a:pt x="3461" y="1793"/>
                </a:cubicBezTo>
                <a:lnTo>
                  <a:pt x="3452" y="1792"/>
                </a:lnTo>
                <a:lnTo>
                  <a:pt x="3452" y="0"/>
                </a:lnTo>
                <a:close/>
                <a:moveTo>
                  <a:pt x="3062" y="0"/>
                </a:moveTo>
                <a:lnTo>
                  <a:pt x="3062" y="1792"/>
                </a:lnTo>
                <a:lnTo>
                  <a:pt x="3052" y="1793"/>
                </a:lnTo>
                <a:cubicBezTo>
                  <a:pt x="2407" y="1881"/>
                  <a:pt x="1894" y="2380"/>
                  <a:pt x="1796" y="3013"/>
                </a:cubicBezTo>
                <a:lnTo>
                  <a:pt x="1792" y="3039"/>
                </a:lnTo>
                <a:lnTo>
                  <a:pt x="0" y="3039"/>
                </a:lnTo>
                <a:lnTo>
                  <a:pt x="1" y="3026"/>
                </a:lnTo>
                <a:cubicBezTo>
                  <a:pt x="105" y="1400"/>
                  <a:pt x="1417" y="99"/>
                  <a:pt x="3055" y="0"/>
                </a:cubicBezTo>
                <a:lnTo>
                  <a:pt x="3062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0" sx="102000" sy="102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09026" y="4522516"/>
            <a:ext cx="232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constant variance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E82574A-C6FC-EBBE-B3FA-ACA9D657A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57" y="4023609"/>
            <a:ext cx="5546415" cy="144081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9051F64-C655-79F3-0DAC-768C6FC54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457" y="907611"/>
            <a:ext cx="5546414" cy="295281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39B3BC3-9FAB-8441-CC26-63B7D1E10F11}"/>
              </a:ext>
            </a:extLst>
          </p:cNvPr>
          <p:cNvSpPr txBox="1"/>
          <p:nvPr/>
        </p:nvSpPr>
        <p:spPr>
          <a:xfrm>
            <a:off x="6942986" y="1319821"/>
            <a:ext cx="26074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you’ve met the constant variance assumption, the points in the Scale-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graph (bottom left) should be a random band around a horizontal line.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WEyNTIzYmE5ZTc0NTY1Y2VlMDg2MGEwMzM1OGZiNW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224</Words>
  <Application>Microsoft Office PowerPoint</Application>
  <PresentationFormat>宽屏</PresentationFormat>
  <Paragraphs>51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仿宋</vt:lpstr>
      <vt:lpstr>华文隶书</vt:lpstr>
      <vt:lpstr>华文行楷</vt:lpstr>
      <vt:lpstr>楷体</vt:lpstr>
      <vt:lpstr>Arial</vt:lpstr>
      <vt:lpstr>Calibri</vt:lpstr>
      <vt:lpstr>Comic Sans MS</vt:lpstr>
      <vt:lpstr>Times New Roman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嘉雪 王</cp:lastModifiedBy>
  <cp:revision>51</cp:revision>
  <dcterms:created xsi:type="dcterms:W3CDTF">2023-08-09T12:44:00Z</dcterms:created>
  <dcterms:modified xsi:type="dcterms:W3CDTF">2024-05-30T14:02:07Z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5ACFA549A4F24C66BC680181706F0E07_13</vt:lpwstr>
  </property>
  <property fmtid="{D5CDD505-2E9C-101B-9397-08002B2CF9AE}" pid="3" name="KSOProductBuildVer">
    <vt:lpwstr>2052-12.1.0.16120</vt:lpwstr>
  </property>
</Properties>
</file>