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8" r:id="rId9"/>
    <p:sldId id="267"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D17E-5834-1EB0-0CF9-0C03DC372D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8A59DC-7BFD-E46C-C01F-1CB3F72B2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68CDC1-34DD-B92D-CFD5-CA86C42E07E5}"/>
              </a:ext>
            </a:extLst>
          </p:cNvPr>
          <p:cNvSpPr>
            <a:spLocks noGrp="1"/>
          </p:cNvSpPr>
          <p:nvPr>
            <p:ph type="dt" sz="half" idx="10"/>
          </p:nvPr>
        </p:nvSpPr>
        <p:spPr/>
        <p:txBody>
          <a:bodyPr/>
          <a:lstStyle/>
          <a:p>
            <a:fld id="{8D38BDF9-A0AB-45D4-8ACE-B70972DC614C}" type="datetimeFigureOut">
              <a:rPr lang="en-IN" smtClean="0"/>
              <a:t>05-02-2025</a:t>
            </a:fld>
            <a:endParaRPr lang="en-IN"/>
          </a:p>
        </p:txBody>
      </p:sp>
      <p:sp>
        <p:nvSpPr>
          <p:cNvPr id="5" name="Footer Placeholder 4">
            <a:extLst>
              <a:ext uri="{FF2B5EF4-FFF2-40B4-BE49-F238E27FC236}">
                <a16:creationId xmlns:a16="http://schemas.microsoft.com/office/drawing/2014/main" id="{888531FA-D1A4-F98C-0B6F-DBC82451D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DAFED9-BD96-66BD-F3B3-31250B0BED32}"/>
              </a:ext>
            </a:extLst>
          </p:cNvPr>
          <p:cNvSpPr>
            <a:spLocks noGrp="1"/>
          </p:cNvSpPr>
          <p:nvPr>
            <p:ph type="sldNum" sz="quarter" idx="12"/>
          </p:nvPr>
        </p:nvSpPr>
        <p:spPr/>
        <p:txBody>
          <a:bodyPr/>
          <a:lstStyle/>
          <a:p>
            <a:fld id="{D07E83A2-5332-46EC-8E77-27FB837DBD4D}" type="slidenum">
              <a:rPr lang="en-IN" smtClean="0"/>
              <a:t>‹#›</a:t>
            </a:fld>
            <a:endParaRPr lang="en-IN"/>
          </a:p>
        </p:txBody>
      </p:sp>
    </p:spTree>
    <p:extLst>
      <p:ext uri="{BB962C8B-B14F-4D97-AF65-F5344CB8AC3E}">
        <p14:creationId xmlns:p14="http://schemas.microsoft.com/office/powerpoint/2010/main" val="289390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26F65-305B-EAF8-5269-63E716372A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B9E93C-6861-9B28-9FF1-ED113EC909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89E0F6-2770-8AA5-653E-17FC0333B839}"/>
              </a:ext>
            </a:extLst>
          </p:cNvPr>
          <p:cNvSpPr>
            <a:spLocks noGrp="1"/>
          </p:cNvSpPr>
          <p:nvPr>
            <p:ph type="dt" sz="half" idx="10"/>
          </p:nvPr>
        </p:nvSpPr>
        <p:spPr/>
        <p:txBody>
          <a:bodyPr/>
          <a:lstStyle/>
          <a:p>
            <a:fld id="{8D38BDF9-A0AB-45D4-8ACE-B70972DC614C}" type="datetimeFigureOut">
              <a:rPr lang="en-IN" smtClean="0"/>
              <a:t>05-02-2025</a:t>
            </a:fld>
            <a:endParaRPr lang="en-IN"/>
          </a:p>
        </p:txBody>
      </p:sp>
      <p:sp>
        <p:nvSpPr>
          <p:cNvPr id="5" name="Footer Placeholder 4">
            <a:extLst>
              <a:ext uri="{FF2B5EF4-FFF2-40B4-BE49-F238E27FC236}">
                <a16:creationId xmlns:a16="http://schemas.microsoft.com/office/drawing/2014/main" id="{C48594EF-9E81-4A08-0739-E278D064F3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0F711-1E61-259F-9857-BB105C591A45}"/>
              </a:ext>
            </a:extLst>
          </p:cNvPr>
          <p:cNvSpPr>
            <a:spLocks noGrp="1"/>
          </p:cNvSpPr>
          <p:nvPr>
            <p:ph type="sldNum" sz="quarter" idx="12"/>
          </p:nvPr>
        </p:nvSpPr>
        <p:spPr/>
        <p:txBody>
          <a:bodyPr/>
          <a:lstStyle/>
          <a:p>
            <a:fld id="{D07E83A2-5332-46EC-8E77-27FB837DBD4D}" type="slidenum">
              <a:rPr lang="en-IN" smtClean="0"/>
              <a:t>‹#›</a:t>
            </a:fld>
            <a:endParaRPr lang="en-IN"/>
          </a:p>
        </p:txBody>
      </p:sp>
    </p:spTree>
    <p:extLst>
      <p:ext uri="{BB962C8B-B14F-4D97-AF65-F5344CB8AC3E}">
        <p14:creationId xmlns:p14="http://schemas.microsoft.com/office/powerpoint/2010/main" val="366723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FB63B-646A-F3F4-37AF-295B2F2FF9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CD4CC9-DABB-C261-2026-976511CCA8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763D7-90BD-0A8E-B3BD-6EC874F2AE74}"/>
              </a:ext>
            </a:extLst>
          </p:cNvPr>
          <p:cNvSpPr>
            <a:spLocks noGrp="1"/>
          </p:cNvSpPr>
          <p:nvPr>
            <p:ph type="dt" sz="half" idx="10"/>
          </p:nvPr>
        </p:nvSpPr>
        <p:spPr/>
        <p:txBody>
          <a:bodyPr/>
          <a:lstStyle/>
          <a:p>
            <a:fld id="{8D38BDF9-A0AB-45D4-8ACE-B70972DC614C}" type="datetimeFigureOut">
              <a:rPr lang="en-IN" smtClean="0"/>
              <a:t>05-02-2025</a:t>
            </a:fld>
            <a:endParaRPr lang="en-IN"/>
          </a:p>
        </p:txBody>
      </p:sp>
      <p:sp>
        <p:nvSpPr>
          <p:cNvPr id="5" name="Footer Placeholder 4">
            <a:extLst>
              <a:ext uri="{FF2B5EF4-FFF2-40B4-BE49-F238E27FC236}">
                <a16:creationId xmlns:a16="http://schemas.microsoft.com/office/drawing/2014/main" id="{69F5E693-6F3E-32E6-2DE7-F4D6945937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C99B5-E548-4217-3C82-5862FBE7663E}"/>
              </a:ext>
            </a:extLst>
          </p:cNvPr>
          <p:cNvSpPr>
            <a:spLocks noGrp="1"/>
          </p:cNvSpPr>
          <p:nvPr>
            <p:ph type="sldNum" sz="quarter" idx="12"/>
          </p:nvPr>
        </p:nvSpPr>
        <p:spPr/>
        <p:txBody>
          <a:bodyPr/>
          <a:lstStyle/>
          <a:p>
            <a:fld id="{D07E83A2-5332-46EC-8E77-27FB837DBD4D}" type="slidenum">
              <a:rPr lang="en-IN" smtClean="0"/>
              <a:t>‹#›</a:t>
            </a:fld>
            <a:endParaRPr lang="en-IN"/>
          </a:p>
        </p:txBody>
      </p:sp>
    </p:spTree>
    <p:extLst>
      <p:ext uri="{BB962C8B-B14F-4D97-AF65-F5344CB8AC3E}">
        <p14:creationId xmlns:p14="http://schemas.microsoft.com/office/powerpoint/2010/main" val="297227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0963-8DFE-A53B-52EA-BA65A635DE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4C3193-DF29-9B96-400D-057500F6B9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3D87D8-A9ED-EC4B-E97F-5A997803FA0A}"/>
              </a:ext>
            </a:extLst>
          </p:cNvPr>
          <p:cNvSpPr>
            <a:spLocks noGrp="1"/>
          </p:cNvSpPr>
          <p:nvPr>
            <p:ph type="dt" sz="half" idx="10"/>
          </p:nvPr>
        </p:nvSpPr>
        <p:spPr/>
        <p:txBody>
          <a:bodyPr/>
          <a:lstStyle/>
          <a:p>
            <a:fld id="{8D38BDF9-A0AB-45D4-8ACE-B70972DC614C}" type="datetimeFigureOut">
              <a:rPr lang="en-IN" smtClean="0"/>
              <a:t>05-02-2025</a:t>
            </a:fld>
            <a:endParaRPr lang="en-IN"/>
          </a:p>
        </p:txBody>
      </p:sp>
      <p:sp>
        <p:nvSpPr>
          <p:cNvPr id="5" name="Footer Placeholder 4">
            <a:extLst>
              <a:ext uri="{FF2B5EF4-FFF2-40B4-BE49-F238E27FC236}">
                <a16:creationId xmlns:a16="http://schemas.microsoft.com/office/drawing/2014/main" id="{EC6FAEE7-9029-143B-4CE1-D7848EF57E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A8AC9E-80F5-AC43-37DF-5B2DEEC16DCD}"/>
              </a:ext>
            </a:extLst>
          </p:cNvPr>
          <p:cNvSpPr>
            <a:spLocks noGrp="1"/>
          </p:cNvSpPr>
          <p:nvPr>
            <p:ph type="sldNum" sz="quarter" idx="12"/>
          </p:nvPr>
        </p:nvSpPr>
        <p:spPr/>
        <p:txBody>
          <a:bodyPr/>
          <a:lstStyle/>
          <a:p>
            <a:fld id="{D07E83A2-5332-46EC-8E77-27FB837DBD4D}" type="slidenum">
              <a:rPr lang="en-IN" smtClean="0"/>
              <a:t>‹#›</a:t>
            </a:fld>
            <a:endParaRPr lang="en-IN"/>
          </a:p>
        </p:txBody>
      </p:sp>
    </p:spTree>
    <p:extLst>
      <p:ext uri="{BB962C8B-B14F-4D97-AF65-F5344CB8AC3E}">
        <p14:creationId xmlns:p14="http://schemas.microsoft.com/office/powerpoint/2010/main" val="217584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1D8D-8CD2-8679-AFDF-1A8F957117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29C28A-2C95-9CE0-8C61-8270F81139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049D1-F678-B801-3C81-4E6AFC33CFD8}"/>
              </a:ext>
            </a:extLst>
          </p:cNvPr>
          <p:cNvSpPr>
            <a:spLocks noGrp="1"/>
          </p:cNvSpPr>
          <p:nvPr>
            <p:ph type="dt" sz="half" idx="10"/>
          </p:nvPr>
        </p:nvSpPr>
        <p:spPr/>
        <p:txBody>
          <a:bodyPr/>
          <a:lstStyle/>
          <a:p>
            <a:fld id="{8D38BDF9-A0AB-45D4-8ACE-B70972DC614C}" type="datetimeFigureOut">
              <a:rPr lang="en-IN" smtClean="0"/>
              <a:t>05-02-2025</a:t>
            </a:fld>
            <a:endParaRPr lang="en-IN"/>
          </a:p>
        </p:txBody>
      </p:sp>
      <p:sp>
        <p:nvSpPr>
          <p:cNvPr id="5" name="Footer Placeholder 4">
            <a:extLst>
              <a:ext uri="{FF2B5EF4-FFF2-40B4-BE49-F238E27FC236}">
                <a16:creationId xmlns:a16="http://schemas.microsoft.com/office/drawing/2014/main" id="{A83CE664-FBC6-E3CA-6A45-BAE6660596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3629E0-170A-26D1-CC52-D62662C6B8EA}"/>
              </a:ext>
            </a:extLst>
          </p:cNvPr>
          <p:cNvSpPr>
            <a:spLocks noGrp="1"/>
          </p:cNvSpPr>
          <p:nvPr>
            <p:ph type="sldNum" sz="quarter" idx="12"/>
          </p:nvPr>
        </p:nvSpPr>
        <p:spPr/>
        <p:txBody>
          <a:bodyPr/>
          <a:lstStyle/>
          <a:p>
            <a:fld id="{D07E83A2-5332-46EC-8E77-27FB837DBD4D}" type="slidenum">
              <a:rPr lang="en-IN" smtClean="0"/>
              <a:t>‹#›</a:t>
            </a:fld>
            <a:endParaRPr lang="en-IN"/>
          </a:p>
        </p:txBody>
      </p:sp>
    </p:spTree>
    <p:extLst>
      <p:ext uri="{BB962C8B-B14F-4D97-AF65-F5344CB8AC3E}">
        <p14:creationId xmlns:p14="http://schemas.microsoft.com/office/powerpoint/2010/main" val="233655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445B-A2D7-A5F4-A97D-D1D64814C8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8037A1-3B14-8F19-D16D-DAE3DE6470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82FC48-4915-E286-6DE0-616E74A968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6CD9CF-A87E-41BC-2531-1D9BC200B497}"/>
              </a:ext>
            </a:extLst>
          </p:cNvPr>
          <p:cNvSpPr>
            <a:spLocks noGrp="1"/>
          </p:cNvSpPr>
          <p:nvPr>
            <p:ph type="dt" sz="half" idx="10"/>
          </p:nvPr>
        </p:nvSpPr>
        <p:spPr/>
        <p:txBody>
          <a:bodyPr/>
          <a:lstStyle/>
          <a:p>
            <a:fld id="{8D38BDF9-A0AB-45D4-8ACE-B70972DC614C}" type="datetimeFigureOut">
              <a:rPr lang="en-IN" smtClean="0"/>
              <a:t>05-02-2025</a:t>
            </a:fld>
            <a:endParaRPr lang="en-IN"/>
          </a:p>
        </p:txBody>
      </p:sp>
      <p:sp>
        <p:nvSpPr>
          <p:cNvPr id="6" name="Footer Placeholder 5">
            <a:extLst>
              <a:ext uri="{FF2B5EF4-FFF2-40B4-BE49-F238E27FC236}">
                <a16:creationId xmlns:a16="http://schemas.microsoft.com/office/drawing/2014/main" id="{3AC8F053-8B9A-97BC-F257-7AED51B088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5F7CFF-1CE9-A411-6092-F530FA532D44}"/>
              </a:ext>
            </a:extLst>
          </p:cNvPr>
          <p:cNvSpPr>
            <a:spLocks noGrp="1"/>
          </p:cNvSpPr>
          <p:nvPr>
            <p:ph type="sldNum" sz="quarter" idx="12"/>
          </p:nvPr>
        </p:nvSpPr>
        <p:spPr/>
        <p:txBody>
          <a:bodyPr/>
          <a:lstStyle/>
          <a:p>
            <a:fld id="{D07E83A2-5332-46EC-8E77-27FB837DBD4D}" type="slidenum">
              <a:rPr lang="en-IN" smtClean="0"/>
              <a:t>‹#›</a:t>
            </a:fld>
            <a:endParaRPr lang="en-IN"/>
          </a:p>
        </p:txBody>
      </p:sp>
    </p:spTree>
    <p:extLst>
      <p:ext uri="{BB962C8B-B14F-4D97-AF65-F5344CB8AC3E}">
        <p14:creationId xmlns:p14="http://schemas.microsoft.com/office/powerpoint/2010/main" val="254403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A45A-17D1-B34A-A7C3-43BB563486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ED3895-8E7C-4D22-16A3-C2B149ABD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565D83-3C5F-6BF2-1076-9D3466092C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654C4A-2D25-1815-31E4-D5D0BF2859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19D03E-7ED4-82BA-865E-14C646B6AB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A2AC54-EBCC-17DC-E34D-E7A0D4E14823}"/>
              </a:ext>
            </a:extLst>
          </p:cNvPr>
          <p:cNvSpPr>
            <a:spLocks noGrp="1"/>
          </p:cNvSpPr>
          <p:nvPr>
            <p:ph type="dt" sz="half" idx="10"/>
          </p:nvPr>
        </p:nvSpPr>
        <p:spPr/>
        <p:txBody>
          <a:bodyPr/>
          <a:lstStyle/>
          <a:p>
            <a:fld id="{8D38BDF9-A0AB-45D4-8ACE-B70972DC614C}" type="datetimeFigureOut">
              <a:rPr lang="en-IN" smtClean="0"/>
              <a:t>05-02-2025</a:t>
            </a:fld>
            <a:endParaRPr lang="en-IN"/>
          </a:p>
        </p:txBody>
      </p:sp>
      <p:sp>
        <p:nvSpPr>
          <p:cNvPr id="8" name="Footer Placeholder 7">
            <a:extLst>
              <a:ext uri="{FF2B5EF4-FFF2-40B4-BE49-F238E27FC236}">
                <a16:creationId xmlns:a16="http://schemas.microsoft.com/office/drawing/2014/main" id="{8ECEF75A-5F0B-5739-7846-CBC3CF3C45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F37724-5345-89E4-8933-751AB8D13271}"/>
              </a:ext>
            </a:extLst>
          </p:cNvPr>
          <p:cNvSpPr>
            <a:spLocks noGrp="1"/>
          </p:cNvSpPr>
          <p:nvPr>
            <p:ph type="sldNum" sz="quarter" idx="12"/>
          </p:nvPr>
        </p:nvSpPr>
        <p:spPr/>
        <p:txBody>
          <a:bodyPr/>
          <a:lstStyle/>
          <a:p>
            <a:fld id="{D07E83A2-5332-46EC-8E77-27FB837DBD4D}" type="slidenum">
              <a:rPr lang="en-IN" smtClean="0"/>
              <a:t>‹#›</a:t>
            </a:fld>
            <a:endParaRPr lang="en-IN"/>
          </a:p>
        </p:txBody>
      </p:sp>
    </p:spTree>
    <p:extLst>
      <p:ext uri="{BB962C8B-B14F-4D97-AF65-F5344CB8AC3E}">
        <p14:creationId xmlns:p14="http://schemas.microsoft.com/office/powerpoint/2010/main" val="111708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B7ED-6D3B-463B-8BB0-D8865FF57B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B6E44E-AD84-E29B-34D7-DED07E4E74B2}"/>
              </a:ext>
            </a:extLst>
          </p:cNvPr>
          <p:cNvSpPr>
            <a:spLocks noGrp="1"/>
          </p:cNvSpPr>
          <p:nvPr>
            <p:ph type="dt" sz="half" idx="10"/>
          </p:nvPr>
        </p:nvSpPr>
        <p:spPr/>
        <p:txBody>
          <a:bodyPr/>
          <a:lstStyle/>
          <a:p>
            <a:fld id="{8D38BDF9-A0AB-45D4-8ACE-B70972DC614C}" type="datetimeFigureOut">
              <a:rPr lang="en-IN" smtClean="0"/>
              <a:t>05-02-2025</a:t>
            </a:fld>
            <a:endParaRPr lang="en-IN"/>
          </a:p>
        </p:txBody>
      </p:sp>
      <p:sp>
        <p:nvSpPr>
          <p:cNvPr id="4" name="Footer Placeholder 3">
            <a:extLst>
              <a:ext uri="{FF2B5EF4-FFF2-40B4-BE49-F238E27FC236}">
                <a16:creationId xmlns:a16="http://schemas.microsoft.com/office/drawing/2014/main" id="{01F15164-7A8E-6F8F-7F82-0BEF4F67E4C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3C2D5A-5F01-B5F7-DBFA-F69405876057}"/>
              </a:ext>
            </a:extLst>
          </p:cNvPr>
          <p:cNvSpPr>
            <a:spLocks noGrp="1"/>
          </p:cNvSpPr>
          <p:nvPr>
            <p:ph type="sldNum" sz="quarter" idx="12"/>
          </p:nvPr>
        </p:nvSpPr>
        <p:spPr/>
        <p:txBody>
          <a:bodyPr/>
          <a:lstStyle/>
          <a:p>
            <a:fld id="{D07E83A2-5332-46EC-8E77-27FB837DBD4D}" type="slidenum">
              <a:rPr lang="en-IN" smtClean="0"/>
              <a:t>‹#›</a:t>
            </a:fld>
            <a:endParaRPr lang="en-IN"/>
          </a:p>
        </p:txBody>
      </p:sp>
    </p:spTree>
    <p:extLst>
      <p:ext uri="{BB962C8B-B14F-4D97-AF65-F5344CB8AC3E}">
        <p14:creationId xmlns:p14="http://schemas.microsoft.com/office/powerpoint/2010/main" val="2550278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92F6-263D-B470-927B-4918BED3D178}"/>
              </a:ext>
            </a:extLst>
          </p:cNvPr>
          <p:cNvSpPr>
            <a:spLocks noGrp="1"/>
          </p:cNvSpPr>
          <p:nvPr>
            <p:ph type="dt" sz="half" idx="10"/>
          </p:nvPr>
        </p:nvSpPr>
        <p:spPr/>
        <p:txBody>
          <a:bodyPr/>
          <a:lstStyle/>
          <a:p>
            <a:fld id="{8D38BDF9-A0AB-45D4-8ACE-B70972DC614C}" type="datetimeFigureOut">
              <a:rPr lang="en-IN" smtClean="0"/>
              <a:t>05-02-2025</a:t>
            </a:fld>
            <a:endParaRPr lang="en-IN"/>
          </a:p>
        </p:txBody>
      </p:sp>
      <p:sp>
        <p:nvSpPr>
          <p:cNvPr id="3" name="Footer Placeholder 2">
            <a:extLst>
              <a:ext uri="{FF2B5EF4-FFF2-40B4-BE49-F238E27FC236}">
                <a16:creationId xmlns:a16="http://schemas.microsoft.com/office/drawing/2014/main" id="{F13DD604-3AD5-770E-FB46-10167021D0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A40F27-4CBB-A0B8-0F3E-EE143B2383B3}"/>
              </a:ext>
            </a:extLst>
          </p:cNvPr>
          <p:cNvSpPr>
            <a:spLocks noGrp="1"/>
          </p:cNvSpPr>
          <p:nvPr>
            <p:ph type="sldNum" sz="quarter" idx="12"/>
          </p:nvPr>
        </p:nvSpPr>
        <p:spPr/>
        <p:txBody>
          <a:bodyPr/>
          <a:lstStyle/>
          <a:p>
            <a:fld id="{D07E83A2-5332-46EC-8E77-27FB837DBD4D}" type="slidenum">
              <a:rPr lang="en-IN" smtClean="0"/>
              <a:t>‹#›</a:t>
            </a:fld>
            <a:endParaRPr lang="en-IN"/>
          </a:p>
        </p:txBody>
      </p:sp>
    </p:spTree>
    <p:extLst>
      <p:ext uri="{BB962C8B-B14F-4D97-AF65-F5344CB8AC3E}">
        <p14:creationId xmlns:p14="http://schemas.microsoft.com/office/powerpoint/2010/main" val="3733217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6575-F476-51BD-D0E9-6E29278F0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949A40-F67A-8F1E-161E-2A01C4B317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03058B-AF38-64F4-33CF-8DCDD751A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4B8B7A-387E-8527-0629-B95107573E28}"/>
              </a:ext>
            </a:extLst>
          </p:cNvPr>
          <p:cNvSpPr>
            <a:spLocks noGrp="1"/>
          </p:cNvSpPr>
          <p:nvPr>
            <p:ph type="dt" sz="half" idx="10"/>
          </p:nvPr>
        </p:nvSpPr>
        <p:spPr/>
        <p:txBody>
          <a:bodyPr/>
          <a:lstStyle/>
          <a:p>
            <a:fld id="{8D38BDF9-A0AB-45D4-8ACE-B70972DC614C}" type="datetimeFigureOut">
              <a:rPr lang="en-IN" smtClean="0"/>
              <a:t>05-02-2025</a:t>
            </a:fld>
            <a:endParaRPr lang="en-IN"/>
          </a:p>
        </p:txBody>
      </p:sp>
      <p:sp>
        <p:nvSpPr>
          <p:cNvPr id="6" name="Footer Placeholder 5">
            <a:extLst>
              <a:ext uri="{FF2B5EF4-FFF2-40B4-BE49-F238E27FC236}">
                <a16:creationId xmlns:a16="http://schemas.microsoft.com/office/drawing/2014/main" id="{B013D80C-902B-F70A-8ED7-7CE403681F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95C605-F357-F03B-449E-2713CA6E0EDB}"/>
              </a:ext>
            </a:extLst>
          </p:cNvPr>
          <p:cNvSpPr>
            <a:spLocks noGrp="1"/>
          </p:cNvSpPr>
          <p:nvPr>
            <p:ph type="sldNum" sz="quarter" idx="12"/>
          </p:nvPr>
        </p:nvSpPr>
        <p:spPr/>
        <p:txBody>
          <a:bodyPr/>
          <a:lstStyle/>
          <a:p>
            <a:fld id="{D07E83A2-5332-46EC-8E77-27FB837DBD4D}" type="slidenum">
              <a:rPr lang="en-IN" smtClean="0"/>
              <a:t>‹#›</a:t>
            </a:fld>
            <a:endParaRPr lang="en-IN"/>
          </a:p>
        </p:txBody>
      </p:sp>
    </p:spTree>
    <p:extLst>
      <p:ext uri="{BB962C8B-B14F-4D97-AF65-F5344CB8AC3E}">
        <p14:creationId xmlns:p14="http://schemas.microsoft.com/office/powerpoint/2010/main" val="1536808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21ED-F593-30A3-9163-A76FBE29D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4B0DA7-DDF9-4602-7EE5-BE4D63B2D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18E80E8-1322-5557-C274-BE2A41424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1AEC1-986E-A0AC-9154-EFF6736E1E5B}"/>
              </a:ext>
            </a:extLst>
          </p:cNvPr>
          <p:cNvSpPr>
            <a:spLocks noGrp="1"/>
          </p:cNvSpPr>
          <p:nvPr>
            <p:ph type="dt" sz="half" idx="10"/>
          </p:nvPr>
        </p:nvSpPr>
        <p:spPr/>
        <p:txBody>
          <a:bodyPr/>
          <a:lstStyle/>
          <a:p>
            <a:fld id="{8D38BDF9-A0AB-45D4-8ACE-B70972DC614C}" type="datetimeFigureOut">
              <a:rPr lang="en-IN" smtClean="0"/>
              <a:t>05-02-2025</a:t>
            </a:fld>
            <a:endParaRPr lang="en-IN"/>
          </a:p>
        </p:txBody>
      </p:sp>
      <p:sp>
        <p:nvSpPr>
          <p:cNvPr id="6" name="Footer Placeholder 5">
            <a:extLst>
              <a:ext uri="{FF2B5EF4-FFF2-40B4-BE49-F238E27FC236}">
                <a16:creationId xmlns:a16="http://schemas.microsoft.com/office/drawing/2014/main" id="{7F401C95-E195-958A-7E30-B3EC35A6DE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18601F-B25E-22FB-2066-CB97B04761F0}"/>
              </a:ext>
            </a:extLst>
          </p:cNvPr>
          <p:cNvSpPr>
            <a:spLocks noGrp="1"/>
          </p:cNvSpPr>
          <p:nvPr>
            <p:ph type="sldNum" sz="quarter" idx="12"/>
          </p:nvPr>
        </p:nvSpPr>
        <p:spPr/>
        <p:txBody>
          <a:bodyPr/>
          <a:lstStyle/>
          <a:p>
            <a:fld id="{D07E83A2-5332-46EC-8E77-27FB837DBD4D}" type="slidenum">
              <a:rPr lang="en-IN" smtClean="0"/>
              <a:t>‹#›</a:t>
            </a:fld>
            <a:endParaRPr lang="en-IN"/>
          </a:p>
        </p:txBody>
      </p:sp>
    </p:spTree>
    <p:extLst>
      <p:ext uri="{BB962C8B-B14F-4D97-AF65-F5344CB8AC3E}">
        <p14:creationId xmlns:p14="http://schemas.microsoft.com/office/powerpoint/2010/main" val="125306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B20494-C7B7-F4CB-5C11-80C2E6ADEA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DF2D7B-2F23-8B0A-5285-E6394D600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91BF0-C4A2-2BF8-BD70-6BD333AB18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8BDF9-A0AB-45D4-8ACE-B70972DC614C}" type="datetimeFigureOut">
              <a:rPr lang="en-IN" smtClean="0"/>
              <a:t>05-02-2025</a:t>
            </a:fld>
            <a:endParaRPr lang="en-IN"/>
          </a:p>
        </p:txBody>
      </p:sp>
      <p:sp>
        <p:nvSpPr>
          <p:cNvPr id="5" name="Footer Placeholder 4">
            <a:extLst>
              <a:ext uri="{FF2B5EF4-FFF2-40B4-BE49-F238E27FC236}">
                <a16:creationId xmlns:a16="http://schemas.microsoft.com/office/drawing/2014/main" id="{21C54A25-8C9E-1EFC-92B4-CEACE13A1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0F4719-2BFF-AB5D-AC36-6F0787F470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E83A2-5332-46EC-8E77-27FB837DBD4D}" type="slidenum">
              <a:rPr lang="en-IN" smtClean="0"/>
              <a:t>‹#›</a:t>
            </a:fld>
            <a:endParaRPr lang="en-IN"/>
          </a:p>
        </p:txBody>
      </p:sp>
    </p:spTree>
    <p:extLst>
      <p:ext uri="{BB962C8B-B14F-4D97-AF65-F5344CB8AC3E}">
        <p14:creationId xmlns:p14="http://schemas.microsoft.com/office/powerpoint/2010/main" val="1253918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link.springer.com/article/10.1007/s11684-023-1038-2" TargetMode="External"/><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hyperlink" Target="https://pmc.ncbi.nlm.nih.gov/articles/PMC4021822/"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Bio%202nd%20sem%20review-1%5b1%5d.pptx" TargetMode="External"/><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hyperlink" Target="https://elifesciences.org/articles/96710" TargetMode="External"/><Relationship Id="rId4" Type="http://schemas.openxmlformats.org/officeDocument/2006/relationships/hyperlink" Target="https://pubmed.ncbi.nlm.nih.gov/2932887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3A9159-786D-8722-4C4E-3013B36EC923}"/>
              </a:ext>
            </a:extLst>
          </p:cNvPr>
          <p:cNvSpPr txBox="1"/>
          <p:nvPr/>
        </p:nvSpPr>
        <p:spPr>
          <a:xfrm>
            <a:off x="7040032" y="5260088"/>
            <a:ext cx="4351867" cy="1200329"/>
          </a:xfrm>
          <a:prstGeom prst="rect">
            <a:avLst/>
          </a:prstGeom>
          <a:noFill/>
        </p:spPr>
        <p:txBody>
          <a:bodyPr wrap="square" rtlCol="0">
            <a:spAutoFit/>
          </a:bodyPr>
          <a:lstStyle/>
          <a:p>
            <a:r>
              <a:rPr lang="en-IN" dirty="0"/>
              <a:t>H Nikhil </a:t>
            </a:r>
            <a:r>
              <a:rPr lang="en-IN" dirty="0" err="1"/>
              <a:t>Kasyap</a:t>
            </a:r>
            <a:r>
              <a:rPr lang="en-IN" dirty="0"/>
              <a:t>              (CB.AI.U4AIM24012)</a:t>
            </a:r>
          </a:p>
          <a:p>
            <a:r>
              <a:rPr lang="en-IN" dirty="0"/>
              <a:t>M Sasaank                      (CB.AI.U4AIM24026)</a:t>
            </a:r>
          </a:p>
          <a:p>
            <a:r>
              <a:rPr lang="en-IN" dirty="0"/>
              <a:t>K </a:t>
            </a:r>
            <a:r>
              <a:rPr lang="en-IN" dirty="0" err="1"/>
              <a:t>Haveesh</a:t>
            </a:r>
            <a:r>
              <a:rPr lang="en-IN" dirty="0"/>
              <a:t> Chowdary    (CB.AI.U4AIM24018)</a:t>
            </a:r>
          </a:p>
          <a:p>
            <a:r>
              <a:rPr lang="en-IN" dirty="0"/>
              <a:t>Y V S Harshith	       (CB.AI.U4AIM24049)</a:t>
            </a:r>
          </a:p>
        </p:txBody>
      </p:sp>
      <p:sp>
        <p:nvSpPr>
          <p:cNvPr id="6" name="TextBox 5">
            <a:extLst>
              <a:ext uri="{FF2B5EF4-FFF2-40B4-BE49-F238E27FC236}">
                <a16:creationId xmlns:a16="http://schemas.microsoft.com/office/drawing/2014/main" id="{7180C1B2-5948-8D86-67D3-CF3FE563B153}"/>
              </a:ext>
            </a:extLst>
          </p:cNvPr>
          <p:cNvSpPr txBox="1"/>
          <p:nvPr/>
        </p:nvSpPr>
        <p:spPr>
          <a:xfrm>
            <a:off x="811358" y="1716965"/>
            <a:ext cx="7171266" cy="707886"/>
          </a:xfrm>
          <a:prstGeom prst="rect">
            <a:avLst/>
          </a:prstGeom>
          <a:noFill/>
        </p:spPr>
        <p:txBody>
          <a:bodyPr wrap="square" rtlCol="0">
            <a:spAutoFit/>
          </a:bodyPr>
          <a:lstStyle/>
          <a:p>
            <a:r>
              <a:rPr lang="en-IN" sz="2000" b="1" u="sng" dirty="0">
                <a:solidFill>
                  <a:srgbClr val="0070C0"/>
                </a:solidFill>
                <a:latin typeface="Algerian" panose="04020705040A02060702" pitchFamily="82" charset="0"/>
              </a:rPr>
              <a:t>24AIM112</a:t>
            </a:r>
            <a:r>
              <a:rPr lang="en-IN" sz="2000" dirty="0">
                <a:solidFill>
                  <a:srgbClr val="0070C0"/>
                </a:solidFill>
                <a:latin typeface="Algerian" panose="04020705040A02060702" pitchFamily="82" charset="0"/>
              </a:rPr>
              <a:t> </a:t>
            </a:r>
            <a:r>
              <a:rPr lang="en-IN" sz="2000" b="1" dirty="0">
                <a:solidFill>
                  <a:srgbClr val="0070C0"/>
                </a:solidFill>
                <a:latin typeface="Algerian" panose="04020705040A02060702" pitchFamily="82" charset="0"/>
              </a:rPr>
              <a:t>: Molecular biology and basic 	          		        cellular physiology</a:t>
            </a:r>
          </a:p>
        </p:txBody>
      </p:sp>
      <p:pic>
        <p:nvPicPr>
          <p:cNvPr id="7" name="Picture 6">
            <a:extLst>
              <a:ext uri="{FF2B5EF4-FFF2-40B4-BE49-F238E27FC236}">
                <a16:creationId xmlns:a16="http://schemas.microsoft.com/office/drawing/2014/main" id="{320ACA57-97FE-CFB6-7554-D83F37A7B4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175" y="0"/>
            <a:ext cx="4433651" cy="1214991"/>
          </a:xfrm>
          <a:prstGeom prst="rect">
            <a:avLst/>
          </a:prstGeom>
        </p:spPr>
      </p:pic>
      <p:sp>
        <p:nvSpPr>
          <p:cNvPr id="8" name="TextBox 7">
            <a:extLst>
              <a:ext uri="{FF2B5EF4-FFF2-40B4-BE49-F238E27FC236}">
                <a16:creationId xmlns:a16="http://schemas.microsoft.com/office/drawing/2014/main" id="{1A03842E-CEE3-3185-FF6F-9FD3B959B7E1}"/>
              </a:ext>
            </a:extLst>
          </p:cNvPr>
          <p:cNvSpPr txBox="1"/>
          <p:nvPr/>
        </p:nvSpPr>
        <p:spPr>
          <a:xfrm>
            <a:off x="413426" y="3265398"/>
            <a:ext cx="7469042" cy="1569660"/>
          </a:xfrm>
          <a:prstGeom prst="rect">
            <a:avLst/>
          </a:prstGeom>
          <a:noFill/>
        </p:spPr>
        <p:txBody>
          <a:bodyPr wrap="square" rtlCol="0">
            <a:spAutoFit/>
          </a:bodyPr>
          <a:lstStyle/>
          <a:p>
            <a:r>
              <a:rPr lang="en-IN" sz="2400" b="1" u="sng" dirty="0">
                <a:solidFill>
                  <a:srgbClr val="0070C0"/>
                </a:solidFill>
                <a:latin typeface="Algerian" panose="04020705040A02060702" pitchFamily="82" charset="0"/>
              </a:rPr>
              <a:t>PROJECT TITLE :</a:t>
            </a:r>
          </a:p>
          <a:p>
            <a:endParaRPr lang="en-IN" sz="2400" u="sng" dirty="0">
              <a:solidFill>
                <a:srgbClr val="0070C0"/>
              </a:solidFill>
              <a:latin typeface="Algerian" panose="04020705040A02060702" pitchFamily="82" charset="0"/>
            </a:endParaRPr>
          </a:p>
          <a:p>
            <a:pPr algn="ctr"/>
            <a:r>
              <a:rPr lang="en-US" sz="2400" dirty="0">
                <a:solidFill>
                  <a:srgbClr val="0070C0"/>
                </a:solidFill>
                <a:effectLst/>
                <a:latin typeface="Algerian" panose="04020705040A02060702" pitchFamily="82" charset="0"/>
              </a:rPr>
              <a:t>	</a:t>
            </a:r>
            <a:r>
              <a:rPr lang="en-US" sz="2400" b="1" dirty="0">
                <a:solidFill>
                  <a:srgbClr val="0070C0"/>
                </a:solidFill>
                <a:effectLst/>
                <a:latin typeface="Algerian" panose="04020705040A02060702" pitchFamily="82" charset="0"/>
              </a:rPr>
              <a:t>Exploring the</a:t>
            </a:r>
            <a:r>
              <a:rPr lang="en-US" sz="2400" b="1" dirty="0">
                <a:solidFill>
                  <a:srgbClr val="0070C0"/>
                </a:solidFill>
                <a:latin typeface="Algerian" panose="04020705040A02060702" pitchFamily="82" charset="0"/>
              </a:rPr>
              <a:t> role of epigenetics in</a:t>
            </a:r>
          </a:p>
          <a:p>
            <a:pPr algn="ctr"/>
            <a:r>
              <a:rPr lang="en-US" sz="2400" b="1" dirty="0">
                <a:solidFill>
                  <a:srgbClr val="0070C0"/>
                </a:solidFill>
                <a:latin typeface="Algerian" panose="04020705040A02060702" pitchFamily="82" charset="0"/>
              </a:rPr>
              <a:t>	</a:t>
            </a:r>
            <a:r>
              <a:rPr lang="en-US" sz="2400" b="1" dirty="0" err="1">
                <a:solidFill>
                  <a:srgbClr val="0070C0"/>
                </a:solidFill>
                <a:latin typeface="Algerian" panose="04020705040A02060702" pitchFamily="82" charset="0"/>
              </a:rPr>
              <a:t>diseaseS</a:t>
            </a:r>
            <a:r>
              <a:rPr lang="en-US" sz="2400" b="1" dirty="0">
                <a:solidFill>
                  <a:srgbClr val="0070C0"/>
                </a:solidFill>
                <a:latin typeface="Algerian" panose="04020705040A02060702" pitchFamily="82" charset="0"/>
              </a:rPr>
              <a:t> and health</a:t>
            </a:r>
            <a:endParaRPr lang="en-US" sz="2400" b="1" dirty="0">
              <a:solidFill>
                <a:srgbClr val="0070C0"/>
              </a:solidFill>
              <a:effectLst/>
              <a:latin typeface="Algerian" panose="04020705040A02060702" pitchFamily="82" charset="0"/>
            </a:endParaRPr>
          </a:p>
        </p:txBody>
      </p:sp>
      <p:sp>
        <p:nvSpPr>
          <p:cNvPr id="9" name="TextBox 8">
            <a:extLst>
              <a:ext uri="{FF2B5EF4-FFF2-40B4-BE49-F238E27FC236}">
                <a16:creationId xmlns:a16="http://schemas.microsoft.com/office/drawing/2014/main" id="{4F26690B-B2DE-728A-9190-2C083F1C61E4}"/>
              </a:ext>
            </a:extLst>
          </p:cNvPr>
          <p:cNvSpPr txBox="1"/>
          <p:nvPr/>
        </p:nvSpPr>
        <p:spPr>
          <a:xfrm>
            <a:off x="7040032" y="4847518"/>
            <a:ext cx="3149600" cy="400110"/>
          </a:xfrm>
          <a:prstGeom prst="rect">
            <a:avLst/>
          </a:prstGeom>
          <a:noFill/>
        </p:spPr>
        <p:txBody>
          <a:bodyPr wrap="square" rtlCol="0">
            <a:spAutoFit/>
          </a:bodyPr>
          <a:lstStyle/>
          <a:p>
            <a:r>
              <a:rPr lang="en-IN" sz="2000" b="1" u="sng" dirty="0">
                <a:solidFill>
                  <a:srgbClr val="0070C0"/>
                </a:solidFill>
                <a:latin typeface="Algerian" panose="04020705040A02060702" pitchFamily="82" charset="0"/>
              </a:rPr>
              <a:t>TEAM</a:t>
            </a:r>
          </a:p>
        </p:txBody>
      </p:sp>
      <p:sp>
        <p:nvSpPr>
          <p:cNvPr id="2" name="TextBox 1">
            <a:extLst>
              <a:ext uri="{FF2B5EF4-FFF2-40B4-BE49-F238E27FC236}">
                <a16:creationId xmlns:a16="http://schemas.microsoft.com/office/drawing/2014/main" id="{A4ABFFEA-F768-6230-E7FF-8B085670D444}"/>
              </a:ext>
            </a:extLst>
          </p:cNvPr>
          <p:cNvSpPr txBox="1"/>
          <p:nvPr/>
        </p:nvSpPr>
        <p:spPr>
          <a:xfrm>
            <a:off x="6096000" y="2840368"/>
            <a:ext cx="7171266" cy="707886"/>
          </a:xfrm>
          <a:prstGeom prst="rect">
            <a:avLst/>
          </a:prstGeom>
          <a:noFill/>
        </p:spPr>
        <p:txBody>
          <a:bodyPr wrap="square" rtlCol="0">
            <a:spAutoFit/>
          </a:bodyPr>
          <a:lstStyle/>
          <a:p>
            <a:r>
              <a:rPr lang="en-IN" sz="2000" b="1" u="sng" dirty="0">
                <a:solidFill>
                  <a:srgbClr val="0070C0"/>
                </a:solidFill>
                <a:latin typeface="Algerian" panose="04020705040A02060702" pitchFamily="82" charset="0"/>
              </a:rPr>
              <a:t>24aim115</a:t>
            </a:r>
            <a:r>
              <a:rPr lang="en-IN" sz="2000" b="1" dirty="0">
                <a:solidFill>
                  <a:srgbClr val="0070C0"/>
                </a:solidFill>
                <a:latin typeface="Algerian" panose="04020705040A02060702" pitchFamily="82" charset="0"/>
              </a:rPr>
              <a:t> : Ethics, innovative research, 		          	        businesses and IPR</a:t>
            </a:r>
          </a:p>
        </p:txBody>
      </p:sp>
      <p:sp>
        <p:nvSpPr>
          <p:cNvPr id="3" name="TextBox 2">
            <a:extLst>
              <a:ext uri="{FF2B5EF4-FFF2-40B4-BE49-F238E27FC236}">
                <a16:creationId xmlns:a16="http://schemas.microsoft.com/office/drawing/2014/main" id="{775AAFD3-7BF7-269B-9795-E658C79FFEC2}"/>
              </a:ext>
            </a:extLst>
          </p:cNvPr>
          <p:cNvSpPr txBox="1"/>
          <p:nvPr/>
        </p:nvSpPr>
        <p:spPr>
          <a:xfrm>
            <a:off x="11133667" y="211667"/>
            <a:ext cx="533400" cy="461665"/>
          </a:xfrm>
          <a:prstGeom prst="rect">
            <a:avLst/>
          </a:prstGeom>
          <a:solidFill>
            <a:schemeClr val="accent1">
              <a:lumMod val="60000"/>
              <a:lumOff val="40000"/>
            </a:schemeClr>
          </a:solidFill>
        </p:spPr>
        <p:txBody>
          <a:bodyPr wrap="square" rtlCol="0">
            <a:spAutoFit/>
          </a:bodyPr>
          <a:lstStyle/>
          <a:p>
            <a:pPr algn="ctr"/>
            <a:r>
              <a:rPr lang="en-IN" sz="2400" b="1" dirty="0"/>
              <a:t>1</a:t>
            </a:r>
          </a:p>
        </p:txBody>
      </p:sp>
    </p:spTree>
    <p:extLst>
      <p:ext uri="{BB962C8B-B14F-4D97-AF65-F5344CB8AC3E}">
        <p14:creationId xmlns:p14="http://schemas.microsoft.com/office/powerpoint/2010/main" val="1993923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B4B06CF-6F61-B962-5FD8-3F4810B2FF8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F3B2EB3-7018-E34E-3D30-542FE8220D5D}"/>
              </a:ext>
            </a:extLst>
          </p:cNvPr>
          <p:cNvSpPr txBox="1"/>
          <p:nvPr/>
        </p:nvSpPr>
        <p:spPr>
          <a:xfrm>
            <a:off x="1015997" y="1843950"/>
            <a:ext cx="9762070"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Machine Learning for Epigenetic Status Estimation (Patent No. US11795495B1): This patent uses machine learning to predict DNA methylation patterns. (Google Patents)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Epigenetic Biomarkers for Disease Prediction (Patent No. US6251594B1): This method identifies DNA methylation patterns as biomarkers for cancer diagnosis. (Google Patents)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AI-Based Chromatin Accessibility Prediction (Patent No. WO2017218908A2): This patent uses AI models to classify open vs. closed chromatin states. (World Intellectual Property Organization (WIPO) database)</a:t>
            </a:r>
            <a:endParaRPr lang="en-IN" sz="2000" dirty="0"/>
          </a:p>
        </p:txBody>
      </p:sp>
      <p:sp>
        <p:nvSpPr>
          <p:cNvPr id="3" name="TextBox 2">
            <a:extLst>
              <a:ext uri="{FF2B5EF4-FFF2-40B4-BE49-F238E27FC236}">
                <a16:creationId xmlns:a16="http://schemas.microsoft.com/office/drawing/2014/main" id="{1FC92798-B0B4-CCDF-48EE-44A8B4EC4A6F}"/>
              </a:ext>
            </a:extLst>
          </p:cNvPr>
          <p:cNvSpPr txBox="1"/>
          <p:nvPr/>
        </p:nvSpPr>
        <p:spPr>
          <a:xfrm>
            <a:off x="11133667" y="211667"/>
            <a:ext cx="533400" cy="461665"/>
          </a:xfrm>
          <a:prstGeom prst="rect">
            <a:avLst/>
          </a:prstGeom>
          <a:solidFill>
            <a:schemeClr val="accent1">
              <a:lumMod val="60000"/>
              <a:lumOff val="40000"/>
            </a:schemeClr>
          </a:solidFill>
        </p:spPr>
        <p:txBody>
          <a:bodyPr wrap="square" rtlCol="0">
            <a:spAutoFit/>
          </a:bodyPr>
          <a:lstStyle/>
          <a:p>
            <a:pPr algn="ctr"/>
            <a:r>
              <a:rPr lang="en-IN" sz="2400" b="1" dirty="0"/>
              <a:t>10</a:t>
            </a:r>
          </a:p>
        </p:txBody>
      </p:sp>
      <p:sp>
        <p:nvSpPr>
          <p:cNvPr id="5" name="TextBox 4">
            <a:extLst>
              <a:ext uri="{FF2B5EF4-FFF2-40B4-BE49-F238E27FC236}">
                <a16:creationId xmlns:a16="http://schemas.microsoft.com/office/drawing/2014/main" id="{20619A40-5BA0-D218-81DE-97E8C2CC75E4}"/>
              </a:ext>
            </a:extLst>
          </p:cNvPr>
          <p:cNvSpPr txBox="1"/>
          <p:nvPr/>
        </p:nvSpPr>
        <p:spPr>
          <a:xfrm>
            <a:off x="2209798" y="794016"/>
            <a:ext cx="7044267" cy="523220"/>
          </a:xfrm>
          <a:prstGeom prst="rect">
            <a:avLst/>
          </a:prstGeom>
          <a:noFill/>
        </p:spPr>
        <p:txBody>
          <a:bodyPr wrap="square" rtlCol="0">
            <a:spAutoFit/>
          </a:bodyPr>
          <a:lstStyle/>
          <a:p>
            <a:r>
              <a:rPr lang="en-IN" sz="2800" b="1" u="sng" dirty="0">
                <a:solidFill>
                  <a:srgbClr val="0070C0"/>
                </a:solidFill>
                <a:latin typeface="Algerian" panose="04020705040A02060702" pitchFamily="82" charset="0"/>
              </a:rPr>
              <a:t>Intellectual</a:t>
            </a:r>
            <a:r>
              <a:rPr lang="en-IN" sz="2800" b="1"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Property</a:t>
            </a:r>
            <a:r>
              <a:rPr lang="en-IN" sz="2800" b="1"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Rights</a:t>
            </a:r>
            <a:r>
              <a:rPr lang="en-IN" sz="2800" b="1" dirty="0">
                <a:solidFill>
                  <a:srgbClr val="0070C0"/>
                </a:solidFill>
                <a:latin typeface="Algerian" panose="04020705040A02060702" pitchFamily="82" charset="0"/>
              </a:rPr>
              <a:t> (IPR)</a:t>
            </a:r>
          </a:p>
        </p:txBody>
      </p:sp>
    </p:spTree>
    <p:extLst>
      <p:ext uri="{BB962C8B-B14F-4D97-AF65-F5344CB8AC3E}">
        <p14:creationId xmlns:p14="http://schemas.microsoft.com/office/powerpoint/2010/main" val="30375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2658315-FC79-3CDE-2DF8-7F2DE4FF8C0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B08B342-3844-5244-E85E-7F537CD94926}"/>
              </a:ext>
            </a:extLst>
          </p:cNvPr>
          <p:cNvSpPr txBox="1"/>
          <p:nvPr/>
        </p:nvSpPr>
        <p:spPr>
          <a:xfrm>
            <a:off x="4715931" y="411722"/>
            <a:ext cx="2760133" cy="523220"/>
          </a:xfrm>
          <a:prstGeom prst="rect">
            <a:avLst/>
          </a:prstGeom>
          <a:noFill/>
        </p:spPr>
        <p:txBody>
          <a:bodyPr wrap="square" rtlCol="0">
            <a:spAutoFit/>
          </a:bodyPr>
          <a:lstStyle/>
          <a:p>
            <a:r>
              <a:rPr lang="en-IN" sz="2800" b="1" u="sng" dirty="0">
                <a:solidFill>
                  <a:srgbClr val="0070C0"/>
                </a:solidFill>
                <a:latin typeface="Algerian" panose="04020705040A02060702" pitchFamily="82" charset="0"/>
              </a:rPr>
              <a:t>References</a:t>
            </a:r>
          </a:p>
        </p:txBody>
      </p:sp>
      <p:sp>
        <p:nvSpPr>
          <p:cNvPr id="3" name="TextBox 2">
            <a:extLst>
              <a:ext uri="{FF2B5EF4-FFF2-40B4-BE49-F238E27FC236}">
                <a16:creationId xmlns:a16="http://schemas.microsoft.com/office/drawing/2014/main" id="{D5F9C4B9-1C41-D06C-C629-7FC147927B7C}"/>
              </a:ext>
            </a:extLst>
          </p:cNvPr>
          <p:cNvSpPr txBox="1"/>
          <p:nvPr/>
        </p:nvSpPr>
        <p:spPr>
          <a:xfrm>
            <a:off x="11133667" y="211667"/>
            <a:ext cx="533400" cy="461665"/>
          </a:xfrm>
          <a:prstGeom prst="rect">
            <a:avLst/>
          </a:prstGeom>
          <a:solidFill>
            <a:schemeClr val="accent1">
              <a:lumMod val="60000"/>
              <a:lumOff val="40000"/>
            </a:schemeClr>
          </a:solidFill>
        </p:spPr>
        <p:txBody>
          <a:bodyPr wrap="square" rtlCol="0">
            <a:spAutoFit/>
          </a:bodyPr>
          <a:lstStyle/>
          <a:p>
            <a:pPr algn="ctr"/>
            <a:r>
              <a:rPr lang="en-IN" sz="2400" b="1" dirty="0"/>
              <a:t>11</a:t>
            </a:r>
          </a:p>
        </p:txBody>
      </p:sp>
      <p:sp>
        <p:nvSpPr>
          <p:cNvPr id="5" name="TextBox 4">
            <a:extLst>
              <a:ext uri="{FF2B5EF4-FFF2-40B4-BE49-F238E27FC236}">
                <a16:creationId xmlns:a16="http://schemas.microsoft.com/office/drawing/2014/main" id="{D8687522-03B2-4DE8-6BE3-737FE4A9267B}"/>
              </a:ext>
            </a:extLst>
          </p:cNvPr>
          <p:cNvSpPr txBox="1"/>
          <p:nvPr/>
        </p:nvSpPr>
        <p:spPr>
          <a:xfrm>
            <a:off x="643465" y="965719"/>
            <a:ext cx="10905067" cy="5324535"/>
          </a:xfrm>
          <a:prstGeom prst="rect">
            <a:avLst/>
          </a:prstGeom>
          <a:noFill/>
        </p:spPr>
        <p:txBody>
          <a:bodyPr wrap="square" rtlCol="0">
            <a:spAutoFit/>
          </a:bodyPr>
          <a:lstStyle/>
          <a:p>
            <a:r>
              <a:rPr lang="en-IN" sz="2000" dirty="0"/>
              <a:t>1) </a:t>
            </a:r>
            <a:r>
              <a:rPr lang="en-IN" sz="2000" dirty="0" err="1"/>
              <a:t>Adjakly</a:t>
            </a:r>
            <a:r>
              <a:rPr lang="en-IN" sz="2000" dirty="0"/>
              <a:t> M, </a:t>
            </a:r>
            <a:r>
              <a:rPr lang="en-IN" sz="2000" dirty="0" err="1"/>
              <a:t>Bosviel</a:t>
            </a:r>
            <a:r>
              <a:rPr lang="en-IN" sz="2000" dirty="0"/>
              <a:t> R, </a:t>
            </a:r>
            <a:r>
              <a:rPr lang="en-IN" sz="2000" dirty="0" err="1"/>
              <a:t>Rabiau</a:t>
            </a:r>
            <a:r>
              <a:rPr lang="en-IN" sz="2000" dirty="0"/>
              <a:t> N, </a:t>
            </a:r>
            <a:r>
              <a:rPr lang="en-IN" sz="2000" dirty="0" err="1"/>
              <a:t>Boiteux</a:t>
            </a:r>
            <a:r>
              <a:rPr lang="en-IN" sz="2000" dirty="0"/>
              <a:t> JP, </a:t>
            </a:r>
            <a:r>
              <a:rPr lang="en-IN" sz="2000" dirty="0" err="1"/>
              <a:t>Bignon</a:t>
            </a:r>
            <a:r>
              <a:rPr lang="en-IN" sz="2000" dirty="0"/>
              <a:t> YJ, Guy L, Bernard-Gallon D. 2011. DNA methylation and soy phytoestrogens: Quantitative study in DU-145 and PC-3 human prostate cancer cell lines. Epigenomics 3:795–803</a:t>
            </a:r>
          </a:p>
          <a:p>
            <a:pPr marL="457200" indent="-457200">
              <a:buAutoNum type="arabicParenR"/>
            </a:pPr>
            <a:endParaRPr lang="en-IN" sz="2000" dirty="0"/>
          </a:p>
          <a:p>
            <a:r>
              <a:rPr lang="en-US" sz="2000" dirty="0"/>
              <a:t>2) Waddington CH. The epigenotype. Int J Epidemiol 2012; 41(1): 10–13</a:t>
            </a:r>
          </a:p>
          <a:p>
            <a:endParaRPr lang="en-US" sz="2000" dirty="0"/>
          </a:p>
          <a:p>
            <a:r>
              <a:rPr lang="en-IN" sz="2000" dirty="0"/>
              <a:t>3) Cross-reactivity between histone demethylase inhibitor valproic acid and DNA methylation in glioblastoma cell </a:t>
            </a:r>
            <a:r>
              <a:rPr lang="en-IN" sz="2000" dirty="0" err="1"/>
              <a:t>lines.Barciszewska</a:t>
            </a:r>
            <a:r>
              <a:rPr lang="en-IN" sz="2000" dirty="0"/>
              <a:t> AM, Belter A, </a:t>
            </a:r>
            <a:r>
              <a:rPr lang="en-IN" sz="2000" dirty="0" err="1"/>
              <a:t>Gawrońska</a:t>
            </a:r>
            <a:r>
              <a:rPr lang="en-IN" sz="2000" dirty="0"/>
              <a:t> I, Giel-</a:t>
            </a:r>
            <a:r>
              <a:rPr lang="en-IN" sz="2000" dirty="0" err="1"/>
              <a:t>Pietraszuk</a:t>
            </a:r>
            <a:r>
              <a:rPr lang="en-IN" sz="2000" dirty="0"/>
              <a:t> M, </a:t>
            </a:r>
            <a:r>
              <a:rPr lang="en-IN" sz="2000" dirty="0" err="1"/>
              <a:t>Naskręt-Barciszewska</a:t>
            </a:r>
            <a:r>
              <a:rPr lang="en-IN" sz="2000" dirty="0"/>
              <a:t> </a:t>
            </a:r>
            <a:r>
              <a:rPr lang="en-IN" sz="2000" dirty="0" err="1"/>
              <a:t>MZ.Front</a:t>
            </a:r>
            <a:r>
              <a:rPr lang="en-IN" sz="2000" dirty="0"/>
              <a:t> Oncol. 2022 Nov 16;12:1033035. </a:t>
            </a:r>
            <a:r>
              <a:rPr lang="en-IN" sz="2000" dirty="0" err="1"/>
              <a:t>doi</a:t>
            </a:r>
            <a:r>
              <a:rPr lang="en-IN" sz="2000" dirty="0"/>
              <a:t>: 10.3389/fonc.2022.1033035. </a:t>
            </a:r>
            <a:r>
              <a:rPr lang="en-IN" sz="2000" dirty="0" err="1"/>
              <a:t>eCollection</a:t>
            </a:r>
            <a:r>
              <a:rPr lang="en-IN" sz="2000" dirty="0"/>
              <a:t> 2022.PMID: 36465345</a:t>
            </a:r>
          </a:p>
          <a:p>
            <a:br>
              <a:rPr lang="en-US" sz="2000" dirty="0"/>
            </a:br>
            <a:r>
              <a:rPr lang="en-US" sz="2000" dirty="0"/>
              <a:t>4) </a:t>
            </a:r>
            <a:r>
              <a:rPr lang="en-US" sz="2000" dirty="0" err="1"/>
              <a:t>Aristizabal</a:t>
            </a:r>
            <a:r>
              <a:rPr lang="en-US" sz="2000" dirty="0"/>
              <a:t> </a:t>
            </a:r>
            <a:r>
              <a:rPr lang="en-US" sz="2000" dirty="0" err="1"/>
              <a:t>MJAnreiter</a:t>
            </a:r>
            <a:r>
              <a:rPr lang="en-US" sz="2000" dirty="0"/>
              <a:t> </a:t>
            </a:r>
            <a:r>
              <a:rPr lang="en-US" sz="2000" dirty="0" err="1"/>
              <a:t>IHalldorsdottir</a:t>
            </a:r>
            <a:r>
              <a:rPr lang="en-US" sz="2000" dirty="0"/>
              <a:t> </a:t>
            </a:r>
            <a:r>
              <a:rPr lang="en-US" sz="2000" dirty="0" err="1"/>
              <a:t>TOdgers</a:t>
            </a:r>
            <a:r>
              <a:rPr lang="en-US" sz="2000" dirty="0"/>
              <a:t> </a:t>
            </a:r>
            <a:r>
              <a:rPr lang="en-US" sz="2000" dirty="0" err="1"/>
              <a:t>CLMcDade</a:t>
            </a:r>
            <a:r>
              <a:rPr lang="en-US" sz="2000" dirty="0"/>
              <a:t> </a:t>
            </a:r>
            <a:r>
              <a:rPr lang="en-US" sz="2000" dirty="0" err="1"/>
              <a:t>TWGoldenberg</a:t>
            </a:r>
            <a:r>
              <a:rPr lang="en-US" sz="2000" dirty="0"/>
              <a:t> </a:t>
            </a:r>
            <a:r>
              <a:rPr lang="en-US" sz="2000" dirty="0" err="1"/>
              <a:t>AMostafavi</a:t>
            </a:r>
            <a:r>
              <a:rPr lang="en-US" sz="2000" dirty="0"/>
              <a:t> </a:t>
            </a:r>
            <a:r>
              <a:rPr lang="en-US" sz="2000" dirty="0" err="1"/>
              <a:t>SKobor</a:t>
            </a:r>
            <a:r>
              <a:rPr lang="en-US" sz="2000" dirty="0"/>
              <a:t> </a:t>
            </a:r>
            <a:r>
              <a:rPr lang="en-US" sz="2000" dirty="0" err="1"/>
              <a:t>MSBinder</a:t>
            </a:r>
            <a:r>
              <a:rPr lang="en-US" sz="2000" dirty="0"/>
              <a:t> </a:t>
            </a:r>
            <a:r>
              <a:rPr lang="en-US" sz="2000" dirty="0" err="1"/>
              <a:t>EBSokolowski</a:t>
            </a:r>
            <a:r>
              <a:rPr lang="en-US" sz="2000" dirty="0"/>
              <a:t> </a:t>
            </a:r>
            <a:r>
              <a:rPr lang="en-US" sz="2000" dirty="0" err="1"/>
              <a:t>MBO’Donnell</a:t>
            </a:r>
            <a:r>
              <a:rPr lang="en-US" sz="2000" dirty="0"/>
              <a:t> KJ (2020) Biological embedding of experience: a primer on epigenetics PNAS 117:23261–23269.</a:t>
            </a:r>
          </a:p>
          <a:p>
            <a:endParaRPr lang="en-US" sz="2000" dirty="0"/>
          </a:p>
          <a:p>
            <a:r>
              <a:rPr lang="en-IN" sz="2000" dirty="0"/>
              <a:t>5) </a:t>
            </a:r>
            <a:r>
              <a:rPr lang="en-IN" sz="2000" dirty="0" err="1"/>
              <a:t>Kreibich</a:t>
            </a:r>
            <a:r>
              <a:rPr lang="en-IN" sz="2000" dirty="0"/>
              <a:t> </a:t>
            </a:r>
            <a:r>
              <a:rPr lang="en-IN" sz="2000" dirty="0" err="1"/>
              <a:t>EKleinendorst</a:t>
            </a:r>
            <a:r>
              <a:rPr lang="en-IN" sz="2000" dirty="0"/>
              <a:t> </a:t>
            </a:r>
            <a:r>
              <a:rPr lang="en-IN" sz="2000" dirty="0" err="1"/>
              <a:t>RBarzaghi</a:t>
            </a:r>
            <a:r>
              <a:rPr lang="en-IN" sz="2000" dirty="0"/>
              <a:t> </a:t>
            </a:r>
            <a:r>
              <a:rPr lang="en-IN" sz="2000" dirty="0" err="1"/>
              <a:t>GKaspar</a:t>
            </a:r>
            <a:r>
              <a:rPr lang="en-IN" sz="2000" dirty="0"/>
              <a:t> </a:t>
            </a:r>
            <a:r>
              <a:rPr lang="en-IN" sz="2000" dirty="0" err="1"/>
              <a:t>SKrebs</a:t>
            </a:r>
            <a:r>
              <a:rPr lang="en-IN" sz="2000" dirty="0"/>
              <a:t> AR (2023) Single-molecule </a:t>
            </a:r>
            <a:r>
              <a:rPr lang="en-IN" sz="2000" dirty="0" err="1"/>
              <a:t>footprinting</a:t>
            </a:r>
            <a:r>
              <a:rPr lang="en-IN" sz="2000" dirty="0"/>
              <a:t> identifies context-dependent regulation of enhancers by DNA methylation Molecular Cell 83:787–802.</a:t>
            </a:r>
          </a:p>
        </p:txBody>
      </p:sp>
    </p:spTree>
    <p:extLst>
      <p:ext uri="{BB962C8B-B14F-4D97-AF65-F5344CB8AC3E}">
        <p14:creationId xmlns:p14="http://schemas.microsoft.com/office/powerpoint/2010/main" val="122388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0349D-9F00-01BE-A26C-EAE45F05F39F}"/>
              </a:ext>
            </a:extLst>
          </p:cNvPr>
          <p:cNvSpPr txBox="1"/>
          <p:nvPr/>
        </p:nvSpPr>
        <p:spPr>
          <a:xfrm>
            <a:off x="3589866" y="519543"/>
            <a:ext cx="5012267" cy="523220"/>
          </a:xfrm>
          <a:prstGeom prst="rect">
            <a:avLst/>
          </a:prstGeom>
          <a:noFill/>
        </p:spPr>
        <p:txBody>
          <a:bodyPr wrap="square" rtlCol="0">
            <a:spAutoFit/>
          </a:bodyPr>
          <a:lstStyle/>
          <a:p>
            <a:pPr algn="ctr"/>
            <a:r>
              <a:rPr lang="en-IN" sz="2800" b="1" u="sng" dirty="0">
                <a:solidFill>
                  <a:srgbClr val="0070C0"/>
                </a:solidFill>
                <a:latin typeface="Algerian" panose="04020705040A02060702" pitchFamily="82" charset="0"/>
              </a:rPr>
              <a:t>Introduction</a:t>
            </a:r>
          </a:p>
        </p:txBody>
      </p:sp>
      <p:sp>
        <p:nvSpPr>
          <p:cNvPr id="3" name="TextBox 2">
            <a:extLst>
              <a:ext uri="{FF2B5EF4-FFF2-40B4-BE49-F238E27FC236}">
                <a16:creationId xmlns:a16="http://schemas.microsoft.com/office/drawing/2014/main" id="{82E362EB-80D5-5025-187A-35B342AE89A9}"/>
              </a:ext>
            </a:extLst>
          </p:cNvPr>
          <p:cNvSpPr txBox="1"/>
          <p:nvPr/>
        </p:nvSpPr>
        <p:spPr>
          <a:xfrm>
            <a:off x="973666" y="1042763"/>
            <a:ext cx="9922933" cy="2246769"/>
          </a:xfrm>
          <a:prstGeom prst="rect">
            <a:avLst/>
          </a:prstGeom>
          <a:noFill/>
        </p:spPr>
        <p:txBody>
          <a:bodyPr wrap="square" rtlCol="0">
            <a:spAutoFit/>
          </a:bodyPr>
          <a:lstStyle/>
          <a:p>
            <a:r>
              <a:rPr lang="en-US" sz="2000" b="1" dirty="0"/>
              <a:t>What is Epigenetics ?</a:t>
            </a:r>
          </a:p>
          <a:p>
            <a:endParaRPr lang="en-US" sz="2000" b="1" dirty="0"/>
          </a:p>
          <a:p>
            <a:pPr marL="342900" indent="-342900">
              <a:buFont typeface="Wingdings" panose="05000000000000000000" pitchFamily="2" charset="2"/>
              <a:buChar char="Ø"/>
            </a:pPr>
            <a:r>
              <a:rPr lang="en-US" sz="2000" dirty="0"/>
              <a:t>Epigenetics is the study of how genes become active or inactive without changing the actual DNA sequence.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It helps control how cells function and can be influenced by the environment, lifestyle, and even passed to future generations.</a:t>
            </a:r>
            <a:endParaRPr lang="en-IN" sz="2000" dirty="0"/>
          </a:p>
        </p:txBody>
      </p:sp>
      <p:sp>
        <p:nvSpPr>
          <p:cNvPr id="5" name="TextBox 4">
            <a:extLst>
              <a:ext uri="{FF2B5EF4-FFF2-40B4-BE49-F238E27FC236}">
                <a16:creationId xmlns:a16="http://schemas.microsoft.com/office/drawing/2014/main" id="{35F18EFA-264B-B36C-42BE-92D488C56A49}"/>
              </a:ext>
            </a:extLst>
          </p:cNvPr>
          <p:cNvSpPr txBox="1"/>
          <p:nvPr/>
        </p:nvSpPr>
        <p:spPr>
          <a:xfrm>
            <a:off x="973667" y="3812752"/>
            <a:ext cx="10591800" cy="2246769"/>
          </a:xfrm>
          <a:prstGeom prst="rect">
            <a:avLst/>
          </a:prstGeom>
          <a:noFill/>
        </p:spPr>
        <p:txBody>
          <a:bodyPr wrap="square" rtlCol="0">
            <a:spAutoFit/>
          </a:bodyPr>
          <a:lstStyle/>
          <a:p>
            <a:r>
              <a:rPr lang="en-US" sz="2000" b="1" dirty="0"/>
              <a:t>Why is Epigenetics Important ?</a:t>
            </a:r>
          </a:p>
          <a:p>
            <a:endParaRPr lang="en-US" sz="2000" b="1" dirty="0"/>
          </a:p>
          <a:p>
            <a:pPr marL="342900" indent="-342900">
              <a:buFont typeface="Wingdings" panose="05000000000000000000" pitchFamily="2" charset="2"/>
              <a:buChar char="Ø"/>
            </a:pPr>
            <a:r>
              <a:rPr lang="en-US" sz="2000" dirty="0"/>
              <a:t>Controls development – Skin and brain cells act differently despite having the same DNA.</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Responds to environment</a:t>
            </a:r>
            <a:r>
              <a:rPr lang="en-US" sz="2000" b="1" dirty="0"/>
              <a:t> </a:t>
            </a:r>
            <a:r>
              <a:rPr lang="en-US" sz="2000" dirty="0"/>
              <a:t>– Diet, stress, and pollution can change gene activity.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Influences diseases – Linked to cancer, diabetes, and Alzheimer’s</a:t>
            </a:r>
          </a:p>
        </p:txBody>
      </p:sp>
      <p:sp>
        <p:nvSpPr>
          <p:cNvPr id="6" name="TextBox 5">
            <a:extLst>
              <a:ext uri="{FF2B5EF4-FFF2-40B4-BE49-F238E27FC236}">
                <a16:creationId xmlns:a16="http://schemas.microsoft.com/office/drawing/2014/main" id="{228277B4-5731-DF0D-0F92-5B0884B1FC31}"/>
              </a:ext>
            </a:extLst>
          </p:cNvPr>
          <p:cNvSpPr txBox="1"/>
          <p:nvPr/>
        </p:nvSpPr>
        <p:spPr>
          <a:xfrm>
            <a:off x="11133667" y="211667"/>
            <a:ext cx="533400" cy="461665"/>
          </a:xfrm>
          <a:prstGeom prst="rect">
            <a:avLst/>
          </a:prstGeom>
          <a:solidFill>
            <a:schemeClr val="accent1">
              <a:lumMod val="60000"/>
              <a:lumOff val="40000"/>
            </a:schemeClr>
          </a:solidFill>
        </p:spPr>
        <p:txBody>
          <a:bodyPr wrap="square" rtlCol="0">
            <a:spAutoFit/>
          </a:bodyPr>
          <a:lstStyle/>
          <a:p>
            <a:pPr algn="ctr"/>
            <a:r>
              <a:rPr lang="en-IN" sz="2400" b="1" dirty="0"/>
              <a:t>2</a:t>
            </a:r>
          </a:p>
        </p:txBody>
      </p:sp>
    </p:spTree>
    <p:extLst>
      <p:ext uri="{BB962C8B-B14F-4D97-AF65-F5344CB8AC3E}">
        <p14:creationId xmlns:p14="http://schemas.microsoft.com/office/powerpoint/2010/main" val="156496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5B4A673-0AF3-1C3E-235D-6ED3AAF2CA4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A67F4D7-01D9-1C14-DB69-6F4929B77F01}"/>
              </a:ext>
            </a:extLst>
          </p:cNvPr>
          <p:cNvSpPr txBox="1"/>
          <p:nvPr/>
        </p:nvSpPr>
        <p:spPr>
          <a:xfrm>
            <a:off x="1058332" y="506852"/>
            <a:ext cx="4207935" cy="707886"/>
          </a:xfrm>
          <a:prstGeom prst="rect">
            <a:avLst/>
          </a:prstGeom>
          <a:noFill/>
        </p:spPr>
        <p:txBody>
          <a:bodyPr wrap="square" rtlCol="0">
            <a:spAutoFit/>
          </a:bodyPr>
          <a:lstStyle/>
          <a:p>
            <a:r>
              <a:rPr lang="en-IN" sz="2800" b="1" u="sng" dirty="0">
                <a:solidFill>
                  <a:srgbClr val="0070C0"/>
                </a:solidFill>
                <a:latin typeface="Algerian" panose="04020705040A02060702" pitchFamily="82" charset="0"/>
              </a:rPr>
              <a:t>DNA</a:t>
            </a:r>
            <a:r>
              <a:rPr lang="en-IN" sz="2800" b="1"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Methylation</a:t>
            </a:r>
            <a:r>
              <a:rPr lang="en-IN" sz="2800" b="1" dirty="0">
                <a:solidFill>
                  <a:srgbClr val="0070C0"/>
                </a:solidFill>
                <a:latin typeface="Algerian" panose="04020705040A02060702" pitchFamily="82" charset="0"/>
              </a:rPr>
              <a:t> </a:t>
            </a:r>
            <a:r>
              <a:rPr lang="en-IN" sz="4000" b="1" dirty="0">
                <a:solidFill>
                  <a:srgbClr val="0070C0"/>
                </a:solidFill>
                <a:latin typeface="Algerian" panose="04020705040A02060702" pitchFamily="82" charset="0"/>
              </a:rPr>
              <a:t>🧬</a:t>
            </a:r>
          </a:p>
        </p:txBody>
      </p:sp>
      <p:pic>
        <p:nvPicPr>
          <p:cNvPr id="7" name="Picture 6">
            <a:extLst>
              <a:ext uri="{FF2B5EF4-FFF2-40B4-BE49-F238E27FC236}">
                <a16:creationId xmlns:a16="http://schemas.microsoft.com/office/drawing/2014/main" id="{B40CF270-A38A-188F-E014-0189A9F83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3306" y="711953"/>
            <a:ext cx="3889294" cy="1602402"/>
          </a:xfrm>
          <a:prstGeom prst="rect">
            <a:avLst/>
          </a:prstGeom>
        </p:spPr>
      </p:pic>
      <p:sp>
        <p:nvSpPr>
          <p:cNvPr id="8" name="TextBox 7">
            <a:extLst>
              <a:ext uri="{FF2B5EF4-FFF2-40B4-BE49-F238E27FC236}">
                <a16:creationId xmlns:a16="http://schemas.microsoft.com/office/drawing/2014/main" id="{41688DF8-A1A3-294B-982A-ECC437F9FC5E}"/>
              </a:ext>
            </a:extLst>
          </p:cNvPr>
          <p:cNvSpPr txBox="1"/>
          <p:nvPr/>
        </p:nvSpPr>
        <p:spPr>
          <a:xfrm>
            <a:off x="1058332" y="3220291"/>
            <a:ext cx="5427135" cy="984885"/>
          </a:xfrm>
          <a:prstGeom prst="rect">
            <a:avLst/>
          </a:prstGeom>
          <a:noFill/>
        </p:spPr>
        <p:txBody>
          <a:bodyPr wrap="square" rtlCol="0">
            <a:spAutoFit/>
          </a:bodyPr>
          <a:lstStyle/>
          <a:p>
            <a:r>
              <a:rPr lang="en-IN" sz="2800" b="1" u="sng" dirty="0">
                <a:solidFill>
                  <a:srgbClr val="0070C0"/>
                </a:solidFill>
                <a:latin typeface="Algerian" panose="04020705040A02060702" pitchFamily="82" charset="0"/>
              </a:rPr>
              <a:t>Histone</a:t>
            </a:r>
            <a:r>
              <a:rPr lang="en-IN" sz="2800" b="1"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Modifications</a:t>
            </a:r>
            <a:r>
              <a:rPr lang="en-IN" sz="2800" b="1" dirty="0">
                <a:solidFill>
                  <a:srgbClr val="0070C0"/>
                </a:solidFill>
                <a:latin typeface="Algerian" panose="04020705040A02060702" pitchFamily="82" charset="0"/>
              </a:rPr>
              <a:t> </a:t>
            </a:r>
            <a:r>
              <a:rPr lang="en-IN" sz="4000" b="1" dirty="0">
                <a:solidFill>
                  <a:srgbClr val="0070C0"/>
                </a:solidFill>
                <a:latin typeface="Algerian" panose="04020705040A02060702" pitchFamily="82" charset="0"/>
              </a:rPr>
              <a:t>🧪</a:t>
            </a:r>
          </a:p>
          <a:p>
            <a:endParaRPr lang="en-IN" dirty="0"/>
          </a:p>
        </p:txBody>
      </p:sp>
      <p:sp>
        <p:nvSpPr>
          <p:cNvPr id="9" name="TextBox 8">
            <a:extLst>
              <a:ext uri="{FF2B5EF4-FFF2-40B4-BE49-F238E27FC236}">
                <a16:creationId xmlns:a16="http://schemas.microsoft.com/office/drawing/2014/main" id="{D110B10A-8D12-93DE-0D31-D0BF9DD4DD11}"/>
              </a:ext>
            </a:extLst>
          </p:cNvPr>
          <p:cNvSpPr txBox="1"/>
          <p:nvPr/>
        </p:nvSpPr>
        <p:spPr>
          <a:xfrm>
            <a:off x="555706" y="1281299"/>
            <a:ext cx="8822267" cy="193899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A small chemical tag (methyl group, -CH₃) attaches to DNA.</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This turns genes off, stopping them from making proteins.</a:t>
            </a:r>
          </a:p>
          <a:p>
            <a:pPr marL="342900" indent="-342900">
              <a:buFont typeface="Wingdings" panose="05000000000000000000" pitchFamily="2" charset="2"/>
              <a:buChar char="Ø"/>
            </a:pPr>
            <a:endParaRPr lang="en-US" sz="2000" dirty="0"/>
          </a:p>
          <a:p>
            <a:r>
              <a:rPr lang="en-US" sz="2000" dirty="0"/>
              <a:t>Example :- In cancer, methylation can silence tumor-suppressor genes, allowing uncontrolled growth.</a:t>
            </a:r>
            <a:endParaRPr lang="en-IN" sz="2000" dirty="0"/>
          </a:p>
        </p:txBody>
      </p:sp>
      <p:sp>
        <p:nvSpPr>
          <p:cNvPr id="10" name="TextBox 9">
            <a:extLst>
              <a:ext uri="{FF2B5EF4-FFF2-40B4-BE49-F238E27FC236}">
                <a16:creationId xmlns:a16="http://schemas.microsoft.com/office/drawing/2014/main" id="{9A8A3AA7-B123-7D23-22E1-D2AA586D0B54}"/>
              </a:ext>
            </a:extLst>
          </p:cNvPr>
          <p:cNvSpPr txBox="1"/>
          <p:nvPr/>
        </p:nvSpPr>
        <p:spPr>
          <a:xfrm>
            <a:off x="527212" y="3994738"/>
            <a:ext cx="8114162" cy="2246769"/>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DNA is wrapped around proteins called histones, like thread on a spool.</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Chemical changes like acetylation and methylation which loosen or tighten DNA, controlling gene access.</a:t>
            </a:r>
          </a:p>
          <a:p>
            <a:pPr marL="285750" indent="-285750">
              <a:buFont typeface="Wingdings" panose="05000000000000000000" pitchFamily="2" charset="2"/>
              <a:buChar char="Ø"/>
            </a:pPr>
            <a:endParaRPr lang="en-IN" sz="2000" dirty="0"/>
          </a:p>
          <a:p>
            <a:r>
              <a:rPr lang="en-IN" sz="2000" dirty="0"/>
              <a:t>Example :- In Alzheimer’s, histone changes can affect memory-related gene activity.</a:t>
            </a:r>
          </a:p>
        </p:txBody>
      </p:sp>
      <p:pic>
        <p:nvPicPr>
          <p:cNvPr id="12" name="Picture 11">
            <a:extLst>
              <a:ext uri="{FF2B5EF4-FFF2-40B4-BE49-F238E27FC236}">
                <a16:creationId xmlns:a16="http://schemas.microsoft.com/office/drawing/2014/main" id="{F24FC2F3-69A5-4512-A5D2-D460AF7BD5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3306" y="4449824"/>
            <a:ext cx="3896836" cy="2246769"/>
          </a:xfrm>
          <a:prstGeom prst="rect">
            <a:avLst/>
          </a:prstGeom>
        </p:spPr>
      </p:pic>
      <p:sp>
        <p:nvSpPr>
          <p:cNvPr id="13" name="TextBox 12">
            <a:extLst>
              <a:ext uri="{FF2B5EF4-FFF2-40B4-BE49-F238E27FC236}">
                <a16:creationId xmlns:a16="http://schemas.microsoft.com/office/drawing/2014/main" id="{D8BCD289-CE43-B808-5F7F-83B67B953424}"/>
              </a:ext>
            </a:extLst>
          </p:cNvPr>
          <p:cNvSpPr txBox="1"/>
          <p:nvPr/>
        </p:nvSpPr>
        <p:spPr>
          <a:xfrm>
            <a:off x="11133667" y="211667"/>
            <a:ext cx="533400" cy="461665"/>
          </a:xfrm>
          <a:prstGeom prst="rect">
            <a:avLst/>
          </a:prstGeom>
          <a:solidFill>
            <a:schemeClr val="accent1">
              <a:lumMod val="60000"/>
              <a:lumOff val="40000"/>
            </a:schemeClr>
          </a:solidFill>
        </p:spPr>
        <p:txBody>
          <a:bodyPr wrap="square" rtlCol="0">
            <a:spAutoFit/>
          </a:bodyPr>
          <a:lstStyle/>
          <a:p>
            <a:pPr algn="ctr"/>
            <a:r>
              <a:rPr lang="en-IN" sz="2400" b="1" dirty="0"/>
              <a:t>3</a:t>
            </a:r>
          </a:p>
        </p:txBody>
      </p:sp>
    </p:spTree>
    <p:extLst>
      <p:ext uri="{BB962C8B-B14F-4D97-AF65-F5344CB8AC3E}">
        <p14:creationId xmlns:p14="http://schemas.microsoft.com/office/powerpoint/2010/main" val="27544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F5FBD50-3572-D285-9CC4-3E3987D8C72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03953C7-3CD8-F1D4-6FD1-EDA6F2BDFF1F}"/>
              </a:ext>
            </a:extLst>
          </p:cNvPr>
          <p:cNvSpPr txBox="1"/>
          <p:nvPr/>
        </p:nvSpPr>
        <p:spPr>
          <a:xfrm>
            <a:off x="4906432" y="448733"/>
            <a:ext cx="2379133" cy="523220"/>
          </a:xfrm>
          <a:prstGeom prst="rect">
            <a:avLst/>
          </a:prstGeom>
          <a:noFill/>
        </p:spPr>
        <p:txBody>
          <a:bodyPr wrap="square" rtlCol="0">
            <a:spAutoFit/>
          </a:bodyPr>
          <a:lstStyle/>
          <a:p>
            <a:r>
              <a:rPr lang="en-IN" sz="2800" b="1" u="sng" dirty="0">
                <a:solidFill>
                  <a:srgbClr val="0070C0"/>
                </a:solidFill>
                <a:latin typeface="Algerian" panose="04020705040A02060702" pitchFamily="82" charset="0"/>
              </a:rPr>
              <a:t>Objectives</a:t>
            </a:r>
          </a:p>
        </p:txBody>
      </p:sp>
      <p:sp>
        <p:nvSpPr>
          <p:cNvPr id="3" name="TextBox 2">
            <a:extLst>
              <a:ext uri="{FF2B5EF4-FFF2-40B4-BE49-F238E27FC236}">
                <a16:creationId xmlns:a16="http://schemas.microsoft.com/office/drawing/2014/main" id="{CE42619C-EBE4-C0C1-F3B3-D10635C75944}"/>
              </a:ext>
            </a:extLst>
          </p:cNvPr>
          <p:cNvSpPr txBox="1"/>
          <p:nvPr/>
        </p:nvSpPr>
        <p:spPr>
          <a:xfrm>
            <a:off x="681564" y="971953"/>
            <a:ext cx="11180236" cy="5324535"/>
          </a:xfrm>
          <a:prstGeom prst="rect">
            <a:avLst/>
          </a:prstGeom>
          <a:noFill/>
        </p:spPr>
        <p:txBody>
          <a:bodyPr wrap="square" rtlCol="0">
            <a:spAutoFit/>
          </a:bodyPr>
          <a:lstStyle/>
          <a:p>
            <a:r>
              <a:rPr lang="en-IN" sz="2000" b="1" u="sng" dirty="0"/>
              <a:t>Understanding</a:t>
            </a:r>
            <a:r>
              <a:rPr lang="en-IN" sz="2000" b="1" dirty="0"/>
              <a:t> </a:t>
            </a:r>
            <a:r>
              <a:rPr lang="en-IN" sz="2000" b="1" u="sng" dirty="0"/>
              <a:t>Epigenetic</a:t>
            </a:r>
            <a:r>
              <a:rPr lang="en-IN" sz="2000" b="1" dirty="0"/>
              <a:t> </a:t>
            </a:r>
            <a:r>
              <a:rPr lang="en-IN" sz="2000" b="1" u="sng" dirty="0"/>
              <a:t>Mechanisms</a:t>
            </a:r>
          </a:p>
          <a:p>
            <a:pPr marL="285750" indent="-285750">
              <a:buFont typeface="Wingdings" panose="05000000000000000000" pitchFamily="2" charset="2"/>
              <a:buChar char="Ø"/>
            </a:pPr>
            <a:r>
              <a:rPr lang="en-US" sz="2000" dirty="0"/>
              <a:t>To study how DNA methylation and histone modifications which regulate gene expression and cell function.</a:t>
            </a:r>
            <a:endParaRPr lang="en-IN" sz="2000" dirty="0"/>
          </a:p>
          <a:p>
            <a:pPr marL="285750" indent="-285750">
              <a:buFont typeface="Wingdings" panose="05000000000000000000" pitchFamily="2" charset="2"/>
              <a:buChar char="Ø"/>
            </a:pPr>
            <a:endParaRPr lang="en-IN" sz="2000" dirty="0"/>
          </a:p>
          <a:p>
            <a:r>
              <a:rPr lang="en-IN" sz="2000" b="1" u="sng" dirty="0"/>
              <a:t>Exploring</a:t>
            </a:r>
            <a:r>
              <a:rPr lang="en-IN" sz="2000" b="1" dirty="0"/>
              <a:t> </a:t>
            </a:r>
            <a:r>
              <a:rPr lang="en-IN" sz="2000" b="1" u="sng" dirty="0"/>
              <a:t>Disease</a:t>
            </a:r>
            <a:r>
              <a:rPr lang="en-IN" sz="2000" b="1" dirty="0"/>
              <a:t> </a:t>
            </a:r>
            <a:r>
              <a:rPr lang="en-IN" sz="2000" b="1" u="sng" dirty="0"/>
              <a:t>Associations</a:t>
            </a:r>
          </a:p>
          <a:p>
            <a:pPr marL="285750" indent="-285750">
              <a:buFont typeface="Wingdings" panose="05000000000000000000" pitchFamily="2" charset="2"/>
              <a:buChar char="Ø"/>
            </a:pPr>
            <a:r>
              <a:rPr lang="en-US" sz="2000" dirty="0"/>
              <a:t>To analyze how epigenetic changes contribute to diseases like cancer, diabetes, neurological disorders, and autoimmune conditions.</a:t>
            </a:r>
            <a:endParaRPr lang="en-IN" sz="2000" dirty="0"/>
          </a:p>
          <a:p>
            <a:pPr marL="285750" indent="-285750">
              <a:buFont typeface="Wingdings" panose="05000000000000000000" pitchFamily="2" charset="2"/>
              <a:buChar char="Ø"/>
            </a:pPr>
            <a:endParaRPr lang="en-IN" sz="2000" dirty="0"/>
          </a:p>
          <a:p>
            <a:r>
              <a:rPr lang="en-IN" sz="2000" b="1" u="sng" dirty="0"/>
              <a:t>Environmental</a:t>
            </a:r>
            <a:r>
              <a:rPr lang="en-IN" sz="2000" b="1" dirty="0"/>
              <a:t> </a:t>
            </a:r>
            <a:r>
              <a:rPr lang="en-IN" sz="2000" b="1" u="sng" dirty="0"/>
              <a:t>and</a:t>
            </a:r>
            <a:r>
              <a:rPr lang="en-IN" sz="2000" b="1" dirty="0"/>
              <a:t> </a:t>
            </a:r>
            <a:r>
              <a:rPr lang="en-IN" sz="2000" b="1" u="sng" dirty="0"/>
              <a:t>Lifestyle</a:t>
            </a:r>
            <a:r>
              <a:rPr lang="en-IN" sz="2000" b="1" dirty="0"/>
              <a:t> </a:t>
            </a:r>
            <a:r>
              <a:rPr lang="en-IN" sz="2000" b="1" u="sng" dirty="0"/>
              <a:t>Influences</a:t>
            </a:r>
          </a:p>
          <a:p>
            <a:pPr marL="285750" indent="-285750">
              <a:buFont typeface="Wingdings" panose="05000000000000000000" pitchFamily="2" charset="2"/>
              <a:buChar char="Ø"/>
            </a:pPr>
            <a:r>
              <a:rPr lang="en-US" sz="2000" dirty="0"/>
              <a:t>Understand how factors like nutrition, stress, and chemical exposure affect the epigenome.</a:t>
            </a:r>
            <a:endParaRPr lang="en-IN" sz="2000" dirty="0"/>
          </a:p>
          <a:p>
            <a:pPr marL="285750" indent="-285750">
              <a:buFont typeface="Wingdings" panose="05000000000000000000" pitchFamily="2" charset="2"/>
              <a:buChar char="Ø"/>
            </a:pPr>
            <a:endParaRPr lang="en-IN" sz="2000" dirty="0"/>
          </a:p>
          <a:p>
            <a:r>
              <a:rPr lang="en-IN" sz="2000" b="1" u="sng" dirty="0"/>
              <a:t>Computational</a:t>
            </a:r>
            <a:r>
              <a:rPr lang="en-IN" sz="2000" b="1" dirty="0"/>
              <a:t> </a:t>
            </a:r>
            <a:r>
              <a:rPr lang="en-IN" sz="2000" b="1" u="sng" dirty="0"/>
              <a:t>Modelling</a:t>
            </a:r>
            <a:r>
              <a:rPr lang="en-IN" sz="2000" b="1" dirty="0"/>
              <a:t> </a:t>
            </a:r>
            <a:r>
              <a:rPr lang="en-IN" sz="2000" b="1" u="sng" dirty="0"/>
              <a:t>and</a:t>
            </a:r>
            <a:r>
              <a:rPr lang="en-IN" sz="2000" b="1" dirty="0"/>
              <a:t> </a:t>
            </a:r>
            <a:r>
              <a:rPr lang="en-IN" sz="2000" b="1" u="sng" dirty="0"/>
              <a:t>Simulation</a:t>
            </a:r>
          </a:p>
          <a:p>
            <a:pPr marL="285750" indent="-285750">
              <a:buFont typeface="Wingdings" panose="05000000000000000000" pitchFamily="2" charset="2"/>
              <a:buChar char="Ø"/>
            </a:pPr>
            <a:r>
              <a:rPr lang="en-US" sz="2000" dirty="0"/>
              <a:t>Use MATLAB and machine learning models to simulate epigenetic changes and their effects on gene expression and disease.</a:t>
            </a:r>
            <a:endParaRPr lang="en-IN" sz="2000" dirty="0"/>
          </a:p>
          <a:p>
            <a:pPr marL="285750" indent="-285750">
              <a:buFont typeface="Wingdings" panose="05000000000000000000" pitchFamily="2" charset="2"/>
              <a:buChar char="Ø"/>
            </a:pPr>
            <a:endParaRPr lang="en-IN" sz="2000" dirty="0"/>
          </a:p>
          <a:p>
            <a:r>
              <a:rPr lang="en-IN" sz="2000" b="1" u="sng" dirty="0"/>
              <a:t>Ethical</a:t>
            </a:r>
            <a:r>
              <a:rPr lang="en-IN" sz="2000" b="1" dirty="0"/>
              <a:t> </a:t>
            </a:r>
            <a:r>
              <a:rPr lang="en-IN" sz="2000" b="1" u="sng" dirty="0"/>
              <a:t>Considerations</a:t>
            </a:r>
            <a:r>
              <a:rPr lang="en-IN" sz="2000" b="1" dirty="0"/>
              <a:t> </a:t>
            </a:r>
            <a:r>
              <a:rPr lang="en-IN" sz="2000" b="1" u="sng" dirty="0"/>
              <a:t>in</a:t>
            </a:r>
            <a:r>
              <a:rPr lang="en-IN" sz="2000" b="1" dirty="0"/>
              <a:t> </a:t>
            </a:r>
            <a:r>
              <a:rPr lang="en-IN" sz="2000" b="1" u="sng" dirty="0"/>
              <a:t>Epigenetics</a:t>
            </a:r>
          </a:p>
          <a:p>
            <a:pPr marL="285750" indent="-285750">
              <a:buFont typeface="Wingdings" panose="05000000000000000000" pitchFamily="2" charset="2"/>
              <a:buChar char="Ø"/>
            </a:pPr>
            <a:r>
              <a:rPr lang="en-US" sz="2000" dirty="0"/>
              <a:t>Address fairness, privacy, and accessibility issues in epigenetic treatments and personalized medicine.</a:t>
            </a:r>
            <a:endParaRPr lang="en-IN" sz="2000" dirty="0"/>
          </a:p>
        </p:txBody>
      </p:sp>
      <p:sp>
        <p:nvSpPr>
          <p:cNvPr id="5" name="TextBox 4">
            <a:extLst>
              <a:ext uri="{FF2B5EF4-FFF2-40B4-BE49-F238E27FC236}">
                <a16:creationId xmlns:a16="http://schemas.microsoft.com/office/drawing/2014/main" id="{2019C2DC-35B7-FC5D-C9C4-2CE43E5C6B16}"/>
              </a:ext>
            </a:extLst>
          </p:cNvPr>
          <p:cNvSpPr txBox="1"/>
          <p:nvPr/>
        </p:nvSpPr>
        <p:spPr>
          <a:xfrm>
            <a:off x="11133667" y="228601"/>
            <a:ext cx="533400" cy="461665"/>
          </a:xfrm>
          <a:prstGeom prst="rect">
            <a:avLst/>
          </a:prstGeom>
          <a:solidFill>
            <a:schemeClr val="accent1">
              <a:lumMod val="60000"/>
              <a:lumOff val="40000"/>
            </a:schemeClr>
          </a:solidFill>
        </p:spPr>
        <p:txBody>
          <a:bodyPr wrap="square" rtlCol="0">
            <a:spAutoFit/>
          </a:bodyPr>
          <a:lstStyle/>
          <a:p>
            <a:pPr algn="ctr"/>
            <a:r>
              <a:rPr lang="en-IN" sz="2400" b="1" dirty="0"/>
              <a:t>4</a:t>
            </a:r>
          </a:p>
        </p:txBody>
      </p:sp>
    </p:spTree>
    <p:extLst>
      <p:ext uri="{BB962C8B-B14F-4D97-AF65-F5344CB8AC3E}">
        <p14:creationId xmlns:p14="http://schemas.microsoft.com/office/powerpoint/2010/main" val="1414922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23CCF45-BA59-3F20-700A-CBBA751E822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1F9E241-5F25-F0D4-AF11-1C00D8047178}"/>
              </a:ext>
            </a:extLst>
          </p:cNvPr>
          <p:cNvSpPr txBox="1"/>
          <p:nvPr/>
        </p:nvSpPr>
        <p:spPr>
          <a:xfrm>
            <a:off x="4184649" y="381000"/>
            <a:ext cx="4008967" cy="523220"/>
          </a:xfrm>
          <a:prstGeom prst="rect">
            <a:avLst/>
          </a:prstGeom>
          <a:noFill/>
        </p:spPr>
        <p:txBody>
          <a:bodyPr wrap="square" rtlCol="0">
            <a:spAutoFit/>
          </a:bodyPr>
          <a:lstStyle/>
          <a:p>
            <a:r>
              <a:rPr lang="en-IN" sz="2800" b="1" u="sng" dirty="0">
                <a:solidFill>
                  <a:srgbClr val="0070C0"/>
                </a:solidFill>
                <a:latin typeface="Algerian" panose="04020705040A02060702" pitchFamily="82" charset="0"/>
              </a:rPr>
              <a:t>Literature</a:t>
            </a:r>
            <a:r>
              <a:rPr lang="en-IN" sz="2800" b="1"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Review</a:t>
            </a:r>
          </a:p>
        </p:txBody>
      </p:sp>
      <p:graphicFrame>
        <p:nvGraphicFramePr>
          <p:cNvPr id="3" name="Table 2">
            <a:extLst>
              <a:ext uri="{FF2B5EF4-FFF2-40B4-BE49-F238E27FC236}">
                <a16:creationId xmlns:a16="http://schemas.microsoft.com/office/drawing/2014/main" id="{438792D7-81D4-1F52-80E4-C26D3916B0D6}"/>
              </a:ext>
            </a:extLst>
          </p:cNvPr>
          <p:cNvGraphicFramePr>
            <a:graphicFrameLocks noGrp="1"/>
          </p:cNvGraphicFramePr>
          <p:nvPr>
            <p:extLst>
              <p:ext uri="{D42A27DB-BD31-4B8C-83A1-F6EECF244321}">
                <p14:modId xmlns:p14="http://schemas.microsoft.com/office/powerpoint/2010/main" val="2247963955"/>
              </p:ext>
            </p:extLst>
          </p:nvPr>
        </p:nvGraphicFramePr>
        <p:xfrm>
          <a:off x="618067" y="999067"/>
          <a:ext cx="10938933" cy="5291666"/>
        </p:xfrm>
        <a:graphic>
          <a:graphicData uri="http://schemas.openxmlformats.org/drawingml/2006/table">
            <a:tbl>
              <a:tblPr firstRow="1" bandRow="1">
                <a:tableStyleId>{5C22544A-7EE6-4342-B048-85BDC9FD1C3A}</a:tableStyleId>
              </a:tblPr>
              <a:tblGrid>
                <a:gridCol w="2734733">
                  <a:extLst>
                    <a:ext uri="{9D8B030D-6E8A-4147-A177-3AD203B41FA5}">
                      <a16:colId xmlns:a16="http://schemas.microsoft.com/office/drawing/2014/main" val="4176752610"/>
                    </a:ext>
                  </a:extLst>
                </a:gridCol>
                <a:gridCol w="1625600">
                  <a:extLst>
                    <a:ext uri="{9D8B030D-6E8A-4147-A177-3AD203B41FA5}">
                      <a16:colId xmlns:a16="http://schemas.microsoft.com/office/drawing/2014/main" val="3237971638"/>
                    </a:ext>
                  </a:extLst>
                </a:gridCol>
                <a:gridCol w="5054252">
                  <a:extLst>
                    <a:ext uri="{9D8B030D-6E8A-4147-A177-3AD203B41FA5}">
                      <a16:colId xmlns:a16="http://schemas.microsoft.com/office/drawing/2014/main" val="1963354804"/>
                    </a:ext>
                  </a:extLst>
                </a:gridCol>
                <a:gridCol w="1524348">
                  <a:extLst>
                    <a:ext uri="{9D8B030D-6E8A-4147-A177-3AD203B41FA5}">
                      <a16:colId xmlns:a16="http://schemas.microsoft.com/office/drawing/2014/main" val="1155599898"/>
                    </a:ext>
                  </a:extLst>
                </a:gridCol>
              </a:tblGrid>
              <a:tr h="828643">
                <a:tc>
                  <a:txBody>
                    <a:bodyPr/>
                    <a:lstStyle/>
                    <a:p>
                      <a:pPr algn="ctr"/>
                      <a:r>
                        <a:rPr lang="en-IN" sz="2000" b="1" u="sng" dirty="0">
                          <a:latin typeface="+mn-lt"/>
                        </a:rPr>
                        <a:t>Title</a:t>
                      </a:r>
                      <a:r>
                        <a:rPr lang="en-IN" sz="2000" b="1" u="none" dirty="0">
                          <a:latin typeface="+mn-lt"/>
                        </a:rPr>
                        <a:t> </a:t>
                      </a:r>
                      <a:r>
                        <a:rPr lang="en-IN" sz="2000" b="1" u="sng" dirty="0">
                          <a:latin typeface="+mn-lt"/>
                        </a:rPr>
                        <a:t>of</a:t>
                      </a:r>
                      <a:r>
                        <a:rPr lang="en-IN" sz="2000" b="1" u="none" dirty="0">
                          <a:latin typeface="+mn-lt"/>
                        </a:rPr>
                        <a:t> </a:t>
                      </a:r>
                      <a:r>
                        <a:rPr lang="en-IN" sz="2000" b="1" u="sng" dirty="0">
                          <a:latin typeface="+mn-lt"/>
                        </a:rPr>
                        <a:t>the</a:t>
                      </a:r>
                      <a:r>
                        <a:rPr lang="en-IN" sz="2000" b="1" u="none" dirty="0">
                          <a:latin typeface="+mn-lt"/>
                        </a:rPr>
                        <a:t> </a:t>
                      </a:r>
                      <a:r>
                        <a:rPr lang="en-IN" sz="2000" b="1" u="sng" dirty="0">
                          <a:latin typeface="+mn-lt"/>
                        </a:rPr>
                        <a:t>Paper</a:t>
                      </a:r>
                    </a:p>
                  </a:txBody>
                  <a:tcPr anchor="ctr"/>
                </a:tc>
                <a:tc>
                  <a:txBody>
                    <a:bodyPr/>
                    <a:lstStyle/>
                    <a:p>
                      <a:pPr algn="ctr"/>
                      <a:r>
                        <a:rPr lang="en-IN" sz="2000" b="1" u="sng" dirty="0">
                          <a:latin typeface="+mn-lt"/>
                        </a:rPr>
                        <a:t>Authors</a:t>
                      </a:r>
                    </a:p>
                  </a:txBody>
                  <a:tcPr anchor="ctr"/>
                </a:tc>
                <a:tc>
                  <a:txBody>
                    <a:bodyPr/>
                    <a:lstStyle/>
                    <a:p>
                      <a:pPr algn="ctr"/>
                      <a:r>
                        <a:rPr lang="en-IN" sz="2000" b="1" u="sng" dirty="0">
                          <a:latin typeface="+mn-lt"/>
                        </a:rPr>
                        <a:t>Summary</a:t>
                      </a:r>
                    </a:p>
                  </a:txBody>
                  <a:tcPr anchor="ctr"/>
                </a:tc>
                <a:tc>
                  <a:txBody>
                    <a:bodyPr/>
                    <a:lstStyle/>
                    <a:p>
                      <a:pPr algn="ctr"/>
                      <a:r>
                        <a:rPr lang="en-IN" sz="2000" b="1" u="sng" dirty="0">
                          <a:latin typeface="+mn-lt"/>
                        </a:rPr>
                        <a:t>Source</a:t>
                      </a:r>
                    </a:p>
                  </a:txBody>
                  <a:tcPr anchor="ctr"/>
                </a:tc>
                <a:extLst>
                  <a:ext uri="{0D108BD9-81ED-4DB2-BD59-A6C34878D82A}">
                    <a16:rowId xmlns:a16="http://schemas.microsoft.com/office/drawing/2014/main" val="508383039"/>
                  </a:ext>
                </a:extLst>
              </a:tr>
              <a:tr h="2492225">
                <a:tc>
                  <a:txBody>
                    <a:bodyPr/>
                    <a:lstStyle/>
                    <a:p>
                      <a:pPr algn="ctr"/>
                      <a:r>
                        <a:rPr lang="en-IN" sz="2000" dirty="0"/>
                        <a:t>Epigenetics and Environmental Health</a:t>
                      </a:r>
                    </a:p>
                  </a:txBody>
                  <a:tcPr anchor="ctr"/>
                </a:tc>
                <a:tc>
                  <a:txBody>
                    <a:bodyPr/>
                    <a:lstStyle/>
                    <a:p>
                      <a:pPr algn="ctr"/>
                      <a:r>
                        <a:rPr lang="en-IN" sz="2000" dirty="0"/>
                        <a:t>Min Zhang, Ting Hu</a:t>
                      </a:r>
                    </a:p>
                  </a:txBody>
                  <a:tcPr anchor="ctr"/>
                </a:tc>
                <a:tc>
                  <a:txBody>
                    <a:bodyPr/>
                    <a:lstStyle/>
                    <a:p>
                      <a:pPr algn="ctr"/>
                      <a:r>
                        <a:rPr lang="en-US" sz="2000" dirty="0"/>
                        <a:t>This article looks at how environmental factors can change gene activity, leading to health problems like developmental disorders, aging, heart diseases, and cancer.</a:t>
                      </a:r>
                      <a:endParaRPr lang="en-IN" sz="2000" dirty="0"/>
                    </a:p>
                  </a:txBody>
                  <a:tcPr anchor="ctr"/>
                </a:tc>
                <a:tc>
                  <a:txBody>
                    <a:bodyPr/>
                    <a:lstStyle/>
                    <a:p>
                      <a:r>
                        <a:rPr lang="en-IN" sz="2000" dirty="0">
                          <a:hlinkClick r:id="rId3"/>
                        </a:rPr>
                        <a:t>https://link.springer.com/article/10.1007/s11684-023-1038-2</a:t>
                      </a:r>
                      <a:endParaRPr lang="en-IN" sz="2000" dirty="0"/>
                    </a:p>
                  </a:txBody>
                  <a:tcPr/>
                </a:tc>
                <a:extLst>
                  <a:ext uri="{0D108BD9-81ED-4DB2-BD59-A6C34878D82A}">
                    <a16:rowId xmlns:a16="http://schemas.microsoft.com/office/drawing/2014/main" val="1899909361"/>
                  </a:ext>
                </a:extLst>
              </a:tr>
              <a:tr h="1970798">
                <a:tc>
                  <a:txBody>
                    <a:bodyPr/>
                    <a:lstStyle/>
                    <a:p>
                      <a:pPr algn="ctr"/>
                      <a:r>
                        <a:rPr lang="en-US" sz="2000" dirty="0"/>
                        <a:t>Environmental Epigenetics and Its Implication on Disease Risk and Health Outcomes</a:t>
                      </a:r>
                      <a:endParaRPr lang="en-IN" sz="2000" dirty="0"/>
                    </a:p>
                  </a:txBody>
                  <a:tcPr anchor="ctr"/>
                </a:tc>
                <a:tc>
                  <a:txBody>
                    <a:bodyPr/>
                    <a:lstStyle/>
                    <a:p>
                      <a:pPr algn="ctr"/>
                      <a:r>
                        <a:rPr lang="en-IN" sz="2000" dirty="0"/>
                        <a:t>Shuk-Mei Ho, Abby Johnson</a:t>
                      </a:r>
                    </a:p>
                  </a:txBody>
                  <a:tcPr anchor="ctr"/>
                </a:tc>
                <a:tc>
                  <a:txBody>
                    <a:bodyPr/>
                    <a:lstStyle/>
                    <a:p>
                      <a:pPr algn="ctr"/>
                      <a:r>
                        <a:rPr lang="en-US" sz="2000" dirty="0"/>
                        <a:t>This review looks at how environmental factors influence disease risk and health by changing gene activity through processes like DNA methylation, histone changes, and microRNA expression.</a:t>
                      </a:r>
                      <a:endParaRPr lang="en-IN" sz="2000" dirty="0"/>
                    </a:p>
                  </a:txBody>
                  <a:tcPr anchor="ctr"/>
                </a:tc>
                <a:tc>
                  <a:txBody>
                    <a:bodyPr/>
                    <a:lstStyle/>
                    <a:p>
                      <a:r>
                        <a:rPr lang="en-IN" sz="2000" dirty="0">
                          <a:hlinkClick r:id="rId4"/>
                        </a:rPr>
                        <a:t>https://pmc.ncbi.nlm.nih.gov/articles/PMC4021822/</a:t>
                      </a:r>
                      <a:endParaRPr lang="en-IN" sz="2000" dirty="0"/>
                    </a:p>
                  </a:txBody>
                  <a:tcPr/>
                </a:tc>
                <a:extLst>
                  <a:ext uri="{0D108BD9-81ED-4DB2-BD59-A6C34878D82A}">
                    <a16:rowId xmlns:a16="http://schemas.microsoft.com/office/drawing/2014/main" val="1391041273"/>
                  </a:ext>
                </a:extLst>
              </a:tr>
            </a:tbl>
          </a:graphicData>
        </a:graphic>
      </p:graphicFrame>
      <p:sp>
        <p:nvSpPr>
          <p:cNvPr id="5" name="TextBox 4">
            <a:extLst>
              <a:ext uri="{FF2B5EF4-FFF2-40B4-BE49-F238E27FC236}">
                <a16:creationId xmlns:a16="http://schemas.microsoft.com/office/drawing/2014/main" id="{FBF9AC8E-C6C0-71F4-1AEE-EF659C201D3C}"/>
              </a:ext>
            </a:extLst>
          </p:cNvPr>
          <p:cNvSpPr txBox="1"/>
          <p:nvPr/>
        </p:nvSpPr>
        <p:spPr>
          <a:xfrm>
            <a:off x="11133667" y="211667"/>
            <a:ext cx="533400" cy="461665"/>
          </a:xfrm>
          <a:prstGeom prst="rect">
            <a:avLst/>
          </a:prstGeom>
          <a:solidFill>
            <a:schemeClr val="accent1">
              <a:lumMod val="60000"/>
              <a:lumOff val="40000"/>
            </a:schemeClr>
          </a:solidFill>
        </p:spPr>
        <p:txBody>
          <a:bodyPr wrap="square" rtlCol="0">
            <a:spAutoFit/>
          </a:bodyPr>
          <a:lstStyle/>
          <a:p>
            <a:pPr algn="ctr"/>
            <a:r>
              <a:rPr lang="en-IN" sz="2400" b="1" dirty="0"/>
              <a:t>5</a:t>
            </a:r>
          </a:p>
        </p:txBody>
      </p:sp>
    </p:spTree>
    <p:extLst>
      <p:ext uri="{BB962C8B-B14F-4D97-AF65-F5344CB8AC3E}">
        <p14:creationId xmlns:p14="http://schemas.microsoft.com/office/powerpoint/2010/main" val="2811359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9E512C1-DC0B-D502-0401-5630D927AD4E}"/>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F3D9F3E-4939-1F4E-3E6E-C5ADF0B8F5CC}"/>
              </a:ext>
            </a:extLst>
          </p:cNvPr>
          <p:cNvGraphicFramePr>
            <a:graphicFrameLocks noGrp="1"/>
          </p:cNvGraphicFramePr>
          <p:nvPr>
            <p:extLst>
              <p:ext uri="{D42A27DB-BD31-4B8C-83A1-F6EECF244321}">
                <p14:modId xmlns:p14="http://schemas.microsoft.com/office/powerpoint/2010/main" val="525016321"/>
              </p:ext>
            </p:extLst>
          </p:nvPr>
        </p:nvGraphicFramePr>
        <p:xfrm>
          <a:off x="618067" y="228600"/>
          <a:ext cx="10938933" cy="6316166"/>
        </p:xfrm>
        <a:graphic>
          <a:graphicData uri="http://schemas.openxmlformats.org/drawingml/2006/table">
            <a:tbl>
              <a:tblPr firstRow="1" bandRow="1">
                <a:tableStyleId>{5C22544A-7EE6-4342-B048-85BDC9FD1C3A}</a:tableStyleId>
              </a:tblPr>
              <a:tblGrid>
                <a:gridCol w="2734733">
                  <a:extLst>
                    <a:ext uri="{9D8B030D-6E8A-4147-A177-3AD203B41FA5}">
                      <a16:colId xmlns:a16="http://schemas.microsoft.com/office/drawing/2014/main" val="4176752610"/>
                    </a:ext>
                  </a:extLst>
                </a:gridCol>
                <a:gridCol w="1701800">
                  <a:extLst>
                    <a:ext uri="{9D8B030D-6E8A-4147-A177-3AD203B41FA5}">
                      <a16:colId xmlns:a16="http://schemas.microsoft.com/office/drawing/2014/main" val="3237971638"/>
                    </a:ext>
                  </a:extLst>
                </a:gridCol>
                <a:gridCol w="5062794">
                  <a:extLst>
                    <a:ext uri="{9D8B030D-6E8A-4147-A177-3AD203B41FA5}">
                      <a16:colId xmlns:a16="http://schemas.microsoft.com/office/drawing/2014/main" val="1963354804"/>
                    </a:ext>
                  </a:extLst>
                </a:gridCol>
                <a:gridCol w="1439606">
                  <a:extLst>
                    <a:ext uri="{9D8B030D-6E8A-4147-A177-3AD203B41FA5}">
                      <a16:colId xmlns:a16="http://schemas.microsoft.com/office/drawing/2014/main" val="1155599898"/>
                    </a:ext>
                  </a:extLst>
                </a:gridCol>
              </a:tblGrid>
              <a:tr h="603058">
                <a:tc>
                  <a:txBody>
                    <a:bodyPr/>
                    <a:lstStyle/>
                    <a:p>
                      <a:pPr algn="ctr"/>
                      <a:r>
                        <a:rPr lang="en-IN" sz="2000" b="1" u="sng" dirty="0">
                          <a:latin typeface="+mn-lt"/>
                        </a:rPr>
                        <a:t>Title</a:t>
                      </a:r>
                      <a:r>
                        <a:rPr lang="en-IN" sz="2000" b="1" u="none" dirty="0">
                          <a:latin typeface="+mn-lt"/>
                        </a:rPr>
                        <a:t> </a:t>
                      </a:r>
                      <a:r>
                        <a:rPr lang="en-IN" sz="2000" b="1" u="sng" dirty="0">
                          <a:latin typeface="+mn-lt"/>
                        </a:rPr>
                        <a:t>of</a:t>
                      </a:r>
                      <a:r>
                        <a:rPr lang="en-IN" sz="2000" b="1" u="none" dirty="0">
                          <a:latin typeface="+mn-lt"/>
                        </a:rPr>
                        <a:t> </a:t>
                      </a:r>
                      <a:r>
                        <a:rPr lang="en-IN" sz="2000" b="1" u="sng" dirty="0">
                          <a:latin typeface="+mn-lt"/>
                        </a:rPr>
                        <a:t>the</a:t>
                      </a:r>
                      <a:r>
                        <a:rPr lang="en-IN" sz="2000" b="1" u="none" dirty="0">
                          <a:latin typeface="+mn-lt"/>
                        </a:rPr>
                        <a:t> </a:t>
                      </a:r>
                      <a:r>
                        <a:rPr lang="en-IN" sz="2000" b="1" u="sng" dirty="0">
                          <a:latin typeface="+mn-lt"/>
                        </a:rPr>
                        <a:t>Paper</a:t>
                      </a:r>
                    </a:p>
                  </a:txBody>
                  <a:tcPr anchor="ctr"/>
                </a:tc>
                <a:tc>
                  <a:txBody>
                    <a:bodyPr/>
                    <a:lstStyle/>
                    <a:p>
                      <a:pPr algn="ctr"/>
                      <a:r>
                        <a:rPr lang="en-IN" sz="2000" b="1" u="sng" dirty="0">
                          <a:latin typeface="+mn-lt"/>
                        </a:rPr>
                        <a:t>Authors</a:t>
                      </a:r>
                    </a:p>
                  </a:txBody>
                  <a:tcPr anchor="ctr"/>
                </a:tc>
                <a:tc>
                  <a:txBody>
                    <a:bodyPr/>
                    <a:lstStyle/>
                    <a:p>
                      <a:pPr algn="ctr"/>
                      <a:r>
                        <a:rPr lang="en-IN" sz="2000" b="1" u="sng" dirty="0">
                          <a:latin typeface="+mn-lt"/>
                        </a:rPr>
                        <a:t>Summary</a:t>
                      </a:r>
                    </a:p>
                  </a:txBody>
                  <a:tcPr anchor="ctr"/>
                </a:tc>
                <a:tc>
                  <a:txBody>
                    <a:bodyPr/>
                    <a:lstStyle/>
                    <a:p>
                      <a:pPr algn="ctr"/>
                      <a:r>
                        <a:rPr lang="en-IN" sz="2000" b="1" u="sng" dirty="0">
                          <a:latin typeface="+mn-lt"/>
                        </a:rPr>
                        <a:t>Source</a:t>
                      </a:r>
                    </a:p>
                  </a:txBody>
                  <a:tcPr anchor="ctr"/>
                </a:tc>
                <a:extLst>
                  <a:ext uri="{0D108BD9-81ED-4DB2-BD59-A6C34878D82A}">
                    <a16:rowId xmlns:a16="http://schemas.microsoft.com/office/drawing/2014/main" val="508383039"/>
                  </a:ext>
                </a:extLst>
              </a:tr>
              <a:tr h="2030632">
                <a:tc>
                  <a:txBody>
                    <a:bodyPr/>
                    <a:lstStyle/>
                    <a:p>
                      <a:pPr algn="ctr"/>
                      <a:r>
                        <a:rPr lang="en-US" sz="2000" dirty="0"/>
                        <a:t>Epigenetics and the Environment: Emerging Patterns and Implications</a:t>
                      </a:r>
                      <a:endParaRPr lang="en-IN" sz="2000" dirty="0"/>
                    </a:p>
                  </a:txBody>
                  <a:tcPr anchor="ctr"/>
                </a:tc>
                <a:tc>
                  <a:txBody>
                    <a:bodyPr/>
                    <a:lstStyle/>
                    <a:p>
                      <a:pPr algn="ctr"/>
                      <a:r>
                        <a:rPr lang="en-IN" sz="2000" dirty="0"/>
                        <a:t>Robert Feil, Mario F. Fraga</a:t>
                      </a:r>
                    </a:p>
                  </a:txBody>
                  <a:tcPr anchor="ctr"/>
                </a:tc>
                <a:tc>
                  <a:txBody>
                    <a:bodyPr/>
                    <a:lstStyle/>
                    <a:p>
                      <a:pPr algn="ctr"/>
                      <a:r>
                        <a:rPr lang="en-US" sz="2000" dirty="0"/>
                        <a:t>The paper looks at how environmental factors change genes through DNA methylation and histone modifications, affecting gene control and disease prevention.</a:t>
                      </a:r>
                      <a:endParaRPr lang="en-IN" sz="2000" dirty="0"/>
                    </a:p>
                  </a:txBody>
                  <a:tcPr anchor="ctr"/>
                </a:tc>
                <a:tc>
                  <a:txBody>
                    <a:bodyPr/>
                    <a:lstStyle/>
                    <a:p>
                      <a:pPr algn="ctr"/>
                      <a:r>
                        <a:rPr lang="en-IN" sz="2000" dirty="0">
                          <a:hlinkClick r:id="rId3" action="ppaction://hlinkpres?slideindex=1&amp;slidetitle="/>
                        </a:rPr>
                        <a:t>https://www.nature.com/articles/nrg3142.pdf</a:t>
                      </a:r>
                      <a:endParaRPr lang="en-IN" sz="2000" dirty="0"/>
                    </a:p>
                  </a:txBody>
                  <a:tcPr anchor="ctr"/>
                </a:tc>
                <a:extLst>
                  <a:ext uri="{0D108BD9-81ED-4DB2-BD59-A6C34878D82A}">
                    <a16:rowId xmlns:a16="http://schemas.microsoft.com/office/drawing/2014/main" val="1899909361"/>
                  </a:ext>
                </a:extLst>
              </a:tr>
              <a:tr h="2030632">
                <a:tc>
                  <a:txBody>
                    <a:bodyPr/>
                    <a:lstStyle/>
                    <a:p>
                      <a:pPr algn="ctr"/>
                      <a:r>
                        <a:rPr lang="en-US" sz="2000" dirty="0"/>
                        <a:t>Environmental Influences on the Epigenome: Exposure-Associated DNA Methylation in Human Populations</a:t>
                      </a:r>
                      <a:endParaRPr lang="en-IN" sz="2000" dirty="0"/>
                    </a:p>
                  </a:txBody>
                  <a:tcPr anchor="ctr"/>
                </a:tc>
                <a:tc>
                  <a:txBody>
                    <a:bodyPr/>
                    <a:lstStyle/>
                    <a:p>
                      <a:pPr algn="ctr"/>
                      <a:r>
                        <a:rPr lang="en-US" sz="2000" dirty="0"/>
                        <a:t>Elizabeth M. Martin,  Rebecca C. Fry</a:t>
                      </a:r>
                      <a:endParaRPr lang="en-IN" sz="2000" dirty="0"/>
                    </a:p>
                  </a:txBody>
                  <a:tcPr anchor="ctr"/>
                </a:tc>
                <a:tc>
                  <a:txBody>
                    <a:bodyPr/>
                    <a:lstStyle/>
                    <a:p>
                      <a:pPr algn="ctr"/>
                      <a:r>
                        <a:rPr lang="en-US" sz="2000" dirty="0"/>
                        <a:t>This paper explores how environmental factors affect DNA methylation, influencing gene activity and disease risk, with a focus on epigenetic markers for disease prediction.</a:t>
                      </a:r>
                      <a:endParaRPr lang="en-IN" sz="2000" dirty="0"/>
                    </a:p>
                  </a:txBody>
                  <a:tcPr anchor="ctr"/>
                </a:tc>
                <a:tc>
                  <a:txBody>
                    <a:bodyPr/>
                    <a:lstStyle/>
                    <a:p>
                      <a:pPr algn="ctr"/>
                      <a:r>
                        <a:rPr lang="en-IN" sz="2000" dirty="0">
                          <a:hlinkClick r:id="rId4"/>
                        </a:rPr>
                        <a:t>https://pubmed.ncbi.nlm.nih.gov/29328878/</a:t>
                      </a:r>
                      <a:endParaRPr lang="en-IN" sz="2000" dirty="0"/>
                    </a:p>
                  </a:txBody>
                  <a:tcPr anchor="ctr"/>
                </a:tc>
                <a:extLst>
                  <a:ext uri="{0D108BD9-81ED-4DB2-BD59-A6C34878D82A}">
                    <a16:rowId xmlns:a16="http://schemas.microsoft.com/office/drawing/2014/main" val="4288314761"/>
                  </a:ext>
                </a:extLst>
              </a:tr>
              <a:tr h="1651844">
                <a:tc>
                  <a:txBody>
                    <a:bodyPr/>
                    <a:lstStyle/>
                    <a:p>
                      <a:pPr algn="ctr"/>
                      <a:r>
                        <a:rPr lang="en-US" sz="2000" b="0" i="0" kern="1200" dirty="0">
                          <a:solidFill>
                            <a:schemeClr val="dk1"/>
                          </a:solidFill>
                          <a:effectLst/>
                          <a:latin typeface="+mn-lt"/>
                          <a:ea typeface="+mn-ea"/>
                          <a:cs typeface="+mn-cs"/>
                        </a:rPr>
                        <a:t>Epigenetics: Linking environmental factors and gene regulation</a:t>
                      </a:r>
                    </a:p>
                  </a:txBody>
                  <a:tcPr anchor="ctr"/>
                </a:tc>
                <a:tc>
                  <a:txBody>
                    <a:bodyPr/>
                    <a:lstStyle/>
                    <a:p>
                      <a:pPr algn="ctr"/>
                      <a:r>
                        <a:rPr lang="en-IN" sz="2000" dirty="0"/>
                        <a:t>Signe Penner- Goeke,  Elisabeth B Binder</a:t>
                      </a:r>
                    </a:p>
                  </a:txBody>
                  <a:tcPr anchor="ctr"/>
                </a:tc>
                <a:tc>
                  <a:txBody>
                    <a:bodyPr/>
                    <a:lstStyle/>
                    <a:p>
                      <a:pPr algn="ctr"/>
                      <a:r>
                        <a:rPr lang="en-US" sz="2000" dirty="0"/>
                        <a:t>Environmental stressors can influence the epigenome, potentially affecting gene expression and contributing to various health outcomes.</a:t>
                      </a:r>
                      <a:endParaRPr lang="en-IN" sz="2000" dirty="0"/>
                    </a:p>
                  </a:txBody>
                  <a:tcPr anchor="ctr"/>
                </a:tc>
                <a:tc>
                  <a:txBody>
                    <a:bodyPr/>
                    <a:lstStyle/>
                    <a:p>
                      <a:pPr algn="ctr"/>
                      <a:r>
                        <a:rPr lang="en-IN" sz="2000" dirty="0">
                          <a:hlinkClick r:id="rId5"/>
                        </a:rPr>
                        <a:t>https://elifesciences.org/articles/96710</a:t>
                      </a:r>
                      <a:endParaRPr lang="en-IN" sz="2000" dirty="0"/>
                    </a:p>
                  </a:txBody>
                  <a:tcPr anchor="ctr"/>
                </a:tc>
                <a:extLst>
                  <a:ext uri="{0D108BD9-81ED-4DB2-BD59-A6C34878D82A}">
                    <a16:rowId xmlns:a16="http://schemas.microsoft.com/office/drawing/2014/main" val="1391041273"/>
                  </a:ext>
                </a:extLst>
              </a:tr>
            </a:tbl>
          </a:graphicData>
        </a:graphic>
      </p:graphicFrame>
      <p:sp>
        <p:nvSpPr>
          <p:cNvPr id="5" name="TextBox 4">
            <a:extLst>
              <a:ext uri="{FF2B5EF4-FFF2-40B4-BE49-F238E27FC236}">
                <a16:creationId xmlns:a16="http://schemas.microsoft.com/office/drawing/2014/main" id="{F2737381-C4C5-936B-4C28-D511F5958DBA}"/>
              </a:ext>
            </a:extLst>
          </p:cNvPr>
          <p:cNvSpPr txBox="1"/>
          <p:nvPr/>
        </p:nvSpPr>
        <p:spPr>
          <a:xfrm>
            <a:off x="11290300" y="152400"/>
            <a:ext cx="533400" cy="461665"/>
          </a:xfrm>
          <a:prstGeom prst="rect">
            <a:avLst/>
          </a:prstGeom>
          <a:solidFill>
            <a:schemeClr val="accent1">
              <a:lumMod val="60000"/>
              <a:lumOff val="40000"/>
            </a:schemeClr>
          </a:solidFill>
        </p:spPr>
        <p:txBody>
          <a:bodyPr wrap="square" rtlCol="0">
            <a:spAutoFit/>
          </a:bodyPr>
          <a:lstStyle/>
          <a:p>
            <a:pPr algn="ctr"/>
            <a:r>
              <a:rPr lang="en-IN" sz="2400" b="1" dirty="0"/>
              <a:t>6</a:t>
            </a:r>
          </a:p>
        </p:txBody>
      </p:sp>
    </p:spTree>
    <p:extLst>
      <p:ext uri="{BB962C8B-B14F-4D97-AF65-F5344CB8AC3E}">
        <p14:creationId xmlns:p14="http://schemas.microsoft.com/office/powerpoint/2010/main" val="383870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B7F16FF-0CCC-9CB1-B5B0-45E0C218FE6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01329DC-E7CE-A6CF-C619-CB1C2078746B}"/>
              </a:ext>
            </a:extLst>
          </p:cNvPr>
          <p:cNvSpPr txBox="1"/>
          <p:nvPr/>
        </p:nvSpPr>
        <p:spPr>
          <a:xfrm>
            <a:off x="3522133" y="315291"/>
            <a:ext cx="5147733" cy="523220"/>
          </a:xfrm>
          <a:prstGeom prst="rect">
            <a:avLst/>
          </a:prstGeom>
          <a:noFill/>
        </p:spPr>
        <p:txBody>
          <a:bodyPr wrap="square" rtlCol="0">
            <a:spAutoFit/>
          </a:bodyPr>
          <a:lstStyle/>
          <a:p>
            <a:r>
              <a:rPr lang="en-IN" sz="2800" b="1" u="sng" dirty="0">
                <a:solidFill>
                  <a:srgbClr val="0070C0"/>
                </a:solidFill>
                <a:latin typeface="Algerian" panose="04020705040A02060702" pitchFamily="82" charset="0"/>
              </a:rPr>
              <a:t>Computational</a:t>
            </a:r>
            <a:r>
              <a:rPr lang="en-IN" sz="2800" b="1"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aspects</a:t>
            </a:r>
          </a:p>
        </p:txBody>
      </p:sp>
      <p:sp>
        <p:nvSpPr>
          <p:cNvPr id="6" name="TextBox 5">
            <a:extLst>
              <a:ext uri="{FF2B5EF4-FFF2-40B4-BE49-F238E27FC236}">
                <a16:creationId xmlns:a16="http://schemas.microsoft.com/office/drawing/2014/main" id="{1B75DF28-E83F-BFEA-6A9C-8BF563D2063C}"/>
              </a:ext>
            </a:extLst>
          </p:cNvPr>
          <p:cNvSpPr txBox="1"/>
          <p:nvPr/>
        </p:nvSpPr>
        <p:spPr>
          <a:xfrm>
            <a:off x="761998" y="838511"/>
            <a:ext cx="10947402" cy="5724644"/>
          </a:xfrm>
          <a:prstGeom prst="rect">
            <a:avLst/>
          </a:prstGeom>
          <a:noFill/>
        </p:spPr>
        <p:txBody>
          <a:bodyPr wrap="square" rtlCol="0">
            <a:spAutoFit/>
          </a:bodyPr>
          <a:lstStyle/>
          <a:p>
            <a:r>
              <a:rPr lang="en-US" sz="2000" b="1" u="sng" dirty="0"/>
              <a:t>Simulating</a:t>
            </a:r>
            <a:r>
              <a:rPr lang="en-US" sz="2000" b="1" dirty="0"/>
              <a:t> </a:t>
            </a:r>
            <a:r>
              <a:rPr lang="en-US" sz="2000" b="1" u="sng" dirty="0"/>
              <a:t>Epigenetic</a:t>
            </a:r>
            <a:r>
              <a:rPr lang="en-US" sz="2000" b="1" dirty="0"/>
              <a:t> </a:t>
            </a:r>
            <a:r>
              <a:rPr lang="en-US" sz="2000" b="1" u="sng" dirty="0"/>
              <a:t>Changes</a:t>
            </a:r>
          </a:p>
          <a:p>
            <a:endParaRPr lang="en-US" sz="2000" b="1" dirty="0"/>
          </a:p>
          <a:p>
            <a:pPr marL="285750" indent="-285750">
              <a:buFont typeface="Wingdings" panose="05000000000000000000" pitchFamily="2" charset="2"/>
              <a:buChar char="Ø"/>
            </a:pPr>
            <a:r>
              <a:rPr lang="en-US" sz="2000" dirty="0"/>
              <a:t>Using MATLAB, we are simulating models of DNA methylation and histone modifications to understand how these epigenetic changes influence gene expression over time and contribute to health and disease.</a:t>
            </a:r>
          </a:p>
          <a:p>
            <a:endParaRPr lang="en-US" dirty="0"/>
          </a:p>
          <a:p>
            <a:r>
              <a:rPr lang="en-US" sz="2000" b="1" u="sng" dirty="0"/>
              <a:t>Analyzing</a:t>
            </a:r>
            <a:r>
              <a:rPr lang="en-US" sz="2000" b="1" dirty="0"/>
              <a:t> </a:t>
            </a:r>
            <a:r>
              <a:rPr lang="en-US" sz="2000" b="1" u="sng" dirty="0"/>
              <a:t>Disease</a:t>
            </a:r>
            <a:r>
              <a:rPr lang="en-US" sz="2000" b="1" dirty="0"/>
              <a:t> </a:t>
            </a:r>
            <a:r>
              <a:rPr lang="en-US" sz="2000" b="1" u="sng" dirty="0"/>
              <a:t>Associations</a:t>
            </a:r>
          </a:p>
          <a:p>
            <a:endParaRPr lang="en-US" sz="2000" b="1" dirty="0"/>
          </a:p>
          <a:p>
            <a:pPr marL="285750" indent="-285750">
              <a:buFont typeface="Wingdings" panose="05000000000000000000" pitchFamily="2" charset="2"/>
              <a:buChar char="Ø"/>
            </a:pPr>
            <a:r>
              <a:rPr lang="en-US" sz="2000" dirty="0"/>
              <a:t>By analyzing simulated data and graphs, we are studying the connection between changes in DNA methylation and histone modifications with diseases like cancer, diabetes, and neurological disorders, using a blood cells dataset.</a:t>
            </a:r>
          </a:p>
          <a:p>
            <a:endParaRPr lang="en-US" dirty="0"/>
          </a:p>
          <a:p>
            <a:r>
              <a:rPr lang="en-US" sz="2000" b="1" u="sng" dirty="0"/>
              <a:t>Machine</a:t>
            </a:r>
            <a:r>
              <a:rPr lang="en-US" sz="2000" b="1" dirty="0"/>
              <a:t> </a:t>
            </a:r>
            <a:r>
              <a:rPr lang="en-US" sz="2000" b="1" u="sng" dirty="0"/>
              <a:t>Learning</a:t>
            </a:r>
            <a:r>
              <a:rPr lang="en-US" sz="2000" b="1" dirty="0"/>
              <a:t> </a:t>
            </a:r>
            <a:r>
              <a:rPr lang="en-US" sz="2000" b="1" u="sng" dirty="0"/>
              <a:t>Models</a:t>
            </a:r>
          </a:p>
          <a:p>
            <a:endParaRPr lang="en-US" sz="2000" b="1" dirty="0"/>
          </a:p>
          <a:p>
            <a:pPr marL="285750" indent="-285750">
              <a:buFont typeface="Wingdings" panose="05000000000000000000" pitchFamily="2" charset="2"/>
              <a:buChar char="Ø"/>
            </a:pPr>
            <a:r>
              <a:rPr lang="en-US" sz="2000" dirty="0"/>
              <a:t>We are implementing machine learning models both classification and regression to analyze epigenetic and environmental data.</a:t>
            </a:r>
          </a:p>
          <a:p>
            <a:endParaRPr lang="en-US" dirty="0"/>
          </a:p>
          <a:p>
            <a:pPr marL="285750" indent="-285750">
              <a:buFont typeface="Wingdings" panose="05000000000000000000" pitchFamily="2" charset="2"/>
              <a:buChar char="Ø"/>
            </a:pPr>
            <a:r>
              <a:rPr lang="en-US" sz="2000" dirty="0"/>
              <a:t>These models aim to predict disease risk and classify samples based on the given data.</a:t>
            </a:r>
            <a:endParaRPr lang="en-IN" sz="2000" dirty="0"/>
          </a:p>
        </p:txBody>
      </p:sp>
      <p:sp>
        <p:nvSpPr>
          <p:cNvPr id="7" name="TextBox 6">
            <a:extLst>
              <a:ext uri="{FF2B5EF4-FFF2-40B4-BE49-F238E27FC236}">
                <a16:creationId xmlns:a16="http://schemas.microsoft.com/office/drawing/2014/main" id="{B7FA5E22-AB5B-1088-DC76-2DF9618B26F1}"/>
              </a:ext>
            </a:extLst>
          </p:cNvPr>
          <p:cNvSpPr txBox="1"/>
          <p:nvPr/>
        </p:nvSpPr>
        <p:spPr>
          <a:xfrm>
            <a:off x="11133667" y="211667"/>
            <a:ext cx="533400" cy="461665"/>
          </a:xfrm>
          <a:prstGeom prst="rect">
            <a:avLst/>
          </a:prstGeom>
          <a:solidFill>
            <a:schemeClr val="accent1">
              <a:lumMod val="60000"/>
              <a:lumOff val="40000"/>
            </a:schemeClr>
          </a:solidFill>
        </p:spPr>
        <p:txBody>
          <a:bodyPr wrap="square" rtlCol="0">
            <a:spAutoFit/>
          </a:bodyPr>
          <a:lstStyle/>
          <a:p>
            <a:pPr algn="ctr"/>
            <a:r>
              <a:rPr lang="en-IN" sz="2400" b="1" dirty="0"/>
              <a:t>7</a:t>
            </a:r>
          </a:p>
        </p:txBody>
      </p:sp>
    </p:spTree>
    <p:extLst>
      <p:ext uri="{BB962C8B-B14F-4D97-AF65-F5344CB8AC3E}">
        <p14:creationId xmlns:p14="http://schemas.microsoft.com/office/powerpoint/2010/main" val="283049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02E6970-B59D-1EB8-39A8-837809A135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9F1E255-B28A-44B2-CA15-CC248D053584}"/>
              </a:ext>
            </a:extLst>
          </p:cNvPr>
          <p:cNvSpPr txBox="1"/>
          <p:nvPr/>
        </p:nvSpPr>
        <p:spPr>
          <a:xfrm>
            <a:off x="770466" y="1678619"/>
            <a:ext cx="10651067" cy="4093428"/>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Our project explores how environmental factors like pollution, stress, and diet impact epigenetic modifications, specifically DNA methylation and chromatin state changes.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We use blood cell images to extract Mean Intensity (chromatin openness) and Edge Count (chromatin structure complexity).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These features are combined with environmental factor data to analyze their influence on gene regulation.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A Support Vector Machine (SVM) model is used to predict whether chromatin is open or closed and estimate DNA methylation levels.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simulation helps visualize how external conditions can alter epigenetic mechanisms.</a:t>
            </a:r>
            <a:endParaRPr lang="en-IN" sz="2000" dirty="0"/>
          </a:p>
        </p:txBody>
      </p:sp>
      <p:sp>
        <p:nvSpPr>
          <p:cNvPr id="4" name="TextBox 3">
            <a:extLst>
              <a:ext uri="{FF2B5EF4-FFF2-40B4-BE49-F238E27FC236}">
                <a16:creationId xmlns:a16="http://schemas.microsoft.com/office/drawing/2014/main" id="{F3010F5A-2AF3-4B73-00DD-843CBF45596E}"/>
              </a:ext>
            </a:extLst>
          </p:cNvPr>
          <p:cNvSpPr txBox="1"/>
          <p:nvPr/>
        </p:nvSpPr>
        <p:spPr>
          <a:xfrm>
            <a:off x="3225799" y="708886"/>
            <a:ext cx="5740400" cy="523220"/>
          </a:xfrm>
          <a:prstGeom prst="rect">
            <a:avLst/>
          </a:prstGeom>
          <a:noFill/>
        </p:spPr>
        <p:txBody>
          <a:bodyPr wrap="square" rtlCol="0">
            <a:spAutoFit/>
          </a:bodyPr>
          <a:lstStyle/>
          <a:p>
            <a:r>
              <a:rPr lang="en-IN" sz="2800" b="1" u="sng" dirty="0">
                <a:solidFill>
                  <a:srgbClr val="0070C0"/>
                </a:solidFill>
                <a:latin typeface="Algerian" panose="04020705040A02060702" pitchFamily="82" charset="0"/>
              </a:rPr>
              <a:t>Explanation</a:t>
            </a:r>
            <a:r>
              <a:rPr lang="en-IN" sz="2800" b="1"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of</a:t>
            </a:r>
            <a:r>
              <a:rPr lang="en-IN" sz="2800" b="1"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the</a:t>
            </a:r>
            <a:r>
              <a:rPr lang="en-IN" sz="2800" b="1"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project</a:t>
            </a:r>
          </a:p>
        </p:txBody>
      </p:sp>
      <p:sp>
        <p:nvSpPr>
          <p:cNvPr id="5" name="TextBox 4">
            <a:extLst>
              <a:ext uri="{FF2B5EF4-FFF2-40B4-BE49-F238E27FC236}">
                <a16:creationId xmlns:a16="http://schemas.microsoft.com/office/drawing/2014/main" id="{F60AD313-69E2-776C-41B3-52F55FB21A18}"/>
              </a:ext>
            </a:extLst>
          </p:cNvPr>
          <p:cNvSpPr txBox="1"/>
          <p:nvPr/>
        </p:nvSpPr>
        <p:spPr>
          <a:xfrm>
            <a:off x="11133667" y="211667"/>
            <a:ext cx="533400" cy="461665"/>
          </a:xfrm>
          <a:prstGeom prst="rect">
            <a:avLst/>
          </a:prstGeom>
          <a:solidFill>
            <a:schemeClr val="accent1">
              <a:lumMod val="60000"/>
              <a:lumOff val="40000"/>
            </a:schemeClr>
          </a:solidFill>
        </p:spPr>
        <p:txBody>
          <a:bodyPr wrap="square" rtlCol="0">
            <a:spAutoFit/>
          </a:bodyPr>
          <a:lstStyle/>
          <a:p>
            <a:pPr algn="ctr"/>
            <a:r>
              <a:rPr lang="en-IN" sz="2400" b="1" dirty="0"/>
              <a:t>8</a:t>
            </a:r>
          </a:p>
        </p:txBody>
      </p:sp>
    </p:spTree>
    <p:extLst>
      <p:ext uri="{BB962C8B-B14F-4D97-AF65-F5344CB8AC3E}">
        <p14:creationId xmlns:p14="http://schemas.microsoft.com/office/powerpoint/2010/main" val="800069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C73A5C3-6FB0-AF0C-CAE5-2A23EA9F26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A8CACE9-CD66-7FB6-D869-85075247605E}"/>
              </a:ext>
            </a:extLst>
          </p:cNvPr>
          <p:cNvSpPr txBox="1"/>
          <p:nvPr/>
        </p:nvSpPr>
        <p:spPr>
          <a:xfrm>
            <a:off x="2976032" y="512297"/>
            <a:ext cx="6375400" cy="523220"/>
          </a:xfrm>
          <a:prstGeom prst="rect">
            <a:avLst/>
          </a:prstGeom>
          <a:noFill/>
        </p:spPr>
        <p:txBody>
          <a:bodyPr wrap="square" rtlCol="0">
            <a:spAutoFit/>
          </a:bodyPr>
          <a:lstStyle/>
          <a:p>
            <a:r>
              <a:rPr lang="en-IN" sz="2800" b="1" u="sng" dirty="0">
                <a:solidFill>
                  <a:srgbClr val="0070C0"/>
                </a:solidFill>
                <a:latin typeface="Algerian" panose="04020705040A02060702" pitchFamily="82" charset="0"/>
              </a:rPr>
              <a:t>Ethics</a:t>
            </a:r>
            <a:r>
              <a:rPr lang="en-IN" sz="2800"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related</a:t>
            </a:r>
            <a:r>
              <a:rPr lang="en-IN" sz="2800"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to</a:t>
            </a:r>
            <a:r>
              <a:rPr lang="en-IN" sz="2800"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the</a:t>
            </a:r>
            <a:r>
              <a:rPr lang="en-IN" sz="2800" dirty="0">
                <a:solidFill>
                  <a:srgbClr val="0070C0"/>
                </a:solidFill>
                <a:latin typeface="Algerian" panose="04020705040A02060702" pitchFamily="82" charset="0"/>
              </a:rPr>
              <a:t> </a:t>
            </a:r>
            <a:r>
              <a:rPr lang="en-IN" sz="2800" b="1" u="sng" dirty="0">
                <a:solidFill>
                  <a:srgbClr val="0070C0"/>
                </a:solidFill>
                <a:latin typeface="Algerian" panose="04020705040A02060702" pitchFamily="82" charset="0"/>
              </a:rPr>
              <a:t>project</a:t>
            </a:r>
          </a:p>
        </p:txBody>
      </p:sp>
      <p:sp>
        <p:nvSpPr>
          <p:cNvPr id="3" name="TextBox 2">
            <a:extLst>
              <a:ext uri="{FF2B5EF4-FFF2-40B4-BE49-F238E27FC236}">
                <a16:creationId xmlns:a16="http://schemas.microsoft.com/office/drawing/2014/main" id="{6FBD321A-AA9D-12FC-64AB-13180C37B8A8}"/>
              </a:ext>
            </a:extLst>
          </p:cNvPr>
          <p:cNvSpPr txBox="1"/>
          <p:nvPr/>
        </p:nvSpPr>
        <p:spPr>
          <a:xfrm>
            <a:off x="685800" y="1307379"/>
            <a:ext cx="10820399" cy="4708981"/>
          </a:xfrm>
          <a:prstGeom prst="rect">
            <a:avLst/>
          </a:prstGeom>
          <a:noFill/>
        </p:spPr>
        <p:txBody>
          <a:bodyPr wrap="square" rtlCol="0">
            <a:spAutoFit/>
          </a:bodyPr>
          <a:lstStyle/>
          <a:p>
            <a:r>
              <a:rPr lang="en-US" sz="2000" b="1" u="sng" dirty="0"/>
              <a:t>Environmental</a:t>
            </a:r>
            <a:r>
              <a:rPr lang="en-US" sz="2000" b="1" dirty="0"/>
              <a:t> </a:t>
            </a:r>
            <a:r>
              <a:rPr lang="en-US" sz="2000" b="1" u="sng" dirty="0"/>
              <a:t>Justice</a:t>
            </a:r>
            <a:r>
              <a:rPr lang="en-US" sz="2000" b="1" dirty="0"/>
              <a:t> :- </a:t>
            </a:r>
            <a:r>
              <a:rPr lang="en-US" sz="2000" dirty="0"/>
              <a:t>Certain communities may be more exposed to harmful chemicals and pollutants that cause epigenetic changes, leading to unfair health risks.</a:t>
            </a:r>
          </a:p>
          <a:p>
            <a:endParaRPr lang="en-US" sz="2000" dirty="0"/>
          </a:p>
          <a:p>
            <a:r>
              <a:rPr lang="en-US" sz="2000" b="1" u="sng" dirty="0"/>
              <a:t>Discrimination</a:t>
            </a:r>
            <a:r>
              <a:rPr lang="en-US" sz="2000" dirty="0"/>
              <a:t> </a:t>
            </a:r>
            <a:r>
              <a:rPr lang="en-US" sz="2000" b="1" u="sng" dirty="0"/>
              <a:t>Risks</a:t>
            </a:r>
            <a:r>
              <a:rPr lang="en-US" sz="2000" b="1" dirty="0"/>
              <a:t> :-</a:t>
            </a:r>
            <a:r>
              <a:rPr lang="en-US" sz="2000" dirty="0"/>
              <a:t> Epigenetic information could be misused by third parties (like employers or insurers) to treat people unfairly, based on perceived genetic risks, even if those risks don't necessarily mean someone will get sick.</a:t>
            </a:r>
          </a:p>
          <a:p>
            <a:endParaRPr lang="en-US" sz="2000" dirty="0"/>
          </a:p>
          <a:p>
            <a:r>
              <a:rPr lang="en-US" sz="2000" b="1" u="sng" dirty="0"/>
              <a:t>Ethical</a:t>
            </a:r>
            <a:r>
              <a:rPr lang="en-US" sz="2000" b="1" dirty="0"/>
              <a:t>, </a:t>
            </a:r>
            <a:r>
              <a:rPr lang="en-US" sz="2000" b="1" u="sng" dirty="0"/>
              <a:t>Legal</a:t>
            </a:r>
            <a:r>
              <a:rPr lang="en-US" sz="2000" b="1" dirty="0"/>
              <a:t>, </a:t>
            </a:r>
            <a:r>
              <a:rPr lang="en-US" sz="2000" b="1" u="sng" dirty="0"/>
              <a:t>and</a:t>
            </a:r>
            <a:r>
              <a:rPr lang="en-US" sz="2000" b="1" dirty="0"/>
              <a:t> </a:t>
            </a:r>
            <a:r>
              <a:rPr lang="en-US" sz="2000" b="1" u="sng" dirty="0"/>
              <a:t>Social</a:t>
            </a:r>
            <a:r>
              <a:rPr lang="en-US" sz="2000" b="1" dirty="0"/>
              <a:t> </a:t>
            </a:r>
            <a:r>
              <a:rPr lang="en-US" sz="2000" b="1" u="sng" dirty="0"/>
              <a:t>Issues</a:t>
            </a:r>
            <a:r>
              <a:rPr lang="en-US" sz="2000" b="1" dirty="0"/>
              <a:t> :- </a:t>
            </a:r>
            <a:r>
              <a:rPr lang="en-US" sz="2000" dirty="0"/>
              <a:t>As epigenetics is used in personalized medicine, there are concerns about privacy, fairness, and accessibility of treatments.</a:t>
            </a:r>
          </a:p>
          <a:p>
            <a:endParaRPr lang="en-US" sz="2000" dirty="0"/>
          </a:p>
          <a:p>
            <a:r>
              <a:rPr lang="en-US" sz="2000" dirty="0"/>
              <a:t>This project will also transgenerational inheritance, where environmental factors like diet, pollutants, stress cause epigenetic changes that may pass to future generations.</a:t>
            </a:r>
          </a:p>
          <a:p>
            <a:endParaRPr lang="en-US" sz="2000" dirty="0"/>
          </a:p>
          <a:p>
            <a:r>
              <a:rPr lang="en-US" sz="2000" dirty="0"/>
              <a:t>This raises ethical concerns in genetic counseling, health monitoring, and biomarker reliability due to individual variability and uncertain long-term effects.</a:t>
            </a:r>
            <a:endParaRPr lang="en-IN" sz="2000" dirty="0"/>
          </a:p>
        </p:txBody>
      </p:sp>
      <p:sp>
        <p:nvSpPr>
          <p:cNvPr id="4" name="TextBox 3">
            <a:extLst>
              <a:ext uri="{FF2B5EF4-FFF2-40B4-BE49-F238E27FC236}">
                <a16:creationId xmlns:a16="http://schemas.microsoft.com/office/drawing/2014/main" id="{2FCE1FD5-B34F-8FAA-2D72-703A5D1129AF}"/>
              </a:ext>
            </a:extLst>
          </p:cNvPr>
          <p:cNvSpPr txBox="1"/>
          <p:nvPr/>
        </p:nvSpPr>
        <p:spPr>
          <a:xfrm>
            <a:off x="11133667" y="211667"/>
            <a:ext cx="533400" cy="461665"/>
          </a:xfrm>
          <a:prstGeom prst="rect">
            <a:avLst/>
          </a:prstGeom>
          <a:solidFill>
            <a:schemeClr val="accent1">
              <a:lumMod val="60000"/>
              <a:lumOff val="40000"/>
            </a:schemeClr>
          </a:solidFill>
        </p:spPr>
        <p:txBody>
          <a:bodyPr wrap="square" rtlCol="0">
            <a:spAutoFit/>
          </a:bodyPr>
          <a:lstStyle/>
          <a:p>
            <a:pPr algn="ctr"/>
            <a:r>
              <a:rPr lang="en-IN" sz="2400" b="1" dirty="0"/>
              <a:t>9</a:t>
            </a:r>
          </a:p>
        </p:txBody>
      </p:sp>
    </p:spTree>
    <p:extLst>
      <p:ext uri="{BB962C8B-B14F-4D97-AF65-F5344CB8AC3E}">
        <p14:creationId xmlns:p14="http://schemas.microsoft.com/office/powerpoint/2010/main" val="3440522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1292</Words>
  <Application>Microsoft Office PowerPoint</Application>
  <PresentationFormat>Widescreen</PresentationFormat>
  <Paragraphs>140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Haveesh Chowdary Kante</dc:creator>
  <cp:lastModifiedBy>Sasaank Motamarri</cp:lastModifiedBy>
  <cp:revision>2</cp:revision>
  <dcterms:created xsi:type="dcterms:W3CDTF">2025-02-04T12:33:04Z</dcterms:created>
  <dcterms:modified xsi:type="dcterms:W3CDTF">2025-02-05T02:57:20Z</dcterms:modified>
</cp:coreProperties>
</file>