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Average"/>
      <p:regular r:id="rId17"/>
    </p:embeddedFont>
    <p:embeddedFont>
      <p:font typeface="Oswal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verage-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bold.fntdata"/><Relationship Id="rId6" Type="http://schemas.openxmlformats.org/officeDocument/2006/relationships/slide" Target="slides/slide1.xml"/><Relationship Id="rId18"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Hello, we are Mathieu, Laurence, David and Daan and we are gonna present our reproduction of the paper,  </a:t>
            </a:r>
            <a:r>
              <a:rPr lang="nl">
                <a:solidFill>
                  <a:schemeClr val="dk1"/>
                </a:solidFill>
              </a:rPr>
              <a:t>Full-Gradient Representation for Neural Network Visualization. First we will explain the findings of the original paper and then we will share our findings and discuss them.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6b4ed69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6b4ed69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The method from the paper shows promising results in retrieving important regions in an image. Keeping in mind the scope of this project, namely fact, we </a:t>
            </a:r>
            <a:r>
              <a:rPr lang="nl"/>
              <a:t>thought</a:t>
            </a:r>
            <a:r>
              <a:rPr lang="nl"/>
              <a:t> of a new experiment combining </a:t>
            </a:r>
            <a:r>
              <a:rPr lang="nl"/>
              <a:t>transparency</a:t>
            </a:r>
            <a:r>
              <a:rPr lang="nl"/>
              <a:t> and fairness. We got our idea from the first guest lecture from miss hinda. She talked about facial </a:t>
            </a:r>
            <a:r>
              <a:rPr lang="nl"/>
              <a:t>recognition</a:t>
            </a:r>
            <a:r>
              <a:rPr lang="nl"/>
              <a:t> software from IBM that was tested on a dataset with </a:t>
            </a:r>
            <a:r>
              <a:rPr lang="nl"/>
              <a:t>ethnicity</a:t>
            </a:r>
            <a:r>
              <a:rPr lang="nl"/>
              <a:t> labeled. The results </a:t>
            </a:r>
            <a:r>
              <a:rPr lang="nl"/>
              <a:t>were</a:t>
            </a:r>
            <a:r>
              <a:rPr lang="nl"/>
              <a:t> shocking! They found that people with darker colored skin where more often </a:t>
            </a:r>
            <a:r>
              <a:rPr lang="nl"/>
              <a:t>misclassified. We tried to reproduce these results and gain insights using the full-gradient method. We trained a classifier on celeberty faces and imagenet to train a classifier to recognise faces. After we gained similar results as ibm, as showed here, we used the full-grad method to gain insights into some classifications. From these handpicked examples we gained the insight that in some cases wrongly classified faces were not actually based on the pixels that contain a face. and that the central region of an image is important for this classification, which makes sense as the celeberty dataset is centered! This experiment shows the potential of a good working method for finding the salience map</a:t>
            </a:r>
            <a:endParaRPr/>
          </a:p>
          <a:p>
            <a:pPr indent="0" lvl="0" marL="0" rtl="0" algn="l">
              <a:spcBef>
                <a:spcPts val="0"/>
              </a:spcBef>
              <a:spcAft>
                <a:spcPts val="0"/>
              </a:spcAft>
              <a:buNone/>
            </a:pPr>
            <a:r>
              <a:t/>
            </a:r>
            <a:endParaRPr/>
          </a:p>
          <a:p>
            <a:pPr indent="0" lvl="0" marL="0" rtl="0" algn="l">
              <a:spcBef>
                <a:spcPts val="0"/>
              </a:spcBef>
              <a:spcAft>
                <a:spcPts val="0"/>
              </a:spcAft>
              <a:buNone/>
            </a:pPr>
            <a:r>
              <a:rPr lang="nl"/>
              <a:t>“To narrow the gap between transparency and fairness”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dfce43bcb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dfce43bcb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dfce43bcb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dfce43bc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The original findings consisted of 3 general ideas. But first I should explain what a saliency map is. A saliency map is a heatmap of the input features which ascribes a notion of importance to each feature. There will be examples on the next slide. The researchers note that such saliency maps can never satisfy both local and global attribution to a saliency map, meaning a saliency map can never give due to a bixels local and global importance </a:t>
            </a:r>
            <a:r>
              <a:rPr lang="nl"/>
              <a:t>simultaneously</a:t>
            </a:r>
            <a:r>
              <a:rPr lang="nl"/>
              <a:t>. They give a proof for this in the paper. Next they define their main idea, which is full-gradients. THis is a way of rewriting a neural network based on its input and bias gradients which is the only way to exactly rewrite a neural network, other than the usual feed forward pass. The last idea is a modification on full-gradients, specifically for convolutional neural networks called FullGrad. This method generates a saliency map similar to the full-gradients. However, it is still a saliency map so does not satisfy either local or global attribution.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6dfce43bcb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6dfce43bcb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6acb2831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6acb2831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The pixel perturbation experiment is an experiment where we give an image to the model, save the output, remove x% of the least salient pixels and ask the model again what the model thinks the output should be. Given that we remove the least salient pixels - it is expected that there should be little change in the output. To confirm this we use two different measurements; the Absolute Fractional Output Change and KL-divergence. More about this in the a min but first let’s take a look what these new images look like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6acb2831a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6acb2831a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Here we see a snake image of the ImageNet dataset and these images show x% least salient pixels removed - where the saliency map was </a:t>
            </a:r>
            <a:r>
              <a:rPr lang="nl"/>
              <a:t>acquired</a:t>
            </a:r>
            <a:r>
              <a:rPr lang="nl"/>
              <a:t> by using the FullGrad method.</a:t>
            </a:r>
            <a:endParaRPr/>
          </a:p>
          <a:p>
            <a:pPr indent="0" lvl="0" marL="0" rtl="0" algn="l">
              <a:spcBef>
                <a:spcPts val="0"/>
              </a:spcBef>
              <a:spcAft>
                <a:spcPts val="0"/>
              </a:spcAft>
              <a:buNone/>
            </a:pPr>
            <a:r>
              <a:t/>
            </a:r>
            <a:endParaRPr/>
          </a:p>
          <a:p>
            <a:pPr indent="0" lvl="0" marL="0" rtl="0" algn="l">
              <a:spcBef>
                <a:spcPts val="0"/>
              </a:spcBef>
              <a:spcAft>
                <a:spcPts val="0"/>
              </a:spcAft>
              <a:buNone/>
            </a:pPr>
            <a:r>
              <a:rPr lang="nl"/>
              <a:t>AFOC: How does the probability change that this image is a snake when we remove k % least salient pixels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6acb2831a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6acb2831a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The results confirm what the original paper presented, although we were not able to achieve the exact same values as the original paper we do have the same shape - direction and curves. FullGrad is </a:t>
            </a:r>
            <a:r>
              <a:rPr lang="nl"/>
              <a:t>superior</a:t>
            </a:r>
            <a:r>
              <a:rPr lang="nl"/>
              <a:t> to the other models, as expected.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6b36244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6b36244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Within the ROAR experiment we first created three different datasets. The datasets were created by removing different percentages of most salient pixels. The most important pixels are based on two different saliency maps, Moreover, was it also another time done at random to get a baseline. </a:t>
            </a:r>
            <a:endParaRPr/>
          </a:p>
          <a:p>
            <a:pPr indent="0" lvl="0" marL="0" rtl="0" algn="l">
              <a:spcBef>
                <a:spcPts val="0"/>
              </a:spcBef>
              <a:spcAft>
                <a:spcPts val="0"/>
              </a:spcAft>
              <a:buNone/>
            </a:pPr>
            <a:r>
              <a:t/>
            </a:r>
            <a:endParaRPr/>
          </a:p>
          <a:p>
            <a:pPr indent="0" lvl="0" marL="0" rtl="0" algn="l">
              <a:spcBef>
                <a:spcPts val="0"/>
              </a:spcBef>
              <a:spcAft>
                <a:spcPts val="0"/>
              </a:spcAft>
              <a:buNone/>
            </a:pPr>
            <a:r>
              <a:rPr lang="nl"/>
              <a:t>After creating these datasets we trained VVG-11 models based on the adjusted datasets, and after training </a:t>
            </a:r>
            <a:r>
              <a:rPr lang="nl"/>
              <a:t>acquired</a:t>
            </a:r>
            <a:r>
              <a:rPr lang="nl"/>
              <a:t> the accuracies on the test set for all different models.</a:t>
            </a:r>
            <a:endParaRPr/>
          </a:p>
          <a:p>
            <a:pPr indent="0" lvl="0" marL="0" rtl="0" algn="l">
              <a:spcBef>
                <a:spcPts val="0"/>
              </a:spcBef>
              <a:spcAft>
                <a:spcPts val="0"/>
              </a:spcAft>
              <a:buNone/>
            </a:pPr>
            <a:r>
              <a:t/>
            </a:r>
            <a:endParaRPr/>
          </a:p>
          <a:p>
            <a:pPr indent="0" lvl="0" marL="0" rtl="0" algn="l">
              <a:spcBef>
                <a:spcPts val="0"/>
              </a:spcBef>
              <a:spcAft>
                <a:spcPts val="0"/>
              </a:spcAft>
              <a:buNone/>
            </a:pPr>
            <a:r>
              <a:rPr lang="nl"/>
              <a:t>We expect that full grad trained models will achieve the lowest accuracies while the most salient pixels are removed. We based this expectation because we assume that the most important information will be deleted and therefore the model has a harder time to predict the right labels. </a:t>
            </a:r>
            <a:endParaRPr/>
          </a:p>
          <a:p>
            <a:pPr indent="0" lvl="0" marL="0" rtl="0" algn="l">
              <a:spcBef>
                <a:spcPts val="0"/>
              </a:spcBef>
              <a:spcAft>
                <a:spcPts val="0"/>
              </a:spcAft>
              <a:buNone/>
            </a:pPr>
            <a:r>
              <a:t/>
            </a:r>
            <a:endParaRPr/>
          </a:p>
          <a:p>
            <a:pPr indent="0" lvl="0" marL="0" rtl="0" algn="l">
              <a:spcBef>
                <a:spcPts val="0"/>
              </a:spcBef>
              <a:spcAft>
                <a:spcPts val="0"/>
              </a:spcAft>
              <a:buNone/>
            </a:pPr>
            <a:r>
              <a:rPr lang="nl"/>
              <a:t>##mathieu We will now turn around the test that laurence just described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6b362448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6b362448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Some examples of removed pixels, where we can see that first the object is deleted and afterwards less useful background pixels.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dfce43bcb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dfce43bcb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Reasons for the difference in the </a:t>
            </a:r>
            <a:r>
              <a:rPr lang="nl"/>
              <a:t>quantitative</a:t>
            </a:r>
            <a:r>
              <a:rPr lang="nl"/>
              <a:t>-results can be due to the fact that the authors of the original paper did not specify their hyper parameter tuning for their trained models. </a:t>
            </a:r>
            <a:endParaRPr/>
          </a:p>
          <a:p>
            <a:pPr indent="0" lvl="0" marL="0" rtl="0" algn="l">
              <a:spcBef>
                <a:spcPts val="0"/>
              </a:spcBef>
              <a:spcAft>
                <a:spcPts val="0"/>
              </a:spcAft>
              <a:buNone/>
            </a:pPr>
            <a:r>
              <a:t/>
            </a:r>
            <a:endParaRPr/>
          </a:p>
          <a:p>
            <a:pPr indent="0" lvl="0" marL="0" rtl="0" algn="l">
              <a:spcBef>
                <a:spcPts val="0"/>
              </a:spcBef>
              <a:spcAft>
                <a:spcPts val="0"/>
              </a:spcAft>
              <a:buNone/>
            </a:pPr>
            <a:r>
              <a:rPr lang="nl"/>
              <a:t>However, when we look at the qualitative differences we see that the lines for Input Grad and Full Grad lie closer too each other then in the original plot, moreover, achieves random even better for 90%.</a:t>
            </a:r>
            <a:endParaRPr/>
          </a:p>
          <a:p>
            <a:pPr indent="0" lvl="0" marL="0" rtl="0" algn="l">
              <a:spcBef>
                <a:spcPts val="0"/>
              </a:spcBef>
              <a:spcAft>
                <a:spcPts val="0"/>
              </a:spcAft>
              <a:buNone/>
            </a:pPr>
            <a:r>
              <a:t/>
            </a:r>
            <a:endParaRPr/>
          </a:p>
          <a:p>
            <a:pPr indent="0" lvl="0" marL="0" rtl="0" algn="l">
              <a:spcBef>
                <a:spcPts val="0"/>
              </a:spcBef>
              <a:spcAft>
                <a:spcPts val="0"/>
              </a:spcAft>
              <a:buNone/>
            </a:pPr>
            <a:r>
              <a:rPr lang="nl"/>
              <a:t>However this could be due to the fact that we used </a:t>
            </a:r>
            <a:r>
              <a:rPr lang="nl"/>
              <a:t>a different</a:t>
            </a:r>
            <a:r>
              <a:rPr lang="nl"/>
              <a:t> dataset. In their experiment they made use of cifar-100 instead of cifar-10, which makes the classification task more complicated. We argue, that because we tested a simpler classification task the input gradients provided enough information to clear this experiment, and that the added bias gradients for full grad where not necessary.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n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jpg"/><Relationship Id="rId4" Type="http://schemas.openxmlformats.org/officeDocument/2006/relationships/image" Target="../media/image13.jpg"/><Relationship Id="rId5" Type="http://schemas.openxmlformats.org/officeDocument/2006/relationships/image" Target="../media/image10.jpg"/><Relationship Id="rId6" Type="http://schemas.openxmlformats.org/officeDocument/2006/relationships/image" Target="../media/image11.jpg"/><Relationship Id="rId7"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jpg"/><Relationship Id="rId4" Type="http://schemas.openxmlformats.org/officeDocument/2006/relationships/image" Target="../media/image5.jpg"/><Relationship Id="rId5" Type="http://schemas.openxmlformats.org/officeDocument/2006/relationships/image" Target="../media/image7.jpg"/><Relationship Id="rId6"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nl"/>
              <a:t>Full-Gradient Representation for</a:t>
            </a:r>
            <a:endParaRPr/>
          </a:p>
          <a:p>
            <a:pPr indent="0" lvl="0" marL="0" rtl="0" algn="ctr">
              <a:spcBef>
                <a:spcPts val="0"/>
              </a:spcBef>
              <a:spcAft>
                <a:spcPts val="0"/>
              </a:spcAft>
              <a:buNone/>
            </a:pPr>
            <a:r>
              <a:rPr lang="nl"/>
              <a:t>Neural Network Visualization</a:t>
            </a:r>
            <a:endParaRPr/>
          </a:p>
          <a:p>
            <a:pPr indent="0" lvl="0" marL="0" rtl="0" algn="ctr">
              <a:spcBef>
                <a:spcPts val="0"/>
              </a:spcBef>
              <a:spcAft>
                <a:spcPts val="0"/>
              </a:spcAft>
              <a:buNone/>
            </a:pPr>
            <a:r>
              <a:t/>
            </a:r>
            <a:endParaRPr sz="3000"/>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nl" sz="3000">
                <a:solidFill>
                  <a:schemeClr val="dk1"/>
                </a:solidFill>
                <a:latin typeface="Oswald"/>
                <a:ea typeface="Oswald"/>
                <a:cs typeface="Oswald"/>
                <a:sym typeface="Oswald"/>
              </a:rPr>
              <a:t>Fairness, Accountability, Confidentiality and Transparency in AI</a:t>
            </a:r>
            <a:endParaRPr/>
          </a:p>
        </p:txBody>
      </p:sp>
      <p:pic>
        <p:nvPicPr>
          <p:cNvPr id="61" name="Google Shape;61;p13"/>
          <p:cNvPicPr preferRelativeResize="0"/>
          <p:nvPr/>
        </p:nvPicPr>
        <p:blipFill>
          <a:blip r:embed="rId3">
            <a:alphaModFix/>
          </a:blip>
          <a:stretch>
            <a:fillRect/>
          </a:stretch>
        </p:blipFill>
        <p:spPr>
          <a:xfrm>
            <a:off x="7020140" y="3967475"/>
            <a:ext cx="1722454" cy="792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Transparency in Fairness</a:t>
            </a:r>
            <a:endParaRPr/>
          </a:p>
        </p:txBody>
      </p:sp>
      <p:sp>
        <p:nvSpPr>
          <p:cNvPr id="136" name="Google Shape;136;p22"/>
          <p:cNvSpPr txBox="1"/>
          <p:nvPr>
            <p:ph idx="1" type="body"/>
          </p:nvPr>
        </p:nvSpPr>
        <p:spPr>
          <a:xfrm>
            <a:off x="346475" y="12845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nl"/>
              <a:t>Experimental setup</a:t>
            </a:r>
            <a:endParaRPr/>
          </a:p>
          <a:p>
            <a:pPr indent="-342900" lvl="0" marL="457200" rtl="0" algn="l">
              <a:spcBef>
                <a:spcPts val="0"/>
              </a:spcBef>
              <a:spcAft>
                <a:spcPts val="0"/>
              </a:spcAft>
              <a:buSzPts val="1800"/>
              <a:buChar char="●"/>
            </a:pPr>
            <a:r>
              <a:rPr lang="nl"/>
              <a:t>From problem state to insight</a:t>
            </a:r>
            <a:endParaRPr/>
          </a:p>
          <a:p>
            <a:pPr indent="-342900" lvl="0" marL="457200" rtl="0" algn="l">
              <a:spcBef>
                <a:spcPts val="0"/>
              </a:spcBef>
              <a:spcAft>
                <a:spcPts val="0"/>
              </a:spcAft>
              <a:buSzPts val="1800"/>
              <a:buChar char="●"/>
            </a:pPr>
            <a:r>
              <a:rPr lang="nl"/>
              <a:t>Result</a:t>
            </a:r>
            <a:endParaRPr/>
          </a:p>
        </p:txBody>
      </p:sp>
      <p:pic>
        <p:nvPicPr>
          <p:cNvPr id="137" name="Google Shape;137;p22"/>
          <p:cNvPicPr preferRelativeResize="0"/>
          <p:nvPr/>
        </p:nvPicPr>
        <p:blipFill>
          <a:blip r:embed="rId3">
            <a:alphaModFix/>
          </a:blip>
          <a:stretch>
            <a:fillRect/>
          </a:stretch>
        </p:blipFill>
        <p:spPr>
          <a:xfrm>
            <a:off x="5979750" y="2447088"/>
            <a:ext cx="1244050" cy="1244050"/>
          </a:xfrm>
          <a:prstGeom prst="rect">
            <a:avLst/>
          </a:prstGeom>
          <a:noFill/>
          <a:ln>
            <a:noFill/>
          </a:ln>
        </p:spPr>
      </p:pic>
      <p:pic>
        <p:nvPicPr>
          <p:cNvPr id="138" name="Google Shape;138;p22"/>
          <p:cNvPicPr preferRelativeResize="0"/>
          <p:nvPr/>
        </p:nvPicPr>
        <p:blipFill>
          <a:blip r:embed="rId4">
            <a:alphaModFix/>
          </a:blip>
          <a:stretch>
            <a:fillRect/>
          </a:stretch>
        </p:blipFill>
        <p:spPr>
          <a:xfrm>
            <a:off x="5979750" y="816625"/>
            <a:ext cx="1244050" cy="1244050"/>
          </a:xfrm>
          <a:prstGeom prst="rect">
            <a:avLst/>
          </a:prstGeom>
          <a:noFill/>
          <a:ln>
            <a:noFill/>
          </a:ln>
        </p:spPr>
      </p:pic>
      <p:pic>
        <p:nvPicPr>
          <p:cNvPr id="139" name="Google Shape;139;p22"/>
          <p:cNvPicPr preferRelativeResize="0"/>
          <p:nvPr/>
        </p:nvPicPr>
        <p:blipFill>
          <a:blip r:embed="rId5">
            <a:alphaModFix/>
          </a:blip>
          <a:stretch>
            <a:fillRect/>
          </a:stretch>
        </p:blipFill>
        <p:spPr>
          <a:xfrm>
            <a:off x="7588250" y="2447088"/>
            <a:ext cx="1244050" cy="1244050"/>
          </a:xfrm>
          <a:prstGeom prst="rect">
            <a:avLst/>
          </a:prstGeom>
          <a:noFill/>
          <a:ln>
            <a:noFill/>
          </a:ln>
        </p:spPr>
      </p:pic>
      <p:pic>
        <p:nvPicPr>
          <p:cNvPr id="140" name="Google Shape;140;p22"/>
          <p:cNvPicPr preferRelativeResize="0"/>
          <p:nvPr/>
        </p:nvPicPr>
        <p:blipFill>
          <a:blip r:embed="rId6">
            <a:alphaModFix/>
          </a:blip>
          <a:stretch>
            <a:fillRect/>
          </a:stretch>
        </p:blipFill>
        <p:spPr>
          <a:xfrm>
            <a:off x="7588250" y="816625"/>
            <a:ext cx="1244050" cy="1244050"/>
          </a:xfrm>
          <a:prstGeom prst="rect">
            <a:avLst/>
          </a:prstGeom>
          <a:noFill/>
          <a:ln>
            <a:noFill/>
          </a:ln>
        </p:spPr>
      </p:pic>
      <p:pic>
        <p:nvPicPr>
          <p:cNvPr id="141" name="Google Shape;141;p22"/>
          <p:cNvPicPr preferRelativeResize="0"/>
          <p:nvPr/>
        </p:nvPicPr>
        <p:blipFill>
          <a:blip r:embed="rId7">
            <a:alphaModFix/>
          </a:blip>
          <a:stretch>
            <a:fillRect/>
          </a:stretch>
        </p:blipFill>
        <p:spPr>
          <a:xfrm>
            <a:off x="5979752" y="3873050"/>
            <a:ext cx="2887325" cy="102281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Conclusion</a:t>
            </a:r>
            <a:endParaRPr/>
          </a:p>
        </p:txBody>
      </p:sp>
      <p:sp>
        <p:nvSpPr>
          <p:cNvPr id="147" name="Google Shape;14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nl" sz="2400"/>
              <a:t>Pixel perturbation - </a:t>
            </a:r>
            <a:r>
              <a:rPr lang="nl" sz="2400"/>
              <a:t>successful</a:t>
            </a:r>
            <a:endParaRPr sz="2400"/>
          </a:p>
          <a:p>
            <a:pPr indent="-381000" lvl="0" marL="457200" rtl="0" algn="l">
              <a:spcBef>
                <a:spcPts val="0"/>
              </a:spcBef>
              <a:spcAft>
                <a:spcPts val="0"/>
              </a:spcAft>
              <a:buSzPts val="2400"/>
              <a:buChar char="●"/>
            </a:pPr>
            <a:r>
              <a:rPr lang="nl" sz="2400"/>
              <a:t>ROAR - </a:t>
            </a:r>
            <a:r>
              <a:rPr lang="nl" sz="2400"/>
              <a:t>unsuccessful</a:t>
            </a:r>
            <a:endParaRPr sz="2400"/>
          </a:p>
          <a:p>
            <a:pPr indent="-381000" lvl="0" marL="457200" rtl="0" algn="l">
              <a:spcBef>
                <a:spcPts val="0"/>
              </a:spcBef>
              <a:spcAft>
                <a:spcPts val="0"/>
              </a:spcAft>
              <a:buSzPts val="2400"/>
              <a:buChar char="●"/>
            </a:pPr>
            <a:r>
              <a:rPr lang="nl" sz="2400"/>
              <a:t>Fairness and Transparency</a:t>
            </a:r>
            <a:endParaRPr sz="2400"/>
          </a:p>
          <a:p>
            <a:pPr indent="-381000" lvl="0" marL="457200" rtl="0" algn="l">
              <a:spcBef>
                <a:spcPts val="0"/>
              </a:spcBef>
              <a:spcAft>
                <a:spcPts val="0"/>
              </a:spcAft>
              <a:buSzPts val="2400"/>
              <a:buChar char="●"/>
            </a:pPr>
            <a:r>
              <a:rPr lang="nl" sz="2400"/>
              <a:t>Not definitive</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Original findings</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nl" sz="2400"/>
              <a:t>Saliency map</a:t>
            </a:r>
            <a:endParaRPr sz="2400"/>
          </a:p>
          <a:p>
            <a:pPr indent="-381000" lvl="0" marL="457200" rtl="0" algn="l">
              <a:spcBef>
                <a:spcPts val="0"/>
              </a:spcBef>
              <a:spcAft>
                <a:spcPts val="0"/>
              </a:spcAft>
              <a:buSzPts val="2400"/>
              <a:buChar char="●"/>
            </a:pPr>
            <a:r>
              <a:rPr lang="nl" sz="2400"/>
              <a:t>Local vs Global </a:t>
            </a:r>
            <a:r>
              <a:rPr lang="nl" sz="2400"/>
              <a:t>attribution</a:t>
            </a:r>
            <a:endParaRPr sz="2400"/>
          </a:p>
          <a:p>
            <a:pPr indent="-381000" lvl="0" marL="457200" rtl="0" algn="l">
              <a:spcBef>
                <a:spcPts val="0"/>
              </a:spcBef>
              <a:spcAft>
                <a:spcPts val="0"/>
              </a:spcAft>
              <a:buSzPts val="2400"/>
              <a:buChar char="●"/>
            </a:pPr>
            <a:r>
              <a:rPr lang="nl" sz="2400"/>
              <a:t>Full-gradients</a:t>
            </a:r>
            <a:endParaRPr sz="2400"/>
          </a:p>
          <a:p>
            <a:pPr indent="-381000" lvl="0" marL="457200" rtl="0" algn="l">
              <a:spcBef>
                <a:spcPts val="0"/>
              </a:spcBef>
              <a:spcAft>
                <a:spcPts val="0"/>
              </a:spcAft>
              <a:buSzPts val="2400"/>
              <a:buChar char="●"/>
            </a:pPr>
            <a:r>
              <a:rPr lang="nl" sz="2400"/>
              <a:t>FullGrad</a:t>
            </a:r>
            <a:endParaRPr sz="2400"/>
          </a:p>
          <a:p>
            <a:pPr indent="-381000" lvl="0" marL="457200" rtl="0" algn="l">
              <a:spcBef>
                <a:spcPts val="0"/>
              </a:spcBef>
              <a:spcAft>
                <a:spcPts val="0"/>
              </a:spcAft>
              <a:buSzPts val="2400"/>
              <a:buChar char="●"/>
            </a:pPr>
            <a:r>
              <a:rPr lang="nl" sz="2400"/>
              <a:t>Github repository</a:t>
            </a:r>
            <a:endParaRPr sz="2400"/>
          </a:p>
          <a:p>
            <a:pPr indent="0" lvl="0" marL="457200" rtl="0" algn="l">
              <a:spcBef>
                <a:spcPts val="1600"/>
              </a:spcBef>
              <a:spcAft>
                <a:spcPts val="0"/>
              </a:spcAft>
              <a:buNone/>
            </a:pPr>
            <a:r>
              <a:t/>
            </a:r>
            <a:endParaRPr sz="2400"/>
          </a:p>
          <a:p>
            <a:pPr indent="0" lvl="0" marL="457200" rtl="0" algn="l">
              <a:spcBef>
                <a:spcPts val="1600"/>
              </a:spcBef>
              <a:spcAft>
                <a:spcPts val="1600"/>
              </a:spcAft>
              <a:buNone/>
            </a:pPr>
            <a:r>
              <a:t/>
            </a:r>
            <a:endParaRPr/>
          </a:p>
        </p:txBody>
      </p:sp>
      <p:pic>
        <p:nvPicPr>
          <p:cNvPr id="68" name="Google Shape;68;p14"/>
          <p:cNvPicPr preferRelativeResize="0"/>
          <p:nvPr/>
        </p:nvPicPr>
        <p:blipFill>
          <a:blip r:embed="rId3">
            <a:alphaModFix/>
          </a:blip>
          <a:stretch>
            <a:fillRect/>
          </a:stretch>
        </p:blipFill>
        <p:spPr>
          <a:xfrm>
            <a:off x="4553200" y="1017725"/>
            <a:ext cx="4279100" cy="26862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Experiments</a:t>
            </a:r>
            <a:endParaRPr/>
          </a:p>
        </p:txBody>
      </p:sp>
      <p:sp>
        <p:nvSpPr>
          <p:cNvPr id="74" name="Google Shape;74;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nl" sz="2400"/>
              <a:t>Pixel Perturbation</a:t>
            </a:r>
            <a:endParaRPr sz="2400"/>
          </a:p>
          <a:p>
            <a:pPr indent="-381000" lvl="0" marL="457200" rtl="0" algn="l">
              <a:spcBef>
                <a:spcPts val="0"/>
              </a:spcBef>
              <a:spcAft>
                <a:spcPts val="0"/>
              </a:spcAft>
              <a:buSzPts val="2400"/>
              <a:buChar char="●"/>
            </a:pPr>
            <a:r>
              <a:rPr lang="nl" sz="2400"/>
              <a:t>RemOve And Retrain (ROAR)</a:t>
            </a:r>
            <a:endParaRPr sz="2400"/>
          </a:p>
          <a:p>
            <a:pPr indent="-381000" lvl="0" marL="457200" rtl="0" algn="l">
              <a:spcBef>
                <a:spcPts val="0"/>
              </a:spcBef>
              <a:spcAft>
                <a:spcPts val="0"/>
              </a:spcAft>
              <a:buSzPts val="2400"/>
              <a:buChar char="●"/>
            </a:pPr>
            <a:r>
              <a:rPr lang="nl" sz="2400"/>
              <a:t>Ethnic Transparency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Pixel perturbation experiment</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nl"/>
              <a:t>Create datasets (ImageNet) where k% least salient pixels of images are removed</a:t>
            </a:r>
            <a:endParaRPr/>
          </a:p>
          <a:p>
            <a:pPr indent="-342900" lvl="0" marL="457200" rtl="0" algn="l">
              <a:spcBef>
                <a:spcPts val="0"/>
              </a:spcBef>
              <a:spcAft>
                <a:spcPts val="0"/>
              </a:spcAft>
              <a:buSzPts val="1800"/>
              <a:buChar char="●"/>
            </a:pPr>
            <a:r>
              <a:rPr lang="nl"/>
              <a:t>Use pre-trained VGG11 network to classify datasets</a:t>
            </a:r>
            <a:endParaRPr/>
          </a:p>
          <a:p>
            <a:pPr indent="-342900" lvl="0" marL="457200" rtl="0" algn="l">
              <a:spcBef>
                <a:spcPts val="0"/>
              </a:spcBef>
              <a:spcAft>
                <a:spcPts val="0"/>
              </a:spcAft>
              <a:buSzPts val="1800"/>
              <a:buChar char="●"/>
            </a:pPr>
            <a:r>
              <a:rPr lang="nl"/>
              <a:t>Compare how the output changes </a:t>
            </a:r>
            <a:endParaRPr/>
          </a:p>
          <a:p>
            <a:pPr indent="-317500" lvl="1" marL="914400" rtl="0" algn="l">
              <a:spcBef>
                <a:spcPts val="0"/>
              </a:spcBef>
              <a:spcAft>
                <a:spcPts val="0"/>
              </a:spcAft>
              <a:buSzPts val="1400"/>
              <a:buChar char="○"/>
            </a:pPr>
            <a:r>
              <a:rPr lang="nl"/>
              <a:t>Absolute Fractional Output Change (AFOC)</a:t>
            </a:r>
            <a:endParaRPr/>
          </a:p>
          <a:p>
            <a:pPr indent="-317500" lvl="1" marL="914400" rtl="0" algn="l">
              <a:spcBef>
                <a:spcPts val="0"/>
              </a:spcBef>
              <a:spcAft>
                <a:spcPts val="0"/>
              </a:spcAft>
              <a:buSzPts val="1400"/>
              <a:buChar char="○"/>
            </a:pPr>
            <a:r>
              <a:rPr lang="nl"/>
              <a:t>Kullback-Leibler divergence value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Pixel perturbation - Removal of least salient pixels</a:t>
            </a:r>
            <a:endParaRPr/>
          </a:p>
        </p:txBody>
      </p:sp>
      <p:sp>
        <p:nvSpPr>
          <p:cNvPr id="86" name="Google Shape;86;p17"/>
          <p:cNvSpPr txBox="1"/>
          <p:nvPr>
            <p:ph idx="1" type="body"/>
          </p:nvPr>
        </p:nvSpPr>
        <p:spPr>
          <a:xfrm>
            <a:off x="586163"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t/>
            </a:r>
            <a:endParaRPr/>
          </a:p>
        </p:txBody>
      </p:sp>
      <p:pic>
        <p:nvPicPr>
          <p:cNvPr id="87" name="Google Shape;87;p17"/>
          <p:cNvPicPr preferRelativeResize="0"/>
          <p:nvPr/>
        </p:nvPicPr>
        <p:blipFill>
          <a:blip r:embed="rId3">
            <a:alphaModFix/>
          </a:blip>
          <a:stretch>
            <a:fillRect/>
          </a:stretch>
        </p:blipFill>
        <p:spPr>
          <a:xfrm>
            <a:off x="692463" y="1941979"/>
            <a:ext cx="1679350" cy="1259525"/>
          </a:xfrm>
          <a:prstGeom prst="rect">
            <a:avLst/>
          </a:prstGeom>
          <a:noFill/>
          <a:ln>
            <a:noFill/>
          </a:ln>
        </p:spPr>
      </p:pic>
      <p:pic>
        <p:nvPicPr>
          <p:cNvPr id="88" name="Google Shape;88;p17"/>
          <p:cNvPicPr preferRelativeResize="0"/>
          <p:nvPr/>
        </p:nvPicPr>
        <p:blipFill>
          <a:blip r:embed="rId4">
            <a:alphaModFix/>
          </a:blip>
          <a:stretch>
            <a:fillRect/>
          </a:stretch>
        </p:blipFill>
        <p:spPr>
          <a:xfrm>
            <a:off x="2658663" y="1986975"/>
            <a:ext cx="1349500" cy="1259525"/>
          </a:xfrm>
          <a:prstGeom prst="rect">
            <a:avLst/>
          </a:prstGeom>
          <a:noFill/>
          <a:ln>
            <a:noFill/>
          </a:ln>
        </p:spPr>
      </p:pic>
      <p:pic>
        <p:nvPicPr>
          <p:cNvPr id="89" name="Google Shape;89;p17"/>
          <p:cNvPicPr preferRelativeResize="0"/>
          <p:nvPr/>
        </p:nvPicPr>
        <p:blipFill>
          <a:blip r:embed="rId5">
            <a:alphaModFix/>
          </a:blip>
          <a:stretch>
            <a:fillRect/>
          </a:stretch>
        </p:blipFill>
        <p:spPr>
          <a:xfrm>
            <a:off x="4410413" y="2009475"/>
            <a:ext cx="1432025" cy="1259525"/>
          </a:xfrm>
          <a:prstGeom prst="rect">
            <a:avLst/>
          </a:prstGeom>
          <a:noFill/>
          <a:ln>
            <a:noFill/>
          </a:ln>
        </p:spPr>
      </p:pic>
      <p:pic>
        <p:nvPicPr>
          <p:cNvPr id="90" name="Google Shape;90;p17"/>
          <p:cNvPicPr preferRelativeResize="0"/>
          <p:nvPr/>
        </p:nvPicPr>
        <p:blipFill>
          <a:blip r:embed="rId6">
            <a:alphaModFix/>
          </a:blip>
          <a:stretch>
            <a:fillRect/>
          </a:stretch>
        </p:blipFill>
        <p:spPr>
          <a:xfrm>
            <a:off x="6244687" y="1986975"/>
            <a:ext cx="1484550" cy="1304525"/>
          </a:xfrm>
          <a:prstGeom prst="rect">
            <a:avLst/>
          </a:prstGeom>
          <a:noFill/>
          <a:ln>
            <a:noFill/>
          </a:ln>
        </p:spPr>
      </p:pic>
      <p:sp>
        <p:nvSpPr>
          <p:cNvPr id="91" name="Google Shape;91;p17"/>
          <p:cNvSpPr txBox="1"/>
          <p:nvPr/>
        </p:nvSpPr>
        <p:spPr>
          <a:xfrm>
            <a:off x="37238" y="3291500"/>
            <a:ext cx="2696700" cy="2496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rPr lang="nl" sz="2400">
                <a:solidFill>
                  <a:schemeClr val="accent3"/>
                </a:solidFill>
                <a:latin typeface="Average"/>
                <a:ea typeface="Average"/>
                <a:cs typeface="Average"/>
                <a:sym typeface="Average"/>
              </a:rPr>
              <a:t>Original Image</a:t>
            </a:r>
            <a:endParaRPr>
              <a:latin typeface="Average"/>
              <a:ea typeface="Average"/>
              <a:cs typeface="Average"/>
              <a:sym typeface="Average"/>
            </a:endParaRPr>
          </a:p>
        </p:txBody>
      </p:sp>
      <p:sp>
        <p:nvSpPr>
          <p:cNvPr id="92" name="Google Shape;92;p17"/>
          <p:cNvSpPr txBox="1"/>
          <p:nvPr/>
        </p:nvSpPr>
        <p:spPr>
          <a:xfrm>
            <a:off x="2252063" y="3402725"/>
            <a:ext cx="2162700" cy="3246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rPr lang="nl" sz="2400">
                <a:solidFill>
                  <a:schemeClr val="accent3"/>
                </a:solidFill>
                <a:latin typeface="Average"/>
                <a:ea typeface="Average"/>
                <a:cs typeface="Average"/>
                <a:sym typeface="Average"/>
              </a:rPr>
              <a:t>10% removal</a:t>
            </a:r>
            <a:endParaRPr>
              <a:latin typeface="Average"/>
              <a:ea typeface="Average"/>
              <a:cs typeface="Average"/>
              <a:sym typeface="Average"/>
            </a:endParaRPr>
          </a:p>
        </p:txBody>
      </p:sp>
      <p:sp>
        <p:nvSpPr>
          <p:cNvPr id="93" name="Google Shape;93;p17"/>
          <p:cNvSpPr txBox="1"/>
          <p:nvPr/>
        </p:nvSpPr>
        <p:spPr>
          <a:xfrm>
            <a:off x="4166163" y="3402725"/>
            <a:ext cx="2109900" cy="6867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rPr lang="nl" sz="2400">
                <a:solidFill>
                  <a:schemeClr val="accent3"/>
                </a:solidFill>
                <a:latin typeface="Average"/>
                <a:ea typeface="Average"/>
                <a:cs typeface="Average"/>
                <a:sym typeface="Average"/>
              </a:rPr>
              <a:t>50% removal</a:t>
            </a:r>
            <a:endParaRPr>
              <a:latin typeface="Average"/>
              <a:ea typeface="Average"/>
              <a:cs typeface="Average"/>
              <a:sym typeface="Average"/>
            </a:endParaRPr>
          </a:p>
        </p:txBody>
      </p:sp>
      <p:sp>
        <p:nvSpPr>
          <p:cNvPr id="94" name="Google Shape;94;p17"/>
          <p:cNvSpPr txBox="1"/>
          <p:nvPr/>
        </p:nvSpPr>
        <p:spPr>
          <a:xfrm>
            <a:off x="5957063" y="3402725"/>
            <a:ext cx="2059800" cy="6867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rPr lang="nl" sz="2400">
                <a:solidFill>
                  <a:schemeClr val="accent3"/>
                </a:solidFill>
                <a:latin typeface="Average"/>
                <a:ea typeface="Average"/>
                <a:cs typeface="Average"/>
                <a:sym typeface="Average"/>
              </a:rPr>
              <a:t>90% removal</a:t>
            </a:r>
            <a:endParaRPr>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Pixel Perturbation  - Results</a:t>
            </a:r>
            <a:endParaRPr/>
          </a:p>
        </p:txBody>
      </p:sp>
      <p:sp>
        <p:nvSpPr>
          <p:cNvPr id="100" name="Google Shape;100;p18"/>
          <p:cNvSpPr txBox="1"/>
          <p:nvPr>
            <p:ph idx="1" type="body"/>
          </p:nvPr>
        </p:nvSpPr>
        <p:spPr>
          <a:xfrm>
            <a:off x="742175" y="11916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1" name="Google Shape;101;p18"/>
          <p:cNvPicPr preferRelativeResize="0"/>
          <p:nvPr/>
        </p:nvPicPr>
        <p:blipFill>
          <a:blip r:embed="rId3">
            <a:alphaModFix/>
          </a:blip>
          <a:stretch>
            <a:fillRect/>
          </a:stretch>
        </p:blipFill>
        <p:spPr>
          <a:xfrm>
            <a:off x="742175" y="1184038"/>
            <a:ext cx="3804899" cy="2853674"/>
          </a:xfrm>
          <a:prstGeom prst="rect">
            <a:avLst/>
          </a:prstGeom>
          <a:noFill/>
          <a:ln>
            <a:noFill/>
          </a:ln>
        </p:spPr>
      </p:pic>
      <p:pic>
        <p:nvPicPr>
          <p:cNvPr id="102" name="Google Shape;102;p18"/>
          <p:cNvPicPr preferRelativeResize="0"/>
          <p:nvPr/>
        </p:nvPicPr>
        <p:blipFill>
          <a:blip r:embed="rId4">
            <a:alphaModFix/>
          </a:blip>
          <a:stretch>
            <a:fillRect/>
          </a:stretch>
        </p:blipFill>
        <p:spPr>
          <a:xfrm>
            <a:off x="4547078" y="1184050"/>
            <a:ext cx="3619046" cy="2853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RemOval And Retrain (ROAR)</a:t>
            </a:r>
            <a:endParaRPr/>
          </a:p>
        </p:txBody>
      </p:sp>
      <p:sp>
        <p:nvSpPr>
          <p:cNvPr id="108" name="Google Shape;108;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nl"/>
              <a:t>Obtain datasets with k% of most salient pixels removed (Cifar-10)</a:t>
            </a:r>
            <a:endParaRPr/>
          </a:p>
          <a:p>
            <a:pPr indent="-317500" lvl="1" marL="914400" rtl="0" algn="l">
              <a:spcBef>
                <a:spcPts val="0"/>
              </a:spcBef>
              <a:spcAft>
                <a:spcPts val="0"/>
              </a:spcAft>
              <a:buSzPts val="1400"/>
              <a:buChar char="○"/>
            </a:pPr>
            <a:r>
              <a:rPr lang="nl"/>
              <a:t>Obtain a saliency map of a sample</a:t>
            </a:r>
            <a:endParaRPr/>
          </a:p>
          <a:p>
            <a:pPr indent="-317500" lvl="1" marL="914400" rtl="0" algn="l">
              <a:spcBef>
                <a:spcPts val="0"/>
              </a:spcBef>
              <a:spcAft>
                <a:spcPts val="0"/>
              </a:spcAft>
              <a:buSzPts val="1400"/>
              <a:buChar char="○"/>
            </a:pPr>
            <a:r>
              <a:rPr lang="nl"/>
              <a:t>Create new images by removing k% most salient pixels</a:t>
            </a:r>
            <a:endParaRPr/>
          </a:p>
          <a:p>
            <a:pPr indent="-342900" lvl="0" marL="457200" rtl="0" algn="l">
              <a:spcBef>
                <a:spcPts val="0"/>
              </a:spcBef>
              <a:spcAft>
                <a:spcPts val="0"/>
              </a:spcAft>
              <a:buSzPts val="1800"/>
              <a:buChar char="●"/>
            </a:pPr>
            <a:r>
              <a:rPr lang="nl"/>
              <a:t>Train network based on adjusted dataset</a:t>
            </a:r>
            <a:endParaRPr/>
          </a:p>
          <a:p>
            <a:pPr indent="-342900" lvl="0" marL="457200" rtl="0" algn="l">
              <a:spcBef>
                <a:spcPts val="0"/>
              </a:spcBef>
              <a:spcAft>
                <a:spcPts val="0"/>
              </a:spcAft>
              <a:buSzPts val="1800"/>
              <a:buChar char="●"/>
            </a:pPr>
            <a:r>
              <a:rPr lang="nl"/>
              <a:t>Capture accuracy based on adjusted test set</a:t>
            </a:r>
            <a:endParaRPr/>
          </a:p>
          <a:p>
            <a:pPr indent="-342900" lvl="0" marL="457200" rtl="0" algn="l">
              <a:spcBef>
                <a:spcPts val="0"/>
              </a:spcBef>
              <a:spcAft>
                <a:spcPts val="0"/>
              </a:spcAft>
              <a:buSzPts val="1800"/>
              <a:buChar char="●"/>
            </a:pPr>
            <a:r>
              <a:rPr lang="nl"/>
              <a:t>Expectations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ROAR - Removal of most salient pixels</a:t>
            </a:r>
            <a:endParaRPr/>
          </a:p>
        </p:txBody>
      </p:sp>
      <p:pic>
        <p:nvPicPr>
          <p:cNvPr id="114" name="Google Shape;114;p20"/>
          <p:cNvPicPr preferRelativeResize="0"/>
          <p:nvPr/>
        </p:nvPicPr>
        <p:blipFill>
          <a:blip r:embed="rId3">
            <a:alphaModFix/>
          </a:blip>
          <a:stretch>
            <a:fillRect/>
          </a:stretch>
        </p:blipFill>
        <p:spPr>
          <a:xfrm>
            <a:off x="6826325" y="1707850"/>
            <a:ext cx="1432025" cy="1259525"/>
          </a:xfrm>
          <a:prstGeom prst="rect">
            <a:avLst/>
          </a:prstGeom>
          <a:noFill/>
          <a:ln>
            <a:noFill/>
          </a:ln>
        </p:spPr>
      </p:pic>
      <p:pic>
        <p:nvPicPr>
          <p:cNvPr id="115" name="Google Shape;115;p20"/>
          <p:cNvPicPr preferRelativeResize="0"/>
          <p:nvPr/>
        </p:nvPicPr>
        <p:blipFill>
          <a:blip r:embed="rId4">
            <a:alphaModFix/>
          </a:blip>
          <a:stretch>
            <a:fillRect/>
          </a:stretch>
        </p:blipFill>
        <p:spPr>
          <a:xfrm>
            <a:off x="4846100" y="1707850"/>
            <a:ext cx="1432025" cy="1259525"/>
          </a:xfrm>
          <a:prstGeom prst="rect">
            <a:avLst/>
          </a:prstGeom>
          <a:noFill/>
          <a:ln>
            <a:noFill/>
          </a:ln>
        </p:spPr>
      </p:pic>
      <p:pic>
        <p:nvPicPr>
          <p:cNvPr id="116" name="Google Shape;116;p20"/>
          <p:cNvPicPr preferRelativeResize="0"/>
          <p:nvPr/>
        </p:nvPicPr>
        <p:blipFill>
          <a:blip r:embed="rId5">
            <a:alphaModFix/>
          </a:blip>
          <a:stretch>
            <a:fillRect/>
          </a:stretch>
        </p:blipFill>
        <p:spPr>
          <a:xfrm>
            <a:off x="2865875" y="1707850"/>
            <a:ext cx="1432025" cy="1259525"/>
          </a:xfrm>
          <a:prstGeom prst="rect">
            <a:avLst/>
          </a:prstGeom>
          <a:noFill/>
          <a:ln>
            <a:noFill/>
          </a:ln>
        </p:spPr>
      </p:pic>
      <p:pic>
        <p:nvPicPr>
          <p:cNvPr id="117" name="Google Shape;117;p20"/>
          <p:cNvPicPr preferRelativeResize="0"/>
          <p:nvPr/>
        </p:nvPicPr>
        <p:blipFill>
          <a:blip r:embed="rId6">
            <a:alphaModFix/>
          </a:blip>
          <a:stretch>
            <a:fillRect/>
          </a:stretch>
        </p:blipFill>
        <p:spPr>
          <a:xfrm>
            <a:off x="885650" y="1707850"/>
            <a:ext cx="1432025" cy="1259525"/>
          </a:xfrm>
          <a:prstGeom prst="rect">
            <a:avLst/>
          </a:prstGeom>
          <a:noFill/>
          <a:ln>
            <a:noFill/>
          </a:ln>
        </p:spPr>
      </p:pic>
      <p:sp>
        <p:nvSpPr>
          <p:cNvPr id="118" name="Google Shape;118;p20"/>
          <p:cNvSpPr txBox="1"/>
          <p:nvPr/>
        </p:nvSpPr>
        <p:spPr>
          <a:xfrm>
            <a:off x="566074" y="3255975"/>
            <a:ext cx="2071200" cy="53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nl" sz="2400">
                <a:solidFill>
                  <a:schemeClr val="accent3"/>
                </a:solidFill>
                <a:latin typeface="Average"/>
                <a:ea typeface="Average"/>
                <a:cs typeface="Average"/>
                <a:sym typeface="Average"/>
              </a:rPr>
              <a:t>10% removal</a:t>
            </a:r>
            <a:endParaRPr sz="2400">
              <a:solidFill>
                <a:schemeClr val="accent3"/>
              </a:solidFill>
              <a:latin typeface="Average"/>
              <a:ea typeface="Average"/>
              <a:cs typeface="Average"/>
              <a:sym typeface="Average"/>
            </a:endParaRPr>
          </a:p>
        </p:txBody>
      </p:sp>
      <p:sp>
        <p:nvSpPr>
          <p:cNvPr id="119" name="Google Shape;119;p20"/>
          <p:cNvSpPr txBox="1"/>
          <p:nvPr/>
        </p:nvSpPr>
        <p:spPr>
          <a:xfrm>
            <a:off x="2546299" y="3255975"/>
            <a:ext cx="2071200" cy="53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nl" sz="2400">
                <a:solidFill>
                  <a:schemeClr val="accent3"/>
                </a:solidFill>
                <a:latin typeface="Average"/>
                <a:ea typeface="Average"/>
                <a:cs typeface="Average"/>
                <a:sym typeface="Average"/>
              </a:rPr>
              <a:t>30</a:t>
            </a:r>
            <a:r>
              <a:rPr lang="nl" sz="2400">
                <a:solidFill>
                  <a:schemeClr val="accent3"/>
                </a:solidFill>
                <a:latin typeface="Average"/>
                <a:ea typeface="Average"/>
                <a:cs typeface="Average"/>
                <a:sym typeface="Average"/>
              </a:rPr>
              <a:t>% removal</a:t>
            </a:r>
            <a:endParaRPr sz="2400">
              <a:solidFill>
                <a:schemeClr val="accent3"/>
              </a:solidFill>
              <a:latin typeface="Average"/>
              <a:ea typeface="Average"/>
              <a:cs typeface="Average"/>
              <a:sym typeface="Average"/>
            </a:endParaRPr>
          </a:p>
        </p:txBody>
      </p:sp>
      <p:sp>
        <p:nvSpPr>
          <p:cNvPr id="120" name="Google Shape;120;p20"/>
          <p:cNvSpPr txBox="1"/>
          <p:nvPr/>
        </p:nvSpPr>
        <p:spPr>
          <a:xfrm>
            <a:off x="4526512" y="3255975"/>
            <a:ext cx="2071200" cy="53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nl" sz="2400">
                <a:solidFill>
                  <a:schemeClr val="accent3"/>
                </a:solidFill>
                <a:latin typeface="Average"/>
                <a:ea typeface="Average"/>
                <a:cs typeface="Average"/>
                <a:sym typeface="Average"/>
              </a:rPr>
              <a:t>50</a:t>
            </a:r>
            <a:r>
              <a:rPr lang="nl" sz="2400">
                <a:solidFill>
                  <a:schemeClr val="accent3"/>
                </a:solidFill>
                <a:latin typeface="Average"/>
                <a:ea typeface="Average"/>
                <a:cs typeface="Average"/>
                <a:sym typeface="Average"/>
              </a:rPr>
              <a:t>% removal</a:t>
            </a:r>
            <a:endParaRPr sz="2400">
              <a:solidFill>
                <a:schemeClr val="accent3"/>
              </a:solidFill>
              <a:latin typeface="Average"/>
              <a:ea typeface="Average"/>
              <a:cs typeface="Average"/>
              <a:sym typeface="Average"/>
            </a:endParaRPr>
          </a:p>
        </p:txBody>
      </p:sp>
      <p:sp>
        <p:nvSpPr>
          <p:cNvPr id="121" name="Google Shape;121;p20"/>
          <p:cNvSpPr txBox="1"/>
          <p:nvPr/>
        </p:nvSpPr>
        <p:spPr>
          <a:xfrm>
            <a:off x="6506749" y="3255975"/>
            <a:ext cx="2071200" cy="53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nl" sz="2400">
                <a:solidFill>
                  <a:schemeClr val="accent3"/>
                </a:solidFill>
                <a:latin typeface="Average"/>
                <a:ea typeface="Average"/>
                <a:cs typeface="Average"/>
                <a:sym typeface="Average"/>
              </a:rPr>
              <a:t>90</a:t>
            </a:r>
            <a:r>
              <a:rPr lang="nl" sz="2400">
                <a:solidFill>
                  <a:schemeClr val="accent3"/>
                </a:solidFill>
                <a:latin typeface="Average"/>
                <a:ea typeface="Average"/>
                <a:cs typeface="Average"/>
                <a:sym typeface="Average"/>
              </a:rPr>
              <a:t>% removal</a:t>
            </a:r>
            <a:endParaRPr sz="2400">
              <a:solidFill>
                <a:schemeClr val="accent3"/>
              </a:solidFill>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11700" y="445025"/>
            <a:ext cx="4609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ROAR - Results</a:t>
            </a:r>
            <a:endParaRPr/>
          </a:p>
        </p:txBody>
      </p:sp>
      <p:sp>
        <p:nvSpPr>
          <p:cNvPr id="127" name="Google Shape;127;p21"/>
          <p:cNvSpPr txBox="1"/>
          <p:nvPr>
            <p:ph idx="1" type="body"/>
          </p:nvPr>
        </p:nvSpPr>
        <p:spPr>
          <a:xfrm>
            <a:off x="235500" y="1071575"/>
            <a:ext cx="4685700" cy="3866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nl" sz="2400"/>
              <a:t>Similar shape and values</a:t>
            </a:r>
            <a:endParaRPr sz="2400"/>
          </a:p>
          <a:p>
            <a:pPr indent="-381000" lvl="0" marL="457200" rtl="0" algn="l">
              <a:spcBef>
                <a:spcPts val="0"/>
              </a:spcBef>
              <a:spcAft>
                <a:spcPts val="0"/>
              </a:spcAft>
              <a:buSzPts val="2400"/>
              <a:buChar char="●"/>
            </a:pPr>
            <a:r>
              <a:rPr lang="nl" sz="2400"/>
              <a:t>Quantitative</a:t>
            </a:r>
            <a:r>
              <a:rPr lang="nl" sz="2400"/>
              <a:t> differences</a:t>
            </a:r>
            <a:endParaRPr sz="2400"/>
          </a:p>
          <a:p>
            <a:pPr indent="-381000" lvl="1" marL="914400" rtl="0" algn="l">
              <a:spcBef>
                <a:spcPts val="0"/>
              </a:spcBef>
              <a:spcAft>
                <a:spcPts val="0"/>
              </a:spcAft>
              <a:buSzPts val="2400"/>
              <a:buChar char="○"/>
            </a:pPr>
            <a:r>
              <a:rPr lang="nl" sz="2400"/>
              <a:t>Hyper-parameter tuning</a:t>
            </a:r>
            <a:endParaRPr sz="2400"/>
          </a:p>
          <a:p>
            <a:pPr indent="-381000" lvl="0" marL="457200" rtl="0" algn="l">
              <a:spcBef>
                <a:spcPts val="0"/>
              </a:spcBef>
              <a:spcAft>
                <a:spcPts val="0"/>
              </a:spcAft>
              <a:buSzPts val="2400"/>
              <a:buChar char="●"/>
            </a:pPr>
            <a:r>
              <a:rPr lang="nl" sz="2400"/>
              <a:t>Qualitative</a:t>
            </a:r>
            <a:r>
              <a:rPr lang="nl" sz="2400"/>
              <a:t> difference</a:t>
            </a:r>
            <a:endParaRPr sz="2400"/>
          </a:p>
          <a:p>
            <a:pPr indent="-381000" lvl="1" marL="914400" rtl="0" algn="l">
              <a:spcBef>
                <a:spcPts val="0"/>
              </a:spcBef>
              <a:spcAft>
                <a:spcPts val="0"/>
              </a:spcAft>
              <a:buSzPts val="2400"/>
              <a:buChar char="○"/>
            </a:pPr>
            <a:r>
              <a:rPr lang="nl" sz="2400"/>
              <a:t>Difference in datasets used</a:t>
            </a:r>
            <a:endParaRPr sz="2400"/>
          </a:p>
        </p:txBody>
      </p:sp>
      <p:sp>
        <p:nvSpPr>
          <p:cNvPr id="128" name="Google Shape;128;p21"/>
          <p:cNvSpPr/>
          <p:nvPr/>
        </p:nvSpPr>
        <p:spPr>
          <a:xfrm>
            <a:off x="5049050" y="128850"/>
            <a:ext cx="3915600" cy="4885800"/>
          </a:xfrm>
          <a:prstGeom prst="rect">
            <a:avLst/>
          </a:prstGeom>
          <a:solidFill>
            <a:srgbClr val="FFFFFF"/>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9" name="Google Shape;129;p21"/>
          <p:cNvPicPr preferRelativeResize="0"/>
          <p:nvPr/>
        </p:nvPicPr>
        <p:blipFill>
          <a:blip r:embed="rId3">
            <a:alphaModFix/>
          </a:blip>
          <a:stretch>
            <a:fillRect/>
          </a:stretch>
        </p:blipFill>
        <p:spPr>
          <a:xfrm>
            <a:off x="5191800" y="2687325"/>
            <a:ext cx="3772726" cy="2322524"/>
          </a:xfrm>
          <a:prstGeom prst="rect">
            <a:avLst/>
          </a:prstGeom>
          <a:noFill/>
          <a:ln>
            <a:noFill/>
          </a:ln>
        </p:spPr>
      </p:pic>
      <p:pic>
        <p:nvPicPr>
          <p:cNvPr id="130" name="Google Shape;130;p21"/>
          <p:cNvPicPr preferRelativeResize="0"/>
          <p:nvPr/>
        </p:nvPicPr>
        <p:blipFill>
          <a:blip r:embed="rId4">
            <a:alphaModFix/>
          </a:blip>
          <a:stretch>
            <a:fillRect/>
          </a:stretch>
        </p:blipFill>
        <p:spPr>
          <a:xfrm>
            <a:off x="5083400" y="301875"/>
            <a:ext cx="3726675" cy="2322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