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73" r:id="rId3"/>
    <p:sldId id="258" r:id="rId4"/>
    <p:sldId id="259" r:id="rId5"/>
    <p:sldId id="263" r:id="rId6"/>
    <p:sldId id="271" r:id="rId7"/>
    <p:sldId id="264" r:id="rId8"/>
    <p:sldId id="267" r:id="rId9"/>
    <p:sldId id="274" r:id="rId10"/>
    <p:sldId id="265" r:id="rId11"/>
    <p:sldId id="275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>
        <p:scale>
          <a:sx n="75" d="100"/>
          <a:sy n="75" d="100"/>
        </p:scale>
        <p:origin x="16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D15F7-7591-42FB-8FA3-28907687A0FB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836E1-DF4A-4ADB-A24E-E55323D62A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5AE0E-4240-47F5-B5E3-48ED15C312E0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88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統計知識</a:t>
            </a:r>
            <a:endParaRPr kumimoji="1" lang="en-US" altLang="ja-JP" dirty="0"/>
          </a:p>
          <a:p>
            <a:r>
              <a:rPr kumimoji="1" lang="en-US" altLang="ja-JP" dirty="0"/>
              <a:t>AII</a:t>
            </a:r>
            <a:r>
              <a:rPr kumimoji="1" lang="ja-JP" altLang="en-US" dirty="0"/>
              <a:t>と若干の学習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5AE0E-4240-47F5-B5E3-48ED15C312E0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8547FE-7BD2-4E2C-8212-848CDDB5E4DA}" type="datetimeFigureOut">
              <a:rPr kumimoji="1" lang="ja-JP" altLang="en-US" smtClean="0"/>
              <a:pPr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D0845D-C963-4312-AA6A-06224F69085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2098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47FE-7BD2-4E2C-8212-848CDDB5E4DA}" type="datetimeFigureOut">
              <a:rPr kumimoji="1" lang="ja-JP" altLang="en-US" smtClean="0"/>
              <a:pPr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845D-C963-4312-AA6A-06224F69085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62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47FE-7BD2-4E2C-8212-848CDDB5E4DA}" type="datetimeFigureOut">
              <a:rPr kumimoji="1" lang="ja-JP" altLang="en-US" smtClean="0"/>
              <a:pPr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845D-C963-4312-AA6A-06224F69085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84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47FE-7BD2-4E2C-8212-848CDDB5E4DA}" type="datetimeFigureOut">
              <a:rPr kumimoji="1" lang="ja-JP" altLang="en-US" smtClean="0"/>
              <a:pPr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845D-C963-4312-AA6A-06224F69085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80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8547FE-7BD2-4E2C-8212-848CDDB5E4DA}" type="datetimeFigureOut">
              <a:rPr kumimoji="1" lang="ja-JP" altLang="en-US" smtClean="0"/>
              <a:pPr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D0845D-C963-4312-AA6A-06224F69085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12626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47FE-7BD2-4E2C-8212-848CDDB5E4DA}" type="datetimeFigureOut">
              <a:rPr kumimoji="1" lang="ja-JP" altLang="en-US" smtClean="0"/>
              <a:pPr/>
              <a:t>2019/1/24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845D-C963-4312-AA6A-06224F69085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50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47FE-7BD2-4E2C-8212-848CDDB5E4DA}" type="datetimeFigureOut">
              <a:rPr kumimoji="1" lang="ja-JP" altLang="en-US" smtClean="0"/>
              <a:pPr/>
              <a:t>2019/1/24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845D-C963-4312-AA6A-06224F69085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86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47FE-7BD2-4E2C-8212-848CDDB5E4DA}" type="datetimeFigureOut">
              <a:rPr kumimoji="1" lang="ja-JP" altLang="en-US" smtClean="0"/>
              <a:pPr/>
              <a:t>2019/1/24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845D-C963-4312-AA6A-06224F69085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37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47FE-7BD2-4E2C-8212-848CDDB5E4DA}" type="datetimeFigureOut">
              <a:rPr kumimoji="1" lang="ja-JP" altLang="en-US" smtClean="0"/>
              <a:pPr/>
              <a:t>2019/1/24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845D-C963-4312-AA6A-06224F69085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88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8547FE-7BD2-4E2C-8212-848CDDB5E4DA}" type="datetimeFigureOut">
              <a:rPr kumimoji="1" lang="ja-JP" altLang="en-US" smtClean="0"/>
              <a:pPr/>
              <a:t>2019/1/24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D0845D-C963-4312-AA6A-06224F69085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141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8547FE-7BD2-4E2C-8212-848CDDB5E4DA}" type="datetimeFigureOut">
              <a:rPr kumimoji="1" lang="ja-JP" altLang="en-US" smtClean="0"/>
              <a:pPr/>
              <a:t>2019/1/24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D0845D-C963-4312-AA6A-06224F69085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130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8547FE-7BD2-4E2C-8212-848CDDB5E4DA}" type="datetimeFigureOut">
              <a:rPr kumimoji="1" lang="ja-JP" altLang="en-US" smtClean="0"/>
              <a:pPr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2D0845D-C963-4312-AA6A-06224F69085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726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A7EF7D7C-0D68-4EB5-A6C6-615B77882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3571269"/>
            <a:ext cx="6831673" cy="1225319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2018</a:t>
            </a:r>
            <a:r>
              <a:rPr kumimoji="1" lang="ja-JP" altLang="en-US" dirty="0"/>
              <a:t>年 </a:t>
            </a:r>
            <a:r>
              <a:rPr kumimoji="1" lang="en-US" altLang="ja-JP" dirty="0"/>
              <a:t>1</a:t>
            </a:r>
            <a:r>
              <a:rPr kumimoji="1" lang="ja-JP" altLang="en-US" dirty="0"/>
              <a:t>月　</a:t>
            </a:r>
            <a:r>
              <a:rPr kumimoji="1" lang="en-US" altLang="ja-JP" dirty="0"/>
              <a:t>23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172010 </a:t>
            </a:r>
            <a:r>
              <a:rPr kumimoji="1" lang="ja-JP" altLang="en-US" dirty="0"/>
              <a:t>菅野龍大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CB5C45-5286-4BB9-832A-9A5302AD50DD}"/>
              </a:ext>
            </a:extLst>
          </p:cNvPr>
          <p:cNvSpPr txBox="1"/>
          <p:nvPr/>
        </p:nvSpPr>
        <p:spPr>
          <a:xfrm>
            <a:off x="1435511" y="1701392"/>
            <a:ext cx="9320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err="1"/>
              <a:t>SpPs</a:t>
            </a:r>
            <a:endParaRPr kumimoji="1" lang="en-US" altLang="ja-JP" sz="3600" dirty="0"/>
          </a:p>
          <a:p>
            <a:pPr algn="ctr"/>
            <a:r>
              <a:rPr kumimoji="1" lang="en-US" altLang="ja-JP" sz="3600" dirty="0"/>
              <a:t>~</a:t>
            </a:r>
            <a:r>
              <a:rPr kumimoji="1" lang="ja-JP" altLang="en-US" sz="3600" dirty="0"/>
              <a:t>株取引利用者向け情報提供システム</a:t>
            </a:r>
            <a:r>
              <a:rPr kumimoji="1" lang="en-US" altLang="ja-JP" sz="3600" dirty="0"/>
              <a:t>~</a:t>
            </a:r>
          </a:p>
          <a:p>
            <a:pPr algn="ctr"/>
            <a:r>
              <a:rPr kumimoji="1" lang="ja-JP" altLang="en-US" sz="3600" dirty="0"/>
              <a:t>詳細設計書</a:t>
            </a:r>
          </a:p>
        </p:txBody>
      </p:sp>
    </p:spTree>
    <p:extLst>
      <p:ext uri="{BB962C8B-B14F-4D97-AF65-F5344CB8AC3E}">
        <p14:creationId xmlns:p14="http://schemas.microsoft.com/office/powerpoint/2010/main" val="117152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324DE-66DE-4E3C-982A-E9029996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独自指標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6E6A27-557A-4914-8FDF-2D7B64F59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448" y="2742398"/>
            <a:ext cx="9601200" cy="41156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lvl="1"/>
            <a:r>
              <a:rPr lang="ja-JP" altLang="en-US" sz="2400" dirty="0"/>
              <a:t>テクニカル指標および、その他経済指標、その他を候補とし、予測精度を高めるものを選択する</a:t>
            </a:r>
            <a:endParaRPr lang="en-US" altLang="ja-JP" sz="2400" dirty="0"/>
          </a:p>
          <a:p>
            <a:pPr lvl="2"/>
            <a:r>
              <a:rPr lang="ja-JP" altLang="en-US" sz="2000" dirty="0"/>
              <a:t>候補</a:t>
            </a:r>
            <a:endParaRPr lang="en-US" altLang="ja-JP" sz="2000" dirty="0"/>
          </a:p>
          <a:p>
            <a:pPr lvl="3"/>
            <a:r>
              <a:rPr lang="en-US" altLang="ja-JP" sz="2000" dirty="0"/>
              <a:t>RSI</a:t>
            </a:r>
          </a:p>
          <a:p>
            <a:pPr lvl="3"/>
            <a:r>
              <a:rPr lang="en-US" altLang="ja-JP" sz="2000" dirty="0" err="1"/>
              <a:t>macd</a:t>
            </a:r>
            <a:r>
              <a:rPr lang="ja-JP" altLang="en-US" sz="2000" dirty="0"/>
              <a:t>トレンド線</a:t>
            </a:r>
            <a:endParaRPr lang="en-US" altLang="ja-JP" sz="2000" dirty="0"/>
          </a:p>
          <a:p>
            <a:pPr lvl="3"/>
            <a:r>
              <a:rPr lang="ja-JP" altLang="en-US" sz="2000" dirty="0"/>
              <a:t>電力使用量</a:t>
            </a:r>
            <a:endParaRPr lang="en-US" altLang="ja-JP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392A8F9-4A5C-4C90-8E11-37DF293BA2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29638" b="55276"/>
          <a:stretch/>
        </p:blipFill>
        <p:spPr>
          <a:xfrm>
            <a:off x="4584226" y="1125684"/>
            <a:ext cx="6236174" cy="626114"/>
          </a:xfrm>
          <a:prstGeom prst="rect">
            <a:avLst/>
          </a:prstGeom>
        </p:spPr>
      </p:pic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580E0CF6-69A6-4FC8-893C-53CE65F68A3E}"/>
              </a:ext>
            </a:extLst>
          </p:cNvPr>
          <p:cNvSpPr/>
          <p:nvPr/>
        </p:nvSpPr>
        <p:spPr>
          <a:xfrm>
            <a:off x="8542020" y="1466048"/>
            <a:ext cx="731520" cy="342900"/>
          </a:xfrm>
          <a:custGeom>
            <a:avLst/>
            <a:gdLst>
              <a:gd name="connsiteX0" fmla="*/ 731520 w 731520"/>
              <a:gd name="connsiteY0" fmla="*/ 0 h 342900"/>
              <a:gd name="connsiteX1" fmla="*/ 731520 w 731520"/>
              <a:gd name="connsiteY1" fmla="*/ 342900 h 342900"/>
              <a:gd name="connsiteX2" fmla="*/ 0 w 731520"/>
              <a:gd name="connsiteY2" fmla="*/ 342900 h 342900"/>
              <a:gd name="connsiteX3" fmla="*/ 0 w 731520"/>
              <a:gd name="connsiteY3" fmla="*/ 0 h 342900"/>
              <a:gd name="connsiteX4" fmla="*/ 15240 w 731520"/>
              <a:gd name="connsiteY4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342900">
                <a:moveTo>
                  <a:pt x="731520" y="0"/>
                </a:moveTo>
                <a:lnTo>
                  <a:pt x="731520" y="342900"/>
                </a:lnTo>
                <a:lnTo>
                  <a:pt x="0" y="342900"/>
                </a:lnTo>
                <a:lnTo>
                  <a:pt x="0" y="0"/>
                </a:lnTo>
                <a:lnTo>
                  <a:pt x="15240" y="0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CFB395C-D4FF-4535-93FC-237AFB83E7E3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932333" y="1853398"/>
            <a:ext cx="295323" cy="65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D901ED-91D3-4651-B9E1-1F0F6BE5ECBA}"/>
              </a:ext>
            </a:extLst>
          </p:cNvPr>
          <p:cNvSpPr txBox="1"/>
          <p:nvPr/>
        </p:nvSpPr>
        <p:spPr>
          <a:xfrm>
            <a:off x="7288663" y="250973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ここに独自指標を追加する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CF5067C-E579-413B-B4C4-39C54D88661E}"/>
              </a:ext>
            </a:extLst>
          </p:cNvPr>
          <p:cNvSpPr txBox="1"/>
          <p:nvPr/>
        </p:nvSpPr>
        <p:spPr>
          <a:xfrm>
            <a:off x="6180667" y="1796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トレンド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240F595-887F-4ED6-896C-4162B7DC955E}"/>
              </a:ext>
            </a:extLst>
          </p:cNvPr>
          <p:cNvSpPr txBox="1"/>
          <p:nvPr/>
        </p:nvSpPr>
        <p:spPr>
          <a:xfrm>
            <a:off x="7384177" y="1796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周期成分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04DC627-AEE7-4CD7-B8AD-0737B59BD975}"/>
              </a:ext>
            </a:extLst>
          </p:cNvPr>
          <p:cNvSpPr txBox="1"/>
          <p:nvPr/>
        </p:nvSpPr>
        <p:spPr>
          <a:xfrm>
            <a:off x="9541555" y="18200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誤差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57875D9-5F1B-4210-A4FA-21ABA0FBE324}"/>
              </a:ext>
            </a:extLst>
          </p:cNvPr>
          <p:cNvSpPr txBox="1"/>
          <p:nvPr/>
        </p:nvSpPr>
        <p:spPr>
          <a:xfrm>
            <a:off x="2142067" y="2210030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ProPhet</a:t>
            </a:r>
            <a:r>
              <a:rPr kumimoji="1" lang="ja-JP" altLang="en-US" dirty="0"/>
              <a:t>上に</a:t>
            </a:r>
            <a:r>
              <a:rPr kumimoji="1" lang="en-US" altLang="ja-JP" dirty="0"/>
              <a:t>4</a:t>
            </a:r>
            <a:r>
              <a:rPr kumimoji="1" lang="ja-JP" altLang="en-US" dirty="0"/>
              <a:t>種のデータを送ることで</a:t>
            </a:r>
            <a:endParaRPr kumimoji="1" lang="en-US" altLang="ja-JP" dirty="0"/>
          </a:p>
          <a:p>
            <a:r>
              <a:rPr kumimoji="1" lang="ja-JP" altLang="en-US" dirty="0"/>
              <a:t>予測を行える。</a:t>
            </a:r>
            <a:r>
              <a:rPr kumimoji="1" lang="en-US" altLang="ja-JP" dirty="0"/>
              <a:t>h(t)</a:t>
            </a:r>
            <a:r>
              <a:rPr kumimoji="1" lang="ja-JP" altLang="en-US" dirty="0"/>
              <a:t>のイレギュラー要素を</a:t>
            </a:r>
            <a:endParaRPr kumimoji="1" lang="en-US" altLang="ja-JP" dirty="0"/>
          </a:p>
          <a:p>
            <a:r>
              <a:rPr kumimoji="1" lang="ja-JP" altLang="en-US" dirty="0"/>
              <a:t>変更、追加することで、予測の結果が変わる</a:t>
            </a:r>
          </a:p>
        </p:txBody>
      </p:sp>
    </p:spTree>
    <p:extLst>
      <p:ext uri="{BB962C8B-B14F-4D97-AF65-F5344CB8AC3E}">
        <p14:creationId xmlns:p14="http://schemas.microsoft.com/office/powerpoint/2010/main" val="416398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561EA-B388-4C5E-B0FE-CF68D9D3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6D6F7E-9B29-42AA-A205-02F6FA206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85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0FAA7-D644-4BE8-A965-9C06F62E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・</a:t>
            </a:r>
            <a:r>
              <a:rPr lang="ja-JP" altLang="en-US" dirty="0"/>
              <a:t>プログラム基本フロー</a:t>
            </a:r>
            <a:endParaRPr kumimoji="1" lang="ja-JP" altLang="en-US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FDAAB866-4875-4383-B8EB-C1622CF65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82" y="1302326"/>
            <a:ext cx="3703781" cy="5494403"/>
          </a:xfr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98EDEB-1232-420D-9702-4995650ED4EB}"/>
              </a:ext>
            </a:extLst>
          </p:cNvPr>
          <p:cNvSpPr txBox="1"/>
          <p:nvPr/>
        </p:nvSpPr>
        <p:spPr>
          <a:xfrm>
            <a:off x="5875020" y="1917784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GUI.py</a:t>
            </a:r>
            <a:r>
              <a:rPr kumimoji="1" lang="ja-JP" altLang="en-US" sz="1000" dirty="0" err="1"/>
              <a:t>にて</a:t>
            </a:r>
            <a:r>
              <a:rPr kumimoji="1" lang="ja-JP" altLang="en-US" sz="1000" dirty="0"/>
              <a:t>実行ボタン押下</a:t>
            </a:r>
          </a:p>
        </p:txBody>
      </p:sp>
    </p:spTree>
    <p:extLst>
      <p:ext uri="{BB962C8B-B14F-4D97-AF65-F5344CB8AC3E}">
        <p14:creationId xmlns:p14="http://schemas.microsoft.com/office/powerpoint/2010/main" val="97769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324DE-66DE-4E3C-982A-E9029996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評価方法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6E6A27-557A-4914-8FDF-2D7B64F59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1798"/>
            <a:ext cx="9601200" cy="4115602"/>
          </a:xfrm>
        </p:spPr>
        <p:txBody>
          <a:bodyPr/>
          <a:lstStyle/>
          <a:p>
            <a:r>
              <a:rPr lang="ja-JP" altLang="en-US" dirty="0"/>
              <a:t>評価方法</a:t>
            </a:r>
            <a:endParaRPr lang="en-US" altLang="ja-JP" dirty="0"/>
          </a:p>
          <a:p>
            <a:pPr lvl="1"/>
            <a:r>
              <a:rPr lang="en-US" altLang="ja-JP" dirty="0"/>
              <a:t>2019</a:t>
            </a:r>
            <a:r>
              <a:rPr lang="ja-JP" altLang="en-US" dirty="0"/>
              <a:t>年の株価の動きと、</a:t>
            </a:r>
            <a:r>
              <a:rPr lang="en-US" altLang="ja-JP" dirty="0"/>
              <a:t>2018</a:t>
            </a:r>
            <a:r>
              <a:rPr lang="ja-JP" altLang="en-US" dirty="0"/>
              <a:t>年まで学習データを用いて生成した予測結果のグラフを比較し、グラフの誤差を評価する。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4ECA21C-DC0D-4E99-A737-7B41B300A43E}"/>
              </a:ext>
            </a:extLst>
          </p:cNvPr>
          <p:cNvSpPr/>
          <p:nvPr/>
        </p:nvSpPr>
        <p:spPr>
          <a:xfrm>
            <a:off x="3275860" y="3338004"/>
            <a:ext cx="6063449" cy="2379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D9C6B21-31A6-4DB2-9B68-59EF7C0847A0}"/>
              </a:ext>
            </a:extLst>
          </p:cNvPr>
          <p:cNvCxnSpPr/>
          <p:nvPr/>
        </p:nvCxnSpPr>
        <p:spPr>
          <a:xfrm flipV="1">
            <a:off x="3533313" y="3915052"/>
            <a:ext cx="5140170" cy="13937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193CC90-E5F1-468F-B644-B68D91F1EB9B}"/>
              </a:ext>
            </a:extLst>
          </p:cNvPr>
          <p:cNvSpPr/>
          <p:nvPr/>
        </p:nvSpPr>
        <p:spPr>
          <a:xfrm>
            <a:off x="3556000" y="3822700"/>
            <a:ext cx="5185833" cy="1528233"/>
          </a:xfrm>
          <a:custGeom>
            <a:avLst/>
            <a:gdLst>
              <a:gd name="connsiteX0" fmla="*/ 0 w 5185833"/>
              <a:gd name="connsiteY0" fmla="*/ 1468967 h 1528233"/>
              <a:gd name="connsiteX1" fmla="*/ 50800 w 5185833"/>
              <a:gd name="connsiteY1" fmla="*/ 1367367 h 1528233"/>
              <a:gd name="connsiteX2" fmla="*/ 143933 w 5185833"/>
              <a:gd name="connsiteY2" fmla="*/ 1528233 h 1528233"/>
              <a:gd name="connsiteX3" fmla="*/ 110067 w 5185833"/>
              <a:gd name="connsiteY3" fmla="*/ 1358900 h 1528233"/>
              <a:gd name="connsiteX4" fmla="*/ 173567 w 5185833"/>
              <a:gd name="connsiteY4" fmla="*/ 1358900 h 1528233"/>
              <a:gd name="connsiteX5" fmla="*/ 254000 w 5185833"/>
              <a:gd name="connsiteY5" fmla="*/ 1286933 h 1528233"/>
              <a:gd name="connsiteX6" fmla="*/ 317500 w 5185833"/>
              <a:gd name="connsiteY6" fmla="*/ 1337733 h 1528233"/>
              <a:gd name="connsiteX7" fmla="*/ 342900 w 5185833"/>
              <a:gd name="connsiteY7" fmla="*/ 1367367 h 1528233"/>
              <a:gd name="connsiteX8" fmla="*/ 355600 w 5185833"/>
              <a:gd name="connsiteY8" fmla="*/ 1371600 h 1528233"/>
              <a:gd name="connsiteX9" fmla="*/ 364067 w 5185833"/>
              <a:gd name="connsiteY9" fmla="*/ 1380067 h 1528233"/>
              <a:gd name="connsiteX10" fmla="*/ 364067 w 5185833"/>
              <a:gd name="connsiteY10" fmla="*/ 1380067 h 1528233"/>
              <a:gd name="connsiteX11" fmla="*/ 431800 w 5185833"/>
              <a:gd name="connsiteY11" fmla="*/ 1337733 h 1528233"/>
              <a:gd name="connsiteX12" fmla="*/ 436033 w 5185833"/>
              <a:gd name="connsiteY12" fmla="*/ 1295400 h 1528233"/>
              <a:gd name="connsiteX13" fmla="*/ 448733 w 5185833"/>
              <a:gd name="connsiteY13" fmla="*/ 1278467 h 1528233"/>
              <a:gd name="connsiteX14" fmla="*/ 512233 w 5185833"/>
              <a:gd name="connsiteY14" fmla="*/ 1248833 h 1528233"/>
              <a:gd name="connsiteX15" fmla="*/ 541867 w 5185833"/>
              <a:gd name="connsiteY15" fmla="*/ 1248833 h 1528233"/>
              <a:gd name="connsiteX16" fmla="*/ 668867 w 5185833"/>
              <a:gd name="connsiteY16" fmla="*/ 1286933 h 1528233"/>
              <a:gd name="connsiteX17" fmla="*/ 749300 w 5185833"/>
              <a:gd name="connsiteY17" fmla="*/ 1312333 h 1528233"/>
              <a:gd name="connsiteX18" fmla="*/ 825500 w 5185833"/>
              <a:gd name="connsiteY18" fmla="*/ 1181100 h 1528233"/>
              <a:gd name="connsiteX19" fmla="*/ 889000 w 5185833"/>
              <a:gd name="connsiteY19" fmla="*/ 1113367 h 1528233"/>
              <a:gd name="connsiteX20" fmla="*/ 960967 w 5185833"/>
              <a:gd name="connsiteY20" fmla="*/ 1109133 h 1528233"/>
              <a:gd name="connsiteX21" fmla="*/ 1045633 w 5185833"/>
              <a:gd name="connsiteY21" fmla="*/ 1134533 h 1528233"/>
              <a:gd name="connsiteX22" fmla="*/ 1092200 w 5185833"/>
              <a:gd name="connsiteY22" fmla="*/ 1159933 h 1528233"/>
              <a:gd name="connsiteX23" fmla="*/ 1104900 w 5185833"/>
              <a:gd name="connsiteY23" fmla="*/ 1172633 h 1528233"/>
              <a:gd name="connsiteX24" fmla="*/ 1147233 w 5185833"/>
              <a:gd name="connsiteY24" fmla="*/ 1189567 h 1528233"/>
              <a:gd name="connsiteX25" fmla="*/ 1185333 w 5185833"/>
              <a:gd name="connsiteY25" fmla="*/ 1236133 h 1528233"/>
              <a:gd name="connsiteX26" fmla="*/ 1231900 w 5185833"/>
              <a:gd name="connsiteY26" fmla="*/ 1257300 h 1528233"/>
              <a:gd name="connsiteX27" fmla="*/ 1248833 w 5185833"/>
              <a:gd name="connsiteY27" fmla="*/ 1202267 h 1528233"/>
              <a:gd name="connsiteX28" fmla="*/ 1308100 w 5185833"/>
              <a:gd name="connsiteY28" fmla="*/ 1210733 h 1528233"/>
              <a:gd name="connsiteX29" fmla="*/ 1354667 w 5185833"/>
              <a:gd name="connsiteY29" fmla="*/ 1227667 h 1528233"/>
              <a:gd name="connsiteX30" fmla="*/ 1409700 w 5185833"/>
              <a:gd name="connsiteY30" fmla="*/ 1227667 h 1528233"/>
              <a:gd name="connsiteX31" fmla="*/ 1494367 w 5185833"/>
              <a:gd name="connsiteY31" fmla="*/ 1206500 h 1528233"/>
              <a:gd name="connsiteX32" fmla="*/ 1532467 w 5185833"/>
              <a:gd name="connsiteY32" fmla="*/ 1147233 h 1528233"/>
              <a:gd name="connsiteX33" fmla="*/ 1540933 w 5185833"/>
              <a:gd name="connsiteY33" fmla="*/ 1100667 h 1528233"/>
              <a:gd name="connsiteX34" fmla="*/ 1562100 w 5185833"/>
              <a:gd name="connsiteY34" fmla="*/ 918633 h 1528233"/>
              <a:gd name="connsiteX35" fmla="*/ 1562100 w 5185833"/>
              <a:gd name="connsiteY35" fmla="*/ 918633 h 1528233"/>
              <a:gd name="connsiteX36" fmla="*/ 1646767 w 5185833"/>
              <a:gd name="connsiteY36" fmla="*/ 922867 h 1528233"/>
              <a:gd name="connsiteX37" fmla="*/ 1761067 w 5185833"/>
              <a:gd name="connsiteY37" fmla="*/ 825500 h 1528233"/>
              <a:gd name="connsiteX38" fmla="*/ 1837267 w 5185833"/>
              <a:gd name="connsiteY38" fmla="*/ 817033 h 1528233"/>
              <a:gd name="connsiteX39" fmla="*/ 1905000 w 5185833"/>
              <a:gd name="connsiteY39" fmla="*/ 867833 h 1528233"/>
              <a:gd name="connsiteX40" fmla="*/ 1985433 w 5185833"/>
              <a:gd name="connsiteY40" fmla="*/ 977900 h 1528233"/>
              <a:gd name="connsiteX41" fmla="*/ 2023533 w 5185833"/>
              <a:gd name="connsiteY41" fmla="*/ 1007533 h 1528233"/>
              <a:gd name="connsiteX42" fmla="*/ 2032000 w 5185833"/>
              <a:gd name="connsiteY42" fmla="*/ 994833 h 1528233"/>
              <a:gd name="connsiteX43" fmla="*/ 2065867 w 5185833"/>
              <a:gd name="connsiteY43" fmla="*/ 846667 h 1528233"/>
              <a:gd name="connsiteX44" fmla="*/ 2099733 w 5185833"/>
              <a:gd name="connsiteY44" fmla="*/ 706967 h 1528233"/>
              <a:gd name="connsiteX45" fmla="*/ 2129367 w 5185833"/>
              <a:gd name="connsiteY45" fmla="*/ 706967 h 1528233"/>
              <a:gd name="connsiteX46" fmla="*/ 2163233 w 5185833"/>
              <a:gd name="connsiteY46" fmla="*/ 740833 h 1528233"/>
              <a:gd name="connsiteX47" fmla="*/ 2163233 w 5185833"/>
              <a:gd name="connsiteY47" fmla="*/ 740833 h 1528233"/>
              <a:gd name="connsiteX48" fmla="*/ 2302933 w 5185833"/>
              <a:gd name="connsiteY48" fmla="*/ 647700 h 1528233"/>
              <a:gd name="connsiteX49" fmla="*/ 2302933 w 5185833"/>
              <a:gd name="connsiteY49" fmla="*/ 647700 h 1528233"/>
              <a:gd name="connsiteX50" fmla="*/ 2468033 w 5185833"/>
              <a:gd name="connsiteY50" fmla="*/ 740833 h 1528233"/>
              <a:gd name="connsiteX51" fmla="*/ 2561167 w 5185833"/>
              <a:gd name="connsiteY51" fmla="*/ 800100 h 1528233"/>
              <a:gd name="connsiteX52" fmla="*/ 2590800 w 5185833"/>
              <a:gd name="connsiteY52" fmla="*/ 825500 h 1528233"/>
              <a:gd name="connsiteX53" fmla="*/ 2607733 w 5185833"/>
              <a:gd name="connsiteY53" fmla="*/ 842433 h 1528233"/>
              <a:gd name="connsiteX54" fmla="*/ 2696633 w 5185833"/>
              <a:gd name="connsiteY54" fmla="*/ 910167 h 1528233"/>
              <a:gd name="connsiteX55" fmla="*/ 2730500 w 5185833"/>
              <a:gd name="connsiteY55" fmla="*/ 939800 h 1528233"/>
              <a:gd name="connsiteX56" fmla="*/ 2730500 w 5185833"/>
              <a:gd name="connsiteY56" fmla="*/ 939800 h 1528233"/>
              <a:gd name="connsiteX57" fmla="*/ 2738967 w 5185833"/>
              <a:gd name="connsiteY57" fmla="*/ 842433 h 1528233"/>
              <a:gd name="connsiteX58" fmla="*/ 2738967 w 5185833"/>
              <a:gd name="connsiteY58" fmla="*/ 842433 h 1528233"/>
              <a:gd name="connsiteX59" fmla="*/ 2726267 w 5185833"/>
              <a:gd name="connsiteY59" fmla="*/ 795867 h 1528233"/>
              <a:gd name="connsiteX60" fmla="*/ 2722033 w 5185833"/>
              <a:gd name="connsiteY60" fmla="*/ 690033 h 1528233"/>
              <a:gd name="connsiteX61" fmla="*/ 2726267 w 5185833"/>
              <a:gd name="connsiteY61" fmla="*/ 605367 h 1528233"/>
              <a:gd name="connsiteX62" fmla="*/ 2738967 w 5185833"/>
              <a:gd name="connsiteY62" fmla="*/ 541867 h 1528233"/>
              <a:gd name="connsiteX63" fmla="*/ 2764367 w 5185833"/>
              <a:gd name="connsiteY63" fmla="*/ 436033 h 1528233"/>
              <a:gd name="connsiteX64" fmla="*/ 2827867 w 5185833"/>
              <a:gd name="connsiteY64" fmla="*/ 486833 h 1528233"/>
              <a:gd name="connsiteX65" fmla="*/ 2853267 w 5185833"/>
              <a:gd name="connsiteY65" fmla="*/ 516467 h 1528233"/>
              <a:gd name="connsiteX66" fmla="*/ 2887133 w 5185833"/>
              <a:gd name="connsiteY66" fmla="*/ 550333 h 1528233"/>
              <a:gd name="connsiteX67" fmla="*/ 2887133 w 5185833"/>
              <a:gd name="connsiteY67" fmla="*/ 550333 h 1528233"/>
              <a:gd name="connsiteX68" fmla="*/ 3175000 w 5185833"/>
              <a:gd name="connsiteY68" fmla="*/ 245533 h 1528233"/>
              <a:gd name="connsiteX69" fmla="*/ 3263900 w 5185833"/>
              <a:gd name="connsiteY69" fmla="*/ 88900 h 1528233"/>
              <a:gd name="connsiteX70" fmla="*/ 3450167 w 5185833"/>
              <a:gd name="connsiteY70" fmla="*/ 241300 h 1528233"/>
              <a:gd name="connsiteX71" fmla="*/ 3479800 w 5185833"/>
              <a:gd name="connsiteY71" fmla="*/ 266700 h 1528233"/>
              <a:gd name="connsiteX72" fmla="*/ 3505200 w 5185833"/>
              <a:gd name="connsiteY72" fmla="*/ 283633 h 1528233"/>
              <a:gd name="connsiteX73" fmla="*/ 3509433 w 5185833"/>
              <a:gd name="connsiteY73" fmla="*/ 182033 h 1528233"/>
              <a:gd name="connsiteX74" fmla="*/ 3577167 w 5185833"/>
              <a:gd name="connsiteY74" fmla="*/ 122767 h 1528233"/>
              <a:gd name="connsiteX75" fmla="*/ 3602567 w 5185833"/>
              <a:gd name="connsiteY75" fmla="*/ 63500 h 1528233"/>
              <a:gd name="connsiteX76" fmla="*/ 3640667 w 5185833"/>
              <a:gd name="connsiteY76" fmla="*/ 71967 h 1528233"/>
              <a:gd name="connsiteX77" fmla="*/ 4080933 w 5185833"/>
              <a:gd name="connsiteY77" fmla="*/ 656167 h 1528233"/>
              <a:gd name="connsiteX78" fmla="*/ 4013200 w 5185833"/>
              <a:gd name="connsiteY78" fmla="*/ 393700 h 1528233"/>
              <a:gd name="connsiteX79" fmla="*/ 4017433 w 5185833"/>
              <a:gd name="connsiteY79" fmla="*/ 296333 h 1528233"/>
              <a:gd name="connsiteX80" fmla="*/ 4106333 w 5185833"/>
              <a:gd name="connsiteY80" fmla="*/ 122767 h 1528233"/>
              <a:gd name="connsiteX81" fmla="*/ 4267200 w 5185833"/>
              <a:gd name="connsiteY81" fmla="*/ 262467 h 1528233"/>
              <a:gd name="connsiteX82" fmla="*/ 4377267 w 5185833"/>
              <a:gd name="connsiteY82" fmla="*/ 46567 h 1528233"/>
              <a:gd name="connsiteX83" fmla="*/ 4521200 w 5185833"/>
              <a:gd name="connsiteY83" fmla="*/ 0 h 1528233"/>
              <a:gd name="connsiteX84" fmla="*/ 4686300 w 5185833"/>
              <a:gd name="connsiteY84" fmla="*/ 131233 h 1528233"/>
              <a:gd name="connsiteX85" fmla="*/ 4893733 w 5185833"/>
              <a:gd name="connsiteY85" fmla="*/ 321733 h 1528233"/>
              <a:gd name="connsiteX86" fmla="*/ 4931833 w 5185833"/>
              <a:gd name="connsiteY86" fmla="*/ 359833 h 1528233"/>
              <a:gd name="connsiteX87" fmla="*/ 5050367 w 5185833"/>
              <a:gd name="connsiteY87" fmla="*/ 313267 h 1528233"/>
              <a:gd name="connsiteX88" fmla="*/ 5181600 w 5185833"/>
              <a:gd name="connsiteY88" fmla="*/ 237067 h 1528233"/>
              <a:gd name="connsiteX89" fmla="*/ 5185833 w 5185833"/>
              <a:gd name="connsiteY89" fmla="*/ 237067 h 1528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185833" h="1528233">
                <a:moveTo>
                  <a:pt x="0" y="1468967"/>
                </a:moveTo>
                <a:lnTo>
                  <a:pt x="50800" y="1367367"/>
                </a:lnTo>
                <a:lnTo>
                  <a:pt x="143933" y="1528233"/>
                </a:lnTo>
                <a:lnTo>
                  <a:pt x="110067" y="1358900"/>
                </a:lnTo>
                <a:lnTo>
                  <a:pt x="173567" y="1358900"/>
                </a:lnTo>
                <a:lnTo>
                  <a:pt x="254000" y="1286933"/>
                </a:lnTo>
                <a:lnTo>
                  <a:pt x="317500" y="1337733"/>
                </a:lnTo>
                <a:cubicBezTo>
                  <a:pt x="325967" y="1347611"/>
                  <a:pt x="333176" y="1358724"/>
                  <a:pt x="342900" y="1367367"/>
                </a:cubicBezTo>
                <a:cubicBezTo>
                  <a:pt x="346235" y="1370332"/>
                  <a:pt x="351774" y="1369304"/>
                  <a:pt x="355600" y="1371600"/>
                </a:cubicBezTo>
                <a:cubicBezTo>
                  <a:pt x="359023" y="1373654"/>
                  <a:pt x="361245" y="1377245"/>
                  <a:pt x="364067" y="1380067"/>
                </a:cubicBezTo>
                <a:lnTo>
                  <a:pt x="364067" y="1380067"/>
                </a:lnTo>
                <a:lnTo>
                  <a:pt x="431800" y="1337733"/>
                </a:lnTo>
                <a:lnTo>
                  <a:pt x="436033" y="1295400"/>
                </a:lnTo>
                <a:lnTo>
                  <a:pt x="448733" y="1278467"/>
                </a:lnTo>
                <a:lnTo>
                  <a:pt x="512233" y="1248833"/>
                </a:lnTo>
                <a:lnTo>
                  <a:pt x="541867" y="1248833"/>
                </a:lnTo>
                <a:lnTo>
                  <a:pt x="668867" y="1286933"/>
                </a:lnTo>
                <a:lnTo>
                  <a:pt x="749300" y="1312333"/>
                </a:lnTo>
                <a:lnTo>
                  <a:pt x="825500" y="1181100"/>
                </a:lnTo>
                <a:lnTo>
                  <a:pt x="889000" y="1113367"/>
                </a:lnTo>
                <a:lnTo>
                  <a:pt x="960967" y="1109133"/>
                </a:lnTo>
                <a:lnTo>
                  <a:pt x="1045633" y="1134533"/>
                </a:lnTo>
                <a:cubicBezTo>
                  <a:pt x="1055263" y="1139348"/>
                  <a:pt x="1080602" y="1150269"/>
                  <a:pt x="1092200" y="1159933"/>
                </a:cubicBezTo>
                <a:cubicBezTo>
                  <a:pt x="1096799" y="1163766"/>
                  <a:pt x="1104900" y="1172633"/>
                  <a:pt x="1104900" y="1172633"/>
                </a:cubicBezTo>
                <a:lnTo>
                  <a:pt x="1147233" y="1189567"/>
                </a:lnTo>
                <a:lnTo>
                  <a:pt x="1185333" y="1236133"/>
                </a:lnTo>
                <a:lnTo>
                  <a:pt x="1231900" y="1257300"/>
                </a:lnTo>
                <a:lnTo>
                  <a:pt x="1248833" y="1202267"/>
                </a:lnTo>
                <a:lnTo>
                  <a:pt x="1308100" y="1210733"/>
                </a:lnTo>
                <a:cubicBezTo>
                  <a:pt x="1345753" y="1229560"/>
                  <a:pt x="1329345" y="1227667"/>
                  <a:pt x="1354667" y="1227667"/>
                </a:cubicBezTo>
                <a:lnTo>
                  <a:pt x="1409700" y="1227667"/>
                </a:lnTo>
                <a:lnTo>
                  <a:pt x="1494367" y="1206500"/>
                </a:lnTo>
                <a:lnTo>
                  <a:pt x="1532467" y="1147233"/>
                </a:lnTo>
                <a:lnTo>
                  <a:pt x="1540933" y="1100667"/>
                </a:lnTo>
                <a:lnTo>
                  <a:pt x="1562100" y="918633"/>
                </a:lnTo>
                <a:lnTo>
                  <a:pt x="1562100" y="918633"/>
                </a:lnTo>
                <a:lnTo>
                  <a:pt x="1646767" y="922867"/>
                </a:lnTo>
                <a:lnTo>
                  <a:pt x="1761067" y="825500"/>
                </a:lnTo>
                <a:lnTo>
                  <a:pt x="1837267" y="817033"/>
                </a:lnTo>
                <a:lnTo>
                  <a:pt x="1905000" y="867833"/>
                </a:lnTo>
                <a:lnTo>
                  <a:pt x="1985433" y="977900"/>
                </a:lnTo>
                <a:lnTo>
                  <a:pt x="2023533" y="1007533"/>
                </a:lnTo>
                <a:lnTo>
                  <a:pt x="2032000" y="994833"/>
                </a:lnTo>
                <a:lnTo>
                  <a:pt x="2065867" y="846667"/>
                </a:lnTo>
                <a:lnTo>
                  <a:pt x="2099733" y="706967"/>
                </a:lnTo>
                <a:lnTo>
                  <a:pt x="2129367" y="706967"/>
                </a:lnTo>
                <a:lnTo>
                  <a:pt x="2163233" y="740833"/>
                </a:lnTo>
                <a:lnTo>
                  <a:pt x="2163233" y="740833"/>
                </a:lnTo>
                <a:lnTo>
                  <a:pt x="2302933" y="647700"/>
                </a:lnTo>
                <a:lnTo>
                  <a:pt x="2302933" y="647700"/>
                </a:lnTo>
                <a:lnTo>
                  <a:pt x="2468033" y="740833"/>
                </a:lnTo>
                <a:lnTo>
                  <a:pt x="2561167" y="800100"/>
                </a:lnTo>
                <a:cubicBezTo>
                  <a:pt x="2571045" y="808567"/>
                  <a:pt x="2581174" y="816749"/>
                  <a:pt x="2590800" y="825500"/>
                </a:cubicBezTo>
                <a:cubicBezTo>
                  <a:pt x="2596706" y="830869"/>
                  <a:pt x="2607733" y="842433"/>
                  <a:pt x="2607733" y="842433"/>
                </a:cubicBezTo>
                <a:lnTo>
                  <a:pt x="2696633" y="910167"/>
                </a:lnTo>
                <a:cubicBezTo>
                  <a:pt x="2723870" y="941943"/>
                  <a:pt x="2709023" y="939800"/>
                  <a:pt x="2730500" y="939800"/>
                </a:cubicBezTo>
                <a:lnTo>
                  <a:pt x="2730500" y="939800"/>
                </a:lnTo>
                <a:lnTo>
                  <a:pt x="2738967" y="842433"/>
                </a:lnTo>
                <a:lnTo>
                  <a:pt x="2738967" y="842433"/>
                </a:lnTo>
                <a:lnTo>
                  <a:pt x="2726267" y="795867"/>
                </a:lnTo>
                <a:lnTo>
                  <a:pt x="2722033" y="690033"/>
                </a:lnTo>
                <a:lnTo>
                  <a:pt x="2726267" y="605367"/>
                </a:lnTo>
                <a:lnTo>
                  <a:pt x="2738967" y="541867"/>
                </a:lnTo>
                <a:lnTo>
                  <a:pt x="2764367" y="436033"/>
                </a:lnTo>
                <a:lnTo>
                  <a:pt x="2827867" y="486833"/>
                </a:lnTo>
                <a:cubicBezTo>
                  <a:pt x="2836334" y="496711"/>
                  <a:pt x="2844443" y="506907"/>
                  <a:pt x="2853267" y="516467"/>
                </a:cubicBezTo>
                <a:lnTo>
                  <a:pt x="2887133" y="550333"/>
                </a:lnTo>
                <a:lnTo>
                  <a:pt x="2887133" y="550333"/>
                </a:lnTo>
                <a:lnTo>
                  <a:pt x="3175000" y="245533"/>
                </a:lnTo>
                <a:lnTo>
                  <a:pt x="3263900" y="88900"/>
                </a:lnTo>
                <a:lnTo>
                  <a:pt x="3450167" y="241300"/>
                </a:lnTo>
                <a:cubicBezTo>
                  <a:pt x="3460045" y="249767"/>
                  <a:pt x="3469392" y="258894"/>
                  <a:pt x="3479800" y="266700"/>
                </a:cubicBezTo>
                <a:cubicBezTo>
                  <a:pt x="3516406" y="294154"/>
                  <a:pt x="3491820" y="270253"/>
                  <a:pt x="3505200" y="283633"/>
                </a:cubicBezTo>
                <a:lnTo>
                  <a:pt x="3509433" y="182033"/>
                </a:lnTo>
                <a:lnTo>
                  <a:pt x="3577167" y="122767"/>
                </a:lnTo>
                <a:lnTo>
                  <a:pt x="3602567" y="63500"/>
                </a:lnTo>
                <a:lnTo>
                  <a:pt x="3640667" y="71967"/>
                </a:lnTo>
                <a:lnTo>
                  <a:pt x="4080933" y="656167"/>
                </a:lnTo>
                <a:lnTo>
                  <a:pt x="4013200" y="393700"/>
                </a:lnTo>
                <a:lnTo>
                  <a:pt x="4017433" y="296333"/>
                </a:lnTo>
                <a:lnTo>
                  <a:pt x="4106333" y="122767"/>
                </a:lnTo>
                <a:lnTo>
                  <a:pt x="4267200" y="262467"/>
                </a:lnTo>
                <a:lnTo>
                  <a:pt x="4377267" y="46567"/>
                </a:lnTo>
                <a:lnTo>
                  <a:pt x="4521200" y="0"/>
                </a:lnTo>
                <a:lnTo>
                  <a:pt x="4686300" y="131233"/>
                </a:lnTo>
                <a:lnTo>
                  <a:pt x="4893733" y="321733"/>
                </a:lnTo>
                <a:cubicBezTo>
                  <a:pt x="4929974" y="353445"/>
                  <a:pt x="4920892" y="337950"/>
                  <a:pt x="4931833" y="359833"/>
                </a:cubicBezTo>
                <a:lnTo>
                  <a:pt x="5050367" y="313267"/>
                </a:lnTo>
                <a:lnTo>
                  <a:pt x="5181600" y="237067"/>
                </a:lnTo>
                <a:lnTo>
                  <a:pt x="5185833" y="237067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8076122-F199-4724-82E4-120DA869D4E6}"/>
              </a:ext>
            </a:extLst>
          </p:cNvPr>
          <p:cNvCxnSpPr>
            <a:cxnSpLocks/>
          </p:cNvCxnSpPr>
          <p:nvPr/>
        </p:nvCxnSpPr>
        <p:spPr>
          <a:xfrm>
            <a:off x="3533313" y="3429000"/>
            <a:ext cx="0" cy="2273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8C9594E-DC62-4810-AD08-FD9D7B8C0915}"/>
              </a:ext>
            </a:extLst>
          </p:cNvPr>
          <p:cNvCxnSpPr>
            <a:cxnSpLocks/>
          </p:cNvCxnSpPr>
          <p:nvPr/>
        </p:nvCxnSpPr>
        <p:spPr>
          <a:xfrm flipV="1">
            <a:off x="3275860" y="5453192"/>
            <a:ext cx="6063449" cy="4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9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29AED4F-EC30-41E2-8D48-E9C1306A5D1A}"/>
              </a:ext>
            </a:extLst>
          </p:cNvPr>
          <p:cNvSpPr/>
          <p:nvPr/>
        </p:nvSpPr>
        <p:spPr>
          <a:xfrm>
            <a:off x="8532239" y="5871668"/>
            <a:ext cx="1722932" cy="879676"/>
          </a:xfrm>
          <a:prstGeom prst="rect">
            <a:avLst/>
          </a:prstGeom>
          <a:ln>
            <a:solidFill>
              <a:schemeClr val="dk1">
                <a:alpha val="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PC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277385-D00A-474D-9683-F004519BD744}"/>
              </a:ext>
            </a:extLst>
          </p:cNvPr>
          <p:cNvSpPr/>
          <p:nvPr/>
        </p:nvSpPr>
        <p:spPr>
          <a:xfrm>
            <a:off x="7409777" y="2994477"/>
            <a:ext cx="3619856" cy="300547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BD9EBDD-4072-4E44-A274-88C7491E1967}"/>
              </a:ext>
            </a:extLst>
          </p:cNvPr>
          <p:cNvSpPr/>
          <p:nvPr/>
        </p:nvSpPr>
        <p:spPr>
          <a:xfrm>
            <a:off x="7685326" y="3310760"/>
            <a:ext cx="3118797" cy="2412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2"/>
                </a:solidFill>
              </a:rPr>
              <a:t>予測プログラム（</a:t>
            </a:r>
            <a:r>
              <a:rPr kumimoji="1" lang="en-US" altLang="ja-JP" sz="2400" dirty="0">
                <a:solidFill>
                  <a:schemeClr val="tx2"/>
                </a:solidFill>
              </a:rPr>
              <a:t>Python</a:t>
            </a:r>
            <a:r>
              <a:rPr kumimoji="1" lang="ja-JP" altLang="en-US" sz="2400" dirty="0">
                <a:solidFill>
                  <a:schemeClr val="tx2"/>
                </a:solidFill>
              </a:rPr>
              <a:t>）</a:t>
            </a:r>
            <a:endParaRPr kumimoji="1" lang="en-US" altLang="ja-JP" sz="2400" dirty="0">
              <a:solidFill>
                <a:schemeClr val="tx2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D037F13-8632-45C3-BD47-25A903D12A0C}"/>
              </a:ext>
            </a:extLst>
          </p:cNvPr>
          <p:cNvSpPr/>
          <p:nvPr/>
        </p:nvSpPr>
        <p:spPr>
          <a:xfrm>
            <a:off x="1024129" y="2994476"/>
            <a:ext cx="2991300" cy="879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学習データ</a:t>
            </a:r>
            <a:endParaRPr kumimoji="1" lang="en-US" altLang="ja-JP" sz="2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C20A7BB-C22D-47BE-933A-4B1AB6F8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システム概要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967124E-1D2D-438F-AD11-5E69D38F6E70}"/>
              </a:ext>
            </a:extLst>
          </p:cNvPr>
          <p:cNvCxnSpPr>
            <a:cxnSpLocks/>
          </p:cNvCxnSpPr>
          <p:nvPr/>
        </p:nvCxnSpPr>
        <p:spPr>
          <a:xfrm flipV="1">
            <a:off x="4078860" y="3458743"/>
            <a:ext cx="3055371" cy="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945ED5F-68E6-417F-829C-7DDFF80D6D4E}"/>
              </a:ext>
            </a:extLst>
          </p:cNvPr>
          <p:cNvCxnSpPr>
            <a:cxnSpLocks/>
          </p:cNvCxnSpPr>
          <p:nvPr/>
        </p:nvCxnSpPr>
        <p:spPr>
          <a:xfrm flipV="1">
            <a:off x="8799548" y="2623799"/>
            <a:ext cx="0" cy="68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13F2F66-7D5B-4EFA-9E89-755406B7C319}"/>
              </a:ext>
            </a:extLst>
          </p:cNvPr>
          <p:cNvCxnSpPr>
            <a:cxnSpLocks/>
          </p:cNvCxnSpPr>
          <p:nvPr/>
        </p:nvCxnSpPr>
        <p:spPr>
          <a:xfrm>
            <a:off x="9748148" y="2623798"/>
            <a:ext cx="0" cy="68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4ABEB21-3672-493B-BC1F-B76B71D429DE}"/>
              </a:ext>
            </a:extLst>
          </p:cNvPr>
          <p:cNvSpPr txBox="1"/>
          <p:nvPr/>
        </p:nvSpPr>
        <p:spPr>
          <a:xfrm>
            <a:off x="4015428" y="450568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分析結果出力</a:t>
            </a:r>
          </a:p>
        </p:txBody>
      </p:sp>
      <p:pic>
        <p:nvPicPr>
          <p:cNvPr id="3074" name="Picture 2" descr="ãæ ªä¾¡ãã¤ã©ã¹ããããªã¼ãã®ç»åæ¤ç´¢çµæ">
            <a:extLst>
              <a:ext uri="{FF2B5EF4-FFF2-40B4-BE49-F238E27FC236}">
                <a16:creationId xmlns:a16="http://schemas.microsoft.com/office/drawing/2014/main" id="{8DE77F97-ADE6-40F8-8BA8-7E12918A7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4028574"/>
            <a:ext cx="3214368" cy="228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2C27D74-7BE0-4528-A4A4-4966F610B03A}"/>
              </a:ext>
            </a:extLst>
          </p:cNvPr>
          <p:cNvCxnSpPr>
            <a:endCxn id="3074" idx="3"/>
          </p:cNvCxnSpPr>
          <p:nvPr/>
        </p:nvCxnSpPr>
        <p:spPr>
          <a:xfrm flipH="1">
            <a:off x="4238497" y="5170040"/>
            <a:ext cx="3171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E8387A8A-333B-4D77-B346-DED1C9E02E2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09777" y="2031224"/>
            <a:ext cx="3619856" cy="59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2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4CD36-96B5-4BF5-AE6C-F61475BE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ソフトウェア構成</a:t>
            </a:r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92F70D4B-61B1-468C-BBD4-D33F5652A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13892"/>
              </p:ext>
            </p:extLst>
          </p:nvPr>
        </p:nvGraphicFramePr>
        <p:xfrm>
          <a:off x="1756610" y="2293620"/>
          <a:ext cx="9601200" cy="2270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62314488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196205338"/>
                    </a:ext>
                  </a:extLst>
                </a:gridCol>
              </a:tblGrid>
              <a:tr h="64769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ソースコード名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内容</a:t>
                      </a:r>
                      <a:endParaRPr kumimoji="1" lang="en-US" altLang="ja-JP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295655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Prophet.py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株価予測</a:t>
                      </a:r>
                      <a:endParaRPr kumimoji="1" lang="en-US" altLang="ja-JP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2912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GUI.py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データの参照</a:t>
                      </a:r>
                      <a:endParaRPr kumimoji="1" lang="en-US" altLang="ja-JP" sz="2400" dirty="0"/>
                    </a:p>
                    <a:p>
                      <a:pPr algn="ctr"/>
                      <a:r>
                        <a:rPr kumimoji="1" lang="ja-JP" altLang="en-US" sz="2400" dirty="0"/>
                        <a:t>および</a:t>
                      </a:r>
                      <a:r>
                        <a:rPr kumimoji="1" lang="en-US" altLang="ja-JP" sz="2400" dirty="0"/>
                        <a:t>Prophet.py</a:t>
                      </a:r>
                      <a:r>
                        <a:rPr kumimoji="1" lang="ja-JP" altLang="en-US" sz="2400" dirty="0"/>
                        <a:t>の実行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61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54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1B8BAE-9172-4F52-8DF6-014D76E5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GUI</a:t>
            </a:r>
            <a:r>
              <a:rPr lang="en-US" altLang="ja-JP" dirty="0"/>
              <a:t>.py</a:t>
            </a:r>
            <a:endParaRPr kumimoji="1" lang="ja-JP" altLang="en-US" dirty="0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A55E1F23-3043-4224-8C54-BCE4756FC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22280" y="1893219"/>
            <a:ext cx="8747440" cy="206572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E69590-5D26-4589-A51F-C406D7494160}"/>
              </a:ext>
            </a:extLst>
          </p:cNvPr>
          <p:cNvSpPr txBox="1"/>
          <p:nvPr/>
        </p:nvSpPr>
        <p:spPr>
          <a:xfrm>
            <a:off x="3006211" y="4701540"/>
            <a:ext cx="617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ファイルの読み込み、および</a:t>
            </a:r>
            <a:r>
              <a:rPr kumimoji="1" lang="en-US" altLang="ja-JP" dirty="0"/>
              <a:t>Prophet.py</a:t>
            </a:r>
            <a:r>
              <a:rPr kumimoji="1" lang="ja-JP" altLang="en-US" dirty="0"/>
              <a:t>の実行を行う。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164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1B8BAE-9172-4F52-8DF6-014D76E5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使用ライブラリ</a:t>
            </a:r>
            <a:r>
              <a:rPr kumimoji="1" lang="en-US" altLang="ja-JP" dirty="0"/>
              <a:t>[GUI]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17EBFF13-0210-4829-A231-EE9F2F957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009891"/>
              </p:ext>
            </p:extLst>
          </p:nvPr>
        </p:nvGraphicFramePr>
        <p:xfrm>
          <a:off x="1371600" y="1898316"/>
          <a:ext cx="9601200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2980789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752770274"/>
                    </a:ext>
                  </a:extLst>
                </a:gridCol>
              </a:tblGrid>
              <a:tr h="5984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ライブラリ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235502"/>
                  </a:ext>
                </a:extLst>
              </a:tr>
              <a:tr h="6067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Os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ファイルおよびディレクトリの操作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093428"/>
                  </a:ext>
                </a:extLst>
              </a:tr>
              <a:tr h="6067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Sys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プログラム終了操作を行う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857644"/>
                  </a:ext>
                </a:extLst>
              </a:tr>
              <a:tr h="6067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Tkinter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GUI</a:t>
                      </a:r>
                      <a:r>
                        <a:rPr kumimoji="1" lang="ja-JP" altLang="en-US" dirty="0"/>
                        <a:t>を作成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803654"/>
                  </a:ext>
                </a:extLst>
              </a:tr>
              <a:tr h="6067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Tkinter.ttk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ウィジェットの実行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541094"/>
                  </a:ext>
                </a:extLst>
              </a:tr>
              <a:tr h="6067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subptpcess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コマンドプロンプトを実行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7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40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5E8C6-FA3E-4C85-A8D0-4D0818B3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学習データ仕様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72E6D0-747F-4A03-BF6B-05948C14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4743450"/>
          </a:xfrm>
        </p:spPr>
        <p:txBody>
          <a:bodyPr/>
          <a:lstStyle/>
          <a:p>
            <a:r>
              <a:rPr kumimoji="1" lang="ja-JP" altLang="en-US" dirty="0"/>
              <a:t>株価チャートは</a:t>
            </a:r>
            <a:r>
              <a:rPr kumimoji="1" lang="en-US" altLang="ja-JP" dirty="0"/>
              <a:t>csv</a:t>
            </a:r>
            <a:r>
              <a:rPr kumimoji="1" lang="ja-JP" altLang="en-US" dirty="0"/>
              <a:t>形式で読み取る。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csv</a:t>
            </a:r>
            <a:r>
              <a:rPr kumimoji="1" lang="ja-JP" altLang="en-US" dirty="0"/>
              <a:t>の書式は、</a:t>
            </a:r>
            <a:r>
              <a:rPr lang="en-US" altLang="ja-JP" dirty="0"/>
              <a:t>finance.yahoo.com</a:t>
            </a:r>
            <a:r>
              <a:rPr lang="ja-JP" altLang="en-US" dirty="0"/>
              <a:t> に準拠し、以下の並びにする。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C428453-5360-4B2B-A161-4691068CE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515579"/>
              </p:ext>
            </p:extLst>
          </p:nvPr>
        </p:nvGraphicFramePr>
        <p:xfrm>
          <a:off x="1915887" y="2687320"/>
          <a:ext cx="9056915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845">
                  <a:extLst>
                    <a:ext uri="{9D8B030D-6E8A-4147-A177-3AD203B41FA5}">
                      <a16:colId xmlns:a16="http://schemas.microsoft.com/office/drawing/2014/main" val="1593820142"/>
                    </a:ext>
                  </a:extLst>
                </a:gridCol>
                <a:gridCol w="1293845">
                  <a:extLst>
                    <a:ext uri="{9D8B030D-6E8A-4147-A177-3AD203B41FA5}">
                      <a16:colId xmlns:a16="http://schemas.microsoft.com/office/drawing/2014/main" val="424641979"/>
                    </a:ext>
                  </a:extLst>
                </a:gridCol>
                <a:gridCol w="1293845">
                  <a:extLst>
                    <a:ext uri="{9D8B030D-6E8A-4147-A177-3AD203B41FA5}">
                      <a16:colId xmlns:a16="http://schemas.microsoft.com/office/drawing/2014/main" val="2913615128"/>
                    </a:ext>
                  </a:extLst>
                </a:gridCol>
                <a:gridCol w="1293845">
                  <a:extLst>
                    <a:ext uri="{9D8B030D-6E8A-4147-A177-3AD203B41FA5}">
                      <a16:colId xmlns:a16="http://schemas.microsoft.com/office/drawing/2014/main" val="1425297410"/>
                    </a:ext>
                  </a:extLst>
                </a:gridCol>
                <a:gridCol w="978676">
                  <a:extLst>
                    <a:ext uri="{9D8B030D-6E8A-4147-A177-3AD203B41FA5}">
                      <a16:colId xmlns:a16="http://schemas.microsoft.com/office/drawing/2014/main" val="2830244413"/>
                    </a:ext>
                  </a:extLst>
                </a:gridCol>
                <a:gridCol w="1609014">
                  <a:extLst>
                    <a:ext uri="{9D8B030D-6E8A-4147-A177-3AD203B41FA5}">
                      <a16:colId xmlns:a16="http://schemas.microsoft.com/office/drawing/2014/main" val="558886133"/>
                    </a:ext>
                  </a:extLst>
                </a:gridCol>
                <a:gridCol w="1293845">
                  <a:extLst>
                    <a:ext uri="{9D8B030D-6E8A-4147-A177-3AD203B41FA5}">
                      <a16:colId xmlns:a16="http://schemas.microsoft.com/office/drawing/2014/main" val="4178640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Date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Open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High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Low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Close*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Adj Close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Volume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65209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b="0" dirty="0">
                          <a:effectLst/>
                        </a:rPr>
                        <a:t>値</a:t>
                      </a:r>
                    </a:p>
                  </a:txBody>
                  <a:tcPr marL="50800" marR="508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b="0">
                          <a:effectLst/>
                        </a:rPr>
                        <a:t>高値</a:t>
                      </a:r>
                    </a:p>
                  </a:txBody>
                  <a:tcPr marL="50800" marR="508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b="0">
                          <a:effectLst/>
                        </a:rPr>
                        <a:t>安値</a:t>
                      </a:r>
                    </a:p>
                  </a:txBody>
                  <a:tcPr marL="50800" marR="508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b="0" dirty="0">
                          <a:effectLst/>
                        </a:rPr>
                        <a:t>終値</a:t>
                      </a:r>
                    </a:p>
                  </a:txBody>
                  <a:tcPr marL="50800" marR="50800" marT="76200" marB="7620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修正後終値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売買高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58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324DE-66DE-4E3C-982A-E9029996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altLang="ja-JP" dirty="0"/>
              <a:t>Prophet.py</a:t>
            </a:r>
            <a:endParaRPr kumimoji="1" lang="ja-JP" altLang="en-US" dirty="0"/>
          </a:p>
        </p:txBody>
      </p:sp>
      <p:pic>
        <p:nvPicPr>
          <p:cNvPr id="7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ABF7717-0A66-4CAD-A628-F85D478C0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5" y="1428750"/>
            <a:ext cx="4489885" cy="5067299"/>
          </a:xfrm>
        </p:spPr>
      </p:pic>
      <p:pic>
        <p:nvPicPr>
          <p:cNvPr id="9" name="図 8" descr="地図, テキスト, 室内 が含まれている画像&#10;&#10;自動的に生成された説明">
            <a:extLst>
              <a:ext uri="{FF2B5EF4-FFF2-40B4-BE49-F238E27FC236}">
                <a16:creationId xmlns:a16="http://schemas.microsoft.com/office/drawing/2014/main" id="{CF3E35AA-C4A7-49ED-840A-0E32651F0E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"/>
          <a:stretch/>
        </p:blipFill>
        <p:spPr>
          <a:xfrm>
            <a:off x="5717106" y="1290152"/>
            <a:ext cx="6249101" cy="455318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EEE268-9059-43C5-A7A0-84D50D827614}"/>
              </a:ext>
            </a:extLst>
          </p:cNvPr>
          <p:cNvSpPr txBox="1"/>
          <p:nvPr/>
        </p:nvSpPr>
        <p:spPr>
          <a:xfrm>
            <a:off x="1772652" y="648866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予測に影響を与えるトレンド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EE6DE3-8AAE-46EB-8CF5-20C81EABDBC1}"/>
              </a:ext>
            </a:extLst>
          </p:cNvPr>
          <p:cNvSpPr txBox="1"/>
          <p:nvPr/>
        </p:nvSpPr>
        <p:spPr>
          <a:xfrm>
            <a:off x="8287658" y="5987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予測結果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33525" y="2028825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トレンド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85900" y="350520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年間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43050" y="4943475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週間</a:t>
            </a:r>
          </a:p>
        </p:txBody>
      </p:sp>
    </p:spTree>
    <p:extLst>
      <p:ext uri="{BB962C8B-B14F-4D97-AF65-F5344CB8AC3E}">
        <p14:creationId xmlns:p14="http://schemas.microsoft.com/office/powerpoint/2010/main" val="26739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17EBFF13-0210-4829-A231-EE9F2F957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120630"/>
              </p:ext>
            </p:extLst>
          </p:nvPr>
        </p:nvGraphicFramePr>
        <p:xfrm>
          <a:off x="1371600" y="1898317"/>
          <a:ext cx="9601200" cy="427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2980789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752770274"/>
                    </a:ext>
                  </a:extLst>
                </a:gridCol>
              </a:tblGrid>
              <a:tr h="5224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ライブラリ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235502"/>
                  </a:ext>
                </a:extLst>
              </a:tr>
              <a:tr h="5296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/>
                        <a:t>Os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ファイルおよびディレクトリの操作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093428"/>
                  </a:ext>
                </a:extLst>
              </a:tr>
              <a:tr h="5296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Sys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プログラム終了操作を行う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857644"/>
                  </a:ext>
                </a:extLst>
              </a:tr>
              <a:tr h="5296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/>
                        <a:t>Mathplotlib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結果の出力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803654"/>
                  </a:ext>
                </a:extLst>
              </a:tr>
              <a:tr h="5296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Pandas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データ分析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541094"/>
                  </a:ext>
                </a:extLst>
              </a:tr>
              <a:tr h="5296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/>
                        <a:t>Numpy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数値計算を効率的に行う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7137"/>
                  </a:ext>
                </a:extLst>
              </a:tr>
              <a:tr h="5296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Talib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テクニカル指標の抽出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528935"/>
                  </a:ext>
                </a:extLst>
              </a:tr>
              <a:tr h="5296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/>
                        <a:t>fbprophet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与えられたデータをもとに</a:t>
                      </a:r>
                      <a:endParaRPr kumimoji="1" lang="en-US" altLang="ja-JP" sz="1600" dirty="0"/>
                    </a:p>
                    <a:p>
                      <a:pPr algn="ctr"/>
                      <a:r>
                        <a:rPr kumimoji="1" lang="ja-JP" altLang="en-US" sz="1600" dirty="0"/>
                        <a:t>予測を行う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78171"/>
                  </a:ext>
                </a:extLst>
              </a:tr>
            </a:tbl>
          </a:graphicData>
        </a:graphic>
      </p:graphicFrame>
      <p:sp>
        <p:nvSpPr>
          <p:cNvPr id="6" name="タイトル 1">
            <a:extLst>
              <a:ext uri="{FF2B5EF4-FFF2-40B4-BE49-F238E27FC236}">
                <a16:creationId xmlns:a16="http://schemas.microsoft.com/office/drawing/2014/main" id="{FA9BBDDD-6D70-4D7D-971E-0EA659066264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kumimoji="1"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使用ライブラリ</a:t>
            </a:r>
            <a:r>
              <a:rPr lang="en-US" altLang="ja-JP" dirty="0"/>
              <a:t>[Prophet]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98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8CD25-6B51-4DEF-AF57-F9F09433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167872" cy="149961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課題の解決目標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C078C5-F347-4FCB-8551-918A05203685}"/>
              </a:ext>
            </a:extLst>
          </p:cNvPr>
          <p:cNvSpPr/>
          <p:nvPr/>
        </p:nvSpPr>
        <p:spPr>
          <a:xfrm>
            <a:off x="2690547" y="3113679"/>
            <a:ext cx="2081048" cy="102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latin typeface="+mj-ea"/>
                <a:ea typeface="+mj-ea"/>
              </a:rPr>
              <a:t>AI</a:t>
            </a:r>
            <a:endParaRPr kumimoji="1" lang="ja-JP" altLang="en-US" sz="3600" dirty="0">
              <a:latin typeface="+mj-ea"/>
              <a:ea typeface="+mj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AEADE8-7EC5-4E43-86D1-82AEDFE102FB}"/>
              </a:ext>
            </a:extLst>
          </p:cNvPr>
          <p:cNvSpPr txBox="1"/>
          <p:nvPr/>
        </p:nvSpPr>
        <p:spPr>
          <a:xfrm>
            <a:off x="5369557" y="3323830"/>
            <a:ext cx="1324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+mj-ea"/>
                <a:ea typeface="+mj-ea"/>
              </a:rPr>
              <a:t>+</a:t>
            </a:r>
            <a:endParaRPr kumimoji="1" lang="ja-JP" altLang="en-US" sz="3600" dirty="0">
              <a:latin typeface="+mj-ea"/>
              <a:ea typeface="+mj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15BA040-A947-4E44-A484-F20AD48B1AE4}"/>
              </a:ext>
            </a:extLst>
          </p:cNvPr>
          <p:cNvSpPr/>
          <p:nvPr/>
        </p:nvSpPr>
        <p:spPr>
          <a:xfrm>
            <a:off x="6660830" y="3108854"/>
            <a:ext cx="2081048" cy="102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+mj-ea"/>
                <a:ea typeface="+mj-ea"/>
              </a:rPr>
              <a:t>株知識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6BF1495-AE6B-4142-9475-2149432B09D2}"/>
              </a:ext>
            </a:extLst>
          </p:cNvPr>
          <p:cNvSpPr txBox="1"/>
          <p:nvPr/>
        </p:nvSpPr>
        <p:spPr>
          <a:xfrm>
            <a:off x="8902161" y="3424199"/>
            <a:ext cx="113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atin typeface="+mj-ea"/>
                <a:ea typeface="+mj-ea"/>
              </a:rPr>
              <a:t>＝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2E9B8BA-92D4-48E4-8391-B2155835D6E7}"/>
              </a:ext>
            </a:extLst>
          </p:cNvPr>
          <p:cNvSpPr txBox="1"/>
          <p:nvPr/>
        </p:nvSpPr>
        <p:spPr>
          <a:xfrm>
            <a:off x="9865471" y="3205337"/>
            <a:ext cx="2648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+mj-ea"/>
                <a:ea typeface="+mj-ea"/>
              </a:rPr>
              <a:t>高精度の</a:t>
            </a:r>
            <a:endParaRPr kumimoji="1" lang="en-US" altLang="ja-JP" sz="2800" dirty="0">
              <a:latin typeface="+mj-ea"/>
              <a:ea typeface="+mj-ea"/>
            </a:endParaRPr>
          </a:p>
          <a:p>
            <a:r>
              <a:rPr kumimoji="1" lang="ja-JP" altLang="en-US" sz="2800" dirty="0">
                <a:latin typeface="+mj-ea"/>
                <a:ea typeface="+mj-ea"/>
              </a:rPr>
              <a:t>予測</a:t>
            </a: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17076B7-E9BE-40CF-AD1C-9DF38C189ED2}"/>
              </a:ext>
            </a:extLst>
          </p:cNvPr>
          <p:cNvSpPr/>
          <p:nvPr/>
        </p:nvSpPr>
        <p:spPr>
          <a:xfrm>
            <a:off x="3368465" y="4379344"/>
            <a:ext cx="72521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69D6C543-ACCE-4D92-B6C3-D08920E44A01}"/>
              </a:ext>
            </a:extLst>
          </p:cNvPr>
          <p:cNvSpPr/>
          <p:nvPr/>
        </p:nvSpPr>
        <p:spPr>
          <a:xfrm rot="10800000">
            <a:off x="7338748" y="2534145"/>
            <a:ext cx="72521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819359F-EEE2-41F0-BE4A-E5CD350AB971}"/>
              </a:ext>
            </a:extLst>
          </p:cNvPr>
          <p:cNvSpPr/>
          <p:nvPr/>
        </p:nvSpPr>
        <p:spPr>
          <a:xfrm>
            <a:off x="588941" y="1788721"/>
            <a:ext cx="53431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kumimoji="1" lang="en-US" altLang="ja-JP" sz="2800" dirty="0">
                <a:latin typeface="+mj-ea"/>
                <a:ea typeface="+mj-ea"/>
              </a:rPr>
              <a:t>AI</a:t>
            </a:r>
            <a:r>
              <a:rPr kumimoji="1" lang="ja-JP" altLang="en-US" sz="2800" dirty="0">
                <a:latin typeface="+mj-ea"/>
                <a:ea typeface="+mj-ea"/>
              </a:rPr>
              <a:t>を活用し、株価予測を行う</a:t>
            </a:r>
            <a:endParaRPr kumimoji="1" lang="en-US" altLang="ja-JP" sz="2800" dirty="0">
              <a:latin typeface="+mj-ea"/>
              <a:ea typeface="+mj-ea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BFFC544-C200-45A0-8BFF-3D0F0FE242D3}"/>
              </a:ext>
            </a:extLst>
          </p:cNvPr>
          <p:cNvSpPr/>
          <p:nvPr/>
        </p:nvSpPr>
        <p:spPr>
          <a:xfrm>
            <a:off x="1609015" y="4935351"/>
            <a:ext cx="75210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ja-JP" altLang="en-US" sz="2400" dirty="0">
                <a:latin typeface="+mj-ea"/>
              </a:rPr>
              <a:t>投資ハードルを下げる</a:t>
            </a:r>
            <a:endParaRPr kumimoji="1" lang="en-US" altLang="ja-JP" sz="2400" dirty="0">
              <a:latin typeface="+mj-ea"/>
            </a:endParaRPr>
          </a:p>
          <a:p>
            <a:pPr lvl="1"/>
            <a:endParaRPr kumimoji="1" lang="en-US" altLang="ja-JP" sz="2400" dirty="0">
              <a:latin typeface="+mj-ea"/>
            </a:endParaRPr>
          </a:p>
          <a:p>
            <a:pPr lvl="1"/>
            <a:r>
              <a:rPr kumimoji="1" lang="ja-JP" altLang="en-US" sz="2400" dirty="0">
                <a:latin typeface="+mj-ea"/>
              </a:rPr>
              <a:t>専門家に変わるもの</a:t>
            </a:r>
            <a:endParaRPr kumimoji="1" lang="en-US" altLang="ja-JP" sz="2400" dirty="0">
              <a:latin typeface="+mj-ea"/>
            </a:endParaRPr>
          </a:p>
          <a:p>
            <a:pPr lvl="1"/>
            <a:r>
              <a:rPr kumimoji="1" lang="ja-JP" altLang="en-US" sz="2400" dirty="0">
                <a:latin typeface="+mj-ea"/>
              </a:rPr>
              <a:t>　・統計知識不要</a:t>
            </a:r>
            <a:endParaRPr kumimoji="1" lang="en-US" altLang="ja-JP" sz="2400" dirty="0">
              <a:latin typeface="+mj-ea"/>
            </a:endParaRPr>
          </a:p>
          <a:p>
            <a:pPr lvl="1"/>
            <a:r>
              <a:rPr kumimoji="1" lang="ja-JP" altLang="en-US" sz="2400" dirty="0">
                <a:latin typeface="+mj-ea"/>
              </a:rPr>
              <a:t>　・株価のチャート分析不要</a:t>
            </a:r>
            <a:endParaRPr kumimoji="1" lang="en-US" altLang="ja-JP" sz="2400" dirty="0">
              <a:latin typeface="+mj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0E6240A-DF40-41E5-942A-E628AA54834F}"/>
              </a:ext>
            </a:extLst>
          </p:cNvPr>
          <p:cNvSpPr/>
          <p:nvPr/>
        </p:nvSpPr>
        <p:spPr>
          <a:xfrm>
            <a:off x="8063962" y="2066745"/>
            <a:ext cx="28789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8016" lvl="1" indent="0">
              <a:buNone/>
            </a:pPr>
            <a:r>
              <a:rPr lang="ja-JP" altLang="en-US" sz="2000" dirty="0"/>
              <a:t>株価影響のある</a:t>
            </a:r>
            <a:endParaRPr lang="en-US" altLang="ja-JP" sz="2000" dirty="0"/>
          </a:p>
          <a:p>
            <a:pPr marL="128016" lvl="1" indent="0">
              <a:buNone/>
            </a:pPr>
            <a:r>
              <a:rPr lang="ja-JP" altLang="en-US" sz="2000" dirty="0"/>
              <a:t>指標・出来事の把握</a:t>
            </a:r>
            <a:endParaRPr lang="en-US" altLang="ja-JP" sz="2000" dirty="0"/>
          </a:p>
          <a:p>
            <a:pPr marL="128016" lvl="1" indent="0">
              <a:buNone/>
            </a:pPr>
            <a:r>
              <a:rPr lang="ja-JP" altLang="en-US" sz="2000" dirty="0"/>
              <a:t>（若干の学習が必要）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612744292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TM10001105[[fn=トリミング]]</Template>
  <TotalTime>1029</TotalTime>
  <Words>386</Words>
  <Application>Microsoft Office PowerPoint</Application>
  <PresentationFormat>ワイド画面</PresentationFormat>
  <Paragraphs>115</Paragraphs>
  <Slides>13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メイリオ</vt:lpstr>
      <vt:lpstr>Calibri</vt:lpstr>
      <vt:lpstr>Franklin Gothic Book</vt:lpstr>
      <vt:lpstr>トリミング</vt:lpstr>
      <vt:lpstr>PowerPoint プレゼンテーション</vt:lpstr>
      <vt:lpstr>システム概要</vt:lpstr>
      <vt:lpstr>ソフトウェア構成</vt:lpstr>
      <vt:lpstr>GUI.py</vt:lpstr>
      <vt:lpstr>使用ライブラリ[GUI]</vt:lpstr>
      <vt:lpstr>学習データ仕様</vt:lpstr>
      <vt:lpstr>Prophet.py</vt:lpstr>
      <vt:lpstr>PowerPoint プレゼンテーション</vt:lpstr>
      <vt:lpstr>課題の解決目標</vt:lpstr>
      <vt:lpstr>独自指標</vt:lpstr>
      <vt:lpstr>PowerPoint プレゼンテーション</vt:lpstr>
      <vt:lpstr>・プログラム基本フロー</vt:lpstr>
      <vt:lpstr>評価方法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龍大 菅野</dc:creator>
  <cp:lastModifiedBy>龍大 菅野</cp:lastModifiedBy>
  <cp:revision>56</cp:revision>
  <dcterms:created xsi:type="dcterms:W3CDTF">2019-01-23T00:12:25Z</dcterms:created>
  <dcterms:modified xsi:type="dcterms:W3CDTF">2019-01-24T10:02:29Z</dcterms:modified>
</cp:coreProperties>
</file>