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Dosis Light"/>
      <p:regular r:id="rId43"/>
      <p:bold r:id="rId44"/>
    </p:embeddedFont>
    <p:embeddedFont>
      <p:font typeface="Dosis"/>
      <p:regular r:id="rId45"/>
      <p:bold r:id="rId46"/>
    </p:embeddedFont>
    <p:embeddedFont>
      <p:font typeface="Roboto"/>
      <p:regular r:id="rId47"/>
      <p:bold r:id="rId48"/>
      <p:italic r:id="rId49"/>
      <p:boldItalic r:id="rId50"/>
    </p:embeddedFont>
    <p:embeddedFont>
      <p:font typeface="Titillium Web"/>
      <p:regular r:id="rId51"/>
      <p:bold r:id="rId52"/>
      <p:italic r:id="rId53"/>
      <p:boldItalic r:id="rId54"/>
    </p:embeddedFont>
    <p:embeddedFont>
      <p:font typeface="Titillium Web Light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61E1AD6-5993-490B-AE67-844A294A0EAA}">
  <a:tblStyle styleId="{361E1AD6-5993-490B-AE67-844A294A0E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DosisLight-bold.fntdata"/><Relationship Id="rId43" Type="http://schemas.openxmlformats.org/officeDocument/2006/relationships/font" Target="fonts/DosisLight-regular.fntdata"/><Relationship Id="rId46" Type="http://schemas.openxmlformats.org/officeDocument/2006/relationships/font" Target="fonts/Dosis-bold.fntdata"/><Relationship Id="rId45" Type="http://schemas.openxmlformats.org/officeDocument/2006/relationships/font" Target="fonts/Dosi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TitilliumWeb-regular.fntdata"/><Relationship Id="rId50" Type="http://schemas.openxmlformats.org/officeDocument/2006/relationships/font" Target="fonts/Roboto-boldItalic.fntdata"/><Relationship Id="rId53" Type="http://schemas.openxmlformats.org/officeDocument/2006/relationships/font" Target="fonts/TitilliumWeb-italic.fntdata"/><Relationship Id="rId52" Type="http://schemas.openxmlformats.org/officeDocument/2006/relationships/font" Target="fonts/TitilliumWeb-bold.fntdata"/><Relationship Id="rId11" Type="http://schemas.openxmlformats.org/officeDocument/2006/relationships/slide" Target="slides/slide6.xml"/><Relationship Id="rId55" Type="http://schemas.openxmlformats.org/officeDocument/2006/relationships/font" Target="fonts/TitilliumWebLight-regular.fntdata"/><Relationship Id="rId10" Type="http://schemas.openxmlformats.org/officeDocument/2006/relationships/slide" Target="slides/slide5.xml"/><Relationship Id="rId54" Type="http://schemas.openxmlformats.org/officeDocument/2006/relationships/font" Target="fonts/TitilliumWeb-boldItalic.fntdata"/><Relationship Id="rId13" Type="http://schemas.openxmlformats.org/officeDocument/2006/relationships/slide" Target="slides/slide8.xml"/><Relationship Id="rId57" Type="http://schemas.openxmlformats.org/officeDocument/2006/relationships/font" Target="fonts/TitilliumWebLight-italic.fntdata"/><Relationship Id="rId12" Type="http://schemas.openxmlformats.org/officeDocument/2006/relationships/slide" Target="slides/slide7.xml"/><Relationship Id="rId56" Type="http://schemas.openxmlformats.org/officeDocument/2006/relationships/font" Target="fonts/TitilliumWebLigh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TitilliumWebLigh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4" name="Shape 3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5" name="Google Shape;331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6" name="Google Shape;33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2" name="Shape 3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3" name="Google Shape;3393;g58459a7086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4" name="Google Shape;3394;g58459a708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3" name="Shape 3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4" name="Google Shape;341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5" name="Google Shape;34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5" name="Shape 3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6" name="Google Shape;343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7" name="Google Shape;343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2" name="Shape 3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3" name="Google Shape;3443;g58459a7086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4" name="Google Shape;3444;g58459a708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9" name="Shape 3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" name="Google Shape;345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1" name="Google Shape;345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5" name="Shape 3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6" name="Google Shape;3456;g5a7db0a085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7" name="Google Shape;3457;g5a7db0a08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2" name="Shape 3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3" name="Google Shape;3463;g5a7db0a085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4" name="Google Shape;3464;g5a7db0a08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9" name="Shape 3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0" name="Google Shape;347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1" name="Google Shape;347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6" name="Shape 3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7" name="Google Shape;3477;g5a7db0a085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8" name="Google Shape;3478;g5a7db0a08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3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5a7db0a085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5" name="Google Shape;3485;g5a7db0a08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0" name="Shape 3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1" name="Google Shape;332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2" name="Google Shape;332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0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" name="Google Shape;3491;g5a7db0a085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2" name="Google Shape;3492;g5a7db0a08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7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g5a7db0a085_0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9" name="Google Shape;3499;g5a7db0a08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5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5a7db0a085_0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7" name="Google Shape;3507;g5a7db0a08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2" name="Shape 3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3" name="Google Shape;3523;g5a9a5ea8d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4" name="Google Shape;3524;g5a9a5ea8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9" name="Shape 3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0" name="Google Shape;3530;g5a7db0a085_0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1" name="Google Shape;3531;g5a7db0a08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6" name="Shape 3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7" name="Google Shape;3537;g5c057507a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8" name="Google Shape;3538;g5c057507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4" name="Shape 3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5" name="Google Shape;3545;g5c057507a2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6" name="Google Shape;3546;g5c057507a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4" name="Shape 3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5" name="Google Shape;3555;g5c057507a2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6" name="Google Shape;3556;g5c057507a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3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4" name="Google Shape;3564;g5c057507a2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5" name="Google Shape;3565;g5c057507a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2" name="Google Shape;3572;g5c057507a2_0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3" name="Google Shape;3573;g5c057507a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7" name="Shape 3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" name="Google Shape;332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9" name="Google Shape;332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9" name="Shape 3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0" name="Google Shape;3580;g5c057507a2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1" name="Google Shape;3581;g5c057507a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7" name="Shape 3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8" name="Google Shape;3588;g5c25593da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9" name="Google Shape;3589;g5c25593d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5" name="Shape 3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6" name="Google Shape;3596;g5a7db0a085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7" name="Google Shape;3597;g5a7db0a08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5" name="Shape 3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" name="Google Shape;3606;g5a7db0a085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7" name="Google Shape;3607;g5a7db0a08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5" name="Shape 3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6" name="Google Shape;3616;g5a9a5ea8d2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7" name="Google Shape;3617;g5a9a5ea8d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2" name="Shape 3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3" name="Google Shape;3623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4" name="Google Shape;362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0" name="Shape 3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1" name="Google Shape;3631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2" name="Google Shape;363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7" name="Shape 3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8" name="Google Shape;3638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9" name="Google Shape;363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5" name="Shape 3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6" name="Google Shape;333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7" name="Google Shape;33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1" name="Shape 3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2" name="Google Shape;334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3" name="Google Shape;33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7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" name="Google Shape;334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9" name="Google Shape;33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6" name="Shape 3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7" name="Google Shape;3367;g58459a7086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8" name="Google Shape;3368;g58459a708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5" name="Shape 3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6" name="Google Shape;3376;g5c3cda562c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7" name="Google Shape;3377;g5c3cda562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3" name="Shape 3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4" name="Google Shape;338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5" name="Google Shape;338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3B5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037" name="Shape 3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8" name="Google Shape;3038;p11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grpSp>
        <p:nvGrpSpPr>
          <p:cNvPr id="3039" name="Google Shape;3039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040" name="Google Shape;3040;p1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1" name="Google Shape;3041;p1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2" name="Google Shape;3042;p1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3" name="Google Shape;3043;p1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4" name="Google Shape;3044;p1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5" name="Google Shape;3045;p1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6" name="Google Shape;3046;p1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7" name="Google Shape;3047;p1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8" name="Google Shape;3048;p1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Google Shape;3049;p1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0" name="Google Shape;3050;p1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1" name="Google Shape;3051;p1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2" name="Google Shape;3052;p1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3" name="Google Shape;3053;p1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4" name="Google Shape;3054;p1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5" name="Google Shape;3055;p1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6" name="Google Shape;3056;p1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7" name="Google Shape;3057;p1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8" name="Google Shape;3058;p1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9" name="Google Shape;3059;p1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0" name="Google Shape;3060;p1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1" name="Google Shape;3061;p1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2" name="Google Shape;3062;p1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3" name="Google Shape;3063;p1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4" name="Google Shape;3064;p1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5" name="Google Shape;3065;p1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6" name="Google Shape;3066;p1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7" name="Google Shape;3067;p1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8" name="Google Shape;3068;p1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9" name="Google Shape;3069;p1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0" name="Google Shape;3070;p1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1" name="Google Shape;3071;p1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2" name="Google Shape;3072;p1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3" name="Google Shape;3073;p1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4" name="Google Shape;3074;p1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Google Shape;3075;p1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Google Shape;3076;p1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7" name="Google Shape;3077;p1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8" name="Google Shape;3078;p1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Google Shape;3079;p1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0" name="Google Shape;3080;p1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1" name="Google Shape;3081;p1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Google Shape;3082;p1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Google Shape;3083;p1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4" name="Google Shape;3084;p1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5" name="Google Shape;3085;p1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6" name="Google Shape;3086;p1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7" name="Google Shape;3087;p1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8" name="Google Shape;3088;p1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9" name="Google Shape;3089;p1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0" name="Google Shape;3090;p1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1" name="Google Shape;3091;p1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2" name="Google Shape;3092;p1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3" name="Google Shape;3093;p1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4" name="Google Shape;3094;p1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5" name="Google Shape;3095;p1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6" name="Google Shape;3096;p1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97" name="Google Shape;3097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98" name="Google Shape;3098;p1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9" name="Google Shape;3099;p1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0" name="Google Shape;3100;p1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1" name="Google Shape;3101;p1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2" name="Google Shape;3102;p1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3" name="Google Shape;3103;p1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4" name="Google Shape;3104;p1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Google Shape;3105;p1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6" name="Google Shape;3106;p1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7" name="Google Shape;3107;p1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Google Shape;3108;p1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9" name="Google Shape;3109;p1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0" name="Google Shape;3110;p1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Google Shape;3111;p1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2" name="Google Shape;3112;p1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3" name="Google Shape;3113;p1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4" name="Google Shape;3114;p1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5" name="Google Shape;3115;p1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6" name="Google Shape;3116;p1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7" name="Google Shape;3117;p1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8" name="Google Shape;3118;p1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9" name="Google Shape;3119;p1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0" name="Google Shape;3120;p1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1" name="Google Shape;3121;p1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2" name="Google Shape;3122;p1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3" name="Google Shape;3123;p1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4" name="Google Shape;3124;p1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5" name="Google Shape;3125;p1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6" name="Google Shape;3126;p1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7" name="Google Shape;3127;p1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8" name="Google Shape;3128;p1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9" name="Google Shape;3129;p1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0" name="Google Shape;3130;p1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1" name="Google Shape;3131;p1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2" name="Google Shape;3132;p1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3" name="Google Shape;3133;p1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4" name="Google Shape;3134;p1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5" name="Google Shape;3135;p1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6" name="Google Shape;3136;p1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7" name="Google Shape;3137;p1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8" name="Google Shape;3138;p1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9" name="Google Shape;3139;p1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0" name="Google Shape;3140;p1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1" name="Google Shape;3141;p1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2" name="Google Shape;3142;p1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3" name="Google Shape;3143;p1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4" name="Google Shape;3144;p1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5" name="Google Shape;3145;p1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6" name="Google Shape;3146;p1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7" name="Google Shape;3147;p1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8" name="Google Shape;3148;p1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9" name="Google Shape;3149;p1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0" name="Google Shape;3150;p1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1" name="Google Shape;3151;p1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2" name="Google Shape;3152;p1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3" name="Google Shape;3153;p1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4" name="Google Shape;3154;p1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5" name="Google Shape;3155;p1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6" name="Google Shape;3156;p1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7" name="Google Shape;3157;p1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8" name="Google Shape;3158;p1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9" name="Google Shape;3159;p1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60" name="Google Shape;3160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161" name="Google Shape;3161;p1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2" name="Google Shape;3162;p1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3" name="Google Shape;3163;p1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4" name="Google Shape;3164;p1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5" name="Google Shape;3165;p1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6" name="Google Shape;3166;p1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7" name="Google Shape;3167;p1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8" name="Google Shape;3168;p1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9" name="Google Shape;3169;p1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0" name="Google Shape;3170;p1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1" name="Google Shape;3171;p1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2" name="Google Shape;3172;p1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3" name="Google Shape;3173;p1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4" name="Google Shape;3174;p1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5" name="Google Shape;3175;p1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6" name="Google Shape;3176;p1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7" name="Google Shape;3177;p1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8" name="Google Shape;3178;p1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9" name="Google Shape;3179;p1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0" name="Google Shape;3180;p1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1" name="Google Shape;3181;p1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2" name="Google Shape;3182;p1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3" name="Google Shape;3183;p1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4" name="Google Shape;3184;p1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5" name="Google Shape;3185;p1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6" name="Google Shape;3186;p1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7" name="Google Shape;3187;p1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8" name="Google Shape;3188;p1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9" name="Google Shape;3189;p1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0" name="Google Shape;3190;p1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1" name="Google Shape;3191;p1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2" name="Google Shape;3192;p1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3" name="Google Shape;3193;p1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4" name="Google Shape;3194;p1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5" name="Google Shape;3195;p1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6" name="Google Shape;3196;p1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7" name="Google Shape;3197;p1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8" name="Google Shape;3198;p1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9" name="Google Shape;3199;p1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0" name="Google Shape;3200;p1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1" name="Google Shape;3201;p1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2" name="Google Shape;3202;p1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3" name="Google Shape;3203;p1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4" name="Google Shape;3204;p1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5" name="Google Shape;3205;p1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6" name="Google Shape;3206;p1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7" name="Google Shape;3207;p1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8" name="Google Shape;3208;p1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9" name="Google Shape;3209;p1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0" name="Google Shape;3210;p1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1" name="Google Shape;3211;p1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2" name="Google Shape;3212;p1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3" name="Google Shape;3213;p1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4" name="Google Shape;3214;p1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5" name="Google Shape;3215;p1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Google Shape;3216;p1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7" name="Google Shape;3217;p1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8" name="Google Shape;3218;p1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9" name="Google Shape;3219;p1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0" name="Google Shape;3220;p1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1" name="Google Shape;3221;p1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2" name="Google Shape;3222;p1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3" name="Google Shape;3223;p1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4" name="Google Shape;3224;p1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5" name="Google Shape;3225;p1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6" name="Google Shape;3226;p1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7" name="Google Shape;3227;p1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8" name="Google Shape;3228;p1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9" name="Google Shape;3229;p1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0" name="Google Shape;3230;p1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1" name="Google Shape;3231;p1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2" name="Google Shape;3232;p1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62" name="Google Shape;3262;p11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3263" name="Google Shape;3263;p1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9" name="Google Shape;3289;p1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0" name="Google Shape;3290;p1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13" name="Google Shape;3313;p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28" name="Google Shape;528;p3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29" name="Google Shape;529;p3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grpSp>
        <p:nvGrpSpPr>
          <p:cNvPr id="530" name="Google Shape;530;p3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531" name="Google Shape;531;p3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8" name="Google Shape;588;p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589" name="Google Shape;589;p3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1" name="Google Shape;651;p3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652" name="Google Shape;652;p3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3" name="Google Shape;753;p3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754" name="Google Shape;754;p3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4" name="Google Shape;804;p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6" name="Google Shape;806;p4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807" name="Google Shape;807;p4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4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4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4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4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4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4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4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4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4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4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4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4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4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4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4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4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4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4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4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4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4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4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4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4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4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4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4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4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4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4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4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4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4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4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4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4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4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4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4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4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4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4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4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4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4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4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4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4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4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4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4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4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4" name="Google Shape;864;p4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865" name="Google Shape;865;p4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4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4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4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4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4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4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4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4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4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4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4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4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4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4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4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4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4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4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4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4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4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4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4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4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4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4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4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4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4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4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4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4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4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4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4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4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4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4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4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4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4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4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4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4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4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4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4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4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4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4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4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4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4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4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4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4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4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4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4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4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4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7" name="Google Shape;927;p4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928" name="Google Shape;928;p4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4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4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4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4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4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4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4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4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4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4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4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4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4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4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4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4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4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4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4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4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4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4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4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4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4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4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4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4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4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4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4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4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4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4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4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4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4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4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4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4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4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4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4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4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4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4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4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4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4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4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4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4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4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4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4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4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4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4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4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4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4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4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4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4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4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4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4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4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4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4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4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4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4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4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4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4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4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4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4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4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4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4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4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4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4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4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4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4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4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4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4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4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4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4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4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4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4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4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4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9" name="Google Shape;1029;p4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1030" name="Google Shape;1030;p4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4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4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4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4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4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4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4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4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4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4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4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4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4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4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4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4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4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4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0" name="Google Shape;1080;p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83" name="Google Shape;1083;p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1084" name="Google Shape;1084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085" name="Google Shape;1085;p5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5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5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5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5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5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5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5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5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5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5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5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5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5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5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5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5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5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5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5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5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5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5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5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5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5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5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5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5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5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5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5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5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5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5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5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5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5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5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5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5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5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5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5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5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5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5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5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5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5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5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5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5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5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5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5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5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2" name="Google Shape;1142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143" name="Google Shape;1143;p5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5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5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5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5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5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5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5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5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5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5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5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5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5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5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5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5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5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5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5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5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5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5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5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5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5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5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5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5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5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5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5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5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5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5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5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5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5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5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5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5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5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5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5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5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5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5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5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5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5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5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5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5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5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5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5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5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5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5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5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5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5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5" name="Google Shape;1205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206" name="Google Shape;1206;p5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5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5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5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5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5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5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5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5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5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5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5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5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5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5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5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5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5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5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5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5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5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5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5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5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5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5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5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5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5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5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5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5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5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5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5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5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5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5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5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5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5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5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5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5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5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5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5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5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5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5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5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5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5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5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5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5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5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5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5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5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5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5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5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5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5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5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5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5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5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5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5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5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5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5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5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5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5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5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5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5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5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5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5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5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5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5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5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5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5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5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5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5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5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5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5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5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5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5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5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5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7" name="Google Shape;1307;p5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1308" name="Google Shape;1308;p5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5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5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5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5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5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5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5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5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5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5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5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5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5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5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5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5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5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5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5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5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5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5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5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5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5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5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5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5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5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5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5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5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5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5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5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5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5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5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5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5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5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5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5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5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5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5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5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5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5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8" name="Google Shape;1358;p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solidFill>
          <a:srgbClr val="003B55"/>
        </a:solidFill>
      </p:bgPr>
    </p:bg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0" name="Google Shape;1360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361" name="Google Shape;1361;p6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6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6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6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6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6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6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6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6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6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6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6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6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6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6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6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6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6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6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6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6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6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6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6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6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6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6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6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6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6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6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6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6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6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6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6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6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6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6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6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6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6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6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6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6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6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6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6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6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6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6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6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6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6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6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6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6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8" name="Google Shape;1418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419" name="Google Shape;1419;p6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6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6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6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6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6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6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6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6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6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6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6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6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6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6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6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6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6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6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6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6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6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6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6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6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6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6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6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6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6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6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6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6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6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6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6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6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6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6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6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6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6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6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6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6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6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6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6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6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6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6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6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6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6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6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6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6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6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6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6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6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6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1" name="Google Shape;1481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482" name="Google Shape;1482;p6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6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6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6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6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6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6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6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6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6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6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6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6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6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6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6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6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6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6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6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6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6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6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6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6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6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6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6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6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6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6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6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6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6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6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6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6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6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6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6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6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6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6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6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6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6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6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6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6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6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6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6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6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6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6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6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6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6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6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6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6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6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6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6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6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6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6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6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6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6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6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6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6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6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6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6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6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6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6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6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6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6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6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6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6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6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6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6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6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6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6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6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6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6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6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6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6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6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6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6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6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3" name="Google Shape;1583;p6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1584" name="Google Shape;1584;p6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6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6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6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6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6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6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6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6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6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6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6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6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6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6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6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6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6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6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6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6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6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6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6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6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6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6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6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6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6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6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6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6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6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6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6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6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6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6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6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6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6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6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6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6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6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6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6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6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6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4" name="Google Shape;1634;p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0B87A1"/>
        </a:solidFill>
      </p:bgPr>
    </p:bg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p7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i="1" sz="3000">
                <a:solidFill>
                  <a:srgbClr val="FFFFFF"/>
                </a:solidFill>
              </a:defRPr>
            </a:lvl1pPr>
            <a:lvl2pPr indent="-4191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2pPr>
            <a:lvl3pPr indent="-4191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3pPr>
            <a:lvl4pPr indent="-4191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4pPr>
            <a:lvl5pPr indent="-4191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5pPr>
            <a:lvl6pPr indent="-4191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6pPr>
            <a:lvl7pPr indent="-4191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i="1" sz="3000">
                <a:solidFill>
                  <a:srgbClr val="FFFFFF"/>
                </a:solidFill>
              </a:defRPr>
            </a:lvl7pPr>
            <a:lvl8pPr indent="-4191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i="1" sz="3000">
                <a:solidFill>
                  <a:srgbClr val="FFFFFF"/>
                </a:solidFill>
              </a:defRPr>
            </a:lvl8pPr>
            <a:lvl9pPr indent="-4191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37" name="Google Shape;1637;p7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en" sz="12000" u="none" cap="none" strike="noStrike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b="0" i="0" sz="12000" u="none" cap="none" strike="noStrike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638" name="Google Shape;1638;p7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639" name="Google Shape;1639;p7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7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7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7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7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7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7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7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7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7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7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7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7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7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7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7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7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7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7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7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7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7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7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7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7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7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7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7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7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7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7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7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7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7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7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7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7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7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7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7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7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7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7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7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7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7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7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7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7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7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7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7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7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7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7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7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7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7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7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7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7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7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7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7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7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7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7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7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7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7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7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7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7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7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7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7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7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7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7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7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9" name="Google Shape;1719;p7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720" name="Google Shape;1720;p7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7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7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7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7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7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7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7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7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7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7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7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7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7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7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7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7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7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7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7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7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7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7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7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7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7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7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7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7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7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7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7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7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7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7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7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7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7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7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7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7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7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7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7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7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7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7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7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7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7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7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7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7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7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7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7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7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7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7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7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7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7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7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7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7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7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7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7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7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7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7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7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7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7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7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7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7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7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7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7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7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7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7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7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7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7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7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7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7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7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7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7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7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7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7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7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7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7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7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7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7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7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7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7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7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7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7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7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7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7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7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7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7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7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7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7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7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7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7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9" name="Google Shape;1839;p7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840" name="Google Shape;1840;p7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7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7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7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7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7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7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7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7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7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7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7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7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7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7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7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7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7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7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7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7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7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7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7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7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7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7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7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7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7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7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7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7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7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7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7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7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7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7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7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7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7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7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7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7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7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7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7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7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7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7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7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7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7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7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7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7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7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7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7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7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7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7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7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7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7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7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7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7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7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7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7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7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7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7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7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7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7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7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7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7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7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7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7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7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7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7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7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7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7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7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7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7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7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7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7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7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7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7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7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7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7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7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7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7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7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7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7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7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7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7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7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7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7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7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7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7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7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7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7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7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7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7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7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7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7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7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7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7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7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7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7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7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7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7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7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7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7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7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7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7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7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7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7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7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7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7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7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7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7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7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7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7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7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7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7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7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7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7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7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7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7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7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7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7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7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7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7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7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7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7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7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7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7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7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7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7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7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7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7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7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7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7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7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7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7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7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7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7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7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7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7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7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7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7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7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7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7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7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7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7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7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7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7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7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7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7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7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7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9" name="Google Shape;2049;p7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2050" name="Google Shape;2050;p7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7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7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7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7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7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7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7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7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7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7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7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7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7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7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7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7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7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7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7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7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7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7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7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7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7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7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7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7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7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7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7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7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7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7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7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7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7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7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7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7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7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7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7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7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7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7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7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7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7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7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7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7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7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7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7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7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7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7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7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7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7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7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7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7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7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7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7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7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7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7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7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7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7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7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7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7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3" name="Google Shape;2153;p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154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56" name="Google Shape;2156;p8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57" name="Google Shape;2157;p8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58" name="Google Shape;2158;p8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2159" name="Google Shape;2159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60" name="Google Shape;2160;p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7" name="Google Shape;2217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218" name="Google Shape;2218;p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0" name="Google Shape;2280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81" name="Google Shape;2281;p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82" name="Google Shape;2382;p8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2383" name="Google Shape;2383;p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3" name="Google Shape;2433;p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_1">
    <p:bg>
      <p:bgPr>
        <a:solidFill>
          <a:srgbClr val="1D1D1B"/>
        </a:solidFill>
      </p:bgPr>
    </p:bg>
    <p:spTree>
      <p:nvGrpSpPr>
        <p:cNvPr id="2434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5" name="Google Shape;2435;p9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2436" name="Google Shape;2436;p9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9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9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9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9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9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9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9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9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9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9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9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9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9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9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9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9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9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9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9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9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9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9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9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9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9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9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9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9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9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9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9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9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9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9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9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9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9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9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9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9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9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9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9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9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9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9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9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9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9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9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9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9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9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9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9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9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9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9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9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9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9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9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9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9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9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9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9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9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9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9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9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9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9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9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9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9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9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9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9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9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9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9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9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9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9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9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9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9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9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9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9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9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9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9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9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9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9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9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9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9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9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9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9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9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9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9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9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9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9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9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9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9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9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9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9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9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9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9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9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9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9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9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9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9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9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9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9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9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9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9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9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9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Google Shape;2569;p9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9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9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9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9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9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9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9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9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9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p9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9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9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9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p9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9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9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9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Google Shape;2587;p9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Google Shape;2588;p9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9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9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9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p9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Google Shape;2593;p9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Google Shape;2594;p9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Google Shape;2595;p9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6" name="Google Shape;2596;p9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97" name="Google Shape;2597;p9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2598" name="Google Shape;2598;p9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p9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Google Shape;2600;p9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Google Shape;2601;p9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Google Shape;2602;p9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Google Shape;2603;p9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9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9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9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9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9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9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p9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9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9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9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9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Google Shape;2615;p9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Google Shape;2616;p9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p9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9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9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0" name="Google Shape;2620;p9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1" name="Google Shape;2621;p9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2" name="Google Shape;2622;p9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Google Shape;2623;p9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4" name="Google Shape;2624;p9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Google Shape;2625;p9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Google Shape;2626;p9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Google Shape;2627;p9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Google Shape;2628;p9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Google Shape;2629;p9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Google Shape;2630;p9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Google Shape;2631;p9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Google Shape;2632;p9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Google Shape;2633;p9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9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9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Google Shape;2636;p9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9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9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9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9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9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9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9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9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9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9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9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9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9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9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9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9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9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9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9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9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9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9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9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9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9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9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9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9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9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9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9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9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9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9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9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p9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p9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4" name="Google Shape;2674;p9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5" name="Google Shape;2675;p9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6" name="Google Shape;2676;p9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7" name="Google Shape;2677;p9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p9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9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9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9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9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9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9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9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9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9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9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9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9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9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9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9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9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9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9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9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9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9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9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9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9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9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9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9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9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9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9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9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9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9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9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9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9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9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Google Shape;2716;p9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Google Shape;2717;p9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Google Shape;2718;p9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Google Shape;2719;p9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Google Shape;2720;p9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Google Shape;2721;p9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Google Shape;2722;p9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Google Shape;2723;p9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Google Shape;2724;p9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p9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Google Shape;2726;p9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Google Shape;2727;p9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Google Shape;2728;p9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Google Shape;2729;p9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Google Shape;2730;p9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Google Shape;2731;p9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Google Shape;2732;p9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Google Shape;2733;p9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9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5" name="Google Shape;2735;p9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6" name="Google Shape;2736;p9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Google Shape;2737;p9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Google Shape;2738;p9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p9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9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9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9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9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9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9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9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9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9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9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9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9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9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9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9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9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p9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9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9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59" name="Google Shape;2759;p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60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p10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2762" name="Google Shape;2762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763" name="Google Shape;2763;p10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Google Shape;2764;p10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Google Shape;2765;p10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Google Shape;2766;p10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p10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10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10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10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10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10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10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10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10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10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10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Google Shape;2778;p10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10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Google Shape;2780;p10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Google Shape;2781;p10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10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10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10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10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p10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Google Shape;2787;p10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p10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p10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10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10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p10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Google Shape;2793;p10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Google Shape;2794;p10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10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10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10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10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9" name="Google Shape;2799;p10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Google Shape;2800;p10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Google Shape;2801;p10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10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10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Google Shape;2804;p10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10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10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Google Shape;2807;p10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Google Shape;2808;p10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Google Shape;2809;p10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Google Shape;2810;p10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Google Shape;2811;p10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10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Google Shape;2813;p10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Google Shape;2814;p10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p10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10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10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Google Shape;2818;p10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10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20" name="Google Shape;2820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821" name="Google Shape;2821;p10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10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10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10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Google Shape;2825;p10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Google Shape;2826;p10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10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10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10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10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Google Shape;2831;p10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Google Shape;2832;p10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Google Shape;2833;p10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Google Shape;2834;p10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Google Shape;2835;p10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Google Shape;2836;p10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10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Google Shape;2838;p10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10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Google Shape;2840;p10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Google Shape;2841;p10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10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10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Google Shape;2844;p10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Google Shape;2845;p10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Google Shape;2846;p10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Google Shape;2847;p10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10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10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10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10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10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10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10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10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10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10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Google Shape;2858;p10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10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10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Google Shape;2861;p10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Google Shape;2862;p10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10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Google Shape;2864;p10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Google Shape;2865;p10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Google Shape;2866;p10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Google Shape;2867;p10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Google Shape;2868;p10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Google Shape;2869;p10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Google Shape;2870;p10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Google Shape;2871;p10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Google Shape;2872;p10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Google Shape;2873;p10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Google Shape;2874;p10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Google Shape;2875;p10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Google Shape;2876;p10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Google Shape;2877;p10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Google Shape;2878;p10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Google Shape;2879;p10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Google Shape;2880;p10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Google Shape;2881;p10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Google Shape;2882;p10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3" name="Google Shape;2883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84" name="Google Shape;2884;p10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Google Shape;2885;p10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Google Shape;2886;p10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Google Shape;2887;p10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Google Shape;2888;p10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Google Shape;2889;p10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Google Shape;2890;p10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Google Shape;2891;p10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Google Shape;2892;p10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3" name="Google Shape;2893;p10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Google Shape;2894;p10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Google Shape;2895;p10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Google Shape;2896;p10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Google Shape;2897;p10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Google Shape;2898;p10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Google Shape;2899;p10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0" name="Google Shape;2900;p10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1" name="Google Shape;2901;p10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2" name="Google Shape;2902;p10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Google Shape;2903;p10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Google Shape;2904;p10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Google Shape;2905;p10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Google Shape;2906;p10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Google Shape;2907;p10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Google Shape;2908;p10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Google Shape;2909;p10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Google Shape;2910;p10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Google Shape;2911;p10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Google Shape;2912;p10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Google Shape;2913;p10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Google Shape;2914;p10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Google Shape;2915;p10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Google Shape;2916;p10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p10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Google Shape;2918;p10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Google Shape;2919;p10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Google Shape;2920;p10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Google Shape;2921;p10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Google Shape;2922;p10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Google Shape;2923;p10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Google Shape;2924;p10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Google Shape;2925;p10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Google Shape;2926;p10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Google Shape;2927;p10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Google Shape;2928;p10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Google Shape;2929;p10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p10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p10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p10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p10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p10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p10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p10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Google Shape;2937;p10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Google Shape;2938;p10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Google Shape;2939;p10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Google Shape;2940;p10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Google Shape;2941;p10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2" name="Google Shape;2942;p10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3" name="Google Shape;2943;p10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4" name="Google Shape;2944;p10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Google Shape;2945;p10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Google Shape;2946;p10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Google Shape;2947;p10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Google Shape;2948;p10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Google Shape;2949;p10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Google Shape;2950;p10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1" name="Google Shape;2951;p10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2" name="Google Shape;2952;p10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3" name="Google Shape;2953;p10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4" name="Google Shape;2954;p10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5" name="Google Shape;2955;p10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6" name="Google Shape;2956;p10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5" name="Google Shape;2985;p10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2986" name="Google Shape;2986;p10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4" name="Google Shape;3014;p10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36" name="Google Shape;3036;p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material.angular.io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7" name="Shape 3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8" name="Google Shape;3318;p12"/>
          <p:cNvSpPr txBox="1"/>
          <p:nvPr>
            <p:ph type="ctrTitle"/>
          </p:nvPr>
        </p:nvSpPr>
        <p:spPr>
          <a:xfrm>
            <a:off x="754600" y="726025"/>
            <a:ext cx="6484500" cy="18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Angularで始める</a:t>
            </a:r>
            <a:br>
              <a:rPr lang="en"/>
            </a:br>
            <a:r>
              <a:rPr lang="en"/>
              <a:t>Web開発体験</a:t>
            </a:r>
            <a:endParaRPr/>
          </a:p>
        </p:txBody>
      </p:sp>
      <p:sp>
        <p:nvSpPr>
          <p:cNvPr id="3319" name="Google Shape;3319;p12"/>
          <p:cNvSpPr txBox="1"/>
          <p:nvPr>
            <p:ph type="ctrTitle"/>
          </p:nvPr>
        </p:nvSpPr>
        <p:spPr>
          <a:xfrm>
            <a:off x="1210425" y="3757300"/>
            <a:ext cx="64845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2400"/>
              <a:t>2019/06/28	B1セミナールーム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2400"/>
              <a:t>運輸システム事業部　佐々木　朝弘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5" name="Shape 3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6" name="Google Shape;3396;p21"/>
          <p:cNvSpPr txBox="1"/>
          <p:nvPr>
            <p:ph idx="4294967295" type="ctrTitle"/>
          </p:nvPr>
        </p:nvSpPr>
        <p:spPr>
          <a:xfrm>
            <a:off x="1537100" y="376925"/>
            <a:ext cx="5495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rPr lang="en" sz="7200">
                <a:solidFill>
                  <a:srgbClr val="D3EBD5"/>
                </a:solidFill>
              </a:rPr>
              <a:t>TypeScript</a:t>
            </a:r>
            <a:endParaRPr b="0" i="0" sz="7200" u="none" cap="none" strike="noStrike">
              <a:solidFill>
                <a:srgbClr val="D3EBD5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3397" name="Google Shape;3397;p21"/>
          <p:cNvSpPr txBox="1"/>
          <p:nvPr>
            <p:ph idx="4294967295" type="subTitle"/>
          </p:nvPr>
        </p:nvSpPr>
        <p:spPr>
          <a:xfrm>
            <a:off x="271775" y="1592775"/>
            <a:ext cx="66474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0BFB7"/>
              </a:buClr>
              <a:buSzPts val="2400"/>
              <a:buChar char="▪"/>
            </a:pPr>
            <a:r>
              <a:rPr lang="en">
                <a:solidFill>
                  <a:srgbClr val="80BFB7"/>
                </a:solidFill>
              </a:rPr>
              <a:t>Microsoft によって開発されたプログラミング言語でOSS。</a:t>
            </a:r>
            <a:endParaRPr>
              <a:solidFill>
                <a:srgbClr val="80BFB7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Char char="▪"/>
            </a:pPr>
            <a:r>
              <a:rPr lang="en">
                <a:solidFill>
                  <a:srgbClr val="80BFB7"/>
                </a:solidFill>
              </a:rPr>
              <a:t> JavaScript のスーパーセットであり、JavaScript と互換性を持つ。 </a:t>
            </a:r>
            <a:endParaRPr>
              <a:solidFill>
                <a:srgbClr val="80BFB7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Char char="▪"/>
            </a:pPr>
            <a:r>
              <a:rPr lang="en">
                <a:solidFill>
                  <a:srgbClr val="80BFB7"/>
                </a:solidFill>
              </a:rPr>
              <a:t>TypeScript は、コンパイルすると JavaScript に変換される。 </a:t>
            </a:r>
            <a:endParaRPr>
              <a:solidFill>
                <a:srgbClr val="80BFB7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Char char="▪"/>
            </a:pPr>
            <a:r>
              <a:rPr lang="en">
                <a:solidFill>
                  <a:srgbClr val="80BFB7"/>
                </a:solidFill>
              </a:rPr>
              <a:t>オブジェクト指向、静的型付けなどの特徴がある。</a:t>
            </a:r>
            <a:endParaRPr>
              <a:solidFill>
                <a:srgbClr val="80BFB7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Char char="▪"/>
            </a:pPr>
            <a:r>
              <a:rPr lang="en">
                <a:solidFill>
                  <a:srgbClr val="80BFB7"/>
                </a:solidFill>
              </a:rPr>
              <a:t> C# や Java の文法に似ている。 </a:t>
            </a:r>
            <a:endParaRPr>
              <a:solidFill>
                <a:srgbClr val="80BFB7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80BFB7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</a:pPr>
            <a:r>
              <a:t/>
            </a:r>
            <a:endParaRPr>
              <a:solidFill>
                <a:srgbClr val="80BFB7"/>
              </a:solidFill>
            </a:endParaRPr>
          </a:p>
        </p:txBody>
      </p:sp>
      <p:sp>
        <p:nvSpPr>
          <p:cNvPr id="3398" name="Google Shape;3398;p21"/>
          <p:cNvSpPr/>
          <p:nvPr/>
        </p:nvSpPr>
        <p:spPr>
          <a:xfrm>
            <a:off x="7952613" y="2004494"/>
            <a:ext cx="270850" cy="25861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99" name="Google Shape;3399;p21"/>
          <p:cNvGrpSpPr/>
          <p:nvPr/>
        </p:nvGrpSpPr>
        <p:grpSpPr>
          <a:xfrm rot="1057001">
            <a:off x="7302177" y="1914032"/>
            <a:ext cx="766645" cy="766773"/>
            <a:chOff x="570875" y="4322250"/>
            <a:chExt cx="443300" cy="443325"/>
          </a:xfrm>
        </p:grpSpPr>
        <p:sp>
          <p:nvSpPr>
            <p:cNvPr id="3400" name="Google Shape;3400;p21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1" name="Google Shape;3401;p21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2" name="Google Shape;3402;p21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3" name="Google Shape;3403;p21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04" name="Google Shape;3404;p21"/>
          <p:cNvSpPr/>
          <p:nvPr/>
        </p:nvSpPr>
        <p:spPr>
          <a:xfrm rot="2466991">
            <a:off x="6584168" y="777166"/>
            <a:ext cx="376301" cy="35930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05" name="Google Shape;3405;p21"/>
          <p:cNvGrpSpPr/>
          <p:nvPr/>
        </p:nvGrpSpPr>
        <p:grpSpPr>
          <a:xfrm>
            <a:off x="7616579" y="552459"/>
            <a:ext cx="1160371" cy="1160688"/>
            <a:chOff x="6654650" y="3665275"/>
            <a:chExt cx="409100" cy="409125"/>
          </a:xfrm>
        </p:grpSpPr>
        <p:sp>
          <p:nvSpPr>
            <p:cNvPr id="3406" name="Google Shape;3406;p21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7" name="Google Shape;3407;p21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08" name="Google Shape;3408;p21"/>
          <p:cNvSpPr/>
          <p:nvPr/>
        </p:nvSpPr>
        <p:spPr>
          <a:xfrm rot="-1609377">
            <a:off x="7134532" y="1003238"/>
            <a:ext cx="270839" cy="25860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9" name="Google Shape;3409;p21"/>
          <p:cNvSpPr/>
          <p:nvPr/>
        </p:nvSpPr>
        <p:spPr>
          <a:xfrm rot="2925705">
            <a:off x="8776563" y="1208094"/>
            <a:ext cx="202799" cy="1936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0" name="Google Shape;3410;p21"/>
          <p:cNvSpPr/>
          <p:nvPr/>
        </p:nvSpPr>
        <p:spPr>
          <a:xfrm rot="-1609197">
            <a:off x="7740391" y="243338"/>
            <a:ext cx="182676" cy="17442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1" name="Google Shape;3411;p2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12" name="Google Shape;34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075" y="356085"/>
            <a:ext cx="1201475" cy="120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6" name="Shape 3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7" name="Google Shape;3417;p22"/>
          <p:cNvSpPr txBox="1"/>
          <p:nvPr>
            <p:ph idx="4294967295" type="ctrTitle"/>
          </p:nvPr>
        </p:nvSpPr>
        <p:spPr>
          <a:xfrm>
            <a:off x="1537100" y="376925"/>
            <a:ext cx="5495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rPr lang="en" sz="7200">
                <a:solidFill>
                  <a:srgbClr val="D3EBD5"/>
                </a:solidFill>
              </a:rPr>
              <a:t>Angular</a:t>
            </a:r>
            <a:endParaRPr b="0" i="0" sz="7200" u="none" cap="none" strike="noStrike">
              <a:solidFill>
                <a:srgbClr val="D3EBD5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3418" name="Google Shape;3418;p22"/>
          <p:cNvSpPr txBox="1"/>
          <p:nvPr>
            <p:ph idx="4294967295" type="subTitle"/>
          </p:nvPr>
        </p:nvSpPr>
        <p:spPr>
          <a:xfrm>
            <a:off x="303625" y="1791825"/>
            <a:ext cx="6647400" cy="11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</a:pPr>
            <a:r>
              <a:rPr lang="en">
                <a:solidFill>
                  <a:srgbClr val="80BFB7"/>
                </a:solidFill>
              </a:rPr>
              <a:t>AngularはGoogle社が中心となって開発したTypeScriptで書かれたOSSのWebアプリケーションフレームワーク</a:t>
            </a:r>
            <a:endParaRPr b="0" i="0" sz="2400" u="none" cap="none" strike="noStrike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419" name="Google Shape;3419;p22"/>
          <p:cNvSpPr/>
          <p:nvPr/>
        </p:nvSpPr>
        <p:spPr>
          <a:xfrm>
            <a:off x="7952613" y="2004494"/>
            <a:ext cx="270850" cy="25861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20" name="Google Shape;3420;p22"/>
          <p:cNvGrpSpPr/>
          <p:nvPr/>
        </p:nvGrpSpPr>
        <p:grpSpPr>
          <a:xfrm rot="1057001">
            <a:off x="6498002" y="1465382"/>
            <a:ext cx="766645" cy="766773"/>
            <a:chOff x="570875" y="4322250"/>
            <a:chExt cx="443300" cy="443325"/>
          </a:xfrm>
        </p:grpSpPr>
        <p:sp>
          <p:nvSpPr>
            <p:cNvPr id="3421" name="Google Shape;3421;p22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2" name="Google Shape;3422;p22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3" name="Google Shape;3423;p22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4" name="Google Shape;3424;p22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25" name="Google Shape;3425;p22"/>
          <p:cNvSpPr/>
          <p:nvPr/>
        </p:nvSpPr>
        <p:spPr>
          <a:xfrm rot="2466991">
            <a:off x="6584168" y="777166"/>
            <a:ext cx="376301" cy="35930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26" name="Google Shape;3426;p22"/>
          <p:cNvGrpSpPr/>
          <p:nvPr/>
        </p:nvGrpSpPr>
        <p:grpSpPr>
          <a:xfrm>
            <a:off x="7616579" y="552459"/>
            <a:ext cx="1160371" cy="1160688"/>
            <a:chOff x="6654650" y="3665275"/>
            <a:chExt cx="409100" cy="409125"/>
          </a:xfrm>
        </p:grpSpPr>
        <p:sp>
          <p:nvSpPr>
            <p:cNvPr id="3427" name="Google Shape;3427;p22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8" name="Google Shape;3428;p22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29" name="Google Shape;3429;p22"/>
          <p:cNvSpPr/>
          <p:nvPr/>
        </p:nvSpPr>
        <p:spPr>
          <a:xfrm rot="-1609377">
            <a:off x="7134532" y="1003238"/>
            <a:ext cx="270839" cy="25860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0" name="Google Shape;3430;p22"/>
          <p:cNvSpPr/>
          <p:nvPr/>
        </p:nvSpPr>
        <p:spPr>
          <a:xfrm rot="2925705">
            <a:off x="8776563" y="1208094"/>
            <a:ext cx="202799" cy="1936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1" name="Google Shape;3431;p22"/>
          <p:cNvSpPr/>
          <p:nvPr/>
        </p:nvSpPr>
        <p:spPr>
          <a:xfrm rot="-1609197">
            <a:off x="7740391" y="243338"/>
            <a:ext cx="182676" cy="17442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2" name="Google Shape;3432;p2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33" name="Google Shape;34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25" y="236825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p22"/>
          <p:cNvSpPr txBox="1"/>
          <p:nvPr>
            <p:ph idx="4294967295" type="subTitle"/>
          </p:nvPr>
        </p:nvSpPr>
        <p:spPr>
          <a:xfrm>
            <a:off x="443350" y="3340463"/>
            <a:ext cx="66474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0BFB7"/>
              </a:buClr>
              <a:buSzPts val="2400"/>
              <a:buChar char="▪"/>
            </a:pPr>
            <a:r>
              <a:rPr lang="en">
                <a:solidFill>
                  <a:srgbClr val="80BFB7"/>
                </a:solidFill>
              </a:rPr>
              <a:t>コンポーネント指向</a:t>
            </a:r>
            <a:endParaRPr>
              <a:solidFill>
                <a:srgbClr val="80BFB7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Char char="▪"/>
            </a:pPr>
            <a:r>
              <a:rPr lang="en">
                <a:solidFill>
                  <a:srgbClr val="80BFB7"/>
                </a:solidFill>
              </a:rPr>
              <a:t>クライアントフルスタックフレームワーク </a:t>
            </a:r>
            <a:endParaRPr>
              <a:solidFill>
                <a:srgbClr val="80BFB7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80BFB7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</a:pPr>
            <a:r>
              <a:t/>
            </a:r>
            <a:endParaRPr>
              <a:solidFill>
                <a:srgbClr val="80BFB7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8" name="Shape 3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9" name="Google Shape;3439;p23"/>
          <p:cNvSpPr txBox="1"/>
          <p:nvPr>
            <p:ph type="title"/>
          </p:nvPr>
        </p:nvSpPr>
        <p:spPr>
          <a:xfrm>
            <a:off x="718300" y="11832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コンポーネント指向</a:t>
            </a:r>
            <a:endParaRPr/>
          </a:p>
        </p:txBody>
      </p:sp>
      <p:sp>
        <p:nvSpPr>
          <p:cNvPr id="3440" name="Google Shape;3440;p2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1" name="Google Shape;3441;p23"/>
          <p:cNvSpPr txBox="1"/>
          <p:nvPr>
            <p:ph idx="4294967295" type="subTitle"/>
          </p:nvPr>
        </p:nvSpPr>
        <p:spPr>
          <a:xfrm>
            <a:off x="718300" y="975725"/>
            <a:ext cx="66474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>
                <a:solidFill>
                  <a:srgbClr val="000000"/>
                </a:solidFill>
              </a:rPr>
              <a:t>コンポーネントにビュー (UI 要素)、ロジック、メタ情報が含まれ たまとまり。コンポーネントを組み合わせて画面を構成する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5" name="Shape 3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6" name="Google Shape;3446;p24"/>
          <p:cNvSpPr txBox="1"/>
          <p:nvPr>
            <p:ph type="title"/>
          </p:nvPr>
        </p:nvSpPr>
        <p:spPr>
          <a:xfrm>
            <a:off x="750150" y="588075"/>
            <a:ext cx="8613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クライアント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フルスタックフレームワーク</a:t>
            </a:r>
            <a:endParaRPr/>
          </a:p>
        </p:txBody>
      </p:sp>
      <p:sp>
        <p:nvSpPr>
          <p:cNvPr id="3447" name="Google Shape;3447;p2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8" name="Google Shape;3448;p24"/>
          <p:cNvSpPr txBox="1"/>
          <p:nvPr>
            <p:ph idx="4294967295" type="subTitle"/>
          </p:nvPr>
        </p:nvSpPr>
        <p:spPr>
          <a:xfrm>
            <a:off x="718300" y="1501225"/>
            <a:ext cx="6647400" cy="3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>
                <a:solidFill>
                  <a:srgbClr val="000000"/>
                </a:solidFill>
              </a:rPr>
              <a:t>アプリケーション開発時に必要となる機能全般が提供されている。 </a:t>
            </a:r>
            <a:endParaRPr>
              <a:solidFill>
                <a:srgbClr val="00000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▫"/>
            </a:pPr>
            <a:r>
              <a:rPr lang="en">
                <a:solidFill>
                  <a:srgbClr val="000000"/>
                </a:solidFill>
              </a:rPr>
              <a:t>テンプレートエンジン </a:t>
            </a:r>
            <a:endParaRPr>
              <a:solidFill>
                <a:srgbClr val="00000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▫"/>
            </a:pPr>
            <a:r>
              <a:rPr lang="en">
                <a:solidFill>
                  <a:srgbClr val="000000"/>
                </a:solidFill>
              </a:rPr>
              <a:t>依存性注入 </a:t>
            </a:r>
            <a:endParaRPr>
              <a:solidFill>
                <a:srgbClr val="00000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▫"/>
            </a:pPr>
            <a:r>
              <a:rPr lang="en">
                <a:solidFill>
                  <a:srgbClr val="000000"/>
                </a:solidFill>
              </a:rPr>
              <a:t>フィルター </a:t>
            </a:r>
            <a:endParaRPr>
              <a:solidFill>
                <a:srgbClr val="00000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▫"/>
            </a:pPr>
            <a:r>
              <a:rPr lang="en">
                <a:solidFill>
                  <a:srgbClr val="000000"/>
                </a:solidFill>
              </a:rPr>
              <a:t>アニメーション </a:t>
            </a:r>
            <a:endParaRPr>
              <a:solidFill>
                <a:srgbClr val="00000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▫"/>
            </a:pPr>
            <a:r>
              <a:rPr lang="en">
                <a:solidFill>
                  <a:srgbClr val="000000"/>
                </a:solidFill>
              </a:rPr>
              <a:t>ルーティング</a:t>
            </a:r>
            <a:endParaRPr>
              <a:solidFill>
                <a:srgbClr val="00000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▫"/>
            </a:pPr>
            <a:r>
              <a:rPr lang="en">
                <a:solidFill>
                  <a:srgbClr val="000000"/>
                </a:solidFill>
              </a:rPr>
              <a:t> テスト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2" name="Shape 3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3" name="Google Shape;3453;p25"/>
          <p:cNvSpPr txBox="1"/>
          <p:nvPr>
            <p:ph type="title"/>
          </p:nvPr>
        </p:nvSpPr>
        <p:spPr>
          <a:xfrm>
            <a:off x="718300" y="739375"/>
            <a:ext cx="7659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時間もないのでそれでは開始します</a:t>
            </a:r>
            <a:endParaRPr/>
          </a:p>
        </p:txBody>
      </p:sp>
      <p:sp>
        <p:nvSpPr>
          <p:cNvPr id="3454" name="Google Shape;3454;p2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8" name="Shape 3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9" name="Google Shape;3459;p26"/>
          <p:cNvSpPr txBox="1"/>
          <p:nvPr>
            <p:ph type="title"/>
          </p:nvPr>
        </p:nvSpPr>
        <p:spPr>
          <a:xfrm>
            <a:off x="718300" y="99625"/>
            <a:ext cx="8613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アプリケーションの作成</a:t>
            </a:r>
            <a:endParaRPr/>
          </a:p>
        </p:txBody>
      </p:sp>
      <p:sp>
        <p:nvSpPr>
          <p:cNvPr id="3460" name="Google Shape;3460;p2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61" name="Google Shape;3461;p26"/>
          <p:cNvSpPr txBox="1"/>
          <p:nvPr>
            <p:ph idx="4294967295" type="subTitle"/>
          </p:nvPr>
        </p:nvSpPr>
        <p:spPr>
          <a:xfrm>
            <a:off x="718300" y="1138600"/>
            <a:ext cx="6647400" cy="1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>
                <a:solidFill>
                  <a:srgbClr val="000000"/>
                </a:solidFill>
              </a:rPr>
              <a:t>フォルダを作成し、ファイルエクスプローラーで Visual Studio Code を開く。</a:t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>
                <a:solidFill>
                  <a:srgbClr val="000000"/>
                </a:solidFill>
              </a:rPr>
              <a:t>Visual Studio Codeでターミナルを起動する。</a:t>
            </a:r>
            <a:endParaRPr>
              <a:solidFill>
                <a:srgbClr val="00000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>
                <a:solidFill>
                  <a:srgbClr val="000000"/>
                </a:solidFill>
              </a:rPr>
              <a:t> メニューバーにある「ターミナル」→</a:t>
            </a:r>
            <a:endParaRPr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「新しいターミナル」を選択する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5" name="Shape 3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6" name="Google Shape;3466;p27"/>
          <p:cNvSpPr txBox="1"/>
          <p:nvPr>
            <p:ph type="title"/>
          </p:nvPr>
        </p:nvSpPr>
        <p:spPr>
          <a:xfrm>
            <a:off x="718300" y="99625"/>
            <a:ext cx="8613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アプリケーションの作成</a:t>
            </a:r>
            <a:endParaRPr/>
          </a:p>
        </p:txBody>
      </p:sp>
      <p:sp>
        <p:nvSpPr>
          <p:cNvPr id="3467" name="Google Shape;3467;p2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68" name="Google Shape;3468;p27"/>
          <p:cNvSpPr txBox="1"/>
          <p:nvPr>
            <p:ph idx="4294967295" type="subTitle"/>
          </p:nvPr>
        </p:nvSpPr>
        <p:spPr>
          <a:xfrm>
            <a:off x="718300" y="1138600"/>
            <a:ext cx="6647400" cy="3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>
                <a:solidFill>
                  <a:srgbClr val="000000"/>
                </a:solidFill>
              </a:rPr>
              <a:t>ターミナルから</a:t>
            </a:r>
            <a:r>
              <a:rPr lang="en">
                <a:solidFill>
                  <a:srgbClr val="000000"/>
                </a:solidFill>
              </a:rPr>
              <a:t>次のコマンドを実行</a:t>
            </a:r>
            <a:endParaRPr>
              <a:solidFill>
                <a:srgbClr val="00000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アプリケーション作成</a:t>
            </a:r>
            <a:endParaRPr>
              <a:solidFill>
                <a:srgbClr val="000000"/>
              </a:solidFill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▫"/>
            </a:pPr>
            <a:r>
              <a:rPr lang="en">
                <a:solidFill>
                  <a:srgbClr val="000000"/>
                </a:solidFill>
              </a:rPr>
              <a:t>ng new my-app1 --style=scss</a:t>
            </a:r>
            <a:endParaRPr>
              <a:solidFill>
                <a:srgbClr val="000000"/>
              </a:solidFill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▫"/>
            </a:pPr>
            <a:r>
              <a:rPr lang="en">
                <a:solidFill>
                  <a:srgbClr val="000000"/>
                </a:solidFill>
              </a:rPr>
              <a:t>? Would you like to add Angular routing? (y/N)⇒y</a:t>
            </a:r>
            <a:r>
              <a:rPr lang="en">
                <a:solidFill>
                  <a:srgbClr val="000000"/>
                </a:solidFill>
              </a:rPr>
              <a:t>  </a:t>
            </a:r>
            <a:endParaRPr>
              <a:solidFill>
                <a:srgbClr val="00000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アプリケーションルートに移動</a:t>
            </a:r>
            <a:endParaRPr>
              <a:solidFill>
                <a:srgbClr val="000000"/>
              </a:solidFill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▫"/>
            </a:pPr>
            <a:r>
              <a:rPr lang="en">
                <a:solidFill>
                  <a:srgbClr val="000000"/>
                </a:solidFill>
              </a:rPr>
              <a:t>cd my-app1  </a:t>
            </a:r>
            <a:endParaRPr>
              <a:solidFill>
                <a:srgbClr val="00000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アプリケーション実行</a:t>
            </a:r>
            <a:endParaRPr>
              <a:solidFill>
                <a:srgbClr val="000000"/>
              </a:solidFill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▫"/>
            </a:pPr>
            <a:r>
              <a:rPr lang="en">
                <a:solidFill>
                  <a:srgbClr val="000000"/>
                </a:solidFill>
              </a:rPr>
              <a:t>ng serve -o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2" name="Shape 3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3" name="Google Shape;3473;p28"/>
          <p:cNvSpPr txBox="1"/>
          <p:nvPr>
            <p:ph type="title"/>
          </p:nvPr>
        </p:nvSpPr>
        <p:spPr>
          <a:xfrm>
            <a:off x="836725" y="39155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アプリケーションの実行結果</a:t>
            </a:r>
            <a:endParaRPr/>
          </a:p>
        </p:txBody>
      </p:sp>
      <p:sp>
        <p:nvSpPr>
          <p:cNvPr id="3474" name="Google Shape;3474;p2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75" name="Google Shape;34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631" y="1356925"/>
            <a:ext cx="2269759" cy="32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9" name="Shape 3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0" name="Google Shape;3480;p29"/>
          <p:cNvSpPr txBox="1"/>
          <p:nvPr>
            <p:ph type="title"/>
          </p:nvPr>
        </p:nvSpPr>
        <p:spPr>
          <a:xfrm>
            <a:off x="718300" y="99625"/>
            <a:ext cx="6830400" cy="12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アプリケーションのフォルダ、ファイル構成の理解</a:t>
            </a:r>
            <a:endParaRPr/>
          </a:p>
        </p:txBody>
      </p:sp>
      <p:sp>
        <p:nvSpPr>
          <p:cNvPr id="3481" name="Google Shape;3481;p2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82" name="Google Shape;34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256" y="1355725"/>
            <a:ext cx="5482361" cy="3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6" name="Shape 3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7" name="Google Shape;3487;p30"/>
          <p:cNvSpPr txBox="1"/>
          <p:nvPr>
            <p:ph type="title"/>
          </p:nvPr>
        </p:nvSpPr>
        <p:spPr>
          <a:xfrm>
            <a:off x="718300" y="99625"/>
            <a:ext cx="6830400" cy="12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アプリケーションのフォルダ、ファイル構成の理解</a:t>
            </a:r>
            <a:endParaRPr/>
          </a:p>
        </p:txBody>
      </p:sp>
      <p:sp>
        <p:nvSpPr>
          <p:cNvPr id="3488" name="Google Shape;3488;p3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89" name="Google Shape;34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631" y="1466725"/>
            <a:ext cx="5482361" cy="3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323" name="Shape 3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4" name="Google Shape;3324;p13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スケジュール</a:t>
            </a:r>
            <a:endParaRPr/>
          </a:p>
        </p:txBody>
      </p:sp>
      <p:sp>
        <p:nvSpPr>
          <p:cNvPr id="3325" name="Google Shape;3325;p1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326" name="Google Shape;3326;p13"/>
          <p:cNvGraphicFramePr/>
          <p:nvPr/>
        </p:nvGraphicFramePr>
        <p:xfrm>
          <a:off x="545450" y="186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{361E1AD6-5993-490B-AE67-844A294A0EAA}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タイムスケジュール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内容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13:30~14:00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Angularについて説明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14:00~15:00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ハンズオン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15:00~16:00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休憩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16:00~17:00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ハンズオン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17:00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~17:30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クロージング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3" name="Shape 3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4" name="Google Shape;3494;p31"/>
          <p:cNvSpPr txBox="1"/>
          <p:nvPr>
            <p:ph type="title"/>
          </p:nvPr>
        </p:nvSpPr>
        <p:spPr>
          <a:xfrm>
            <a:off x="718300" y="99625"/>
            <a:ext cx="6830400" cy="12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アプリケーションのフォルダ、ファイル構成の理解</a:t>
            </a:r>
            <a:endParaRPr/>
          </a:p>
        </p:txBody>
      </p:sp>
      <p:sp>
        <p:nvSpPr>
          <p:cNvPr id="3495" name="Google Shape;3495;p3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96" name="Google Shape;34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631" y="1466725"/>
            <a:ext cx="5482361" cy="3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0" name="Shape 3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1" name="Google Shape;3501;p32"/>
          <p:cNvSpPr txBox="1"/>
          <p:nvPr>
            <p:ph type="title"/>
          </p:nvPr>
        </p:nvSpPr>
        <p:spPr>
          <a:xfrm>
            <a:off x="718300" y="99625"/>
            <a:ext cx="8613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デバッグ</a:t>
            </a:r>
            <a:r>
              <a:rPr lang="en"/>
              <a:t>実行</a:t>
            </a:r>
            <a:endParaRPr/>
          </a:p>
        </p:txBody>
      </p:sp>
      <p:sp>
        <p:nvSpPr>
          <p:cNvPr id="3502" name="Google Shape;3502;p3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3" name="Google Shape;3503;p32"/>
          <p:cNvSpPr txBox="1"/>
          <p:nvPr>
            <p:ph idx="4294967295" type="subTitle"/>
          </p:nvPr>
        </p:nvSpPr>
        <p:spPr>
          <a:xfrm>
            <a:off x="718300" y="1138600"/>
            <a:ext cx="6647400" cy="23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ターミナルでng serve </a:t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App.component.ts にブレイクポイントを設定 </a:t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「デバッグの開始」ボタンをクリック (もしくは F5 を押下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04" name="Google Shape;3504;p32"/>
          <p:cNvSpPr txBox="1"/>
          <p:nvPr/>
        </p:nvSpPr>
        <p:spPr>
          <a:xfrm>
            <a:off x="7403800" y="0"/>
            <a:ext cx="1740300" cy="551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コマンド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8" name="Shape 3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9" name="Google Shape;3509;p33"/>
          <p:cNvSpPr txBox="1"/>
          <p:nvPr>
            <p:ph type="title"/>
          </p:nvPr>
        </p:nvSpPr>
        <p:spPr>
          <a:xfrm>
            <a:off x="718300" y="99625"/>
            <a:ext cx="8613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アプリケーションの流れ</a:t>
            </a:r>
            <a:endParaRPr/>
          </a:p>
        </p:txBody>
      </p:sp>
      <p:sp>
        <p:nvSpPr>
          <p:cNvPr id="3510" name="Google Shape;3510;p3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1" name="Google Shape;3511;p33"/>
          <p:cNvSpPr txBox="1"/>
          <p:nvPr>
            <p:ph idx="4294967295" type="subTitle"/>
          </p:nvPr>
        </p:nvSpPr>
        <p:spPr>
          <a:xfrm>
            <a:off x="718300" y="1138600"/>
            <a:ext cx="66474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>
                <a:solidFill>
                  <a:srgbClr val="000000"/>
                </a:solidFill>
              </a:rPr>
              <a:t>アプリケーション実行の流れ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12" name="Google Shape;3512;p33"/>
          <p:cNvSpPr/>
          <p:nvPr/>
        </p:nvSpPr>
        <p:spPr>
          <a:xfrm>
            <a:off x="718300" y="2646425"/>
            <a:ext cx="1147200" cy="8574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Angular.json</a:t>
            </a:r>
            <a:endParaRPr sz="1200"/>
          </a:p>
        </p:txBody>
      </p:sp>
      <p:sp>
        <p:nvSpPr>
          <p:cNvPr id="3513" name="Google Shape;3513;p33"/>
          <p:cNvSpPr/>
          <p:nvPr/>
        </p:nvSpPr>
        <p:spPr>
          <a:xfrm>
            <a:off x="1954225" y="2934575"/>
            <a:ext cx="333000" cy="28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4" name="Google Shape;3514;p33"/>
          <p:cNvSpPr/>
          <p:nvPr/>
        </p:nvSpPr>
        <p:spPr>
          <a:xfrm>
            <a:off x="2461425" y="2646425"/>
            <a:ext cx="1147200" cy="8574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index.html</a:t>
            </a:r>
            <a:endParaRPr sz="1200"/>
          </a:p>
        </p:txBody>
      </p:sp>
      <p:sp>
        <p:nvSpPr>
          <p:cNvPr id="3515" name="Google Shape;3515;p33"/>
          <p:cNvSpPr/>
          <p:nvPr/>
        </p:nvSpPr>
        <p:spPr>
          <a:xfrm>
            <a:off x="3697350" y="2934575"/>
            <a:ext cx="333000" cy="28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6" name="Google Shape;3516;p33"/>
          <p:cNvSpPr/>
          <p:nvPr/>
        </p:nvSpPr>
        <p:spPr>
          <a:xfrm>
            <a:off x="4119075" y="2646425"/>
            <a:ext cx="1147200" cy="8574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main.ts</a:t>
            </a:r>
            <a:endParaRPr sz="1200"/>
          </a:p>
        </p:txBody>
      </p:sp>
      <p:sp>
        <p:nvSpPr>
          <p:cNvPr id="3517" name="Google Shape;3517;p33"/>
          <p:cNvSpPr/>
          <p:nvPr/>
        </p:nvSpPr>
        <p:spPr>
          <a:xfrm>
            <a:off x="5355000" y="2934575"/>
            <a:ext cx="333000" cy="28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8" name="Google Shape;3518;p33"/>
          <p:cNvSpPr/>
          <p:nvPr/>
        </p:nvSpPr>
        <p:spPr>
          <a:xfrm>
            <a:off x="5796775" y="2646425"/>
            <a:ext cx="1147200" cy="8574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app.module.ts</a:t>
            </a:r>
            <a:endParaRPr sz="1200"/>
          </a:p>
        </p:txBody>
      </p:sp>
      <p:sp>
        <p:nvSpPr>
          <p:cNvPr id="3519" name="Google Shape;3519;p33"/>
          <p:cNvSpPr/>
          <p:nvPr/>
        </p:nvSpPr>
        <p:spPr>
          <a:xfrm>
            <a:off x="7032700" y="2934575"/>
            <a:ext cx="333000" cy="28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0" name="Google Shape;3520;p33"/>
          <p:cNvSpPr/>
          <p:nvPr/>
        </p:nvSpPr>
        <p:spPr>
          <a:xfrm>
            <a:off x="7569925" y="2646425"/>
            <a:ext cx="1147200" cy="8574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app.component.ts</a:t>
            </a:r>
            <a:endParaRPr sz="1200"/>
          </a:p>
        </p:txBody>
      </p:sp>
      <p:sp>
        <p:nvSpPr>
          <p:cNvPr id="3521" name="Google Shape;3521;p33"/>
          <p:cNvSpPr txBox="1"/>
          <p:nvPr/>
        </p:nvSpPr>
        <p:spPr>
          <a:xfrm>
            <a:off x="718300" y="3900175"/>
            <a:ext cx="61425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参考：Angularの基本構造を理解して、アプリ開発を始めるには？ https://www.buildinsider.net/web/angulartips/002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5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p34"/>
          <p:cNvSpPr txBox="1"/>
          <p:nvPr>
            <p:ph type="title"/>
          </p:nvPr>
        </p:nvSpPr>
        <p:spPr>
          <a:xfrm>
            <a:off x="718300" y="136625"/>
            <a:ext cx="8613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ファイルの説明１</a:t>
            </a:r>
            <a:endParaRPr/>
          </a:p>
        </p:txBody>
      </p:sp>
      <p:sp>
        <p:nvSpPr>
          <p:cNvPr id="3527" name="Google Shape;3527;p3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28" name="Google Shape;3528;p34"/>
          <p:cNvSpPr txBox="1"/>
          <p:nvPr>
            <p:ph idx="4294967295" type="subTitle"/>
          </p:nvPr>
        </p:nvSpPr>
        <p:spPr>
          <a:xfrm>
            <a:off x="718300" y="682625"/>
            <a:ext cx="7237500" cy="11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>
                <a:solidFill>
                  <a:srgbClr val="000000"/>
                </a:solidFill>
              </a:rPr>
              <a:t>angular.json  </a:t>
            </a:r>
            <a:endParaRPr>
              <a:solidFill>
                <a:srgbClr val="00000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>
                <a:solidFill>
                  <a:srgbClr val="000000"/>
                </a:solidFill>
              </a:rPr>
              <a:t>Angular プロジェクトの各種設定が記述されているファイル。アプリケーションのエントリポイントの 指定がなされている。  </a:t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>
                <a:solidFill>
                  <a:srgbClr val="000000"/>
                </a:solidFill>
              </a:rPr>
              <a:t>index.html  </a:t>
            </a:r>
            <a:endParaRPr>
              <a:solidFill>
                <a:srgbClr val="00000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>
                <a:solidFill>
                  <a:srgbClr val="000000"/>
                </a:solidFill>
              </a:rPr>
              <a:t>app.module に含まれている app.component を含んでいる。 </a:t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>
                <a:solidFill>
                  <a:srgbClr val="000000"/>
                </a:solidFill>
              </a:rPr>
              <a:t> main.ts  </a:t>
            </a:r>
            <a:endParaRPr>
              <a:solidFill>
                <a:srgbClr val="00000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>
                <a:solidFill>
                  <a:srgbClr val="000000"/>
                </a:solidFill>
              </a:rPr>
              <a:t>アプリケーション起動に必要な機能のインポートを行う。また、アプリケーション起動時のモジュール を指定する。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2" name="Shape 3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3" name="Google Shape;3533;p35"/>
          <p:cNvSpPr txBox="1"/>
          <p:nvPr>
            <p:ph type="title"/>
          </p:nvPr>
        </p:nvSpPr>
        <p:spPr>
          <a:xfrm>
            <a:off x="718300" y="136625"/>
            <a:ext cx="8613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ファイルの説明２</a:t>
            </a:r>
            <a:endParaRPr/>
          </a:p>
        </p:txBody>
      </p:sp>
      <p:sp>
        <p:nvSpPr>
          <p:cNvPr id="3534" name="Google Shape;3534;p3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5" name="Google Shape;3535;p35"/>
          <p:cNvSpPr txBox="1"/>
          <p:nvPr>
            <p:ph idx="4294967295" type="subTitle"/>
          </p:nvPr>
        </p:nvSpPr>
        <p:spPr>
          <a:xfrm>
            <a:off x="718300" y="682625"/>
            <a:ext cx="7237500" cy="11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>
                <a:solidFill>
                  <a:srgbClr val="000000"/>
                </a:solidFill>
              </a:rPr>
              <a:t>  app.module.ts  ルートモジュール。</a:t>
            </a:r>
            <a:endParaRPr>
              <a:solidFill>
                <a:srgbClr val="00000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>
                <a:solidFill>
                  <a:srgbClr val="000000"/>
                </a:solidFill>
              </a:rPr>
              <a:t>main.ts にてアプリケーション起動時に読み込まれる。モジュール内で利用するコ ンポーネントを登録する。  </a:t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>
                <a:solidFill>
                  <a:srgbClr val="000000"/>
                </a:solidFill>
              </a:rPr>
              <a:t>app.component.ts  </a:t>
            </a:r>
            <a:endParaRPr>
              <a:solidFill>
                <a:srgbClr val="00000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>
                <a:solidFill>
                  <a:srgbClr val="000000"/>
                </a:solidFill>
              </a:rPr>
              <a:t>画面上に表示される UI (HTML) や、UI に紐づくロジックが含まれる。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9" name="Shape 3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0" name="Google Shape;3540;p36"/>
          <p:cNvSpPr txBox="1"/>
          <p:nvPr>
            <p:ph type="title"/>
          </p:nvPr>
        </p:nvSpPr>
        <p:spPr>
          <a:xfrm>
            <a:off x="718300" y="136625"/>
            <a:ext cx="8613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枠を</a:t>
            </a:r>
            <a:r>
              <a:rPr lang="en"/>
              <a:t>作る</a:t>
            </a:r>
            <a:endParaRPr/>
          </a:p>
        </p:txBody>
      </p:sp>
      <p:sp>
        <p:nvSpPr>
          <p:cNvPr id="3541" name="Google Shape;3541;p3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42" name="Google Shape;3542;p36"/>
          <p:cNvSpPr txBox="1"/>
          <p:nvPr>
            <p:ph idx="4294967295" type="subTitle"/>
          </p:nvPr>
        </p:nvSpPr>
        <p:spPr>
          <a:xfrm>
            <a:off x="718300" y="682625"/>
            <a:ext cx="7237500" cy="11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>
                <a:solidFill>
                  <a:srgbClr val="000000"/>
                </a:solidFill>
              </a:rPr>
              <a:t>プロジェクト作成</a:t>
            </a:r>
            <a:endParaRPr>
              <a:solidFill>
                <a:srgbClr val="00000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>
                <a:solidFill>
                  <a:srgbClr val="000000"/>
                </a:solidFill>
              </a:rPr>
              <a:t>ng new costcalc --style=scss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>
                <a:solidFill>
                  <a:srgbClr val="000000"/>
                </a:solidFill>
              </a:rPr>
              <a:t>ディレクトリ移動</a:t>
            </a:r>
            <a:endParaRPr>
              <a:solidFill>
                <a:srgbClr val="00000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>
                <a:solidFill>
                  <a:srgbClr val="000000"/>
                </a:solidFill>
              </a:rPr>
              <a:t>cd src/app</a:t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>
                <a:solidFill>
                  <a:srgbClr val="000000"/>
                </a:solidFill>
              </a:rPr>
              <a:t>モジュール作成</a:t>
            </a:r>
            <a:endParaRPr>
              <a:solidFill>
                <a:srgbClr val="00000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>
                <a:solidFill>
                  <a:srgbClr val="000000"/>
                </a:solidFill>
              </a:rPr>
              <a:t>ng g m costcalc --routing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>
                <a:solidFill>
                  <a:schemeClr val="dk1"/>
                </a:solidFill>
              </a:rPr>
              <a:t>ディレクトリ移動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lang="en">
                <a:solidFill>
                  <a:schemeClr val="dk1"/>
                </a:solidFill>
              </a:rPr>
              <a:t>cd costcalc</a:t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>
                <a:solidFill>
                  <a:srgbClr val="000000"/>
                </a:solidFill>
              </a:rPr>
              <a:t>コンポーネント作成</a:t>
            </a:r>
            <a:endParaRPr>
              <a:solidFill>
                <a:srgbClr val="00000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>
                <a:solidFill>
                  <a:srgbClr val="000000"/>
                </a:solidFill>
              </a:rPr>
              <a:t>ng g c host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43" name="Google Shape;3543;p36"/>
          <p:cNvSpPr txBox="1"/>
          <p:nvPr/>
        </p:nvSpPr>
        <p:spPr>
          <a:xfrm>
            <a:off x="7403800" y="0"/>
            <a:ext cx="1740300" cy="551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コマンド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547" name="Shape 3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8" name="Google Shape;3548;p37"/>
          <p:cNvSpPr txBox="1"/>
          <p:nvPr>
            <p:ph type="title"/>
          </p:nvPr>
        </p:nvSpPr>
        <p:spPr>
          <a:xfrm>
            <a:off x="718300" y="136625"/>
            <a:ext cx="8613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ルーティングをする１</a:t>
            </a:r>
            <a:endParaRPr/>
          </a:p>
        </p:txBody>
      </p:sp>
      <p:sp>
        <p:nvSpPr>
          <p:cNvPr id="3549" name="Google Shape;3549;p3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50" name="Google Shape;3550;p37"/>
          <p:cNvSpPr txBox="1"/>
          <p:nvPr>
            <p:ph idx="4294967295" type="subTitle"/>
          </p:nvPr>
        </p:nvSpPr>
        <p:spPr>
          <a:xfrm>
            <a:off x="718300" y="508400"/>
            <a:ext cx="7237500" cy="44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>
                <a:solidFill>
                  <a:srgbClr val="000000"/>
                </a:solidFill>
              </a:rPr>
              <a:t>app-routing.module.ts</a:t>
            </a:r>
            <a:endParaRPr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>
                <a:solidFill>
                  <a:srgbClr val="000000"/>
                </a:solidFill>
              </a:rPr>
              <a:t>costcalc-routing.module.ts</a:t>
            </a:r>
            <a:endParaRPr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51" name="Google Shape;3551;p37"/>
          <p:cNvSpPr txBox="1"/>
          <p:nvPr/>
        </p:nvSpPr>
        <p:spPr>
          <a:xfrm>
            <a:off x="1098050" y="1631200"/>
            <a:ext cx="7621800" cy="14943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routes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Routes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path: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redirectTo: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'costcalc'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pathMatch: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'full'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path: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'costcalc'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loadChildren: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'./costcalc/costcalc.module#CostcalcModule'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552" name="Google Shape;3552;p37"/>
          <p:cNvSpPr txBox="1"/>
          <p:nvPr/>
        </p:nvSpPr>
        <p:spPr>
          <a:xfrm>
            <a:off x="1151650" y="3728425"/>
            <a:ext cx="7568100" cy="133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routes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Routes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path: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children: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path: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redirectTo: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'host'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path: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redirectTo: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pathMatch: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'prefix'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path: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'host'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component: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HostComponent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]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53" name="Google Shape;3553;p37"/>
          <p:cNvSpPr txBox="1"/>
          <p:nvPr/>
        </p:nvSpPr>
        <p:spPr>
          <a:xfrm>
            <a:off x="7403800" y="0"/>
            <a:ext cx="1740300" cy="551700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エディタ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557" name="Shape 3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8" name="Google Shape;3558;p38"/>
          <p:cNvSpPr txBox="1"/>
          <p:nvPr>
            <p:ph type="title"/>
          </p:nvPr>
        </p:nvSpPr>
        <p:spPr>
          <a:xfrm>
            <a:off x="718300" y="136625"/>
            <a:ext cx="8613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ルーティングをする２</a:t>
            </a:r>
            <a:endParaRPr/>
          </a:p>
        </p:txBody>
      </p:sp>
      <p:sp>
        <p:nvSpPr>
          <p:cNvPr id="3559" name="Google Shape;3559;p3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60" name="Google Shape;3560;p38"/>
          <p:cNvSpPr txBox="1"/>
          <p:nvPr>
            <p:ph idx="4294967295" type="subTitle"/>
          </p:nvPr>
        </p:nvSpPr>
        <p:spPr>
          <a:xfrm>
            <a:off x="718300" y="508400"/>
            <a:ext cx="7237500" cy="44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>
                <a:solidFill>
                  <a:srgbClr val="000000"/>
                </a:solidFill>
              </a:rPr>
              <a:t>costcalc-routing.module.ts</a:t>
            </a:r>
            <a:endParaRPr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61" name="Google Shape;3561;p38"/>
          <p:cNvSpPr txBox="1"/>
          <p:nvPr/>
        </p:nvSpPr>
        <p:spPr>
          <a:xfrm>
            <a:off x="718300" y="1866725"/>
            <a:ext cx="7663800" cy="29613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routes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Routes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path: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children: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path: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redirectTo: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'host'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path: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redirectTo: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pathMatch: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'prefix'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path: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'host'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component: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HostComponent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]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62" name="Google Shape;3562;p38"/>
          <p:cNvSpPr txBox="1"/>
          <p:nvPr/>
        </p:nvSpPr>
        <p:spPr>
          <a:xfrm>
            <a:off x="7403800" y="0"/>
            <a:ext cx="1740300" cy="551700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エディタ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6" name="Shape 3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7" name="Google Shape;3567;p39"/>
          <p:cNvSpPr txBox="1"/>
          <p:nvPr>
            <p:ph type="title"/>
          </p:nvPr>
        </p:nvSpPr>
        <p:spPr>
          <a:xfrm>
            <a:off x="718300" y="136625"/>
            <a:ext cx="8613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	Angular Materialの</a:t>
            </a:r>
            <a:r>
              <a:rPr lang="en"/>
              <a:t>インストール</a:t>
            </a:r>
            <a:endParaRPr/>
          </a:p>
        </p:txBody>
      </p:sp>
      <p:sp>
        <p:nvSpPr>
          <p:cNvPr id="3568" name="Google Shape;3568;p3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69" name="Google Shape;3569;p39"/>
          <p:cNvSpPr txBox="1"/>
          <p:nvPr>
            <p:ph idx="4294967295" type="subTitle"/>
          </p:nvPr>
        </p:nvSpPr>
        <p:spPr>
          <a:xfrm>
            <a:off x="718300" y="682625"/>
            <a:ext cx="69711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>
                <a:solidFill>
                  <a:srgbClr val="000000"/>
                </a:solidFill>
              </a:rPr>
              <a:t>Angular Materialの</a:t>
            </a:r>
            <a:r>
              <a:rPr lang="en">
                <a:solidFill>
                  <a:srgbClr val="000000"/>
                </a:solidFill>
              </a:rPr>
              <a:t>サイト</a:t>
            </a:r>
            <a:endParaRPr>
              <a:solidFill>
                <a:srgbClr val="00000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https://material.angular.io/</a:t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>
                <a:solidFill>
                  <a:srgbClr val="000000"/>
                </a:solidFill>
              </a:rPr>
              <a:t>Get stratedを参考にインストールを行う</a:t>
            </a:r>
            <a:endParaRPr>
              <a:solidFill>
                <a:srgbClr val="00000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>
                <a:solidFill>
                  <a:srgbClr val="000000"/>
                </a:solidFill>
              </a:rPr>
              <a:t> npm install --save @angular/material @angular/cdk @angular/animations</a:t>
            </a:r>
            <a:endParaRPr>
              <a:solidFill>
                <a:srgbClr val="00000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>
                <a:solidFill>
                  <a:srgbClr val="000000"/>
                </a:solidFill>
              </a:rPr>
              <a:t>ng add @angular/material</a:t>
            </a:r>
            <a:endParaRPr>
              <a:solidFill>
                <a:srgbClr val="00000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>
                <a:solidFill>
                  <a:srgbClr val="000000"/>
                </a:solidFill>
              </a:rPr>
              <a:t>テーマとかhammer.jsのインストールを聞かれるからテーマとhammer.jsをYes</a:t>
            </a:r>
            <a:endParaRPr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70" name="Google Shape;3570;p39"/>
          <p:cNvSpPr txBox="1"/>
          <p:nvPr/>
        </p:nvSpPr>
        <p:spPr>
          <a:xfrm>
            <a:off x="7403800" y="0"/>
            <a:ext cx="1740300" cy="551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コマンド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4" name="Shape 3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5" name="Google Shape;3575;p40"/>
          <p:cNvSpPr txBox="1"/>
          <p:nvPr>
            <p:ph type="title"/>
          </p:nvPr>
        </p:nvSpPr>
        <p:spPr>
          <a:xfrm>
            <a:off x="718300" y="136625"/>
            <a:ext cx="8613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モジュールの設定</a:t>
            </a:r>
            <a:endParaRPr/>
          </a:p>
        </p:txBody>
      </p:sp>
      <p:sp>
        <p:nvSpPr>
          <p:cNvPr id="3576" name="Google Shape;3576;p4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7" name="Google Shape;3577;p40"/>
          <p:cNvSpPr txBox="1"/>
          <p:nvPr>
            <p:ph idx="4294967295" type="subTitle"/>
          </p:nvPr>
        </p:nvSpPr>
        <p:spPr>
          <a:xfrm>
            <a:off x="718300" y="682625"/>
            <a:ext cx="7237500" cy="3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>
                <a:solidFill>
                  <a:srgbClr val="000000"/>
                </a:solidFill>
              </a:rPr>
              <a:t>  myapp/src/app/costcalc/costcalc.module.ts</a:t>
            </a:r>
            <a:endParaRPr>
              <a:solidFill>
                <a:srgbClr val="00000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importとimports</a:t>
            </a:r>
            <a:r>
              <a:rPr lang="en">
                <a:solidFill>
                  <a:srgbClr val="000000"/>
                </a:solidFill>
              </a:rPr>
              <a:t>  を</a:t>
            </a:r>
            <a:r>
              <a:rPr lang="en">
                <a:solidFill>
                  <a:srgbClr val="000000"/>
                </a:solidFill>
              </a:rPr>
              <a:t>書く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78" name="Google Shape;3578;p40"/>
          <p:cNvSpPr txBox="1"/>
          <p:nvPr/>
        </p:nvSpPr>
        <p:spPr>
          <a:xfrm>
            <a:off x="7403800" y="0"/>
            <a:ext cx="1740300" cy="551700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エディタ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0" name="Shape 3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1" name="Google Shape;3331;p14"/>
          <p:cNvSpPr txBox="1"/>
          <p:nvPr>
            <p:ph idx="4294967295" type="ctrTitle"/>
          </p:nvPr>
        </p:nvSpPr>
        <p:spPr>
          <a:xfrm>
            <a:off x="3319625" y="668950"/>
            <a:ext cx="3731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rPr b="0" i="0" lang="en" sz="60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HELLO!</a:t>
            </a:r>
            <a:endParaRPr b="0" i="0" sz="6000" u="none" cap="none" strike="noStrike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3332" name="Google Shape;3332;p14"/>
          <p:cNvSpPr txBox="1"/>
          <p:nvPr>
            <p:ph idx="4294967295" type="subTitle"/>
          </p:nvPr>
        </p:nvSpPr>
        <p:spPr>
          <a:xfrm>
            <a:off x="3319625" y="1968725"/>
            <a:ext cx="4148700" cy="24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佐々木　朝弘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</a:pPr>
            <a:r>
              <a:rPr lang="en"/>
              <a:t>所属：運輸システム事業部</a:t>
            </a:r>
            <a:endParaRPr b="0" i="0" sz="2400" u="none" cap="none" strike="noStrike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開発歴：Angular歴1年</a:t>
            </a:r>
            <a:endParaRPr b="1" i="0" sz="2400" u="none" cap="none" strike="noStrike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descr="photo-1434030216411-0b793f4b4173.jpg" id="3333" name="Google Shape;3333;p14"/>
          <p:cNvPicPr preferRelativeResize="0"/>
          <p:nvPr/>
        </p:nvPicPr>
        <p:blipFill rotWithShape="1">
          <a:blip r:embed="rId3">
            <a:alphaModFix/>
          </a:blip>
          <a:srcRect b="0" l="23367" r="21416" t="0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4" name="Google Shape;3334;p1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2" name="Shape 3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3" name="Google Shape;3583;p41"/>
          <p:cNvSpPr txBox="1"/>
          <p:nvPr>
            <p:ph type="title"/>
          </p:nvPr>
        </p:nvSpPr>
        <p:spPr>
          <a:xfrm>
            <a:off x="380600" y="110650"/>
            <a:ext cx="8613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ここからが本格的なコーディング</a:t>
            </a:r>
            <a:endParaRPr/>
          </a:p>
        </p:txBody>
      </p:sp>
      <p:sp>
        <p:nvSpPr>
          <p:cNvPr id="3584" name="Google Shape;3584;p4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5" name="Google Shape;3585;p41"/>
          <p:cNvSpPr txBox="1"/>
          <p:nvPr>
            <p:ph idx="4294967295" type="subTitle"/>
          </p:nvPr>
        </p:nvSpPr>
        <p:spPr>
          <a:xfrm>
            <a:off x="718300" y="682625"/>
            <a:ext cx="7897500" cy="31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>
                <a:solidFill>
                  <a:srgbClr val="000000"/>
                </a:solidFill>
              </a:rPr>
              <a:t>  Materal Designの</a:t>
            </a:r>
            <a:r>
              <a:rPr lang="en">
                <a:solidFill>
                  <a:srgbClr val="000000"/>
                </a:solidFill>
              </a:rPr>
              <a:t>コンポーネントサイトを見ながらデザインしていく</a:t>
            </a:r>
            <a:endParaRPr>
              <a:solidFill>
                <a:srgbClr val="00000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>
                <a:solidFill>
                  <a:srgbClr val="000000"/>
                </a:solidFill>
              </a:rPr>
              <a:t>https://material.angular.io/components/categories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86" name="Google Shape;3586;p41"/>
          <p:cNvSpPr txBox="1"/>
          <p:nvPr/>
        </p:nvSpPr>
        <p:spPr>
          <a:xfrm>
            <a:off x="7403800" y="0"/>
            <a:ext cx="1740300" cy="551700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エディタ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0" name="Shape 3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1" name="Google Shape;3591;p42"/>
          <p:cNvSpPr txBox="1"/>
          <p:nvPr>
            <p:ph type="title"/>
          </p:nvPr>
        </p:nvSpPr>
        <p:spPr>
          <a:xfrm>
            <a:off x="718300" y="136625"/>
            <a:ext cx="8613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	PWA</a:t>
            </a:r>
            <a:endParaRPr/>
          </a:p>
        </p:txBody>
      </p:sp>
      <p:sp>
        <p:nvSpPr>
          <p:cNvPr id="3592" name="Google Shape;3592;p4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93" name="Google Shape;3593;p42"/>
          <p:cNvSpPr txBox="1"/>
          <p:nvPr>
            <p:ph idx="4294967295" type="subTitle"/>
          </p:nvPr>
        </p:nvSpPr>
        <p:spPr>
          <a:xfrm>
            <a:off x="718300" y="682625"/>
            <a:ext cx="69711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>
                <a:solidFill>
                  <a:srgbClr val="000000"/>
                </a:solidFill>
              </a:rPr>
              <a:t>PWA</a:t>
            </a:r>
            <a:endParaRPr>
              <a:solidFill>
                <a:srgbClr val="00000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>
                <a:solidFill>
                  <a:srgbClr val="000000"/>
                </a:solidFill>
              </a:rPr>
              <a:t>https://angular.jp/guide/service-worker-getting-started</a:t>
            </a:r>
            <a:endParaRPr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PWAはWebアプリケーションをネイティブアプリのように動作させる仕組み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94" name="Google Shape;3594;p42"/>
          <p:cNvSpPr txBox="1"/>
          <p:nvPr/>
        </p:nvSpPr>
        <p:spPr>
          <a:xfrm>
            <a:off x="7403800" y="0"/>
            <a:ext cx="1740300" cy="551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コマンド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8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9" name="Google Shape;3599;p43"/>
          <p:cNvSpPr txBox="1"/>
          <p:nvPr>
            <p:ph type="title"/>
          </p:nvPr>
        </p:nvSpPr>
        <p:spPr>
          <a:xfrm>
            <a:off x="718300" y="99625"/>
            <a:ext cx="8613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デバック設定</a:t>
            </a:r>
            <a:endParaRPr/>
          </a:p>
        </p:txBody>
      </p:sp>
      <p:sp>
        <p:nvSpPr>
          <p:cNvPr id="3600" name="Google Shape;3600;p4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1" name="Google Shape;3601;p43"/>
          <p:cNvSpPr txBox="1"/>
          <p:nvPr>
            <p:ph idx="4294967295" type="subTitle"/>
          </p:nvPr>
        </p:nvSpPr>
        <p:spPr>
          <a:xfrm>
            <a:off x="718300" y="1138600"/>
            <a:ext cx="66474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>
                <a:solidFill>
                  <a:srgbClr val="000000"/>
                </a:solidFill>
              </a:rPr>
              <a:t>Visual Studio Code にて下記メニューを選択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602" name="Google Shape;360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631" y="1933000"/>
            <a:ext cx="5824374" cy="30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3" name="Google Shape;3603;p43"/>
          <p:cNvSpPr/>
          <p:nvPr/>
        </p:nvSpPr>
        <p:spPr>
          <a:xfrm>
            <a:off x="703075" y="3226725"/>
            <a:ext cx="555000" cy="325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4" name="Google Shape;3604;p43"/>
          <p:cNvSpPr/>
          <p:nvPr/>
        </p:nvSpPr>
        <p:spPr>
          <a:xfrm>
            <a:off x="4378225" y="2553250"/>
            <a:ext cx="1564500" cy="192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8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9" name="Google Shape;3609;p44"/>
          <p:cNvSpPr txBox="1"/>
          <p:nvPr>
            <p:ph type="title"/>
          </p:nvPr>
        </p:nvSpPr>
        <p:spPr>
          <a:xfrm>
            <a:off x="718300" y="99625"/>
            <a:ext cx="8613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デバック設定</a:t>
            </a:r>
            <a:endParaRPr/>
          </a:p>
        </p:txBody>
      </p:sp>
      <p:sp>
        <p:nvSpPr>
          <p:cNvPr id="3610" name="Google Shape;3610;p4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1" name="Google Shape;3611;p44"/>
          <p:cNvSpPr txBox="1"/>
          <p:nvPr>
            <p:ph idx="4294967295" type="subTitle"/>
          </p:nvPr>
        </p:nvSpPr>
        <p:spPr>
          <a:xfrm>
            <a:off x="718300" y="1138600"/>
            <a:ext cx="66474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>
                <a:solidFill>
                  <a:srgbClr val="000000"/>
                </a:solidFill>
              </a:rPr>
              <a:t>Visual Studio Code にて下記メニューを選択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612" name="Google Shape;361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800" y="1902975"/>
            <a:ext cx="7553899" cy="304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3" name="Google Shape;3613;p44"/>
          <p:cNvSpPr/>
          <p:nvPr/>
        </p:nvSpPr>
        <p:spPr>
          <a:xfrm>
            <a:off x="1768775" y="3833575"/>
            <a:ext cx="2516400" cy="192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4" name="Google Shape;3614;p44"/>
          <p:cNvSpPr/>
          <p:nvPr/>
        </p:nvSpPr>
        <p:spPr>
          <a:xfrm>
            <a:off x="5321125" y="3337725"/>
            <a:ext cx="1383900" cy="857400"/>
          </a:xfrm>
          <a:prstGeom prst="wedgeRectCallout">
            <a:avLst>
              <a:gd fmla="val -119521" name="adj1"/>
              <a:gd fmla="val 2509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urlのport番号を8080から4200に変更します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8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p45"/>
          <p:cNvSpPr txBox="1"/>
          <p:nvPr>
            <p:ph type="title"/>
          </p:nvPr>
        </p:nvSpPr>
        <p:spPr>
          <a:xfrm>
            <a:off x="718300" y="136625"/>
            <a:ext cx="8613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チュートリアル</a:t>
            </a:r>
            <a:endParaRPr/>
          </a:p>
        </p:txBody>
      </p:sp>
      <p:sp>
        <p:nvSpPr>
          <p:cNvPr id="3620" name="Google Shape;3620;p4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1" name="Google Shape;3621;p45"/>
          <p:cNvSpPr txBox="1"/>
          <p:nvPr>
            <p:ph idx="4294967295" type="subTitle"/>
          </p:nvPr>
        </p:nvSpPr>
        <p:spPr>
          <a:xfrm>
            <a:off x="718300" y="682625"/>
            <a:ext cx="7237500" cy="11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>
                <a:solidFill>
                  <a:srgbClr val="000000"/>
                </a:solidFill>
              </a:rPr>
              <a:t>Angular公式チュートリアル</a:t>
            </a:r>
            <a:endParaRPr>
              <a:solidFill>
                <a:srgbClr val="00000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>
                <a:solidFill>
                  <a:srgbClr val="000000"/>
                </a:solidFill>
              </a:rPr>
              <a:t>https://angular.jp/tutorial </a:t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>
                <a:solidFill>
                  <a:srgbClr val="000000"/>
                </a:solidFill>
              </a:rPr>
              <a:t>Angular Materialデザイン</a:t>
            </a:r>
            <a:endParaRPr>
              <a:solidFill>
                <a:srgbClr val="00000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>
                <a:solidFill>
                  <a:srgbClr val="000000"/>
                </a:solidFill>
              </a:rPr>
              <a:t>https://material.angular.io/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5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p46"/>
          <p:cNvSpPr txBox="1"/>
          <p:nvPr>
            <p:ph idx="4294967295" type="ctrTitle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rPr b="0" i="0" lang="en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rPr>
              <a:t>THANKS!</a:t>
            </a:r>
            <a:endParaRPr b="0" i="0" sz="6000" u="none" cap="none" strike="noStrike">
              <a:solidFill>
                <a:srgbClr val="80BFB7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3627" name="Google Shape;3627;p46"/>
          <p:cNvSpPr txBox="1"/>
          <p:nvPr>
            <p:ph idx="4294967295" type="subTitle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</a:pPr>
            <a:r>
              <a:rPr b="0" i="0" lang="en" sz="3600" u="none" cap="none" strike="noStrike">
                <a:solidFill>
                  <a:srgbClr val="D3EBD5"/>
                </a:solidFill>
                <a:highlight>
                  <a:srgbClr val="01597F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Any questions?</a:t>
            </a:r>
            <a:endParaRPr b="0" i="0" sz="3600" u="none" cap="none" strike="noStrike">
              <a:solidFill>
                <a:srgbClr val="D3EBD5"/>
              </a:solidFill>
              <a:highlight>
                <a:srgbClr val="01597F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628" name="Google Shape;3628;p46"/>
          <p:cNvSpPr txBox="1"/>
          <p:nvPr>
            <p:ph idx="4294967295" type="body"/>
          </p:nvPr>
        </p:nvSpPr>
        <p:spPr>
          <a:xfrm>
            <a:off x="685800" y="2769200"/>
            <a:ext cx="7131900" cy="16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rgbClr val="D3EBD5"/>
                </a:solidFill>
              </a:rPr>
              <a:t>質問など思い出したらメールください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3629" name="Google Shape;3629;p4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3" name="Shape 3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4" name="Google Shape;3634;p4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次回告知</a:t>
            </a:r>
            <a:endParaRPr/>
          </a:p>
        </p:txBody>
      </p:sp>
      <p:sp>
        <p:nvSpPr>
          <p:cNvPr id="3635" name="Google Shape;3635;p47"/>
          <p:cNvSpPr txBox="1"/>
          <p:nvPr>
            <p:ph idx="1" type="body"/>
          </p:nvPr>
        </p:nvSpPr>
        <p:spPr>
          <a:xfrm>
            <a:off x="718300" y="1733550"/>
            <a:ext cx="8244000" cy="30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/>
              <a:t>次回もやる予定です。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PWAとFirebase（NoSQL	）			7月末予定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Cloud画像認識						9月末予定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AdobeXD	（プロトタイプ作成）	10月末予定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ハッカソンで何か作る！			11月末予定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6" name="Google Shape;3636;p4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0" name="Shape 3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1" name="Google Shape;3641;p48"/>
          <p:cNvSpPr txBox="1"/>
          <p:nvPr>
            <p:ph type="title"/>
          </p:nvPr>
        </p:nvSpPr>
        <p:spPr>
          <a:xfrm>
            <a:off x="718300" y="739375"/>
            <a:ext cx="6907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アンケート</a:t>
            </a:r>
            <a:endParaRPr/>
          </a:p>
        </p:txBody>
      </p:sp>
      <p:sp>
        <p:nvSpPr>
          <p:cNvPr id="3642" name="Google Shape;3642;p48"/>
          <p:cNvSpPr txBox="1"/>
          <p:nvPr>
            <p:ph idx="1" type="body"/>
          </p:nvPr>
        </p:nvSpPr>
        <p:spPr>
          <a:xfrm>
            <a:off x="718300" y="2359225"/>
            <a:ext cx="69075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https://forms.gle/K1A8ZK3GakTi55h67</a:t>
            </a:r>
            <a:endParaRPr b="1">
              <a:solidFill>
                <a:srgbClr val="003B55"/>
              </a:solidFill>
            </a:endParaRPr>
          </a:p>
        </p:txBody>
      </p:sp>
      <p:sp>
        <p:nvSpPr>
          <p:cNvPr id="3643" name="Google Shape;3643;p48"/>
          <p:cNvSpPr txBox="1"/>
          <p:nvPr/>
        </p:nvSpPr>
        <p:spPr>
          <a:xfrm>
            <a:off x="718300" y="1554650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800" u="none" cap="none" strike="noStrike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800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アンケートに協力お願いします。</a:t>
            </a:r>
            <a:endParaRPr b="0" sz="1800" u="none" cap="none" strike="noStrike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644" name="Google Shape;3644;p4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45" name="Google Shape;364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2399" y="2998225"/>
            <a:ext cx="1758500" cy="175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8" name="Shape 3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9" name="Google Shape;3339;p1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0" name="Google Shape;3340;p15"/>
          <p:cNvSpPr txBox="1"/>
          <p:nvPr/>
        </p:nvSpPr>
        <p:spPr>
          <a:xfrm>
            <a:off x="365881" y="350634"/>
            <a:ext cx="6711903" cy="241319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rPr b="0" i="0" lang="en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目的：</a:t>
            </a:r>
            <a:br>
              <a:rPr b="0" i="0" lang="en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</a:br>
            <a:r>
              <a:rPr b="0" i="0" lang="en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最新Webフレー</a:t>
            </a:r>
            <a:r>
              <a:rPr lang="en"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ム</a:t>
            </a:r>
            <a:r>
              <a:rPr b="0" i="0" lang="en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ワークに触れてなんでもできる事を体験する</a:t>
            </a:r>
            <a:endParaRPr b="0" i="0" sz="3600" u="none" cap="none" strike="noStrike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4" name="Shape 3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5" name="Google Shape;3345;p1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6" name="Google Shape;3346;p16"/>
          <p:cNvSpPr txBox="1"/>
          <p:nvPr/>
        </p:nvSpPr>
        <p:spPr>
          <a:xfrm>
            <a:off x="365881" y="350634"/>
            <a:ext cx="6711903" cy="241319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rPr b="0" i="0" lang="en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デモ：</a:t>
            </a:r>
            <a:br>
              <a:rPr b="0" i="0" lang="en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</a:br>
            <a:r>
              <a:rPr b="0" i="0" lang="en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今日作るアプリのデモをします</a:t>
            </a:r>
            <a:endParaRPr b="0" i="0" sz="3600" u="none" cap="none" strike="noStrike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0" name="Shape 3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1" name="Google Shape;3351;p17"/>
          <p:cNvSpPr txBox="1"/>
          <p:nvPr>
            <p:ph idx="4294967295" type="ctrTitle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rPr b="0" i="0" lang="en" sz="7200" u="none" cap="none" strike="noStrike">
                <a:solidFill>
                  <a:srgbClr val="D3EBD5"/>
                </a:solidFill>
                <a:latin typeface="Dosis Light"/>
                <a:ea typeface="Dosis Light"/>
                <a:cs typeface="Dosis Light"/>
                <a:sym typeface="Dosis Light"/>
              </a:rPr>
              <a:t>環境準備</a:t>
            </a:r>
            <a:endParaRPr b="0" i="0" sz="7200" u="none" cap="none" strike="noStrike">
              <a:solidFill>
                <a:srgbClr val="D3EBD5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3352" name="Google Shape;3352;p17"/>
          <p:cNvSpPr/>
          <p:nvPr/>
        </p:nvSpPr>
        <p:spPr>
          <a:xfrm>
            <a:off x="2347313" y="2155769"/>
            <a:ext cx="270850" cy="25861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53" name="Google Shape;3353;p17"/>
          <p:cNvGrpSpPr/>
          <p:nvPr/>
        </p:nvGrpSpPr>
        <p:grpSpPr>
          <a:xfrm>
            <a:off x="2011274" y="703737"/>
            <a:ext cx="1160371" cy="1160688"/>
            <a:chOff x="6654650" y="3665275"/>
            <a:chExt cx="409100" cy="409125"/>
          </a:xfrm>
        </p:grpSpPr>
        <p:sp>
          <p:nvSpPr>
            <p:cNvPr id="3354" name="Google Shape;3354;p1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Google Shape;3355;p1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56" name="Google Shape;3356;p17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357" name="Google Shape;3357;p1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Google Shape;3358;p1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9" name="Google Shape;3359;p1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0" name="Google Shape;3360;p1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61" name="Google Shape;3361;p17"/>
          <p:cNvSpPr/>
          <p:nvPr/>
        </p:nvSpPr>
        <p:spPr>
          <a:xfrm rot="2466991">
            <a:off x="978868" y="928441"/>
            <a:ext cx="376301" cy="35930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2" name="Google Shape;3362;p17"/>
          <p:cNvSpPr/>
          <p:nvPr/>
        </p:nvSpPr>
        <p:spPr>
          <a:xfrm rot="-1609377">
            <a:off x="1529232" y="1154513"/>
            <a:ext cx="270839" cy="25860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3" name="Google Shape;3363;p17"/>
          <p:cNvSpPr/>
          <p:nvPr/>
        </p:nvSpPr>
        <p:spPr>
          <a:xfrm rot="2925705">
            <a:off x="3171263" y="1359369"/>
            <a:ext cx="202799" cy="1936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4" name="Google Shape;3364;p17"/>
          <p:cNvSpPr/>
          <p:nvPr/>
        </p:nvSpPr>
        <p:spPr>
          <a:xfrm rot="-1609197">
            <a:off x="2135091" y="394613"/>
            <a:ext cx="182676" cy="17442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5" name="Google Shape;3365;p1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9" name="Shape 3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0" name="Google Shape;3370;p18"/>
          <p:cNvSpPr txBox="1"/>
          <p:nvPr>
            <p:ph type="title"/>
          </p:nvPr>
        </p:nvSpPr>
        <p:spPr>
          <a:xfrm>
            <a:off x="640231" y="113733"/>
            <a:ext cx="67611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まえがき</a:t>
            </a:r>
            <a:endParaRPr/>
          </a:p>
        </p:txBody>
      </p:sp>
      <p:sp>
        <p:nvSpPr>
          <p:cNvPr id="3371" name="Google Shape;3371;p1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72" name="Google Shape;3372;p18"/>
          <p:cNvSpPr txBox="1"/>
          <p:nvPr/>
        </p:nvSpPr>
        <p:spPr>
          <a:xfrm>
            <a:off x="213164" y="1591462"/>
            <a:ext cx="7984500" cy="3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 Light"/>
              <a:buChar char="▸"/>
            </a:pPr>
            <a:r>
              <a:rPr lang="en"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VsCodeのターミナルを操作する場合は</a:t>
            </a:r>
            <a:r>
              <a:rPr lang="en"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</a:t>
            </a:r>
            <a:endParaRPr sz="24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tillium Web Light"/>
              <a:buChar char="▸"/>
            </a:pPr>
            <a:r>
              <a:rPr lang="en"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エディタでコードを修正する場合は</a:t>
            </a:r>
            <a:endParaRPr sz="24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73" name="Google Shape;3373;p18"/>
          <p:cNvSpPr txBox="1"/>
          <p:nvPr/>
        </p:nvSpPr>
        <p:spPr>
          <a:xfrm>
            <a:off x="7401325" y="1766850"/>
            <a:ext cx="1740300" cy="551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コマンド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4" name="Google Shape;3374;p18"/>
          <p:cNvSpPr txBox="1"/>
          <p:nvPr/>
        </p:nvSpPr>
        <p:spPr>
          <a:xfrm>
            <a:off x="7401325" y="3434100"/>
            <a:ext cx="1740300" cy="551700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エディタ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3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8" name="Shape 3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" name="Google Shape;3379;p19"/>
          <p:cNvSpPr txBox="1"/>
          <p:nvPr>
            <p:ph type="title"/>
          </p:nvPr>
        </p:nvSpPr>
        <p:spPr>
          <a:xfrm>
            <a:off x="640231" y="113733"/>
            <a:ext cx="67611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環境準備（#1）</a:t>
            </a:r>
            <a:endParaRPr/>
          </a:p>
        </p:txBody>
      </p:sp>
      <p:sp>
        <p:nvSpPr>
          <p:cNvPr id="3380" name="Google Shape;3380;p19"/>
          <p:cNvSpPr txBox="1"/>
          <p:nvPr>
            <p:ph idx="1" type="body"/>
          </p:nvPr>
        </p:nvSpPr>
        <p:spPr>
          <a:xfrm>
            <a:off x="213164" y="708144"/>
            <a:ext cx="75558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/>
              <a:t>アプリケーションインストール ※以下、全て最新バージョンをインストールください</a:t>
            </a:r>
            <a:endParaRPr/>
          </a:p>
        </p:txBody>
      </p:sp>
      <p:sp>
        <p:nvSpPr>
          <p:cNvPr id="3381" name="Google Shape;3381;p1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2" name="Google Shape;3382;p19"/>
          <p:cNvSpPr txBox="1"/>
          <p:nvPr/>
        </p:nvSpPr>
        <p:spPr>
          <a:xfrm>
            <a:off x="213164" y="1591462"/>
            <a:ext cx="7984500" cy="3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Titillium Web Light"/>
              <a:buChar char="▸"/>
            </a:pPr>
            <a:r>
              <a:rPr lang="en"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Visual Studio Code </a:t>
            </a:r>
            <a:endParaRPr sz="24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B55"/>
              </a:buClr>
              <a:buSzPts val="2400"/>
              <a:buFont typeface="Titillium Web Light"/>
              <a:buChar char="▹"/>
            </a:pPr>
            <a:r>
              <a:rPr lang="en"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https://code.visualstudio.com/ </a:t>
            </a:r>
            <a:endParaRPr sz="24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Titillium Web Light"/>
              <a:buChar char="▸"/>
            </a:pPr>
            <a:r>
              <a:rPr lang="en"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Node.js</a:t>
            </a:r>
            <a:endParaRPr sz="24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B55"/>
              </a:buClr>
              <a:buSzPts val="2400"/>
              <a:buFont typeface="Titillium Web Light"/>
              <a:buChar char="▹"/>
            </a:pPr>
            <a:r>
              <a:rPr lang="en"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https://nodejs.org</a:t>
            </a:r>
            <a:endParaRPr sz="24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Titillium Web Light"/>
              <a:buChar char="▸"/>
            </a:pPr>
            <a:r>
              <a:rPr lang="en"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Npm</a:t>
            </a:r>
            <a:endParaRPr sz="24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B55"/>
              </a:buClr>
              <a:buSzPts val="2400"/>
              <a:buFont typeface="Titillium Web Light"/>
              <a:buChar char="▹"/>
            </a:pPr>
            <a:r>
              <a:rPr lang="en"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※ Node.js (上記) をインストールすると一緒に npm もインストールされます</a:t>
            </a:r>
            <a:endParaRPr sz="24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3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6" name="Shape 3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7" name="Google Shape;3387;p20"/>
          <p:cNvSpPr txBox="1"/>
          <p:nvPr>
            <p:ph type="title"/>
          </p:nvPr>
        </p:nvSpPr>
        <p:spPr>
          <a:xfrm>
            <a:off x="640231" y="113733"/>
            <a:ext cx="6761100" cy="5875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環境準備</a:t>
            </a:r>
            <a:r>
              <a:rPr lang="en"/>
              <a:t>（#2）</a:t>
            </a:r>
            <a:endParaRPr/>
          </a:p>
        </p:txBody>
      </p:sp>
      <p:sp>
        <p:nvSpPr>
          <p:cNvPr id="3388" name="Google Shape;3388;p20"/>
          <p:cNvSpPr txBox="1"/>
          <p:nvPr>
            <p:ph idx="1" type="body"/>
          </p:nvPr>
        </p:nvSpPr>
        <p:spPr>
          <a:xfrm>
            <a:off x="213164" y="708144"/>
            <a:ext cx="7555797" cy="10587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/>
              <a:t>アプリケーションインストール ※以下、全て最新バージョンをインストールください</a:t>
            </a:r>
            <a:endParaRPr/>
          </a:p>
        </p:txBody>
      </p:sp>
      <p:sp>
        <p:nvSpPr>
          <p:cNvPr id="3389" name="Google Shape;3389;p2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0" name="Google Shape;3390;p20"/>
          <p:cNvSpPr txBox="1"/>
          <p:nvPr/>
        </p:nvSpPr>
        <p:spPr>
          <a:xfrm>
            <a:off x="213175" y="1591449"/>
            <a:ext cx="7984500" cy="3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Titillium Web Light"/>
              <a:buChar char="▸"/>
            </a:pPr>
            <a:r>
              <a:rPr lang="en"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Angular CLI </a:t>
            </a:r>
            <a:endParaRPr sz="24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以下のコマンドラインにてインストールします。</a:t>
            </a:r>
            <a:r>
              <a:rPr lang="en"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</a:t>
            </a:r>
            <a:endParaRPr sz="24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npm install -g @angular/cli </a:t>
            </a:r>
            <a:endParaRPr sz="24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※ 詳細は以下のページを参照ください。 https://www.npmjs.com/package/@angular/cli </a:t>
            </a:r>
            <a:endParaRPr sz="24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Titillium Web Light"/>
              <a:buChar char="▸"/>
            </a:pPr>
            <a:r>
              <a:rPr lang="en"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Debugger for Chrome</a:t>
            </a:r>
            <a:endParaRPr sz="24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B55"/>
              </a:buClr>
              <a:buSzPts val="2400"/>
              <a:buFont typeface="Titillium Web Light"/>
              <a:buChar char="▹"/>
            </a:pPr>
            <a:r>
              <a:rPr lang="en"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https://marketplace.visualstudio.com/items?itemName=msjsdiag.debugger-for-chrome </a:t>
            </a:r>
            <a:endParaRPr sz="24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91" name="Google Shape;3391;p20"/>
          <p:cNvSpPr txBox="1"/>
          <p:nvPr/>
        </p:nvSpPr>
        <p:spPr>
          <a:xfrm>
            <a:off x="7403800" y="0"/>
            <a:ext cx="1740300" cy="551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コマンド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3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