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Titillium Web" panose="020B0600070205080204" charset="0"/>
      <p:regular r:id="rId40"/>
      <p:bold r:id="rId41"/>
      <p:italic r:id="rId42"/>
      <p:boldItalic r:id="rId43"/>
    </p:embeddedFont>
    <p:embeddedFont>
      <p:font typeface="Dosis Light" panose="020B0600070205080204" charset="0"/>
      <p:regular r:id="rId44"/>
      <p:bold r:id="rId45"/>
    </p:embeddedFont>
    <p:embeddedFont>
      <p:font typeface="Dosis" panose="020B0600070205080204" charset="0"/>
      <p:regular r:id="rId46"/>
      <p:bold r:id="rId47"/>
    </p:embeddedFont>
    <p:embeddedFont>
      <p:font typeface="Titillium Web Light" panose="020B0600070205080204" charset="0"/>
      <p:regular r:id="rId48"/>
      <p:bold r:id="rId49"/>
      <p:italic r:id="rId50"/>
      <p:boldItalic r:id="rId51"/>
    </p:embeddedFont>
    <p:embeddedFont>
      <p:font typeface="Roboto" panose="020B060007020508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1E1AD6-5993-490B-AE67-844A294A0EAA}">
  <a:tblStyle styleId="{361E1AD6-5993-490B-AE67-844A294A0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6" name="Google Shape;33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58459a708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4" name="Google Shape;3394;g58459a708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5" name="Google Shape;34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6" name="Google Shape;34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7" name="Google Shape;34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g58459a708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4" name="Google Shape;3444;g58459a708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1" name="Google Shape;34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5a7db0a0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7" name="Google Shape;3457;g5a7db0a0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g5a7db0a0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4" name="Google Shape;3464;g5a7db0a0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" name="Google Shape;34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5a7db0a08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8" name="Google Shape;3478;g5a7db0a08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5a7db0a08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5" name="Google Shape;3485;g5a7db0a08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2" name="Google Shape;33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g5a7db0a08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2" name="Google Shape;3492;g5a7db0a08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g5a7db0a08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9" name="Google Shape;3499;g5a7db0a08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5a7db0a08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7" name="Google Shape;3507;g5a7db0a08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5a9a5ea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4" name="Google Shape;3524;g5a9a5ea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5a7db0a08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1" name="Google Shape;3531;g5a7db0a08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g5c057507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8" name="Google Shape;3538;g5c057507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g5c057507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6" name="Google Shape;3546;g5c057507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g5c057507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6" name="Google Shape;3556;g5c057507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g5c057507a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5" name="Google Shape;3565;g5c057507a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g5c057507a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3" name="Google Shape;3573;g5c057507a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9" name="Google Shape;3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g5c057507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1" name="Google Shape;3581;g5c057507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5c25593d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9" name="Google Shape;3589;g5c25593d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g5a7db0a08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7" name="Google Shape;3597;g5a7db0a08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g5a7db0a08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7" name="Google Shape;3607;g5a7db0a08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g5a9a5ea8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7" name="Google Shape;3617;g5a9a5ea8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4" name="Google Shape;36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2" name="Google Shape;36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9" name="Google Shape;363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7" name="Google Shape;33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3" name="Google Shape;33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9" name="Google Shape;33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g58459a70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8" name="Google Shape;3368;g58459a70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g5c3cda56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7" name="Google Shape;3377;g5c3cda56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5" name="Google Shape;33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1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3039" name="Google Shape;3039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040" name="Google Shape;3040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7" name="Google Shape;3097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98" name="Google Shape;3098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0" name="Google Shape;3160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161" name="Google Shape;3161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2" name="Google Shape;3262;p11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263" name="Google Shape;3263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3" name="Google Shape;3313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9" name="Google Shape;529;p3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530" name="Google Shape;530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3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Google Shape;807;p4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5" name="Google Shape;865;p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8" name="Google Shape;928;p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0" name="Google Shape;1030;p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084" name="Google Shape;1084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143" name="Google Shape;1143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5" name="Google Shape;1205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206" name="Google Shape;1206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5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308" name="Google Shape;1308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8" name="Google Shape;1358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361" name="Google Shape;1361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8" name="Google Shape;1418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419" name="Google Shape;1419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1" name="Google Shape;1481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482" name="Google Shape;1482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6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584" name="Google Shape;1584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4" name="Google Shape;1634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7" name="Google Shape;1637;p7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0" i="0" u="none" strike="noStrike" cap="non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b="0" i="0" u="none" strike="noStrike" cap="non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38" name="Google Shape;1638;p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639" name="Google Shape;1639;p7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9" name="Google Shape;1719;p7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720" name="Google Shape;1720;p7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7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840" name="Google Shape;1840;p7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9" name="Google Shape;2049;p7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050" name="Google Shape;2050;p7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3" name="Google Shape;2153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8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57" name="Google Shape;2157;p8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58" name="Google Shape;2158;p8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59" name="Google Shape;2159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60" name="Google Shape;2160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7" name="Google Shape;2217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218" name="Google Shape;2218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0" name="Google Shape;2280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81" name="Google Shape;2281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2" name="Google Shape;2382;p8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83" name="Google Shape;2383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3" name="Google Shape;2433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9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436" name="Google Shape;2436;p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7" name="Google Shape;2597;p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2598" name="Google Shape;2598;p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9" name="Google Shape;275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1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762" name="Google Shape;2762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63" name="Google Shape;2763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0" name="Google Shape;2820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821" name="Google Shape;2821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3" name="Google Shape;2883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84" name="Google Shape;2884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5" name="Google Shape;2985;p1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86" name="Google Shape;2986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6" name="Google Shape;3036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12"/>
          <p:cNvSpPr txBox="1">
            <a:spLocks noGrp="1"/>
          </p:cNvSpPr>
          <p:nvPr>
            <p:ph type="ctrTitle"/>
          </p:nvPr>
        </p:nvSpPr>
        <p:spPr>
          <a:xfrm>
            <a:off x="754600" y="726025"/>
            <a:ext cx="6484500" cy="1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Angularで始める</a:t>
            </a:r>
            <a:br>
              <a:rPr lang="en"/>
            </a:br>
            <a:r>
              <a:rPr lang="en"/>
              <a:t>Web開発体験</a:t>
            </a:r>
            <a:endParaRPr/>
          </a:p>
        </p:txBody>
      </p:sp>
      <p:sp>
        <p:nvSpPr>
          <p:cNvPr id="3319" name="Google Shape;3319;p12"/>
          <p:cNvSpPr txBox="1">
            <a:spLocks noGrp="1"/>
          </p:cNvSpPr>
          <p:nvPr>
            <p:ph type="ctrTitle"/>
          </p:nvPr>
        </p:nvSpPr>
        <p:spPr>
          <a:xfrm>
            <a:off x="1210425" y="3757300"/>
            <a:ext cx="64845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2019/06/28	B1セミナールーム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運輸システム事業部　佐々木　朝弘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21"/>
          <p:cNvSpPr txBox="1">
            <a:spLocks noGrp="1"/>
          </p:cNvSpPr>
          <p:nvPr>
            <p:ph type="ctrTitle" idx="4294967295"/>
          </p:nvPr>
        </p:nvSpPr>
        <p:spPr>
          <a:xfrm>
            <a:off x="1537100" y="376925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TypeScript</a:t>
            </a:r>
            <a:endParaRPr sz="7200" b="0" i="0" u="none" strike="noStrike" cap="non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397" name="Google Shape;3397;p21"/>
          <p:cNvSpPr txBox="1">
            <a:spLocks noGrp="1"/>
          </p:cNvSpPr>
          <p:nvPr>
            <p:ph type="subTitle" idx="4294967295"/>
          </p:nvPr>
        </p:nvSpPr>
        <p:spPr>
          <a:xfrm>
            <a:off x="271775" y="1592775"/>
            <a:ext cx="66474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Microsoft によって開発されたプログラミング言語でOSS。</a:t>
            </a:r>
            <a:endParaRPr>
              <a:solidFill>
                <a:srgbClr val="80BFB7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 JavaScript のスーパーセットであり、JavaScript と互換性を持つ。 </a:t>
            </a:r>
            <a:endParaRPr>
              <a:solidFill>
                <a:srgbClr val="80BFB7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TypeScript は、コンパイルすると JavaScript に変換される。 </a:t>
            </a:r>
            <a:endParaRPr>
              <a:solidFill>
                <a:srgbClr val="80BFB7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オブジェクト指向、静的型付けなどの特徴がある。</a:t>
            </a:r>
            <a:endParaRPr>
              <a:solidFill>
                <a:srgbClr val="80BFB7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 C# や Java の文法に似ている。 </a:t>
            </a:r>
            <a:endParaRPr>
              <a:solidFill>
                <a:srgbClr val="80BFB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80BFB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80BFB7"/>
              </a:solidFill>
            </a:endParaRPr>
          </a:p>
        </p:txBody>
      </p:sp>
      <p:sp>
        <p:nvSpPr>
          <p:cNvPr id="3398" name="Google Shape;3398;p21"/>
          <p:cNvSpPr/>
          <p:nvPr/>
        </p:nvSpPr>
        <p:spPr>
          <a:xfrm>
            <a:off x="7952613" y="2004494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9" name="Google Shape;3399;p21"/>
          <p:cNvGrpSpPr/>
          <p:nvPr/>
        </p:nvGrpSpPr>
        <p:grpSpPr>
          <a:xfrm rot="1057001">
            <a:off x="7302177" y="1914032"/>
            <a:ext cx="766645" cy="766773"/>
            <a:chOff x="570875" y="4322250"/>
            <a:chExt cx="443300" cy="443325"/>
          </a:xfrm>
        </p:grpSpPr>
        <p:sp>
          <p:nvSpPr>
            <p:cNvPr id="3400" name="Google Shape;3400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4" name="Google Shape;3404;p21"/>
          <p:cNvSpPr/>
          <p:nvPr/>
        </p:nvSpPr>
        <p:spPr>
          <a:xfrm rot="2466991">
            <a:off x="6584168" y="777166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5" name="Google Shape;3405;p21"/>
          <p:cNvGrpSpPr/>
          <p:nvPr/>
        </p:nvGrpSpPr>
        <p:grpSpPr>
          <a:xfrm>
            <a:off x="7616579" y="552459"/>
            <a:ext cx="1160371" cy="1160688"/>
            <a:chOff x="6654650" y="3665275"/>
            <a:chExt cx="409100" cy="409125"/>
          </a:xfrm>
        </p:grpSpPr>
        <p:sp>
          <p:nvSpPr>
            <p:cNvPr id="3406" name="Google Shape;3406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8" name="Google Shape;3408;p21"/>
          <p:cNvSpPr/>
          <p:nvPr/>
        </p:nvSpPr>
        <p:spPr>
          <a:xfrm rot="-1609377">
            <a:off x="7134532" y="1003238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9" name="Google Shape;3409;p21"/>
          <p:cNvSpPr/>
          <p:nvPr/>
        </p:nvSpPr>
        <p:spPr>
          <a:xfrm rot="2925705">
            <a:off x="8776563" y="1208094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0" name="Google Shape;3410;p21"/>
          <p:cNvSpPr/>
          <p:nvPr/>
        </p:nvSpPr>
        <p:spPr>
          <a:xfrm rot="-1609197">
            <a:off x="7740391" y="243338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412" name="Google Shape;34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75" y="356085"/>
            <a:ext cx="1201475" cy="12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22"/>
          <p:cNvSpPr txBox="1">
            <a:spLocks noGrp="1"/>
          </p:cNvSpPr>
          <p:nvPr>
            <p:ph type="ctrTitle" idx="4294967295"/>
          </p:nvPr>
        </p:nvSpPr>
        <p:spPr>
          <a:xfrm>
            <a:off x="1537100" y="376925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Angular</a:t>
            </a:r>
            <a:endParaRPr sz="7200" b="0" i="0" u="none" strike="noStrike" cap="non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418" name="Google Shape;3418;p22"/>
          <p:cNvSpPr txBox="1">
            <a:spLocks noGrp="1"/>
          </p:cNvSpPr>
          <p:nvPr>
            <p:ph type="subTitle" idx="4294967295"/>
          </p:nvPr>
        </p:nvSpPr>
        <p:spPr>
          <a:xfrm>
            <a:off x="303625" y="1791825"/>
            <a:ext cx="66474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>
                <a:solidFill>
                  <a:srgbClr val="80BFB7"/>
                </a:solidFill>
              </a:rPr>
              <a:t>AngularはGoogle社が中心となって開発したTypeScriptで書かれたOSSのWebアプリケーションフレームワーク</a:t>
            </a:r>
            <a:endParaRPr sz="2400" b="0" i="0" u="none" strike="noStrike" cap="none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19" name="Google Shape;3419;p22"/>
          <p:cNvSpPr/>
          <p:nvPr/>
        </p:nvSpPr>
        <p:spPr>
          <a:xfrm>
            <a:off x="7952613" y="2004494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0" name="Google Shape;3420;p22"/>
          <p:cNvGrpSpPr/>
          <p:nvPr/>
        </p:nvGrpSpPr>
        <p:grpSpPr>
          <a:xfrm rot="1057001">
            <a:off x="6498002" y="1465382"/>
            <a:ext cx="766645" cy="766773"/>
            <a:chOff x="570875" y="4322250"/>
            <a:chExt cx="443300" cy="443325"/>
          </a:xfrm>
        </p:grpSpPr>
        <p:sp>
          <p:nvSpPr>
            <p:cNvPr id="3421" name="Google Shape;3421;p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5" name="Google Shape;3425;p22"/>
          <p:cNvSpPr/>
          <p:nvPr/>
        </p:nvSpPr>
        <p:spPr>
          <a:xfrm rot="2466991">
            <a:off x="6584168" y="777166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6" name="Google Shape;3426;p22"/>
          <p:cNvGrpSpPr/>
          <p:nvPr/>
        </p:nvGrpSpPr>
        <p:grpSpPr>
          <a:xfrm>
            <a:off x="7616579" y="552459"/>
            <a:ext cx="1160371" cy="1160688"/>
            <a:chOff x="6654650" y="3665275"/>
            <a:chExt cx="409100" cy="409125"/>
          </a:xfrm>
        </p:grpSpPr>
        <p:sp>
          <p:nvSpPr>
            <p:cNvPr id="3427" name="Google Shape;3427;p2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9" name="Google Shape;3429;p22"/>
          <p:cNvSpPr/>
          <p:nvPr/>
        </p:nvSpPr>
        <p:spPr>
          <a:xfrm rot="-1609377">
            <a:off x="7134532" y="1003238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30;p22"/>
          <p:cNvSpPr/>
          <p:nvPr/>
        </p:nvSpPr>
        <p:spPr>
          <a:xfrm rot="2925705">
            <a:off x="8776563" y="1208094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1" name="Google Shape;3431;p22"/>
          <p:cNvSpPr/>
          <p:nvPr/>
        </p:nvSpPr>
        <p:spPr>
          <a:xfrm rot="-1609197">
            <a:off x="7740391" y="243338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32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433" name="Google Shape;34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" y="236825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p22"/>
          <p:cNvSpPr txBox="1">
            <a:spLocks noGrp="1"/>
          </p:cNvSpPr>
          <p:nvPr>
            <p:ph type="subTitle" idx="4294967295"/>
          </p:nvPr>
        </p:nvSpPr>
        <p:spPr>
          <a:xfrm>
            <a:off x="443350" y="3340463"/>
            <a:ext cx="664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コンポーネント指向</a:t>
            </a:r>
            <a:endParaRPr>
              <a:solidFill>
                <a:srgbClr val="80BFB7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Char char="▪"/>
            </a:pPr>
            <a:r>
              <a:rPr lang="en">
                <a:solidFill>
                  <a:srgbClr val="80BFB7"/>
                </a:solidFill>
              </a:rPr>
              <a:t>クライアントフルスタックフレームワーク </a:t>
            </a:r>
            <a:endParaRPr>
              <a:solidFill>
                <a:srgbClr val="80BFB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80BFB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80BF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9" name="Google Shape;3439;p23"/>
          <p:cNvSpPr txBox="1">
            <a:spLocks noGrp="1"/>
          </p:cNvSpPr>
          <p:nvPr>
            <p:ph type="title"/>
          </p:nvPr>
        </p:nvSpPr>
        <p:spPr>
          <a:xfrm>
            <a:off x="718300" y="11832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コンポーネント指向</a:t>
            </a:r>
            <a:endParaRPr/>
          </a:p>
        </p:txBody>
      </p:sp>
      <p:sp>
        <p:nvSpPr>
          <p:cNvPr id="3440" name="Google Shape;3440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441" name="Google Shape;3441;p23"/>
          <p:cNvSpPr txBox="1">
            <a:spLocks noGrp="1"/>
          </p:cNvSpPr>
          <p:nvPr>
            <p:ph type="subTitle" idx="4294967295"/>
          </p:nvPr>
        </p:nvSpPr>
        <p:spPr>
          <a:xfrm>
            <a:off x="718300" y="975725"/>
            <a:ext cx="66474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コンポーネントにビュー (UI 要素)、ロジック、メタ情報が含まれ たまとまり。コンポーネントを組み合わせて画面を構成する 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24"/>
          <p:cNvSpPr txBox="1">
            <a:spLocks noGrp="1"/>
          </p:cNvSpPr>
          <p:nvPr>
            <p:ph type="title"/>
          </p:nvPr>
        </p:nvSpPr>
        <p:spPr>
          <a:xfrm>
            <a:off x="750150" y="58807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クライアント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フルスタックフレームワーク</a:t>
            </a:r>
            <a:endParaRPr/>
          </a:p>
        </p:txBody>
      </p:sp>
      <p:sp>
        <p:nvSpPr>
          <p:cNvPr id="3447" name="Google Shape;3447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448" name="Google Shape;3448;p24"/>
          <p:cNvSpPr txBox="1">
            <a:spLocks noGrp="1"/>
          </p:cNvSpPr>
          <p:nvPr>
            <p:ph type="subTitle" idx="4294967295"/>
          </p:nvPr>
        </p:nvSpPr>
        <p:spPr>
          <a:xfrm>
            <a:off x="718300" y="1501225"/>
            <a:ext cx="6647400" cy="3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アプリケーション開発時に必要となる機能全般が提供されている。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テンプレートエンジン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依存性注入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フィルター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アニメーション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ルーティング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 テスト 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765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時間もないのでそれでは開始します</a:t>
            </a:r>
            <a:endParaRPr/>
          </a:p>
        </p:txBody>
      </p:sp>
      <p:sp>
        <p:nvSpPr>
          <p:cNvPr id="3454" name="Google Shape;3454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26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アプリケーションの作成</a:t>
            </a:r>
            <a:endParaRPr/>
          </a:p>
        </p:txBody>
      </p:sp>
      <p:sp>
        <p:nvSpPr>
          <p:cNvPr id="3460" name="Google Shape;3460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461" name="Google Shape;3461;p26"/>
          <p:cNvSpPr txBox="1">
            <a:spLocks noGrp="1"/>
          </p:cNvSpPr>
          <p:nvPr>
            <p:ph type="subTitle" idx="4294967295"/>
          </p:nvPr>
        </p:nvSpPr>
        <p:spPr>
          <a:xfrm>
            <a:off x="718300" y="1138600"/>
            <a:ext cx="66474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フォルダを作成し、ファイルエクスプローラーで Visual Studio Code を開く。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Visual Studio Codeでターミナルを起動する。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 メニューバーにある「ターミナル」→</a:t>
            </a:r>
            <a:endParaRPr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「新しいターミナル」を選択する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27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アプリケーションの作成</a:t>
            </a:r>
            <a:endParaRPr/>
          </a:p>
        </p:txBody>
      </p:sp>
      <p:sp>
        <p:nvSpPr>
          <p:cNvPr id="3467" name="Google Shape;3467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468" name="Google Shape;3468;p27"/>
          <p:cNvSpPr txBox="1">
            <a:spLocks noGrp="1"/>
          </p:cNvSpPr>
          <p:nvPr>
            <p:ph type="subTitle" idx="4294967295"/>
          </p:nvPr>
        </p:nvSpPr>
        <p:spPr>
          <a:xfrm>
            <a:off x="718300" y="1138600"/>
            <a:ext cx="6647400" cy="3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ターミナルから次のコマンドを実行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アプリケーション作成</a:t>
            </a:r>
            <a:endParaRPr>
              <a:solidFill>
                <a:srgbClr val="000000"/>
              </a:solidFill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ng new my-app1 --style=scss</a:t>
            </a:r>
            <a:endParaRPr>
              <a:solidFill>
                <a:srgbClr val="000000"/>
              </a:solidFill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? Would you like to add Angular routing? (y/N)⇒y 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アプリケーションルートに移動</a:t>
            </a:r>
            <a:endParaRPr>
              <a:solidFill>
                <a:srgbClr val="000000"/>
              </a:solidFill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cd my-app1 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アプリケーション実行</a:t>
            </a:r>
            <a:endParaRPr>
              <a:solidFill>
                <a:srgbClr val="000000"/>
              </a:solidFill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▫"/>
            </a:pPr>
            <a:r>
              <a:rPr lang="en">
                <a:solidFill>
                  <a:srgbClr val="000000"/>
                </a:solidFill>
              </a:rPr>
              <a:t>ng serve -o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p28"/>
          <p:cNvSpPr txBox="1">
            <a:spLocks noGrp="1"/>
          </p:cNvSpPr>
          <p:nvPr>
            <p:ph type="title"/>
          </p:nvPr>
        </p:nvSpPr>
        <p:spPr>
          <a:xfrm>
            <a:off x="836725" y="3915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アプリケーションの実行結果</a:t>
            </a:r>
            <a:endParaRPr/>
          </a:p>
        </p:txBody>
      </p:sp>
      <p:sp>
        <p:nvSpPr>
          <p:cNvPr id="3474" name="Google Shape;3474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475" name="Google Shape;34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356925"/>
            <a:ext cx="2269759" cy="3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29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68304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アプリケーションのフォルダ、ファイル構成の理解</a:t>
            </a:r>
            <a:endParaRPr/>
          </a:p>
        </p:txBody>
      </p:sp>
      <p:sp>
        <p:nvSpPr>
          <p:cNvPr id="3481" name="Google Shape;3481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482" name="Google Shape;34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56" y="1355725"/>
            <a:ext cx="5482361" cy="3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30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68304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アプリケーションのフォルダ、ファイル構成の理解</a:t>
            </a:r>
            <a:endParaRPr/>
          </a:p>
        </p:txBody>
      </p:sp>
      <p:sp>
        <p:nvSpPr>
          <p:cNvPr id="3488" name="Google Shape;3488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489" name="Google Shape;34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466725"/>
            <a:ext cx="5482361" cy="3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p1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スケジュール</a:t>
            </a:r>
            <a:endParaRPr/>
          </a:p>
        </p:txBody>
      </p:sp>
      <p:sp>
        <p:nvSpPr>
          <p:cNvPr id="3325" name="Google Shape;3325;p1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3326" name="Google Shape;3326;p13"/>
          <p:cNvGraphicFramePr/>
          <p:nvPr/>
        </p:nvGraphicFramePr>
        <p:xfrm>
          <a:off x="545450" y="18689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{361E1AD6-5993-490B-AE67-844A294A0EAA}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タイムスケジュール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内容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13:30~14:00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Angularについて説明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14:00~15:00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ハンズオン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15:00~16:00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休憩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16:00~17:00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ハンズオン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17:00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~17:30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クロージング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4" name="Google Shape;3494;p31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68304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アプリケーションのフォルダ、ファイル構成の理解</a:t>
            </a:r>
            <a:endParaRPr/>
          </a:p>
        </p:txBody>
      </p:sp>
      <p:sp>
        <p:nvSpPr>
          <p:cNvPr id="3495" name="Google Shape;3495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496" name="Google Shape;34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466725"/>
            <a:ext cx="5482361" cy="3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32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デバッグ実行</a:t>
            </a:r>
            <a:endParaRPr/>
          </a:p>
        </p:txBody>
      </p:sp>
      <p:sp>
        <p:nvSpPr>
          <p:cNvPr id="3502" name="Google Shape;3502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503" name="Google Shape;3503;p32"/>
          <p:cNvSpPr txBox="1">
            <a:spLocks noGrp="1"/>
          </p:cNvSpPr>
          <p:nvPr>
            <p:ph type="subTitle" idx="4294967295"/>
          </p:nvPr>
        </p:nvSpPr>
        <p:spPr>
          <a:xfrm>
            <a:off x="718300" y="1138600"/>
            <a:ext cx="6647400" cy="2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ターミナルでng serve 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App.component.ts にブレイクポイントを設定 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「デバッグの開始」ボタンをクリック (もしくは F5 を押下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04" name="Google Shape;3504;p32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33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アプリケーションの流れ</a:t>
            </a:r>
            <a:endParaRPr/>
          </a:p>
        </p:txBody>
      </p:sp>
      <p:sp>
        <p:nvSpPr>
          <p:cNvPr id="3510" name="Google Shape;3510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511" name="Google Shape;3511;p33"/>
          <p:cNvSpPr txBox="1">
            <a:spLocks noGrp="1"/>
          </p:cNvSpPr>
          <p:nvPr>
            <p:ph type="subTitle" idx="4294967295"/>
          </p:nvPr>
        </p:nvSpPr>
        <p:spPr>
          <a:xfrm>
            <a:off x="718300" y="1138600"/>
            <a:ext cx="6647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アプリケーション実行の流れ 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12" name="Google Shape;3512;p33"/>
          <p:cNvSpPr/>
          <p:nvPr/>
        </p:nvSpPr>
        <p:spPr>
          <a:xfrm>
            <a:off x="718300" y="2646425"/>
            <a:ext cx="1147200" cy="8574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Angular.json</a:t>
            </a:r>
            <a:endParaRPr sz="1200"/>
          </a:p>
        </p:txBody>
      </p:sp>
      <p:sp>
        <p:nvSpPr>
          <p:cNvPr id="3513" name="Google Shape;3513;p33"/>
          <p:cNvSpPr/>
          <p:nvPr/>
        </p:nvSpPr>
        <p:spPr>
          <a:xfrm>
            <a:off x="1954225" y="2934575"/>
            <a:ext cx="333000" cy="28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3514;p33"/>
          <p:cNvSpPr/>
          <p:nvPr/>
        </p:nvSpPr>
        <p:spPr>
          <a:xfrm>
            <a:off x="2461425" y="2646425"/>
            <a:ext cx="1147200" cy="8574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index.html</a:t>
            </a:r>
            <a:endParaRPr sz="1200"/>
          </a:p>
        </p:txBody>
      </p:sp>
      <p:sp>
        <p:nvSpPr>
          <p:cNvPr id="3515" name="Google Shape;3515;p33"/>
          <p:cNvSpPr/>
          <p:nvPr/>
        </p:nvSpPr>
        <p:spPr>
          <a:xfrm>
            <a:off x="3697350" y="2934575"/>
            <a:ext cx="333000" cy="28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6" name="Google Shape;3516;p33"/>
          <p:cNvSpPr/>
          <p:nvPr/>
        </p:nvSpPr>
        <p:spPr>
          <a:xfrm>
            <a:off x="4119075" y="2646425"/>
            <a:ext cx="1147200" cy="8574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main.ts</a:t>
            </a:r>
            <a:endParaRPr sz="1200"/>
          </a:p>
        </p:txBody>
      </p:sp>
      <p:sp>
        <p:nvSpPr>
          <p:cNvPr id="3517" name="Google Shape;3517;p33"/>
          <p:cNvSpPr/>
          <p:nvPr/>
        </p:nvSpPr>
        <p:spPr>
          <a:xfrm>
            <a:off x="5355000" y="2934575"/>
            <a:ext cx="333000" cy="28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8" name="Google Shape;3518;p33"/>
          <p:cNvSpPr/>
          <p:nvPr/>
        </p:nvSpPr>
        <p:spPr>
          <a:xfrm>
            <a:off x="5796775" y="2646425"/>
            <a:ext cx="1147200" cy="8574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app.module.ts</a:t>
            </a:r>
            <a:endParaRPr sz="1200"/>
          </a:p>
        </p:txBody>
      </p:sp>
      <p:sp>
        <p:nvSpPr>
          <p:cNvPr id="3519" name="Google Shape;3519;p33"/>
          <p:cNvSpPr/>
          <p:nvPr/>
        </p:nvSpPr>
        <p:spPr>
          <a:xfrm>
            <a:off x="7032700" y="2934575"/>
            <a:ext cx="333000" cy="28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0" name="Google Shape;3520;p33"/>
          <p:cNvSpPr/>
          <p:nvPr/>
        </p:nvSpPr>
        <p:spPr>
          <a:xfrm>
            <a:off x="7569925" y="2646425"/>
            <a:ext cx="1147200" cy="8574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app.component.ts</a:t>
            </a:r>
            <a:endParaRPr sz="1200"/>
          </a:p>
        </p:txBody>
      </p:sp>
      <p:sp>
        <p:nvSpPr>
          <p:cNvPr id="3521" name="Google Shape;3521;p33"/>
          <p:cNvSpPr txBox="1"/>
          <p:nvPr/>
        </p:nvSpPr>
        <p:spPr>
          <a:xfrm>
            <a:off x="718300" y="3900175"/>
            <a:ext cx="61425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参考：Angularの基本構造を理解して、アプリ開発を始めるには？ https://www.buildinsider.net/web/angulartips/002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34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ファイルの説明１</a:t>
            </a:r>
            <a:endParaRPr/>
          </a:p>
        </p:txBody>
      </p:sp>
      <p:sp>
        <p:nvSpPr>
          <p:cNvPr id="3527" name="Google Shape;3527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528" name="Google Shape;3528;p34"/>
          <p:cNvSpPr txBox="1">
            <a:spLocks noGrp="1"/>
          </p:cNvSpPr>
          <p:nvPr>
            <p:ph type="subTitle" idx="4294967295"/>
          </p:nvPr>
        </p:nvSpPr>
        <p:spPr>
          <a:xfrm>
            <a:off x="718300" y="682625"/>
            <a:ext cx="72375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angular.json 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Angular プロジェクトの各種設定が記述されているファイル。アプリケーションのエントリポイントの 指定がなされている。  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index.html 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app.module に含まれている app.component を含んでいる。 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 main.ts 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アプリケーション起動に必要な機能のインポートを行う。また、アプリケーション起動時のモジュール を指定する。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35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ファイルの説明２</a:t>
            </a:r>
            <a:endParaRPr/>
          </a:p>
        </p:txBody>
      </p:sp>
      <p:sp>
        <p:nvSpPr>
          <p:cNvPr id="3534" name="Google Shape;3534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535" name="Google Shape;3535;p35"/>
          <p:cNvSpPr txBox="1">
            <a:spLocks noGrp="1"/>
          </p:cNvSpPr>
          <p:nvPr>
            <p:ph type="subTitle" idx="4294967295"/>
          </p:nvPr>
        </p:nvSpPr>
        <p:spPr>
          <a:xfrm>
            <a:off x="718300" y="682625"/>
            <a:ext cx="72375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  app.module.ts  ルートモジュール。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main.ts にてアプリケーション起動時に読み込まれる。モジュール内で利用するコ ンポーネントを登録する。  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app.component.ts  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画面上に表示される UI (HTML) や、UI に紐づくロジックが含まれる。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p36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枠を作る</a:t>
            </a:r>
            <a:endParaRPr/>
          </a:p>
        </p:txBody>
      </p:sp>
      <p:sp>
        <p:nvSpPr>
          <p:cNvPr id="3541" name="Google Shape;35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542" name="Google Shape;3542;p36"/>
          <p:cNvSpPr txBox="1">
            <a:spLocks noGrp="1"/>
          </p:cNvSpPr>
          <p:nvPr>
            <p:ph type="subTitle" idx="4294967295"/>
          </p:nvPr>
        </p:nvSpPr>
        <p:spPr>
          <a:xfrm>
            <a:off x="718300" y="682625"/>
            <a:ext cx="72375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プロジェクト作成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ng new costcalc --style=scss 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ディレクトリ移動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cd src/app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モジュール作成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ng g m costcalc --routing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>
                <a:solidFill>
                  <a:schemeClr val="dk1"/>
                </a:solidFill>
              </a:rPr>
              <a:t>ディレクトリ移動</a:t>
            </a:r>
            <a:endParaRPr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>
                <a:solidFill>
                  <a:schemeClr val="dk1"/>
                </a:solidFill>
              </a:rPr>
              <a:t>cd costcalc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コンポーネント作成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ng g c host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43" name="Google Shape;3543;p36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37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ルーティングをする１</a:t>
            </a:r>
            <a:endParaRPr/>
          </a:p>
        </p:txBody>
      </p:sp>
      <p:sp>
        <p:nvSpPr>
          <p:cNvPr id="3549" name="Google Shape;3549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550" name="Google Shape;3550;p37"/>
          <p:cNvSpPr txBox="1">
            <a:spLocks noGrp="1"/>
          </p:cNvSpPr>
          <p:nvPr>
            <p:ph type="subTitle" idx="4294967295"/>
          </p:nvPr>
        </p:nvSpPr>
        <p:spPr>
          <a:xfrm>
            <a:off x="718300" y="508400"/>
            <a:ext cx="7237500" cy="4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dirty="0" smtClean="0">
                <a:solidFill>
                  <a:srgbClr val="000000"/>
                </a:solidFill>
              </a:rPr>
              <a:t>app-routing.module.ts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ja-JP" altLang="en-US" dirty="0" smtClean="0">
                <a:solidFill>
                  <a:srgbClr val="000000"/>
                </a:solidFill>
              </a:rPr>
              <a:t>以下に修正</a:t>
            </a:r>
            <a:endParaRPr dirty="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551" name="Google Shape;3551;p37"/>
          <p:cNvSpPr txBox="1"/>
          <p:nvPr/>
        </p:nvSpPr>
        <p:spPr>
          <a:xfrm>
            <a:off x="928150" y="2200542"/>
            <a:ext cx="7621800" cy="1494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'costcalc'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'costcalc'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loadChildren: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'./costcalc/costcalc.module#CostcalcModule'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53" name="Google Shape;3553;p37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p38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ルーティングをする２</a:t>
            </a:r>
            <a:endParaRPr/>
          </a:p>
        </p:txBody>
      </p:sp>
      <p:sp>
        <p:nvSpPr>
          <p:cNvPr id="3559" name="Google Shape;3559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60" name="Google Shape;3560;p38"/>
          <p:cNvSpPr txBox="1">
            <a:spLocks noGrp="1"/>
          </p:cNvSpPr>
          <p:nvPr>
            <p:ph type="subTitle" idx="4294967295"/>
          </p:nvPr>
        </p:nvSpPr>
        <p:spPr>
          <a:xfrm>
            <a:off x="718300" y="508400"/>
            <a:ext cx="7237500" cy="4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dirty="0" smtClean="0">
                <a:solidFill>
                  <a:srgbClr val="000000"/>
                </a:solidFill>
              </a:rPr>
              <a:t>costcalc-routing.module.ts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ja-JP" altLang="en-US" dirty="0">
                <a:solidFill>
                  <a:srgbClr val="000000"/>
                </a:solidFill>
              </a:rPr>
              <a:t>以下</a:t>
            </a:r>
            <a:r>
              <a:rPr lang="ja-JP" altLang="en-US" dirty="0" smtClean="0">
                <a:solidFill>
                  <a:srgbClr val="000000"/>
                </a:solidFill>
              </a:rPr>
              <a:t>に追加及び修正</a:t>
            </a:r>
            <a:endParaRPr dirty="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561" name="Google Shape;3561;p38"/>
          <p:cNvSpPr txBox="1"/>
          <p:nvPr/>
        </p:nvSpPr>
        <p:spPr>
          <a:xfrm>
            <a:off x="718300" y="1938624"/>
            <a:ext cx="7663800" cy="296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 { </a:t>
            </a:r>
            <a:r>
              <a:rPr lang="en-US" sz="1200" dirty="0" err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HostComponent</a:t>
            </a:r>
            <a:r>
              <a:rPr lang="en-US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} from './host/</a:t>
            </a:r>
            <a:r>
              <a:rPr lang="en-US" sz="1200" dirty="0" err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host.component</a:t>
            </a:r>
            <a:r>
              <a:rPr lang="en-US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  <a:endParaRPr lang="en" sz="1200" dirty="0" smtClean="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 smtClean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children: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redirectTo: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pathMatch: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'prefix'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component: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HostComponent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2" name="Google Shape;3562;p38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39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Angular Materialのインストール</a:t>
            </a:r>
            <a:endParaRPr/>
          </a:p>
        </p:txBody>
      </p:sp>
      <p:sp>
        <p:nvSpPr>
          <p:cNvPr id="3568" name="Google Shape;3568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69" name="Google Shape;3569;p39"/>
          <p:cNvSpPr txBox="1">
            <a:spLocks noGrp="1"/>
          </p:cNvSpPr>
          <p:nvPr>
            <p:ph type="subTitle" idx="4294967295"/>
          </p:nvPr>
        </p:nvSpPr>
        <p:spPr>
          <a:xfrm>
            <a:off x="718300" y="682625"/>
            <a:ext cx="69711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Angular Materialのサイト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https://material.angular.io/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Get stratedを参考にインストールを行う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 npm install --save @angular/material @angular/cdk @angular/animations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ng add @angular/material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テーマとかhammer.jsのインストールを聞かれるからテーマとhammer.jsをYes</a:t>
            </a:r>
            <a:endParaRPr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70" name="Google Shape;3570;p39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40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モジュールの設定</a:t>
            </a:r>
            <a:endParaRPr/>
          </a:p>
        </p:txBody>
      </p:sp>
      <p:sp>
        <p:nvSpPr>
          <p:cNvPr id="3576" name="Google Shape;357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577" name="Google Shape;3577;p40"/>
          <p:cNvSpPr txBox="1">
            <a:spLocks noGrp="1"/>
          </p:cNvSpPr>
          <p:nvPr>
            <p:ph type="subTitle" idx="4294967295"/>
          </p:nvPr>
        </p:nvSpPr>
        <p:spPr>
          <a:xfrm>
            <a:off x="718300" y="682625"/>
            <a:ext cx="7237500" cy="3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  myapp/src/app/costcalc/costcalc.module.ts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 importとimports  を書く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78" name="Google Shape;3578;p40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14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6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HELLO!</a:t>
            </a:r>
            <a:endParaRPr sz="60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332" name="Google Shape;3332;p14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5"/>
            <a:ext cx="4148700" cy="2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佐々木　朝弘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/>
              <a:t>所属：運輸システム事業部</a:t>
            </a:r>
            <a:endParaRPr sz="2400" b="0" i="0" u="none" strike="noStrike" cap="non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開発歴：Angular歴1年</a:t>
            </a:r>
            <a:endParaRPr sz="2400" b="1" i="0" u="none" strike="noStrike" cap="non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333" name="Google Shape;333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6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4" name="Google Shape;3334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41"/>
          <p:cNvSpPr txBox="1">
            <a:spLocks noGrp="1"/>
          </p:cNvSpPr>
          <p:nvPr>
            <p:ph type="title"/>
          </p:nvPr>
        </p:nvSpPr>
        <p:spPr>
          <a:xfrm>
            <a:off x="380600" y="110650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ここからが本格的なコーディング</a:t>
            </a:r>
            <a:endParaRPr/>
          </a:p>
        </p:txBody>
      </p:sp>
      <p:sp>
        <p:nvSpPr>
          <p:cNvPr id="3584" name="Google Shape;358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585" name="Google Shape;3585;p41"/>
          <p:cNvSpPr txBox="1">
            <a:spLocks noGrp="1"/>
          </p:cNvSpPr>
          <p:nvPr>
            <p:ph type="subTitle" idx="4294967295"/>
          </p:nvPr>
        </p:nvSpPr>
        <p:spPr>
          <a:xfrm>
            <a:off x="718300" y="682625"/>
            <a:ext cx="7897500" cy="3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  Materal Designのコンポーネントサイトを見ながらデザインしていく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https://material.angular.io/components/categories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86" name="Google Shape;3586;p41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p42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	PWA</a:t>
            </a:r>
            <a:endParaRPr/>
          </a:p>
        </p:txBody>
      </p:sp>
      <p:sp>
        <p:nvSpPr>
          <p:cNvPr id="3592" name="Google Shape;3592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593" name="Google Shape;3593;p42"/>
          <p:cNvSpPr txBox="1">
            <a:spLocks noGrp="1"/>
          </p:cNvSpPr>
          <p:nvPr>
            <p:ph type="subTitle" idx="4294967295"/>
          </p:nvPr>
        </p:nvSpPr>
        <p:spPr>
          <a:xfrm>
            <a:off x="718300" y="682625"/>
            <a:ext cx="69711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PWA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https://angular.jp/guide/service-worker-getting-started</a:t>
            </a:r>
            <a:endParaRPr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PWAはWebアプリケーションをネイティブアプリのように動作させる仕組み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594" name="Google Shape;3594;p42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43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デバック設定</a:t>
            </a:r>
            <a:endParaRPr/>
          </a:p>
        </p:txBody>
      </p:sp>
      <p:sp>
        <p:nvSpPr>
          <p:cNvPr id="3600" name="Google Shape;3600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601" name="Google Shape;3601;p43"/>
          <p:cNvSpPr txBox="1">
            <a:spLocks noGrp="1"/>
          </p:cNvSpPr>
          <p:nvPr>
            <p:ph type="subTitle" idx="4294967295"/>
          </p:nvPr>
        </p:nvSpPr>
        <p:spPr>
          <a:xfrm>
            <a:off x="718300" y="1138600"/>
            <a:ext cx="6647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Visual Studio Code にて下記メニューを選択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3602" name="Google Shape;36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933000"/>
            <a:ext cx="5824374" cy="30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43"/>
          <p:cNvSpPr/>
          <p:nvPr/>
        </p:nvSpPr>
        <p:spPr>
          <a:xfrm>
            <a:off x="703075" y="3226725"/>
            <a:ext cx="555000" cy="325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4" name="Google Shape;3604;p43"/>
          <p:cNvSpPr/>
          <p:nvPr/>
        </p:nvSpPr>
        <p:spPr>
          <a:xfrm>
            <a:off x="4378225" y="2553250"/>
            <a:ext cx="1564500" cy="192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44"/>
          <p:cNvSpPr txBox="1">
            <a:spLocks noGrp="1"/>
          </p:cNvSpPr>
          <p:nvPr>
            <p:ph type="title"/>
          </p:nvPr>
        </p:nvSpPr>
        <p:spPr>
          <a:xfrm>
            <a:off x="718300" y="99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デバック設定</a:t>
            </a:r>
            <a:endParaRPr/>
          </a:p>
        </p:txBody>
      </p:sp>
      <p:sp>
        <p:nvSpPr>
          <p:cNvPr id="3610" name="Google Shape;3610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611" name="Google Shape;3611;p44"/>
          <p:cNvSpPr txBox="1">
            <a:spLocks noGrp="1"/>
          </p:cNvSpPr>
          <p:nvPr>
            <p:ph type="subTitle" idx="4294967295"/>
          </p:nvPr>
        </p:nvSpPr>
        <p:spPr>
          <a:xfrm>
            <a:off x="718300" y="1138600"/>
            <a:ext cx="66474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Visual Studio Code にて下記メニューを選択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3612" name="Google Shape;36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" y="1902975"/>
            <a:ext cx="7553899" cy="30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3" name="Google Shape;3613;p44"/>
          <p:cNvSpPr/>
          <p:nvPr/>
        </p:nvSpPr>
        <p:spPr>
          <a:xfrm>
            <a:off x="1768775" y="3833575"/>
            <a:ext cx="2516400" cy="192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4" name="Google Shape;3614;p44"/>
          <p:cNvSpPr/>
          <p:nvPr/>
        </p:nvSpPr>
        <p:spPr>
          <a:xfrm>
            <a:off x="5321125" y="3337725"/>
            <a:ext cx="1383900" cy="857400"/>
          </a:xfrm>
          <a:prstGeom prst="wedgeRectCallout">
            <a:avLst>
              <a:gd name="adj1" fmla="val -119521"/>
              <a:gd name="adj2" fmla="val 250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urlのport番号を8080から4200に変更します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45"/>
          <p:cNvSpPr txBox="1">
            <a:spLocks noGrp="1"/>
          </p:cNvSpPr>
          <p:nvPr>
            <p:ph type="title"/>
          </p:nvPr>
        </p:nvSpPr>
        <p:spPr>
          <a:xfrm>
            <a:off x="718300" y="136625"/>
            <a:ext cx="8613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チュートリアル</a:t>
            </a:r>
            <a:endParaRPr/>
          </a:p>
        </p:txBody>
      </p:sp>
      <p:sp>
        <p:nvSpPr>
          <p:cNvPr id="3620" name="Google Shape;3620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621" name="Google Shape;3621;p45"/>
          <p:cNvSpPr txBox="1">
            <a:spLocks noGrp="1"/>
          </p:cNvSpPr>
          <p:nvPr>
            <p:ph type="subTitle" idx="4294967295"/>
          </p:nvPr>
        </p:nvSpPr>
        <p:spPr>
          <a:xfrm>
            <a:off x="718300" y="682625"/>
            <a:ext cx="72375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Angular公式チュートリアル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https://angular.jp/tutorial 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>
                <a:solidFill>
                  <a:srgbClr val="000000"/>
                </a:solidFill>
              </a:rPr>
              <a:t>Angular Materialデザイン</a:t>
            </a:r>
            <a:endParaRPr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https://material.angular.io/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p4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THANKS!</a:t>
            </a:r>
            <a:endParaRPr sz="6000" b="0" i="0" u="none" strike="noStrike" cap="non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627" name="Google Shape;3627;p4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 sz="3600" b="0" i="0" u="none" strike="noStrike" cap="none">
                <a:solidFill>
                  <a:srgbClr val="D3EBD5"/>
                </a:solidFill>
                <a:highlight>
                  <a:srgbClr val="01597F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questions?</a:t>
            </a:r>
            <a:endParaRPr sz="3600" b="0" i="0" u="none" strike="noStrike" cap="none">
              <a:solidFill>
                <a:srgbClr val="D3EBD5"/>
              </a:solidFill>
              <a:highlight>
                <a:srgbClr val="01597F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628" name="Google Shape;3628;p46"/>
          <p:cNvSpPr txBox="1">
            <a:spLocks noGrp="1"/>
          </p:cNvSpPr>
          <p:nvPr>
            <p:ph type="body" idx="4294967295"/>
          </p:nvPr>
        </p:nvSpPr>
        <p:spPr>
          <a:xfrm>
            <a:off x="685800" y="2769200"/>
            <a:ext cx="71319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D3EBD5"/>
                </a:solidFill>
              </a:rPr>
              <a:t>質問など思い出したらメールください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629" name="Google Shape;3629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次回告知</a:t>
            </a:r>
            <a:endParaRPr/>
          </a:p>
        </p:txBody>
      </p:sp>
      <p:sp>
        <p:nvSpPr>
          <p:cNvPr id="3635" name="Google Shape;3635;p4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8244000" cy="30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次回もやる予定です。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PWAとFirebase（NoSQL	）			7月末予定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Cloud画像認識						9月末予定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AdobeXD	（プロトタイプ作成）	10月末予定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ハッカソンで何か作る！			11月末予定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6" name="Google Shape;3636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Google Shape;3641;p4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アンケート</a:t>
            </a:r>
            <a:endParaRPr/>
          </a:p>
        </p:txBody>
      </p:sp>
      <p:sp>
        <p:nvSpPr>
          <p:cNvPr id="3642" name="Google Shape;3642;p48"/>
          <p:cNvSpPr txBox="1">
            <a:spLocks noGrp="1"/>
          </p:cNvSpPr>
          <p:nvPr>
            <p:ph type="body" idx="1"/>
          </p:nvPr>
        </p:nvSpPr>
        <p:spPr>
          <a:xfrm>
            <a:off x="718300" y="2359225"/>
            <a:ext cx="69075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https://forms.gle/K1A8ZK3GakTi55h67</a:t>
            </a:r>
            <a:endParaRPr b="1">
              <a:solidFill>
                <a:srgbClr val="003B55"/>
              </a:solidFill>
            </a:endParaRPr>
          </a:p>
        </p:txBody>
      </p:sp>
      <p:sp>
        <p:nvSpPr>
          <p:cNvPr id="3643" name="Google Shape;3643;p48"/>
          <p:cNvSpPr txBox="1"/>
          <p:nvPr/>
        </p:nvSpPr>
        <p:spPr>
          <a:xfrm>
            <a:off x="718300" y="15546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u="none" strike="noStrike" cap="none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アンケートに協力お願いします。</a:t>
            </a:r>
            <a:endParaRPr sz="1800" b="0" u="none" strike="noStrike" cap="none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644" name="Google Shape;3644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645" name="Google Shape;36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399" y="2998225"/>
            <a:ext cx="1758500" cy="17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40" name="Google Shape;3340;p15"/>
          <p:cNvSpPr txBox="1"/>
          <p:nvPr/>
        </p:nvSpPr>
        <p:spPr>
          <a:xfrm>
            <a:off x="365881" y="350634"/>
            <a:ext cx="6711903" cy="241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目的：</a:t>
            </a:r>
            <a:br>
              <a:rPr lang="en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最新Webフレー</a:t>
            </a: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ム</a:t>
            </a:r>
            <a:r>
              <a:rPr lang="en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ワークに触れてなんでもできる事を体験する</a:t>
            </a:r>
            <a:endParaRPr sz="36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46" name="Google Shape;3346;p16"/>
          <p:cNvSpPr txBox="1"/>
          <p:nvPr/>
        </p:nvSpPr>
        <p:spPr>
          <a:xfrm>
            <a:off x="365881" y="350634"/>
            <a:ext cx="6711903" cy="241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デモ：</a:t>
            </a:r>
            <a:br>
              <a:rPr lang="en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今日作るアプリのデモをします</a:t>
            </a:r>
            <a:endParaRPr sz="36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 b="0" i="0" u="none" strike="noStrike" cap="none">
                <a:solidFill>
                  <a:srgbClr val="D3EBD5"/>
                </a:solidFill>
                <a:latin typeface="Dosis Light"/>
                <a:ea typeface="Dosis Light"/>
                <a:cs typeface="Dosis Light"/>
                <a:sym typeface="Dosis Light"/>
              </a:rPr>
              <a:t>環境準備</a:t>
            </a:r>
            <a:endParaRPr sz="7200" b="0" i="0" u="none" strike="noStrike" cap="non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352" name="Google Shape;3352;p17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3" name="Google Shape;3353;p17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3354" name="Google Shape;3354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6" name="Google Shape;3356;p17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357" name="Google Shape;3357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1" name="Google Shape;3361;p17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17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17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17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p18"/>
          <p:cNvSpPr txBox="1">
            <a:spLocks noGrp="1"/>
          </p:cNvSpPr>
          <p:nvPr>
            <p:ph type="title"/>
          </p:nvPr>
        </p:nvSpPr>
        <p:spPr>
          <a:xfrm>
            <a:off x="640231" y="113733"/>
            <a:ext cx="67611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まえがき</a:t>
            </a:r>
            <a:endParaRPr/>
          </a:p>
        </p:txBody>
      </p:sp>
      <p:sp>
        <p:nvSpPr>
          <p:cNvPr id="3371" name="Google Shape;3371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372" name="Google Shape;3372;p18"/>
          <p:cNvSpPr txBox="1"/>
          <p:nvPr/>
        </p:nvSpPr>
        <p:spPr>
          <a:xfrm>
            <a:off x="213164" y="1591462"/>
            <a:ext cx="79845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VsCodeのターミナルを操作する場合は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エディタでコードを修正する場合は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73" name="Google Shape;3373;p18"/>
          <p:cNvSpPr txBox="1"/>
          <p:nvPr/>
        </p:nvSpPr>
        <p:spPr>
          <a:xfrm>
            <a:off x="7401325" y="176685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4" name="Google Shape;3374;p18"/>
          <p:cNvSpPr txBox="1"/>
          <p:nvPr/>
        </p:nvSpPr>
        <p:spPr>
          <a:xfrm>
            <a:off x="7401325" y="3434100"/>
            <a:ext cx="1740300" cy="5517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エディタ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p19"/>
          <p:cNvSpPr txBox="1">
            <a:spLocks noGrp="1"/>
          </p:cNvSpPr>
          <p:nvPr>
            <p:ph type="title"/>
          </p:nvPr>
        </p:nvSpPr>
        <p:spPr>
          <a:xfrm>
            <a:off x="640231" y="113733"/>
            <a:ext cx="67611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環境準備（#1）</a:t>
            </a:r>
            <a:endParaRPr/>
          </a:p>
        </p:txBody>
      </p:sp>
      <p:sp>
        <p:nvSpPr>
          <p:cNvPr id="3380" name="Google Shape;3380;p19"/>
          <p:cNvSpPr txBox="1">
            <a:spLocks noGrp="1"/>
          </p:cNvSpPr>
          <p:nvPr>
            <p:ph type="body" idx="1"/>
          </p:nvPr>
        </p:nvSpPr>
        <p:spPr>
          <a:xfrm>
            <a:off x="213164" y="708144"/>
            <a:ext cx="75558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アプリケーションインストール ※以下、全て最新バージョンをインストールください</a:t>
            </a:r>
            <a:endParaRPr/>
          </a:p>
        </p:txBody>
      </p:sp>
      <p:sp>
        <p:nvSpPr>
          <p:cNvPr id="3381" name="Google Shape;3381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82" name="Google Shape;3382;p19"/>
          <p:cNvSpPr txBox="1"/>
          <p:nvPr/>
        </p:nvSpPr>
        <p:spPr>
          <a:xfrm>
            <a:off x="213164" y="1591462"/>
            <a:ext cx="79845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Visual Studio Code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2400"/>
              <a:buFont typeface="Titillium Web Light"/>
              <a:buChar char="▹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https://code.visualstudio.com/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Node.js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2400"/>
              <a:buFont typeface="Titillium Web Light"/>
              <a:buChar char="▹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https://nodejs.org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Npm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2400"/>
              <a:buFont typeface="Titillium Web Light"/>
              <a:buChar char="▹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※ Node.js (上記) をインストールすると一緒に npm もインストールされます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0"/>
          <p:cNvSpPr txBox="1">
            <a:spLocks noGrp="1"/>
          </p:cNvSpPr>
          <p:nvPr>
            <p:ph type="title"/>
          </p:nvPr>
        </p:nvSpPr>
        <p:spPr>
          <a:xfrm>
            <a:off x="640231" y="113733"/>
            <a:ext cx="6761100" cy="5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環境準備（#2）</a:t>
            </a:r>
            <a:endParaRPr/>
          </a:p>
        </p:txBody>
      </p:sp>
      <p:sp>
        <p:nvSpPr>
          <p:cNvPr id="3388" name="Google Shape;3388;p20"/>
          <p:cNvSpPr txBox="1">
            <a:spLocks noGrp="1"/>
          </p:cNvSpPr>
          <p:nvPr>
            <p:ph type="body" idx="1"/>
          </p:nvPr>
        </p:nvSpPr>
        <p:spPr>
          <a:xfrm>
            <a:off x="213164" y="708144"/>
            <a:ext cx="7555797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アプリケーションインストール ※以下、全て最新バージョンをインストールください</a:t>
            </a:r>
            <a:endParaRPr/>
          </a:p>
        </p:txBody>
      </p:sp>
      <p:sp>
        <p:nvSpPr>
          <p:cNvPr id="3389" name="Google Shape;3389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390" name="Google Shape;3390;p20"/>
          <p:cNvSpPr txBox="1"/>
          <p:nvPr/>
        </p:nvSpPr>
        <p:spPr>
          <a:xfrm>
            <a:off x="213175" y="1591449"/>
            <a:ext cx="79845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Angular CLI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以下のコマンドラインにてインストールします。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npm install -g @angular/cli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※ 詳細は以下のページを参照ください。 https://www.npmjs.com/package/@angular/cli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Titillium Web Light"/>
              <a:buChar char="▸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Debugger for Chrome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2400"/>
              <a:buFont typeface="Titillium Web Light"/>
              <a:buChar char="▹"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https://marketplace.visualstudio.com/items?itemName=msjsdiag.debugger-for-chrome 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91" name="Google Shape;3391;p20"/>
          <p:cNvSpPr txBox="1"/>
          <p:nvPr/>
        </p:nvSpPr>
        <p:spPr>
          <a:xfrm>
            <a:off x="7403800" y="0"/>
            <a:ext cx="1740300" cy="55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コマンド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585</Words>
  <Application>Microsoft Office PowerPoint</Application>
  <PresentationFormat>画面に合わせる (16:9)</PresentationFormat>
  <Paragraphs>251</Paragraphs>
  <Slides>37</Slides>
  <Notes>37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5" baseType="lpstr">
      <vt:lpstr>Titillium Web</vt:lpstr>
      <vt:lpstr>Dosis Light</vt:lpstr>
      <vt:lpstr>Dosis</vt:lpstr>
      <vt:lpstr>Titillium Web Light</vt:lpstr>
      <vt:lpstr>Arial</vt:lpstr>
      <vt:lpstr>Courier New</vt:lpstr>
      <vt:lpstr>Roboto</vt:lpstr>
      <vt:lpstr>Mowbray template</vt:lpstr>
      <vt:lpstr>Angularで始める Web開発体験</vt:lpstr>
      <vt:lpstr>スケジュール</vt:lpstr>
      <vt:lpstr>HELLO!</vt:lpstr>
      <vt:lpstr>PowerPoint プレゼンテーション</vt:lpstr>
      <vt:lpstr>PowerPoint プレゼンテーション</vt:lpstr>
      <vt:lpstr>環境準備</vt:lpstr>
      <vt:lpstr>まえがき</vt:lpstr>
      <vt:lpstr>環境準備（#1）</vt:lpstr>
      <vt:lpstr>環境準備（#2）</vt:lpstr>
      <vt:lpstr>TypeScript</vt:lpstr>
      <vt:lpstr>Angular</vt:lpstr>
      <vt:lpstr>コンポーネント指向</vt:lpstr>
      <vt:lpstr>クライアント フルスタックフレームワーク</vt:lpstr>
      <vt:lpstr>時間もないのでそれでは開始します</vt:lpstr>
      <vt:lpstr>アプリケーションの作成</vt:lpstr>
      <vt:lpstr>アプリケーションの作成</vt:lpstr>
      <vt:lpstr>アプリケーションの実行結果</vt:lpstr>
      <vt:lpstr>アプリケーションのフォルダ、ファイル構成の理解</vt:lpstr>
      <vt:lpstr>アプリケーションのフォルダ、ファイル構成の理解</vt:lpstr>
      <vt:lpstr>アプリケーションのフォルダ、ファイル構成の理解</vt:lpstr>
      <vt:lpstr>デバッグ実行</vt:lpstr>
      <vt:lpstr>アプリケーションの流れ</vt:lpstr>
      <vt:lpstr>ファイルの説明１</vt:lpstr>
      <vt:lpstr>ファイルの説明２</vt:lpstr>
      <vt:lpstr>枠を作る</vt:lpstr>
      <vt:lpstr>ルーティングをする１</vt:lpstr>
      <vt:lpstr>ルーティングをする２</vt:lpstr>
      <vt:lpstr> Angular Materialのインストール</vt:lpstr>
      <vt:lpstr>モジュールの設定</vt:lpstr>
      <vt:lpstr>ここからが本格的なコーディング</vt:lpstr>
      <vt:lpstr> PWA</vt:lpstr>
      <vt:lpstr>デバック設定</vt:lpstr>
      <vt:lpstr>デバック設定</vt:lpstr>
      <vt:lpstr>チュートリアル</vt:lpstr>
      <vt:lpstr>THANKS!</vt:lpstr>
      <vt:lpstr>次回告知</vt:lpstr>
      <vt:lpstr>アンケート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Angularで始める Web開発体験</dc:title>
  <cp:lastModifiedBy>佐々木 朝弘</cp:lastModifiedBy>
  <cp:revision>2</cp:revision>
  <dcterms:modified xsi:type="dcterms:W3CDTF">2019-07-03T02:12:59Z</dcterms:modified>
</cp:coreProperties>
</file>