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673" r:id="rId3"/>
    <p:sldId id="678" r:id="rId4"/>
    <p:sldId id="681" r:id="rId5"/>
    <p:sldId id="683" r:id="rId6"/>
    <p:sldId id="257" r:id="rId7"/>
    <p:sldId id="756" r:id="rId8"/>
    <p:sldId id="689" r:id="rId9"/>
    <p:sldId id="684" r:id="rId10"/>
    <p:sldId id="757" r:id="rId11"/>
    <p:sldId id="758" r:id="rId12"/>
    <p:sldId id="759" r:id="rId13"/>
    <p:sldId id="760" r:id="rId14"/>
    <p:sldId id="761" r:id="rId15"/>
    <p:sldId id="762" r:id="rId16"/>
    <p:sldId id="769" r:id="rId17"/>
    <p:sldId id="765" r:id="rId18"/>
    <p:sldId id="764" r:id="rId19"/>
    <p:sldId id="766" r:id="rId20"/>
    <p:sldId id="767" r:id="rId21"/>
    <p:sldId id="768" r:id="rId22"/>
    <p:sldId id="763"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87"/>
    <p:restoredTop sz="94892"/>
  </p:normalViewPr>
  <p:slideViewPr>
    <p:cSldViewPr snapToGrid="0" snapToObjects="1">
      <p:cViewPr varScale="1">
        <p:scale>
          <a:sx n="53" d="100"/>
          <a:sy n="53" d="100"/>
        </p:scale>
        <p:origin x="184" y="1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9D6E10-AC38-9246-BBD3-6C654674B5F2}" type="datetimeFigureOut">
              <a:rPr kumimoji="1" lang="ja-JP" altLang="en-US" smtClean="0"/>
              <a:t>2019/10/19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BA246-EFE5-9D40-B57C-02D49EBB9D1D}" type="slidenum">
              <a:rPr kumimoji="1" lang="ja-JP" altLang="en-US" smtClean="0"/>
              <a:t>‹#›</a:t>
            </a:fld>
            <a:endParaRPr kumimoji="1" lang="ja-JP" altLang="en-US"/>
          </a:p>
        </p:txBody>
      </p:sp>
    </p:spTree>
    <p:extLst>
      <p:ext uri="{BB962C8B-B14F-4D97-AF65-F5344CB8AC3E}">
        <p14:creationId xmlns:p14="http://schemas.microsoft.com/office/powerpoint/2010/main" val="23659817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あ</a:t>
            </a:r>
            <a:endParaRPr kumimoji="1" lang="en-US" altLang="ja-JP" dirty="0"/>
          </a:p>
          <a:p>
            <a:endParaRPr kumimoji="1" lang="ja-JP" altLang="en-US"/>
          </a:p>
        </p:txBody>
      </p:sp>
      <p:sp>
        <p:nvSpPr>
          <p:cNvPr id="4" name="スライド番号プレースホルダー 3"/>
          <p:cNvSpPr>
            <a:spLocks noGrp="1"/>
          </p:cNvSpPr>
          <p:nvPr>
            <p:ph type="sldNum" sz="quarter" idx="10"/>
          </p:nvPr>
        </p:nvSpPr>
        <p:spPr/>
        <p:txBody>
          <a:bodyPr/>
          <a:lstStyle/>
          <a:p>
            <a:fld id="{02CBA246-EFE5-9D40-B57C-02D49EBB9D1D}" type="slidenum">
              <a:rPr kumimoji="1" lang="ja-JP" altLang="en-US" smtClean="0"/>
              <a:t>20</a:t>
            </a:fld>
            <a:endParaRPr kumimoji="1" lang="ja-JP" altLang="en-US"/>
          </a:p>
        </p:txBody>
      </p:sp>
    </p:spTree>
    <p:extLst>
      <p:ext uri="{BB962C8B-B14F-4D97-AF65-F5344CB8AC3E}">
        <p14:creationId xmlns:p14="http://schemas.microsoft.com/office/powerpoint/2010/main" val="405922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B51AC-1B13-8345-9466-F76DE81A649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E4C1B0-3F7C-3347-9707-B294B7CEE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FA76693-3BDA-7B4C-B667-7A7C9D6248EE}"/>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FBBA6492-8B81-F040-B669-61D57CC6A2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3C484F-31AF-F442-A6EF-1ECAEE3AE181}"/>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141846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68225E-1A19-9149-B0AB-44335935AA3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61E9B83-98EF-5648-B3AE-F0864535B307}"/>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22DA3E-D6FF-4746-97D7-6F5D8CE03B2E}"/>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15EFABE3-F5AF-9C45-AC4A-804BE28A746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1A39B4-0599-1A4A-8A41-C76D469A5D27}"/>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2600054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BE9C648-A765-3346-841F-AD553C2D751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4BA760-F29F-E14F-BBBE-5F11BA30415B}"/>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702999-1D35-904B-94AE-690D5B682261}"/>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BEAA0DDF-7409-674A-BFD5-E6A43D717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2AE361-1263-5F43-AD83-EA3CFF02FF1D}"/>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3703212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CD6754-59E8-5E40-BDE1-2973DF95ED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85A2D2-2E72-5240-B947-D184EAACE32E}"/>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83B7E5-4751-6E4D-B891-7A31948AB7DD}"/>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9A964D5E-4C5A-4B4C-9809-3081EEFEB4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26E7510-23B4-CD4A-AABA-3249468B2FD7}"/>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277186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14FC2-BF9F-8C4D-BB61-3CA83D79349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91FA87-6845-E846-AEE6-7B33FED018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93A3AE-C8B6-2A4E-8416-9AAE177F70F3}"/>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A930A4CD-1694-324D-AADE-34FC35BDFE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41F82F-3E06-994E-B516-9FA444CE7A2A}"/>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1177862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4E233E-8B9A-B941-9F1D-D2D4F719DB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762A17-B7CD-D04F-87B6-A45A4708F20B}"/>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083459F-3FDB-7442-B48A-E751A3C55913}"/>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422C1C6-E2C0-BE42-96B6-EBCFB7144D79}"/>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DE07893D-E968-654A-A5E8-BA62DB2A5A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7C34B5-4BCA-E247-B55A-ED53BF878A26}"/>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407975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1CC562-C828-6F42-AA8A-45D4CA6A4AC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B622F9-AE06-8341-B9BE-E6D6090C99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04A5946-9B90-6145-93AB-943217580175}"/>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00A7264-D921-3C4C-934B-2A5944046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26C33659-ED1E-9A42-A3A4-C98A85FD9A7A}"/>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13C7500-5EE6-3846-88EA-EDD9CC95963C}"/>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8" name="フッター プレースホルダー 7">
            <a:extLst>
              <a:ext uri="{FF2B5EF4-FFF2-40B4-BE49-F238E27FC236}">
                <a16:creationId xmlns:a16="http://schemas.microsoft.com/office/drawing/2014/main" id="{97DCDB53-95B6-0542-B96A-70CFC581122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B1DD94A-6393-964A-914A-516C45071702}"/>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355829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2B320A-3554-E64B-9A38-9861CD32C2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C56A76-1A99-6248-9109-3BC3C3EAB97B}"/>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4" name="フッター プレースホルダー 3">
            <a:extLst>
              <a:ext uri="{FF2B5EF4-FFF2-40B4-BE49-F238E27FC236}">
                <a16:creationId xmlns:a16="http://schemas.microsoft.com/office/drawing/2014/main" id="{D93AB55C-8713-E84D-AD2A-BE6F2E751A1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EDE9ACE-D982-ED42-9878-7C65689FC93F}"/>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81887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1D7110-7BAA-2B47-961F-200F3F864478}"/>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3" name="フッター プレースホルダー 2">
            <a:extLst>
              <a:ext uri="{FF2B5EF4-FFF2-40B4-BE49-F238E27FC236}">
                <a16:creationId xmlns:a16="http://schemas.microsoft.com/office/drawing/2014/main" id="{F06A3111-5AA2-7B47-81D6-9A8A68107F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AE22474-7FFE-8545-ACB7-0D5BFAD6C0D8}"/>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138748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B3D5D1-2D7C-8A46-A31A-5252D9A5893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B1D039-1389-764D-AEF8-2DF06381B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66B1656-CF56-E845-924C-29EB7B9F2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B26054-B0C8-E441-A56C-1E31B50ABA80}"/>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997696BF-BDE1-5A45-B267-8902C7B4F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F1D24F1-711E-E246-A099-5CD668457911}"/>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2225628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9F9ED-556B-1B40-B7EE-E9E5E7E2B47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6C04751-154E-F446-A3A8-D844AF03B4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47EF14-13E0-9249-8B99-2EA5B4E97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4D91DC-DC53-424D-9338-931E0CB25E8D}"/>
              </a:ext>
            </a:extLst>
          </p:cNvPr>
          <p:cNvSpPr>
            <a:spLocks noGrp="1"/>
          </p:cNvSpPr>
          <p:nvPr>
            <p:ph type="dt" sz="half" idx="10"/>
          </p:nvPr>
        </p:nvSpPr>
        <p:spPr/>
        <p:txBody>
          <a:bodyPr/>
          <a:lstStyle/>
          <a:p>
            <a:fld id="{1BC0A88A-5580-F148-81AE-BF1153F2EFA1}" type="datetimeFigureOut">
              <a:rPr kumimoji="1" lang="ja-JP" altLang="en-US" smtClean="0"/>
              <a:t>2019/10/19</a:t>
            </a:fld>
            <a:endParaRPr kumimoji="1" lang="ja-JP" altLang="en-US"/>
          </a:p>
        </p:txBody>
      </p:sp>
      <p:sp>
        <p:nvSpPr>
          <p:cNvPr id="6" name="フッター プレースホルダー 5">
            <a:extLst>
              <a:ext uri="{FF2B5EF4-FFF2-40B4-BE49-F238E27FC236}">
                <a16:creationId xmlns:a16="http://schemas.microsoft.com/office/drawing/2014/main" id="{0426032F-F938-D045-B9F3-3D31C6EDAE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D7E7B1-258F-A049-BD95-D6BBA5540EB0}"/>
              </a:ext>
            </a:extLst>
          </p:cNvPr>
          <p:cNvSpPr>
            <a:spLocks noGrp="1"/>
          </p:cNvSpPr>
          <p:nvPr>
            <p:ph type="sldNum" sz="quarter" idx="12"/>
          </p:nvPr>
        </p:nvSpPr>
        <p:spPr/>
        <p:txBody>
          <a:body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346317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1E76F14-9021-D14A-BA5B-CEB207C9A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7E1685-C0BE-C447-BE30-E6BCEEB067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C113B7-A8E7-4A43-9B45-5F3A1D40B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C0A88A-5580-F148-81AE-BF1153F2EFA1}" type="datetimeFigureOut">
              <a:rPr kumimoji="1" lang="ja-JP" altLang="en-US" smtClean="0"/>
              <a:t>2019/10/19</a:t>
            </a:fld>
            <a:endParaRPr kumimoji="1" lang="ja-JP" altLang="en-US"/>
          </a:p>
        </p:txBody>
      </p:sp>
      <p:sp>
        <p:nvSpPr>
          <p:cNvPr id="5" name="フッター プレースホルダー 4">
            <a:extLst>
              <a:ext uri="{FF2B5EF4-FFF2-40B4-BE49-F238E27FC236}">
                <a16:creationId xmlns:a16="http://schemas.microsoft.com/office/drawing/2014/main" id="{330C14A7-F88D-564A-9586-DB30544436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9388E5B-A155-0E45-A35F-08AE0C0AE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3085BC-8F0F-B74C-9F28-9E1AD63B5227}" type="slidenum">
              <a:rPr kumimoji="1" lang="ja-JP" altLang="en-US" smtClean="0"/>
              <a:t>‹#›</a:t>
            </a:fld>
            <a:endParaRPr kumimoji="1" lang="ja-JP" altLang="en-US"/>
          </a:p>
        </p:txBody>
      </p:sp>
    </p:spTree>
    <p:extLst>
      <p:ext uri="{BB962C8B-B14F-4D97-AF65-F5344CB8AC3E}">
        <p14:creationId xmlns:p14="http://schemas.microsoft.com/office/powerpoint/2010/main" val="3378693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CD069-9C2D-D049-9CF5-016AB28CCA09}"/>
              </a:ext>
            </a:extLst>
          </p:cNvPr>
          <p:cNvSpPr>
            <a:spLocks noGrp="1"/>
          </p:cNvSpPr>
          <p:nvPr>
            <p:ph type="ctrTitle"/>
          </p:nvPr>
        </p:nvSpPr>
        <p:spPr>
          <a:xfrm>
            <a:off x="1524000" y="711201"/>
            <a:ext cx="9144000" cy="1854200"/>
          </a:xfrm>
        </p:spPr>
        <p:txBody>
          <a:bodyPr>
            <a:normAutofit/>
          </a:bodyPr>
          <a:lstStyle/>
          <a:p>
            <a:r>
              <a:rPr kumimoji="1" lang="ja-JP" altLang="en-US" sz="4000"/>
              <a:t>アミノ酸ホモキラリティに関わる</a:t>
            </a:r>
            <a:br>
              <a:rPr kumimoji="1" lang="en-US" altLang="ja-JP" sz="4000" dirty="0"/>
            </a:br>
            <a:r>
              <a:rPr kumimoji="1" lang="ja-JP" altLang="en-US" sz="4000"/>
              <a:t>星間円偏光波の生成</a:t>
            </a:r>
          </a:p>
        </p:txBody>
      </p:sp>
      <p:sp>
        <p:nvSpPr>
          <p:cNvPr id="3" name="字幕 2">
            <a:extLst>
              <a:ext uri="{FF2B5EF4-FFF2-40B4-BE49-F238E27FC236}">
                <a16:creationId xmlns:a16="http://schemas.microsoft.com/office/drawing/2014/main" id="{BECD1663-0155-1240-BB8D-9C60C9DF8656}"/>
              </a:ext>
            </a:extLst>
          </p:cNvPr>
          <p:cNvSpPr>
            <a:spLocks noGrp="1"/>
          </p:cNvSpPr>
          <p:nvPr>
            <p:ph type="subTitle" idx="1"/>
          </p:nvPr>
        </p:nvSpPr>
        <p:spPr>
          <a:xfrm>
            <a:off x="0" y="3849131"/>
            <a:ext cx="12192000" cy="1316594"/>
          </a:xfrm>
        </p:spPr>
        <p:txBody>
          <a:bodyPr>
            <a:normAutofit/>
          </a:bodyPr>
          <a:lstStyle/>
          <a:p>
            <a:r>
              <a:rPr kumimoji="1" lang="ja-JP" altLang="en-US" sz="2800"/>
              <a:t>筑波大学　四年　益川洋武</a:t>
            </a:r>
          </a:p>
        </p:txBody>
      </p:sp>
    </p:spTree>
    <p:extLst>
      <p:ext uri="{BB962C8B-B14F-4D97-AF65-F5344CB8AC3E}">
        <p14:creationId xmlns:p14="http://schemas.microsoft.com/office/powerpoint/2010/main" val="382712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320A84-5878-664A-B42D-972698E8431F}"/>
              </a:ext>
            </a:extLst>
          </p:cNvPr>
          <p:cNvSpPr>
            <a:spLocks noGrp="1"/>
          </p:cNvSpPr>
          <p:nvPr>
            <p:ph type="title"/>
          </p:nvPr>
        </p:nvSpPr>
        <p:spPr/>
        <p:txBody>
          <a:bodyPr/>
          <a:lstStyle/>
          <a:p>
            <a:r>
              <a:rPr kumimoji="1" lang="ja-JP" altLang="en-US"/>
              <a:t>円偏光の計算</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72D9FBE-EB65-B445-8638-55AAA035E943}"/>
                  </a:ext>
                </a:extLst>
              </p:cNvPr>
              <p:cNvSpPr>
                <a:spLocks noGrp="1"/>
              </p:cNvSpPr>
              <p:nvPr>
                <p:ph idx="1"/>
              </p:nvPr>
            </p:nvSpPr>
            <p:spPr>
              <a:xfrm>
                <a:off x="838200" y="4454744"/>
                <a:ext cx="10515600" cy="2403256"/>
              </a:xfrm>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ja-JP" smtClean="0">
                          <a:latin typeface="Cambria Math" panose="02040503050406030204" pitchFamily="18" charset="0"/>
                        </a:rPr>
                        <m:t>E</m:t>
                      </m:r>
                      <m:r>
                        <a:rPr lang="en-US" altLang="ja-JP" smtClean="0">
                          <a:latin typeface="Cambria Math" panose="02040503050406030204" pitchFamily="18" charset="0"/>
                        </a:rPr>
                        <m:t>=</m:t>
                      </m:r>
                      <m:d>
                        <m:dPr>
                          <m:ctrlPr>
                            <a:rPr lang="en-US" altLang="ja-JP" i="1" smtClean="0">
                              <a:latin typeface="Cambria Math" panose="02040503050406030204" pitchFamily="18" charset="0"/>
                            </a:rPr>
                          </m:ctrlPr>
                        </m:dPr>
                        <m:e>
                          <m:acc>
                            <m:accPr>
                              <m:chr m:val="̂"/>
                              <m:ctrlPr>
                                <a:rPr lang="ja-JP" altLang="ja-JP" i="1">
                                  <a:latin typeface="Cambria Math" panose="02040503050406030204" pitchFamily="18" charset="0"/>
                                </a:rPr>
                              </m:ctrlPr>
                            </m:accPr>
                            <m:e>
                              <m:r>
                                <a:rPr lang="en-US" altLang="ja-JP" i="1">
                                  <a:latin typeface="Cambria Math" panose="02040503050406030204" pitchFamily="18" charset="0"/>
                                </a:rPr>
                                <m:t>𝑥</m:t>
                              </m:r>
                            </m:e>
                          </m:acc>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1</m:t>
                              </m:r>
                            </m:sub>
                          </m:sSub>
                          <m:r>
                            <a:rPr lang="en-US" altLang="ja-JP" i="1">
                              <a:latin typeface="Cambria Math" panose="02040503050406030204" pitchFamily="18" charset="0"/>
                            </a:rPr>
                            <m:t>+</m:t>
                          </m:r>
                          <m:acc>
                            <m:accPr>
                              <m:chr m:val="̂"/>
                              <m:ctrlPr>
                                <a:rPr lang="ja-JP" altLang="ja-JP" i="1">
                                  <a:latin typeface="Cambria Math" panose="02040503050406030204" pitchFamily="18" charset="0"/>
                                </a:rPr>
                              </m:ctrlPr>
                            </m:accPr>
                            <m:e>
                              <m:r>
                                <a:rPr lang="en-US" altLang="ja-JP" i="1">
                                  <a:latin typeface="Cambria Math" panose="02040503050406030204" pitchFamily="18" charset="0"/>
                                </a:rPr>
                                <m:t>𝑦</m:t>
                              </m:r>
                            </m:e>
                          </m:acc>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2</m:t>
                              </m:r>
                            </m:sub>
                          </m:sSub>
                        </m:e>
                      </m:d>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𝑖</m:t>
                          </m:r>
                          <m:r>
                            <m:rPr>
                              <m:sty m:val="p"/>
                            </m:rPr>
                            <a:rPr lang="en-US" altLang="ja-JP">
                              <a:latin typeface="Cambria Math" panose="02040503050406030204" pitchFamily="18" charset="0"/>
                            </a:rPr>
                            <m:t>ω</m:t>
                          </m:r>
                          <m:r>
                            <a:rPr lang="en-US" altLang="ja-JP" i="1">
                              <a:latin typeface="Cambria Math" panose="02040503050406030204" pitchFamily="18" charset="0"/>
                            </a:rPr>
                            <m:t>𝑡</m:t>
                          </m:r>
                        </m:sup>
                      </m:sSup>
                      <m:r>
                        <a:rPr lang="en-US" altLang="ja-JP" i="1">
                          <a:latin typeface="Cambria Math" panose="02040503050406030204" pitchFamily="18" charset="0"/>
                        </a:rPr>
                        <m:t>≡</m:t>
                      </m:r>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i="1">
                              <a:latin typeface="Cambria Math" panose="02040503050406030204" pitchFamily="18" charset="0"/>
                            </a:rPr>
                            <m:t>0</m:t>
                          </m:r>
                        </m:sub>
                      </m:sSub>
                      <m:sSup>
                        <m:sSupPr>
                          <m:ctrlPr>
                            <a:rPr lang="ja-JP" altLang="ja-JP" i="1">
                              <a:latin typeface="Cambria Math" panose="02040503050406030204" pitchFamily="18" charset="0"/>
                            </a:rPr>
                          </m:ctrlPr>
                        </m:sSupPr>
                        <m:e>
                          <m:r>
                            <a:rPr lang="en-US" altLang="ja-JP" i="1">
                              <a:latin typeface="Cambria Math" panose="02040503050406030204" pitchFamily="18" charset="0"/>
                            </a:rPr>
                            <m:t>𝑒</m:t>
                          </m:r>
                        </m:e>
                        <m:sup>
                          <m:r>
                            <a:rPr lang="en-US" altLang="ja-JP" i="1">
                              <a:latin typeface="Cambria Math" panose="02040503050406030204" pitchFamily="18" charset="0"/>
                            </a:rPr>
                            <m:t>−</m:t>
                          </m:r>
                          <m:r>
                            <a:rPr lang="en-US" altLang="ja-JP" i="1">
                              <a:latin typeface="Cambria Math" panose="02040503050406030204" pitchFamily="18" charset="0"/>
                            </a:rPr>
                            <m:t>𝑖</m:t>
                          </m:r>
                          <m:r>
                            <m:rPr>
                              <m:sty m:val="p"/>
                            </m:rPr>
                            <a:rPr lang="en-US" altLang="ja-JP">
                              <a:latin typeface="Cambria Math" panose="02040503050406030204" pitchFamily="18" charset="0"/>
                            </a:rPr>
                            <m:t>ω</m:t>
                          </m:r>
                          <m:r>
                            <a:rPr lang="en-US" altLang="ja-JP" i="1">
                              <a:latin typeface="Cambria Math" panose="02040503050406030204" pitchFamily="18" charset="0"/>
                            </a:rPr>
                            <m:t>𝑡</m:t>
                          </m:r>
                        </m:sup>
                      </m:sSup>
                      <m:r>
                        <a:rPr lang="en-US" altLang="ja-JP" b="0" i="0" smtClean="0">
                          <a:latin typeface="Cambria Math" panose="02040503050406030204" pitchFamily="18" charset="0"/>
                        </a:rPr>
                        <m:t>   (1)</m:t>
                      </m:r>
                    </m:oMath>
                  </m:oMathPara>
                </a14:m>
                <a:endParaRPr lang="ja-JP" altLang="ja-JP"/>
              </a:p>
              <a:p>
                <a:pPr marL="0" indent="0">
                  <a:buNone/>
                </a:pPr>
                <a:endParaRPr lang="en-US" altLang="ja-JP" i="1" dirty="0">
                  <a:latin typeface="Cambria Math" panose="02040503050406030204" pitchFamily="18" charset="0"/>
                </a:endParaRPr>
              </a:p>
              <a:p>
                <a:pPr marL="0" indent="0">
                  <a:buNone/>
                </a:pPr>
                <a14:m>
                  <m:oMath xmlns:m="http://schemas.openxmlformats.org/officeDocument/2006/math">
                    <m:sSub>
                      <m:sSubPr>
                        <m:ctrlPr>
                          <a:rPr lang="ja-JP" altLang="ja-JP" i="1" smtClean="0">
                            <a:latin typeface="Cambria Math" panose="02040503050406030204" pitchFamily="18" charset="0"/>
                          </a:rPr>
                        </m:ctrlPr>
                      </m:sSubPr>
                      <m:e>
                        <m:r>
                          <a:rPr lang="ja-JP" altLang="en-US" i="1">
                            <a:latin typeface="Cambria Math" panose="02040503050406030204" pitchFamily="18" charset="0"/>
                          </a:rPr>
                          <m:t>複素</m:t>
                        </m:r>
                        <m:r>
                          <a:rPr lang="ja-JP" altLang="en-US" i="1" smtClean="0">
                            <a:latin typeface="Cambria Math" panose="02040503050406030204" pitchFamily="18" charset="0"/>
                          </a:rPr>
                          <m:t>振幅</m:t>
                        </m:r>
                        <m:r>
                          <a:rPr lang="en-US" altLang="ja-JP" i="1">
                            <a:latin typeface="Cambria Math" panose="02040503050406030204" pitchFamily="18" charset="0"/>
                          </a:rPr>
                          <m:t>𝐸</m:t>
                        </m:r>
                      </m:e>
                      <m:sub>
                        <m:r>
                          <a:rPr lang="en-US" altLang="ja-JP" b="0" i="1" smtClean="0">
                            <a:latin typeface="Cambria Math" panose="02040503050406030204" pitchFamily="18" charset="0"/>
                          </a:rPr>
                          <m:t>1</m:t>
                        </m:r>
                      </m:sub>
                    </m:sSub>
                  </m:oMath>
                </a14:m>
                <a:r>
                  <a:rPr kumimoji="1" lang="en-US" altLang="ja-JP" dirty="0"/>
                  <a:t>,</a:t>
                </a:r>
                <a:r>
                  <a:rPr lang="ja-JP" altLang="ja-JP"/>
                  <a:t> </a:t>
                </a:r>
                <a14:m>
                  <m:oMath xmlns:m="http://schemas.openxmlformats.org/officeDocument/2006/math">
                    <m:sSub>
                      <m:sSubPr>
                        <m:ctrlPr>
                          <a:rPr lang="ja-JP" altLang="ja-JP" i="1">
                            <a:latin typeface="Cambria Math" panose="02040503050406030204" pitchFamily="18" charset="0"/>
                          </a:rPr>
                        </m:ctrlPr>
                      </m:sSubPr>
                      <m:e>
                        <m:r>
                          <a:rPr lang="en-US" altLang="ja-JP" i="1">
                            <a:latin typeface="Cambria Math" panose="02040503050406030204" pitchFamily="18" charset="0"/>
                          </a:rPr>
                          <m:t>𝐸</m:t>
                        </m:r>
                      </m:e>
                      <m:sub>
                        <m:r>
                          <a:rPr lang="en-US" altLang="ja-JP" b="0" i="1" smtClean="0">
                            <a:latin typeface="Cambria Math" panose="02040503050406030204" pitchFamily="18" charset="0"/>
                          </a:rPr>
                          <m:t>2</m:t>
                        </m:r>
                      </m:sub>
                    </m:sSub>
                  </m:oMath>
                </a14:m>
                <a:r>
                  <a:rPr kumimoji="1" lang="ja-JP" altLang="en-US"/>
                  <a:t>は</a:t>
                </a:r>
                <a:endParaRPr kumimoji="1" lang="en-US" altLang="ja-JP" dirty="0"/>
              </a:p>
              <a:p>
                <a:pPr marL="0" indent="0" algn="ctr">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072D9FBE-EB65-B445-8638-55AAA035E943}"/>
                  </a:ext>
                </a:extLst>
              </p:cNvPr>
              <p:cNvSpPr>
                <a:spLocks noGrp="1" noRot="1" noChangeAspect="1" noMove="1" noResize="1" noEditPoints="1" noAdjustHandles="1" noChangeArrowheads="1" noChangeShapeType="1" noTextEdit="1"/>
              </p:cNvSpPr>
              <p:nvPr>
                <p:ph idx="1"/>
              </p:nvPr>
            </p:nvSpPr>
            <p:spPr>
              <a:xfrm>
                <a:off x="838200" y="4454744"/>
                <a:ext cx="10515600" cy="2403256"/>
              </a:xfrm>
              <a:blipFill>
                <a:blip r:embed="rId2"/>
                <a:stretch>
                  <a:fillRect l="-603" t="-2632"/>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BA342F4E-9FA2-C747-9C92-940A760A7D5A}"/>
              </a:ext>
            </a:extLst>
          </p:cNvPr>
          <p:cNvPicPr>
            <a:picLocks noChangeAspect="1"/>
          </p:cNvPicPr>
          <p:nvPr/>
        </p:nvPicPr>
        <p:blipFill>
          <a:blip r:embed="rId3"/>
          <a:stretch>
            <a:fillRect/>
          </a:stretch>
        </p:blipFill>
        <p:spPr>
          <a:xfrm>
            <a:off x="4622799" y="77788"/>
            <a:ext cx="5200059" cy="3225799"/>
          </a:xfrm>
          <a:prstGeom prst="rect">
            <a:avLst/>
          </a:prstGeom>
        </p:spPr>
      </p:pic>
      <p:sp>
        <p:nvSpPr>
          <p:cNvPr id="10" name="テキスト ボックス 9">
            <a:extLst>
              <a:ext uri="{FF2B5EF4-FFF2-40B4-BE49-F238E27FC236}">
                <a16:creationId xmlns:a16="http://schemas.microsoft.com/office/drawing/2014/main" id="{D213A358-270B-BB45-A60F-DB934CFFAF30}"/>
              </a:ext>
            </a:extLst>
          </p:cNvPr>
          <p:cNvSpPr txBox="1"/>
          <p:nvPr/>
        </p:nvSpPr>
        <p:spPr>
          <a:xfrm>
            <a:off x="2794001" y="3328987"/>
            <a:ext cx="8559800" cy="646331"/>
          </a:xfrm>
          <a:prstGeom prst="rect">
            <a:avLst/>
          </a:prstGeom>
          <a:noFill/>
        </p:spPr>
        <p:txBody>
          <a:bodyPr wrap="square" rtlCol="0">
            <a:spAutoFit/>
          </a:bodyPr>
          <a:lstStyle/>
          <a:p>
            <a:r>
              <a:rPr lang="ja-JP" altLang="en-US" b="1" i="1"/>
              <a:t>図１　</a:t>
            </a:r>
            <a:r>
              <a:rPr lang="en-US" altLang="ja-JP" b="1" i="1" dirty="0"/>
              <a:t>Rotation </a:t>
            </a:r>
            <a:r>
              <a:rPr lang="en-US" altLang="ja-JP" dirty="0"/>
              <a:t>of </a:t>
            </a:r>
            <a:r>
              <a:rPr lang="en-US" altLang="ja-JP" b="1" dirty="0"/>
              <a:t>x </a:t>
            </a:r>
            <a:r>
              <a:rPr lang="en-US" altLang="ja-JP" dirty="0"/>
              <a:t>and </a:t>
            </a:r>
            <a:r>
              <a:rPr lang="en-US" altLang="ja-JP" b="1" i="1" dirty="0"/>
              <a:t>y electric field components through </a:t>
            </a:r>
          </a:p>
          <a:p>
            <a:r>
              <a:rPr lang="en-US" altLang="ja-JP" b="1" i="1" dirty="0"/>
              <a:t>angle x to coincide with principal axes of the polarization ellipse. </a:t>
            </a:r>
            <a:endParaRPr lang="en-US" altLang="ja-JP" dirty="0">
              <a:effectLst/>
            </a:endParaRPr>
          </a:p>
        </p:txBody>
      </p:sp>
      <p:pic>
        <p:nvPicPr>
          <p:cNvPr id="12" name="図 11">
            <a:extLst>
              <a:ext uri="{FF2B5EF4-FFF2-40B4-BE49-F238E27FC236}">
                <a16:creationId xmlns:a16="http://schemas.microsoft.com/office/drawing/2014/main" id="{DB73E815-63EC-844A-8421-0F768A5E95FE}"/>
              </a:ext>
            </a:extLst>
          </p:cNvPr>
          <p:cNvPicPr>
            <a:picLocks noChangeAspect="1"/>
          </p:cNvPicPr>
          <p:nvPr/>
        </p:nvPicPr>
        <p:blipFill>
          <a:blip r:embed="rId4"/>
          <a:stretch>
            <a:fillRect/>
          </a:stretch>
        </p:blipFill>
        <p:spPr>
          <a:xfrm>
            <a:off x="4191000" y="5895785"/>
            <a:ext cx="3962399" cy="454404"/>
          </a:xfrm>
          <a:prstGeom prst="rect">
            <a:avLst/>
          </a:prstGeom>
        </p:spPr>
      </p:pic>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B8DEF82-EED9-8842-ACF8-600A5653CCF4}"/>
                  </a:ext>
                </a:extLst>
              </p:cNvPr>
              <p:cNvSpPr txBox="1"/>
              <p:nvPr/>
            </p:nvSpPr>
            <p:spPr>
              <a:xfrm>
                <a:off x="8610600" y="5908893"/>
                <a:ext cx="7741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rPr>
                        <m:t>(2)</m:t>
                      </m:r>
                    </m:oMath>
                  </m:oMathPara>
                </a14:m>
                <a:endParaRPr lang="ja-JP" altLang="ja-JP"/>
              </a:p>
            </p:txBody>
          </p:sp>
        </mc:Choice>
        <mc:Fallback xmlns="">
          <p:sp>
            <p:nvSpPr>
              <p:cNvPr id="13" name="テキスト ボックス 12">
                <a:extLst>
                  <a:ext uri="{FF2B5EF4-FFF2-40B4-BE49-F238E27FC236}">
                    <a16:creationId xmlns:a16="http://schemas.microsoft.com/office/drawing/2014/main" id="{EB8DEF82-EED9-8842-ACF8-600A5653CCF4}"/>
                  </a:ext>
                </a:extLst>
              </p:cNvPr>
              <p:cNvSpPr txBox="1">
                <a:spLocks noRot="1" noChangeAspect="1" noMove="1" noResize="1" noEditPoints="1" noAdjustHandles="1" noChangeArrowheads="1" noChangeShapeType="1" noTextEdit="1"/>
              </p:cNvSpPr>
              <p:nvPr/>
            </p:nvSpPr>
            <p:spPr>
              <a:xfrm>
                <a:off x="8610600" y="5908893"/>
                <a:ext cx="774190" cy="369332"/>
              </a:xfrm>
              <a:prstGeom prst="rect">
                <a:avLst/>
              </a:prstGeom>
              <a:blipFill>
                <a:blip r:embed="rId5"/>
                <a:stretch>
                  <a:fillRect b="-1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1473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1E2D03A-C39A-3048-9E16-BF7DF3B18078}"/>
                  </a:ext>
                </a:extLst>
              </p:cNvPr>
              <p:cNvSpPr>
                <a:spLocks noGrp="1"/>
              </p:cNvSpPr>
              <p:nvPr>
                <p:ph idx="1"/>
              </p:nvPr>
            </p:nvSpPr>
            <p:spPr>
              <a:xfrm>
                <a:off x="330506" y="231354"/>
                <a:ext cx="10946176" cy="6378766"/>
              </a:xfrm>
            </p:spPr>
            <p:txBody>
              <a:bodyPr>
                <a:normAutofit fontScale="92500" lnSpcReduction="10000"/>
              </a:bodyPr>
              <a:lstStyle/>
              <a:p>
                <a:pPr marL="0" indent="0">
                  <a:buNone/>
                </a:pPr>
                <a:r>
                  <a:rPr kumimoji="1" lang="en-US" altLang="ja-JP" dirty="0"/>
                  <a:t>E</a:t>
                </a:r>
                <a:r>
                  <a:rPr kumimoji="1" lang="ja-JP" altLang="en-US"/>
                  <a:t>の実部をとると</a:t>
                </a:r>
                <a:endParaRPr kumimoji="1" lang="en-US" altLang="ja-JP" dirty="0"/>
              </a:p>
              <a:p>
                <a:pPr marL="0" indent="0">
                  <a:buNone/>
                </a:pPr>
                <a:endParaRPr lang="en-US" altLang="ja-JP" dirty="0"/>
              </a:p>
              <a:p>
                <a:pPr marL="0" indent="0">
                  <a:buNone/>
                </a:pPr>
                <a:endParaRPr lang="en-US" altLang="ja-JP" dirty="0"/>
              </a:p>
              <a:p>
                <a:pPr marL="0" indent="0">
                  <a:buNone/>
                </a:pPr>
                <a:r>
                  <a:rPr lang="en-US" altLang="ja-JP" dirty="0"/>
                  <a:t>x</a:t>
                </a:r>
                <a:r>
                  <a:rPr kumimoji="1" lang="ja-JP" altLang="en-US"/>
                  <a:t>軸と</a:t>
                </a:r>
                <a:r>
                  <a:rPr kumimoji="1" lang="en-US" altLang="ja-JP" dirty="0"/>
                  <a:t>y</a:t>
                </a:r>
                <a:r>
                  <a:rPr kumimoji="1" lang="ja-JP" altLang="en-US"/>
                  <a:t>軸に対して角度</a:t>
                </a:r>
                <a14:m>
                  <m:oMath xmlns:m="http://schemas.openxmlformats.org/officeDocument/2006/math">
                    <m:r>
                      <a:rPr kumimoji="1" lang="ja-JP" altLang="en-US" i="1" smtClean="0">
                        <a:latin typeface="Cambria Math" panose="02040503050406030204" pitchFamily="18" charset="0"/>
                      </a:rPr>
                      <m:t>𝓍</m:t>
                    </m:r>
                    <m:r>
                      <a:rPr lang="ja-JP" altLang="en-US" i="1">
                        <a:latin typeface="Cambria Math" panose="02040503050406030204" pitchFamily="18" charset="0"/>
                      </a:rPr>
                      <m:t>傾斜</m:t>
                    </m:r>
                    <m:r>
                      <a:rPr lang="ja-JP" altLang="en-US" i="1" smtClean="0">
                        <a:latin typeface="Cambria Math" panose="02040503050406030204" pitchFamily="18" charset="0"/>
                      </a:rPr>
                      <m:t>している</m:t>
                    </m:r>
                    <m:r>
                      <a:rPr lang="ja-JP" altLang="en-US" i="1">
                        <a:latin typeface="Cambria Math" panose="02040503050406030204" pitchFamily="18" charset="0"/>
                      </a:rPr>
                      <m:t>主軸</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ja-JP" altLang="en-US" i="1">
                        <a:latin typeface="Cambria Math" panose="02040503050406030204" pitchFamily="18" charset="0"/>
                      </a:rPr>
                      <m:t>および</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b="0" i="1" smtClean="0">
                            <a:latin typeface="Cambria Math" panose="02040503050406030204" pitchFamily="18" charset="0"/>
                          </a:rPr>
                          <m:t>′</m:t>
                        </m:r>
                      </m:sup>
                    </m:sSup>
                    <m:r>
                      <a:rPr lang="ja-JP" altLang="en-US" i="1">
                        <a:latin typeface="Cambria Math" panose="02040503050406030204" pitchFamily="18" charset="0"/>
                      </a:rPr>
                      <m:t>に</m:t>
                    </m:r>
                    <m:r>
                      <a:rPr lang="ja-JP" altLang="en-US" i="1" smtClean="0">
                        <a:latin typeface="Cambria Math" panose="02040503050406030204" pitchFamily="18" charset="0"/>
                      </a:rPr>
                      <m:t>対する</m:t>
                    </m:r>
                  </m:oMath>
                </a14:m>
                <a:endParaRPr lang="en-US" altLang="ja-JP"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ja-JP" altLang="en-US" i="1">
                          <a:latin typeface="Cambria Math" panose="02040503050406030204" pitchFamily="18" charset="0"/>
                        </a:rPr>
                        <m:t>一般的な</m:t>
                      </m:r>
                      <m:r>
                        <a:rPr lang="ja-JP" altLang="en-US" i="1" smtClean="0">
                          <a:latin typeface="Cambria Math" panose="02040503050406030204" pitchFamily="18" charset="0"/>
                        </a:rPr>
                        <m:t>楕円の</m:t>
                      </m:r>
                      <m:r>
                        <a:rPr lang="ja-JP" altLang="en-US" i="1">
                          <a:latin typeface="Cambria Math" panose="02040503050406030204" pitchFamily="18" charset="0"/>
                        </a:rPr>
                        <m:t>方程式</m:t>
                      </m:r>
                      <m:r>
                        <a:rPr lang="ja-JP" altLang="en-US" i="1" smtClean="0">
                          <a:latin typeface="Cambria Math" panose="02040503050406030204" pitchFamily="18" charset="0"/>
                        </a:rPr>
                        <m:t>がかける。</m:t>
                      </m:r>
                    </m:oMath>
                  </m:oMathPara>
                </a14:m>
                <a:endParaRPr kumimoji="1" lang="en-US" altLang="ja-JP" dirty="0"/>
              </a:p>
              <a:p>
                <a:pPr marL="0" indent="0">
                  <a:buNone/>
                </a:pPr>
                <a:endParaRPr lang="en-US" altLang="ja-JP" dirty="0"/>
              </a:p>
              <a:p>
                <a:pPr marL="0" indent="0">
                  <a:buNone/>
                </a:pPr>
                <a:endParaRPr kumimoji="1" lang="en-US" altLang="ja-JP" dirty="0"/>
              </a:p>
              <a:p>
                <a:pPr marL="0" indent="0">
                  <a:buNone/>
                </a:pPr>
                <a14:m>
                  <m:oMath xmlns:m="http://schemas.openxmlformats.org/officeDocument/2006/math">
                    <m:r>
                      <a:rPr lang="en-US" altLang="ja-JP" i="1" smtClean="0">
                        <a:latin typeface="Cambria Math" panose="02040503050406030204" pitchFamily="18" charset="0"/>
                      </a:rPr>
                      <m:t>−</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2</m:t>
                        </m:r>
                      </m:den>
                    </m:f>
                    <m:r>
                      <a:rPr lang="en-US" altLang="ja-JP" i="1">
                        <a:latin typeface="Cambria Math" panose="02040503050406030204" pitchFamily="18" charset="0"/>
                      </a:rPr>
                      <m:t>≤</m:t>
                    </m:r>
                    <m:r>
                      <a:rPr lang="en-US" altLang="ja-JP" i="1">
                        <a:latin typeface="Cambria Math" panose="02040503050406030204" pitchFamily="18" charset="0"/>
                      </a:rPr>
                      <m:t>𝛽</m:t>
                    </m:r>
                    <m:r>
                      <a:rPr lang="en-US" altLang="ja-JP" i="1">
                        <a:latin typeface="Cambria Math" panose="02040503050406030204" pitchFamily="18" charset="0"/>
                      </a:rPr>
                      <m:t>≤</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2</m:t>
                        </m:r>
                      </m:den>
                    </m:f>
                  </m:oMath>
                </a14:m>
                <a:r>
                  <a:rPr lang="ja-JP" altLang="en-US"/>
                  <a:t>の場合、</a:t>
                </a:r>
                <a:endParaRPr lang="ja-JP" altLang="ja-JP"/>
              </a:p>
              <a:p>
                <a:pPr marL="0" indent="0">
                  <a:buNone/>
                </a:pPr>
                <a:r>
                  <a:rPr kumimoji="1" lang="ja-JP" altLang="en-US"/>
                  <a:t>であるため、大きさは</a:t>
                </a:r>
                <a:endParaRPr kumimoji="1" lang="en-US" altLang="ja-JP" dirty="0"/>
              </a:p>
              <a:p>
                <a:pPr marL="0" indent="0">
                  <a:buNone/>
                </a:pPr>
                <a:r>
                  <a:rPr kumimoji="1" lang="ja-JP" altLang="en-US"/>
                  <a:t>　</a:t>
                </a:r>
                <a14:m>
                  <m:oMath xmlns:m="http://schemas.openxmlformats.org/officeDocument/2006/math">
                    <m:r>
                      <a:rPr lang="en-US" altLang="ja-JP" i="1">
                        <a:latin typeface="Cambria Math" panose="02040503050406030204" pitchFamily="18" charset="0"/>
                      </a:rPr>
                      <m:t>0&lt;</m:t>
                    </m:r>
                    <m:r>
                      <a:rPr lang="en-US" altLang="ja-JP" i="1">
                        <a:latin typeface="Cambria Math" panose="02040503050406030204" pitchFamily="18" charset="0"/>
                      </a:rPr>
                      <m:t>𝛽</m:t>
                    </m:r>
                    <m:r>
                      <a:rPr lang="en-US" altLang="ja-JP" i="1">
                        <a:latin typeface="Cambria Math" panose="02040503050406030204" pitchFamily="18" charset="0"/>
                      </a:rPr>
                      <m:t>&lt;</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2</m:t>
                        </m:r>
                      </m:den>
                    </m:f>
                  </m:oMath>
                </a14:m>
                <a:r>
                  <a:rPr lang="ja-JP" altLang="en-US"/>
                  <a:t>のとき、右回りの楕円偏光</a:t>
                </a:r>
                <a:endParaRPr lang="en-US" altLang="ja-JP" dirty="0"/>
              </a:p>
              <a:p>
                <a:pPr marL="0" indent="0">
                  <a:buNone/>
                </a:pPr>
                <a14:m>
                  <m:oMath xmlns:m="http://schemas.openxmlformats.org/officeDocument/2006/math">
                    <m:r>
                      <a:rPr lang="en-US" altLang="ja-JP" i="1">
                        <a:latin typeface="Cambria Math" panose="02040503050406030204" pitchFamily="18" charset="0"/>
                      </a:rPr>
                      <m:t>−</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2</m:t>
                        </m:r>
                      </m:den>
                    </m:f>
                    <m:r>
                      <a:rPr lang="en-US" altLang="ja-JP" i="1">
                        <a:latin typeface="Cambria Math" panose="02040503050406030204" pitchFamily="18" charset="0"/>
                      </a:rPr>
                      <m:t>&lt;</m:t>
                    </m:r>
                    <m:r>
                      <a:rPr lang="en-US" altLang="ja-JP" i="1">
                        <a:latin typeface="Cambria Math" panose="02040503050406030204" pitchFamily="18" charset="0"/>
                      </a:rPr>
                      <m:t>𝛽</m:t>
                    </m:r>
                    <m:r>
                      <a:rPr lang="en-US" altLang="ja-JP" i="1">
                        <a:latin typeface="Cambria Math" panose="02040503050406030204" pitchFamily="18" charset="0"/>
                      </a:rPr>
                      <m:t>&lt;0</m:t>
                    </m:r>
                  </m:oMath>
                </a14:m>
                <a:r>
                  <a:rPr lang="ja-JP" altLang="en-US"/>
                  <a:t>のとき、左回りの楕円偏光</a:t>
                </a:r>
                <a:endParaRPr lang="en-US" altLang="ja-JP" dirty="0"/>
              </a:p>
              <a:p>
                <a:pPr marL="0" indent="0">
                  <a:buNone/>
                </a:pPr>
                <a14:m>
                  <m:oMath xmlns:m="http://schemas.openxmlformats.org/officeDocument/2006/math">
                    <m:r>
                      <a:rPr lang="en-US" altLang="ja-JP" i="1">
                        <a:latin typeface="Cambria Math" panose="02040503050406030204" pitchFamily="18" charset="0"/>
                      </a:rPr>
                      <m:t>𝛽</m:t>
                    </m:r>
                    <m:r>
                      <a:rPr lang="en-US" altLang="ja-JP" i="1">
                        <a:latin typeface="Cambria Math" panose="02040503050406030204" pitchFamily="18" charset="0"/>
                      </a:rPr>
                      <m:t>=±</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4</m:t>
                        </m:r>
                      </m:den>
                    </m:f>
                  </m:oMath>
                </a14:m>
                <a:r>
                  <a:rPr lang="ja-JP" altLang="en-US"/>
                  <a:t>の場合、楕円は円になり、波は円偏光と呼ばれる</a:t>
                </a:r>
                <a:endParaRPr lang="en-US" altLang="ja-JP" dirty="0"/>
              </a:p>
              <a:p>
                <a:pPr marL="0" indent="0">
                  <a:buNone/>
                </a:pPr>
                <a14:m>
                  <m:oMath xmlns:m="http://schemas.openxmlformats.org/officeDocument/2006/math">
                    <m:r>
                      <a:rPr lang="en-US" altLang="ja-JP" i="1">
                        <a:latin typeface="Cambria Math" panose="02040503050406030204" pitchFamily="18" charset="0"/>
                      </a:rPr>
                      <m:t>𝛽</m:t>
                    </m:r>
                    <m:r>
                      <a:rPr lang="en-US" altLang="ja-JP" i="1">
                        <a:latin typeface="Cambria Math" panose="02040503050406030204" pitchFamily="18" charset="0"/>
                      </a:rPr>
                      <m:t>=0,±</m:t>
                    </m:r>
                    <m:f>
                      <m:fPr>
                        <m:ctrlPr>
                          <a:rPr lang="ja-JP" altLang="ja-JP" i="1">
                            <a:latin typeface="Cambria Math" panose="02040503050406030204" pitchFamily="18" charset="0"/>
                          </a:rPr>
                        </m:ctrlPr>
                      </m:fPr>
                      <m:num>
                        <m:r>
                          <a:rPr lang="en-US" altLang="ja-JP" i="1">
                            <a:latin typeface="Cambria Math" panose="02040503050406030204" pitchFamily="18" charset="0"/>
                          </a:rPr>
                          <m:t>𝜋</m:t>
                        </m:r>
                      </m:num>
                      <m:den>
                        <m:r>
                          <a:rPr lang="en-US" altLang="ja-JP" i="1">
                            <a:latin typeface="Cambria Math" panose="02040503050406030204" pitchFamily="18" charset="0"/>
                          </a:rPr>
                          <m:t>2</m:t>
                        </m:r>
                      </m:den>
                    </m:f>
                  </m:oMath>
                </a14:m>
                <a:r>
                  <a:rPr lang="ja-JP" altLang="en-US"/>
                  <a:t>の場合、楕円は直線となり、波は直線偏光と呼ばれる</a:t>
                </a:r>
                <a:endParaRPr lang="ja-JP" altLang="ja-JP"/>
              </a:p>
              <a:p>
                <a:pPr marL="0" indent="0">
                  <a:buNone/>
                </a:pPr>
                <a:endParaRPr lang="ja-JP" altLang="ja-JP"/>
              </a:p>
              <a:p>
                <a:pPr marL="0" indent="0">
                  <a:buNone/>
                </a:pPr>
                <a:endParaRPr lang="ja-JP" altLang="ja-JP"/>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E1E2D03A-C39A-3048-9E16-BF7DF3B18078}"/>
                  </a:ext>
                </a:extLst>
              </p:cNvPr>
              <p:cNvSpPr>
                <a:spLocks noGrp="1" noRot="1" noChangeAspect="1" noMove="1" noResize="1" noEditPoints="1" noAdjustHandles="1" noChangeArrowheads="1" noChangeShapeType="1" noTextEdit="1"/>
              </p:cNvSpPr>
              <p:nvPr>
                <p:ph idx="1"/>
              </p:nvPr>
            </p:nvSpPr>
            <p:spPr>
              <a:xfrm>
                <a:off x="330506" y="231354"/>
                <a:ext cx="10946176" cy="6378766"/>
              </a:xfrm>
              <a:blipFill>
                <a:blip r:embed="rId2"/>
                <a:stretch>
                  <a:fillRect l="-927" t="-1789"/>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C7EF3A67-0597-CC46-80DB-6BE37B78CB2E}"/>
              </a:ext>
            </a:extLst>
          </p:cNvPr>
          <p:cNvPicPr>
            <a:picLocks noChangeAspect="1"/>
          </p:cNvPicPr>
          <p:nvPr/>
        </p:nvPicPr>
        <p:blipFill>
          <a:blip r:embed="rId3"/>
          <a:stretch>
            <a:fillRect/>
          </a:stretch>
        </p:blipFill>
        <p:spPr>
          <a:xfrm>
            <a:off x="3105150" y="749300"/>
            <a:ext cx="7029450" cy="520700"/>
          </a:xfrm>
          <a:prstGeom prst="rect">
            <a:avLst/>
          </a:prstGeom>
        </p:spPr>
      </p:pic>
      <p:sp>
        <p:nvSpPr>
          <p:cNvPr id="7" name="テキスト ボックス 6">
            <a:extLst>
              <a:ext uri="{FF2B5EF4-FFF2-40B4-BE49-F238E27FC236}">
                <a16:creationId xmlns:a16="http://schemas.microsoft.com/office/drawing/2014/main" id="{AF406EEF-A6E3-1849-B6C3-8056251F4716}"/>
              </a:ext>
            </a:extLst>
          </p:cNvPr>
          <p:cNvSpPr txBox="1"/>
          <p:nvPr/>
        </p:nvSpPr>
        <p:spPr>
          <a:xfrm>
            <a:off x="10760194" y="809595"/>
            <a:ext cx="516488" cy="400110"/>
          </a:xfrm>
          <a:prstGeom prst="rect">
            <a:avLst/>
          </a:prstGeom>
          <a:noFill/>
        </p:spPr>
        <p:txBody>
          <a:bodyPr wrap="none" rtlCol="0">
            <a:spAutoFit/>
          </a:bodyPr>
          <a:lstStyle/>
          <a:p>
            <a:r>
              <a:rPr kumimoji="1" lang="en-US" altLang="ja-JP" sz="2000" dirty="0"/>
              <a:t>(3</a:t>
            </a:r>
            <a:r>
              <a:rPr kumimoji="1" lang="en-US" altLang="ja-JP" dirty="0"/>
              <a:t>)</a:t>
            </a:r>
            <a:endParaRPr kumimoji="1" lang="ja-JP" altLang="en-US"/>
          </a:p>
        </p:txBody>
      </p:sp>
      <p:pic>
        <p:nvPicPr>
          <p:cNvPr id="10" name="図 9">
            <a:extLst>
              <a:ext uri="{FF2B5EF4-FFF2-40B4-BE49-F238E27FC236}">
                <a16:creationId xmlns:a16="http://schemas.microsoft.com/office/drawing/2014/main" id="{653A740D-D72B-A040-86DC-9BB78FDEEB00}"/>
              </a:ext>
            </a:extLst>
          </p:cNvPr>
          <p:cNvPicPr>
            <a:picLocks noChangeAspect="1"/>
          </p:cNvPicPr>
          <p:nvPr/>
        </p:nvPicPr>
        <p:blipFill>
          <a:blip r:embed="rId4"/>
          <a:stretch>
            <a:fillRect/>
          </a:stretch>
        </p:blipFill>
        <p:spPr>
          <a:xfrm>
            <a:off x="2722995" y="2319048"/>
            <a:ext cx="6709352" cy="425377"/>
          </a:xfrm>
          <a:prstGeom prst="rect">
            <a:avLst/>
          </a:prstGeom>
        </p:spPr>
      </p:pic>
      <p:sp>
        <p:nvSpPr>
          <p:cNvPr id="11" name="テキスト ボックス 10">
            <a:extLst>
              <a:ext uri="{FF2B5EF4-FFF2-40B4-BE49-F238E27FC236}">
                <a16:creationId xmlns:a16="http://schemas.microsoft.com/office/drawing/2014/main" id="{3EAB8C21-9822-1543-89A5-E4E9F48A8729}"/>
              </a:ext>
            </a:extLst>
          </p:cNvPr>
          <p:cNvSpPr txBox="1"/>
          <p:nvPr/>
        </p:nvSpPr>
        <p:spPr>
          <a:xfrm>
            <a:off x="10784239" y="2319048"/>
            <a:ext cx="492443" cy="369332"/>
          </a:xfrm>
          <a:prstGeom prst="rect">
            <a:avLst/>
          </a:prstGeom>
          <a:noFill/>
        </p:spPr>
        <p:txBody>
          <a:bodyPr wrap="none" rtlCol="0">
            <a:spAutoFit/>
          </a:bodyPr>
          <a:lstStyle/>
          <a:p>
            <a:r>
              <a:rPr kumimoji="1" lang="en-US" altLang="ja-JP" dirty="0"/>
              <a:t>(4)</a:t>
            </a:r>
            <a:endParaRPr kumimoji="1" lang="ja-JP" altLang="en-US"/>
          </a:p>
        </p:txBody>
      </p:sp>
      <p:pic>
        <p:nvPicPr>
          <p:cNvPr id="16" name="図 15">
            <a:extLst>
              <a:ext uri="{FF2B5EF4-FFF2-40B4-BE49-F238E27FC236}">
                <a16:creationId xmlns:a16="http://schemas.microsoft.com/office/drawing/2014/main" id="{02EF7D0F-4A1D-F74B-98DC-8F1DA97C6CC7}"/>
              </a:ext>
            </a:extLst>
          </p:cNvPr>
          <p:cNvPicPr>
            <a:picLocks noChangeAspect="1"/>
          </p:cNvPicPr>
          <p:nvPr/>
        </p:nvPicPr>
        <p:blipFill>
          <a:blip r:embed="rId5"/>
          <a:stretch>
            <a:fillRect/>
          </a:stretch>
        </p:blipFill>
        <p:spPr>
          <a:xfrm>
            <a:off x="3381179" y="3183443"/>
            <a:ext cx="5101808" cy="474587"/>
          </a:xfrm>
          <a:prstGeom prst="rect">
            <a:avLst/>
          </a:prstGeom>
        </p:spPr>
      </p:pic>
      <p:pic>
        <p:nvPicPr>
          <p:cNvPr id="18" name="図 17">
            <a:extLst>
              <a:ext uri="{FF2B5EF4-FFF2-40B4-BE49-F238E27FC236}">
                <a16:creationId xmlns:a16="http://schemas.microsoft.com/office/drawing/2014/main" id="{2C9B4F88-81D2-4A45-B3DA-D9BB21D0DD19}"/>
              </a:ext>
            </a:extLst>
          </p:cNvPr>
          <p:cNvPicPr>
            <a:picLocks noChangeAspect="1"/>
          </p:cNvPicPr>
          <p:nvPr/>
        </p:nvPicPr>
        <p:blipFill>
          <a:blip r:embed="rId6"/>
          <a:stretch>
            <a:fillRect/>
          </a:stretch>
        </p:blipFill>
        <p:spPr>
          <a:xfrm>
            <a:off x="4007500" y="3699181"/>
            <a:ext cx="3627189" cy="403021"/>
          </a:xfrm>
          <a:prstGeom prst="rect">
            <a:avLst/>
          </a:prstGeom>
        </p:spPr>
      </p:pic>
    </p:spTree>
    <p:extLst>
      <p:ext uri="{BB962C8B-B14F-4D97-AF65-F5344CB8AC3E}">
        <p14:creationId xmlns:p14="http://schemas.microsoft.com/office/powerpoint/2010/main" val="256050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4E9B2D-AC7C-7648-A920-46E4CFD1EADA}"/>
                  </a:ext>
                </a:extLst>
              </p:cNvPr>
              <p:cNvSpPr>
                <a:spLocks noGrp="1"/>
              </p:cNvSpPr>
              <p:nvPr>
                <p:ph idx="1"/>
              </p:nvPr>
            </p:nvSpPr>
            <p:spPr>
              <a:xfrm>
                <a:off x="143219" y="177800"/>
                <a:ext cx="11210581" cy="6553506"/>
              </a:xfrm>
            </p:spPr>
            <p:txBody>
              <a:bodyPr/>
              <a:lstStyle/>
              <a:p>
                <a:pPr marL="0" indent="0">
                  <a:buNone/>
                </a:pPr>
                <a:r>
                  <a:rPr kumimoji="1" lang="en-US" altLang="ja-JP" dirty="0"/>
                  <a:t>(4)</a:t>
                </a:r>
                <a:r>
                  <a:rPr kumimoji="1" lang="ja-JP" altLang="en-US"/>
                  <a:t>式を</a:t>
                </a:r>
                <a:r>
                  <a:rPr lang="ja-JP" altLang="en-US"/>
                  <a:t>角度</a:t>
                </a:r>
                <a14:m>
                  <m:oMath xmlns:m="http://schemas.openxmlformats.org/officeDocument/2006/math">
                    <m:r>
                      <a:rPr lang="ja-JP" altLang="en-US" i="1">
                        <a:latin typeface="Cambria Math" panose="02040503050406030204" pitchFamily="18" charset="0"/>
                      </a:rPr>
                      <m:t>𝓍</m:t>
                    </m:r>
                  </m:oMath>
                </a14:m>
                <a:r>
                  <a:rPr kumimoji="1" lang="ja-JP" altLang="en-US"/>
                  <a:t>だけ回転させて</a:t>
                </a:r>
                <a:r>
                  <a:rPr kumimoji="1" lang="en-US" altLang="ja-JP" dirty="0"/>
                  <a:t>x</a:t>
                </a:r>
                <a:r>
                  <a:rPr kumimoji="1" lang="ja-JP" altLang="en-US"/>
                  <a:t>軸と</a:t>
                </a:r>
                <a:r>
                  <a:rPr kumimoji="1" lang="en-US" altLang="ja-JP" dirty="0"/>
                  <a:t>y</a:t>
                </a:r>
                <a:r>
                  <a:rPr kumimoji="1" lang="ja-JP" altLang="en-US"/>
                  <a:t>軸に移動させると</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lang="en-US" altLang="ja-JP" dirty="0"/>
              </a:p>
              <a:p>
                <a:pPr marL="0" indent="0">
                  <a:buNone/>
                </a:pPr>
                <a:r>
                  <a:rPr lang="en-US" altLang="ja-JP" dirty="0"/>
                  <a:t>(3)</a:t>
                </a:r>
                <a:r>
                  <a:rPr lang="ja-JP" altLang="en-US"/>
                  <a:t>より</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ja-JP" altLang="en-US"/>
                  <a:t>ここで、ストークスパラメータを用いると</a:t>
                </a:r>
                <a:endParaRPr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2F4E9B2D-AC7C-7648-A920-46E4CFD1EADA}"/>
                  </a:ext>
                </a:extLst>
              </p:cNvPr>
              <p:cNvSpPr>
                <a:spLocks noGrp="1" noRot="1" noChangeAspect="1" noMove="1" noResize="1" noEditPoints="1" noAdjustHandles="1" noChangeArrowheads="1" noChangeShapeType="1" noTextEdit="1"/>
              </p:cNvSpPr>
              <p:nvPr>
                <p:ph idx="1"/>
              </p:nvPr>
            </p:nvSpPr>
            <p:spPr>
              <a:xfrm>
                <a:off x="143219" y="177800"/>
                <a:ext cx="11210581" cy="6553506"/>
              </a:xfrm>
              <a:blipFill>
                <a:blip r:embed="rId2"/>
                <a:stretch>
                  <a:fillRect l="-1018" t="-154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926C3B69-381A-2C4C-B353-B1865454FAE4}"/>
              </a:ext>
            </a:extLst>
          </p:cNvPr>
          <p:cNvPicPr>
            <a:picLocks noChangeAspect="1"/>
          </p:cNvPicPr>
          <p:nvPr/>
        </p:nvPicPr>
        <p:blipFill>
          <a:blip r:embed="rId3"/>
          <a:stretch>
            <a:fillRect/>
          </a:stretch>
        </p:blipFill>
        <p:spPr>
          <a:xfrm>
            <a:off x="2895600" y="762000"/>
            <a:ext cx="6781800" cy="1122815"/>
          </a:xfrm>
          <a:prstGeom prst="rect">
            <a:avLst/>
          </a:prstGeom>
        </p:spPr>
      </p:pic>
      <p:pic>
        <p:nvPicPr>
          <p:cNvPr id="7" name="図 6">
            <a:extLst>
              <a:ext uri="{FF2B5EF4-FFF2-40B4-BE49-F238E27FC236}">
                <a16:creationId xmlns:a16="http://schemas.microsoft.com/office/drawing/2014/main" id="{A5E5FF1E-B0D9-9F44-B06D-426CF43D37CB}"/>
              </a:ext>
            </a:extLst>
          </p:cNvPr>
          <p:cNvPicPr>
            <a:picLocks noChangeAspect="1"/>
          </p:cNvPicPr>
          <p:nvPr/>
        </p:nvPicPr>
        <p:blipFill>
          <a:blip r:embed="rId4"/>
          <a:stretch>
            <a:fillRect/>
          </a:stretch>
        </p:blipFill>
        <p:spPr>
          <a:xfrm>
            <a:off x="2895600" y="2050167"/>
            <a:ext cx="3937000" cy="2254428"/>
          </a:xfrm>
          <a:prstGeom prst="rect">
            <a:avLst/>
          </a:prstGeom>
        </p:spPr>
      </p:pic>
      <p:pic>
        <p:nvPicPr>
          <p:cNvPr id="9" name="図 8">
            <a:extLst>
              <a:ext uri="{FF2B5EF4-FFF2-40B4-BE49-F238E27FC236}">
                <a16:creationId xmlns:a16="http://schemas.microsoft.com/office/drawing/2014/main" id="{F3293095-6FB4-1047-8C44-EC8405465C66}"/>
              </a:ext>
            </a:extLst>
          </p:cNvPr>
          <p:cNvPicPr>
            <a:picLocks noChangeAspect="1"/>
          </p:cNvPicPr>
          <p:nvPr/>
        </p:nvPicPr>
        <p:blipFill>
          <a:blip r:embed="rId5"/>
          <a:stretch>
            <a:fillRect/>
          </a:stretch>
        </p:blipFill>
        <p:spPr>
          <a:xfrm>
            <a:off x="2895600" y="4664428"/>
            <a:ext cx="4826000" cy="1906568"/>
          </a:xfrm>
          <a:prstGeom prst="rect">
            <a:avLst/>
          </a:prstGeom>
        </p:spPr>
      </p:pic>
      <p:sp>
        <p:nvSpPr>
          <p:cNvPr id="10" name="テキスト ボックス 9">
            <a:extLst>
              <a:ext uri="{FF2B5EF4-FFF2-40B4-BE49-F238E27FC236}">
                <a16:creationId xmlns:a16="http://schemas.microsoft.com/office/drawing/2014/main" id="{97FC8AC9-5D77-4048-89F4-E89440443086}"/>
              </a:ext>
            </a:extLst>
          </p:cNvPr>
          <p:cNvSpPr txBox="1"/>
          <p:nvPr/>
        </p:nvSpPr>
        <p:spPr>
          <a:xfrm>
            <a:off x="10464800" y="954074"/>
            <a:ext cx="889000" cy="461665"/>
          </a:xfrm>
          <a:prstGeom prst="rect">
            <a:avLst/>
          </a:prstGeom>
          <a:noFill/>
        </p:spPr>
        <p:txBody>
          <a:bodyPr wrap="square" rtlCol="0">
            <a:spAutoFit/>
          </a:bodyPr>
          <a:lstStyle/>
          <a:p>
            <a:r>
              <a:rPr kumimoji="1" lang="en-US" altLang="ja-JP" sz="2400" dirty="0"/>
              <a:t>(5</a:t>
            </a:r>
            <a:r>
              <a:rPr kumimoji="1" lang="en-US" altLang="ja-JP" dirty="0"/>
              <a:t>)</a:t>
            </a:r>
            <a:endParaRPr kumimoji="1" lang="ja-JP" altLang="en-US"/>
          </a:p>
        </p:txBody>
      </p:sp>
      <p:sp>
        <p:nvSpPr>
          <p:cNvPr id="11" name="テキスト ボックス 10">
            <a:extLst>
              <a:ext uri="{FF2B5EF4-FFF2-40B4-BE49-F238E27FC236}">
                <a16:creationId xmlns:a16="http://schemas.microsoft.com/office/drawing/2014/main" id="{F4A0E3C3-3578-7C43-B263-2B962BD40751}"/>
              </a:ext>
            </a:extLst>
          </p:cNvPr>
          <p:cNvSpPr txBox="1"/>
          <p:nvPr/>
        </p:nvSpPr>
        <p:spPr>
          <a:xfrm>
            <a:off x="7439311" y="2870497"/>
            <a:ext cx="564578" cy="461665"/>
          </a:xfrm>
          <a:prstGeom prst="rect">
            <a:avLst/>
          </a:prstGeom>
          <a:noFill/>
        </p:spPr>
        <p:txBody>
          <a:bodyPr wrap="none" rtlCol="0">
            <a:spAutoFit/>
          </a:bodyPr>
          <a:lstStyle/>
          <a:p>
            <a:r>
              <a:rPr kumimoji="1" lang="en-US" altLang="ja-JP" sz="2400" dirty="0"/>
              <a:t>(6</a:t>
            </a:r>
            <a:r>
              <a:rPr kumimoji="1" lang="en-US" altLang="ja-JP" dirty="0"/>
              <a:t>)</a:t>
            </a:r>
            <a:endParaRPr kumimoji="1" lang="ja-JP" altLang="en-US"/>
          </a:p>
        </p:txBody>
      </p:sp>
      <p:sp>
        <p:nvSpPr>
          <p:cNvPr id="12" name="テキスト ボックス 11">
            <a:extLst>
              <a:ext uri="{FF2B5EF4-FFF2-40B4-BE49-F238E27FC236}">
                <a16:creationId xmlns:a16="http://schemas.microsoft.com/office/drawing/2014/main" id="{C0FC0345-67BE-9B4A-B224-1A0206A673E0}"/>
              </a:ext>
            </a:extLst>
          </p:cNvPr>
          <p:cNvSpPr txBox="1"/>
          <p:nvPr/>
        </p:nvSpPr>
        <p:spPr>
          <a:xfrm>
            <a:off x="8280400" y="5617712"/>
            <a:ext cx="593432" cy="461665"/>
          </a:xfrm>
          <a:prstGeom prst="rect">
            <a:avLst/>
          </a:prstGeom>
          <a:noFill/>
        </p:spPr>
        <p:txBody>
          <a:bodyPr wrap="none" rtlCol="0">
            <a:spAutoFit/>
          </a:bodyPr>
          <a:lstStyle/>
          <a:p>
            <a:r>
              <a:rPr kumimoji="1" lang="en-US" altLang="ja-JP" sz="2400" dirty="0"/>
              <a:t>(7)</a:t>
            </a:r>
            <a:endParaRPr kumimoji="1" lang="ja-JP" altLang="en-US" sz="2400"/>
          </a:p>
        </p:txBody>
      </p:sp>
    </p:spTree>
    <p:extLst>
      <p:ext uri="{BB962C8B-B14F-4D97-AF65-F5344CB8AC3E}">
        <p14:creationId xmlns:p14="http://schemas.microsoft.com/office/powerpoint/2010/main" val="108614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A2F6DFA-600B-9740-A332-D11D9A2B076F}"/>
                  </a:ext>
                </a:extLst>
              </p:cNvPr>
              <p:cNvSpPr>
                <a:spLocks noGrp="1"/>
              </p:cNvSpPr>
              <p:nvPr>
                <p:ph idx="1"/>
              </p:nvPr>
            </p:nvSpPr>
            <p:spPr>
              <a:xfrm>
                <a:off x="482600" y="301624"/>
                <a:ext cx="11150600" cy="5972175"/>
              </a:xfrm>
            </p:spPr>
            <p:txBody>
              <a:bodyPr>
                <a:normAutofit/>
              </a:bodyPr>
              <a:lstStyle/>
              <a:p>
                <a:pPr marL="0" indent="0">
                  <a:buNone/>
                </a:pPr>
                <a:r>
                  <a:rPr kumimoji="1" lang="en-US" altLang="ja-JP" dirty="0"/>
                  <a:t>(6),(7)</a:t>
                </a:r>
                <a:r>
                  <a:rPr kumimoji="1" lang="ja-JP" altLang="en-US"/>
                  <a:t>より</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が得られる。楕円偏光は　　</a:t>
                </a:r>
                <a:r>
                  <a:rPr kumimoji="1" lang="en-US" altLang="ja-JP" dirty="0"/>
                  <a:t>,β</a:t>
                </a:r>
                <a:r>
                  <a:rPr lang="en-US" altLang="ja-JP" dirty="0"/>
                  <a:t>,</a:t>
                </a:r>
                <a14:m>
                  <m:oMath xmlns:m="http://schemas.openxmlformats.org/officeDocument/2006/math">
                    <m:r>
                      <a:rPr lang="ja-JP" altLang="en-US" i="1">
                        <a:latin typeface="Cambria Math" panose="02040503050406030204" pitchFamily="18" charset="0"/>
                      </a:rPr>
                      <m:t>𝓍</m:t>
                    </m:r>
                  </m:oMath>
                </a14:m>
                <a:r>
                  <a:rPr kumimoji="1" lang="ja-JP" altLang="en-US"/>
                  <a:t>によって決定される。</a:t>
                </a:r>
                <a:endParaRPr kumimoji="1" lang="en-US" altLang="ja-JP" dirty="0"/>
              </a:p>
              <a:p>
                <a:pPr marL="0" indent="0">
                  <a:buNone/>
                </a:pPr>
                <a:r>
                  <a:rPr lang="en-US" altLang="ja-JP" dirty="0"/>
                  <a:t>4</a:t>
                </a:r>
                <a:r>
                  <a:rPr lang="ja-JP" altLang="en-US"/>
                  <a:t>つのストークスパラメータの間には次のような関係がある。</a:t>
                </a:r>
                <a:endParaRPr lang="en-US" altLang="ja-JP" dirty="0"/>
              </a:p>
              <a:p>
                <a:pPr marL="0" indent="0">
                  <a:buNone/>
                </a:pPr>
                <a:endParaRPr kumimoji="1" lang="en-US" altLang="ja-JP" dirty="0"/>
              </a:p>
              <a:p>
                <a:pPr marL="0" indent="0">
                  <a:buNone/>
                </a:pPr>
                <a:endParaRPr lang="en-US" altLang="ja-JP" dirty="0"/>
              </a:p>
              <a:p>
                <a:pPr marL="0" indent="0">
                  <a:buNone/>
                </a:pPr>
                <a:r>
                  <a:rPr kumimoji="1" lang="ja-JP" altLang="en-US"/>
                  <a:t>ここで、</a:t>
                </a:r>
                <a:r>
                  <a:rPr kumimoji="1" lang="en-US" altLang="ja-JP" dirty="0"/>
                  <a:t>I</a:t>
                </a:r>
                <a:r>
                  <a:rPr kumimoji="1" lang="ja-JP" altLang="en-US"/>
                  <a:t>は波の強度、</a:t>
                </a:r>
                <a:r>
                  <a:rPr kumimoji="1" lang="en-US" altLang="ja-JP" dirty="0"/>
                  <a:t>V</a:t>
                </a:r>
                <a:r>
                  <a:rPr lang="en-US" altLang="ja-JP" dirty="0"/>
                  <a:t>&gt;0</a:t>
                </a:r>
                <a:r>
                  <a:rPr lang="ja-JP" altLang="en-US"/>
                  <a:t>のとき右回り円偏光、</a:t>
                </a:r>
                <a:r>
                  <a:rPr lang="en-US" altLang="ja-JP" dirty="0"/>
                  <a:t>V&lt;0</a:t>
                </a:r>
                <a:r>
                  <a:rPr lang="ja-JP" altLang="en-US"/>
                  <a:t>のとき左回り円偏光、</a:t>
                </a:r>
                <a:r>
                  <a:rPr lang="en-US" altLang="ja-JP" dirty="0"/>
                  <a:t>V=0</a:t>
                </a:r>
                <a:r>
                  <a:rPr lang="ja-JP" altLang="en-US"/>
                  <a:t>は直線偏光である。また、</a:t>
                </a:r>
                <a:r>
                  <a:rPr lang="en-US" altLang="ja-JP" dirty="0"/>
                  <a:t>Q=U=0</a:t>
                </a:r>
                <a:r>
                  <a:rPr lang="ja-JP" altLang="en-US"/>
                  <a:t>は、円偏光の条件である。</a:t>
                </a:r>
                <a:endParaRPr kumimoji="1" lang="ja-JP" altLang="en-US"/>
              </a:p>
            </p:txBody>
          </p:sp>
        </mc:Choice>
        <mc:Fallback xmlns="">
          <p:sp>
            <p:nvSpPr>
              <p:cNvPr id="3" name="コンテンツ プレースホルダー 2">
                <a:extLst>
                  <a:ext uri="{FF2B5EF4-FFF2-40B4-BE49-F238E27FC236}">
                    <a16:creationId xmlns:a16="http://schemas.microsoft.com/office/drawing/2014/main" id="{CA2F6DFA-600B-9740-A332-D11D9A2B076F}"/>
                  </a:ext>
                </a:extLst>
              </p:cNvPr>
              <p:cNvSpPr>
                <a:spLocks noGrp="1" noRot="1" noChangeAspect="1" noMove="1" noResize="1" noEditPoints="1" noAdjustHandles="1" noChangeArrowheads="1" noChangeShapeType="1" noTextEdit="1"/>
              </p:cNvSpPr>
              <p:nvPr>
                <p:ph idx="1"/>
              </p:nvPr>
            </p:nvSpPr>
            <p:spPr>
              <a:xfrm>
                <a:off x="482600" y="301624"/>
                <a:ext cx="11150600" cy="5972175"/>
              </a:xfrm>
              <a:blipFill>
                <a:blip r:embed="rId2"/>
                <a:stretch>
                  <a:fillRect l="-1138" t="-1915" b="-638"/>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552AB1B3-835F-CE46-996A-B70859AC4ED8}"/>
              </a:ext>
            </a:extLst>
          </p:cNvPr>
          <p:cNvPicPr>
            <a:picLocks noChangeAspect="1"/>
          </p:cNvPicPr>
          <p:nvPr/>
        </p:nvPicPr>
        <p:blipFill>
          <a:blip r:embed="rId3"/>
          <a:stretch>
            <a:fillRect/>
          </a:stretch>
        </p:blipFill>
        <p:spPr>
          <a:xfrm>
            <a:off x="3810000" y="379411"/>
            <a:ext cx="1797050" cy="2406576"/>
          </a:xfrm>
          <a:prstGeom prst="rect">
            <a:avLst/>
          </a:prstGeom>
        </p:spPr>
      </p:pic>
      <p:sp>
        <p:nvSpPr>
          <p:cNvPr id="6" name="テキスト ボックス 5">
            <a:extLst>
              <a:ext uri="{FF2B5EF4-FFF2-40B4-BE49-F238E27FC236}">
                <a16:creationId xmlns:a16="http://schemas.microsoft.com/office/drawing/2014/main" id="{85C51573-CA8C-3C4B-80F6-B604D2A3234B}"/>
              </a:ext>
            </a:extLst>
          </p:cNvPr>
          <p:cNvSpPr txBox="1"/>
          <p:nvPr/>
        </p:nvSpPr>
        <p:spPr>
          <a:xfrm>
            <a:off x="6121400" y="1323328"/>
            <a:ext cx="593432" cy="461665"/>
          </a:xfrm>
          <a:prstGeom prst="rect">
            <a:avLst/>
          </a:prstGeom>
          <a:noFill/>
        </p:spPr>
        <p:txBody>
          <a:bodyPr wrap="none" rtlCol="0">
            <a:spAutoFit/>
          </a:bodyPr>
          <a:lstStyle/>
          <a:p>
            <a:r>
              <a:rPr kumimoji="1" lang="en-US" altLang="ja-JP" sz="2400" dirty="0"/>
              <a:t>(8)</a:t>
            </a:r>
            <a:endParaRPr kumimoji="1" lang="ja-JP" altLang="en-US" sz="2400"/>
          </a:p>
        </p:txBody>
      </p:sp>
      <p:pic>
        <p:nvPicPr>
          <p:cNvPr id="10" name="図 9">
            <a:extLst>
              <a:ext uri="{FF2B5EF4-FFF2-40B4-BE49-F238E27FC236}">
                <a16:creationId xmlns:a16="http://schemas.microsoft.com/office/drawing/2014/main" id="{662DFBFC-9876-5640-A7CC-4F99FB65A5AD}"/>
              </a:ext>
            </a:extLst>
          </p:cNvPr>
          <p:cNvPicPr>
            <a:picLocks noChangeAspect="1"/>
          </p:cNvPicPr>
          <p:nvPr/>
        </p:nvPicPr>
        <p:blipFill>
          <a:blip r:embed="rId4"/>
          <a:stretch>
            <a:fillRect/>
          </a:stretch>
        </p:blipFill>
        <p:spPr>
          <a:xfrm>
            <a:off x="4358739" y="2656190"/>
            <a:ext cx="447675" cy="447675"/>
          </a:xfrm>
          <a:prstGeom prst="rect">
            <a:avLst/>
          </a:prstGeom>
        </p:spPr>
      </p:pic>
      <p:pic>
        <p:nvPicPr>
          <p:cNvPr id="13" name="図 12">
            <a:extLst>
              <a:ext uri="{FF2B5EF4-FFF2-40B4-BE49-F238E27FC236}">
                <a16:creationId xmlns:a16="http://schemas.microsoft.com/office/drawing/2014/main" id="{A6D947BC-1A1C-1C44-BD1C-1D50E5451B30}"/>
              </a:ext>
            </a:extLst>
          </p:cNvPr>
          <p:cNvPicPr>
            <a:picLocks noChangeAspect="1"/>
          </p:cNvPicPr>
          <p:nvPr/>
        </p:nvPicPr>
        <p:blipFill>
          <a:blip r:embed="rId5"/>
          <a:stretch>
            <a:fillRect/>
          </a:stretch>
        </p:blipFill>
        <p:spPr>
          <a:xfrm>
            <a:off x="3416299" y="3975062"/>
            <a:ext cx="3642642" cy="607107"/>
          </a:xfrm>
          <a:prstGeom prst="rect">
            <a:avLst/>
          </a:prstGeom>
        </p:spPr>
      </p:pic>
      <p:sp>
        <p:nvSpPr>
          <p:cNvPr id="14" name="テキスト ボックス 13">
            <a:extLst>
              <a:ext uri="{FF2B5EF4-FFF2-40B4-BE49-F238E27FC236}">
                <a16:creationId xmlns:a16="http://schemas.microsoft.com/office/drawing/2014/main" id="{AE6AA73A-F58A-9B41-AD4E-EF604BA7FECA}"/>
              </a:ext>
            </a:extLst>
          </p:cNvPr>
          <p:cNvSpPr txBox="1"/>
          <p:nvPr/>
        </p:nvSpPr>
        <p:spPr>
          <a:xfrm>
            <a:off x="7823200" y="3975062"/>
            <a:ext cx="593432" cy="461665"/>
          </a:xfrm>
          <a:prstGeom prst="rect">
            <a:avLst/>
          </a:prstGeom>
          <a:noFill/>
        </p:spPr>
        <p:txBody>
          <a:bodyPr wrap="none" rtlCol="0">
            <a:spAutoFit/>
          </a:bodyPr>
          <a:lstStyle/>
          <a:p>
            <a:r>
              <a:rPr kumimoji="1" lang="en-US" altLang="ja-JP" sz="2400" dirty="0"/>
              <a:t>(9)</a:t>
            </a:r>
            <a:endParaRPr kumimoji="1" lang="ja-JP" altLang="en-US" sz="2400"/>
          </a:p>
        </p:txBody>
      </p:sp>
    </p:spTree>
    <p:extLst>
      <p:ext uri="{BB962C8B-B14F-4D97-AF65-F5344CB8AC3E}">
        <p14:creationId xmlns:p14="http://schemas.microsoft.com/office/powerpoint/2010/main" val="315710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973F1-C21D-6849-9B96-C41BA861699D}"/>
              </a:ext>
            </a:extLst>
          </p:cNvPr>
          <p:cNvSpPr>
            <a:spLocks noGrp="1"/>
          </p:cNvSpPr>
          <p:nvPr>
            <p:ph type="title"/>
          </p:nvPr>
        </p:nvSpPr>
        <p:spPr>
          <a:xfrm>
            <a:off x="965200" y="3108325"/>
            <a:ext cx="10515600" cy="1325563"/>
          </a:xfrm>
        </p:spPr>
        <p:txBody>
          <a:bodyPr>
            <a:normAutofit fontScale="90000"/>
          </a:bodyPr>
          <a:lstStyle/>
          <a:p>
            <a:r>
              <a:rPr lang="en-US" altLang="ja-JP" sz="5300" b="1" dirty="0"/>
              <a:t>Circular polarization by scattering from spheroidal dust grains </a:t>
            </a:r>
            <a:br>
              <a:rPr lang="en-US" altLang="ja-JP" dirty="0"/>
            </a:br>
            <a:br>
              <a:rPr lang="en-US" altLang="ja-JP" dirty="0"/>
            </a:br>
            <a:r>
              <a:rPr lang="en-US" altLang="ja-JP" b="1" dirty="0"/>
              <a:t>T. M. Gledhill and A. McCall</a:t>
            </a:r>
            <a:br>
              <a:rPr lang="en-US" altLang="ja-JP" dirty="0"/>
            </a:br>
            <a:br>
              <a:rPr lang="en-US" altLang="ja-JP" dirty="0"/>
            </a:br>
            <a:r>
              <a:rPr lang="en-US" altLang="ja-JP" sz="2000" dirty="0"/>
              <a:t>Department of Physical Sciences, University of Hertfordshire, College Lane, Hatfield, </a:t>
            </a:r>
            <a:r>
              <a:rPr lang="en-US" altLang="ja-JP" sz="2000" dirty="0" err="1"/>
              <a:t>Herts</a:t>
            </a:r>
            <a:r>
              <a:rPr lang="en-US" altLang="ja-JP" sz="2000" dirty="0"/>
              <a:t> AL10 9AB </a:t>
            </a:r>
            <a:br>
              <a:rPr lang="en-US" altLang="ja-JP" sz="2000" dirty="0"/>
            </a:br>
            <a:r>
              <a:rPr lang="en-US" altLang="ja-JP" sz="2000" dirty="0"/>
              <a:t>Accepted 1999 December 7. Received 1999 October 8; in original form 1999 July 7 </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C8A7F00F-2399-3545-B7E9-8B436152E4A9}"/>
              </a:ext>
            </a:extLst>
          </p:cNvPr>
          <p:cNvSpPr>
            <a:spLocks noGrp="1"/>
          </p:cNvSpPr>
          <p:nvPr>
            <p:ph idx="1"/>
          </p:nvPr>
        </p:nvSpPr>
        <p:spPr>
          <a:xfrm>
            <a:off x="558800" y="6131243"/>
            <a:ext cx="10795000" cy="45719"/>
          </a:xfrm>
        </p:spPr>
        <p:txBody>
          <a:bodyPr>
            <a:normAutofit fontScale="25000" lnSpcReduction="20000"/>
          </a:bodyPr>
          <a:lstStyle/>
          <a:p>
            <a:endParaRPr kumimoji="1" lang="ja-JP" altLang="en-US"/>
          </a:p>
        </p:txBody>
      </p:sp>
    </p:spTree>
    <p:extLst>
      <p:ext uri="{BB962C8B-B14F-4D97-AF65-F5344CB8AC3E}">
        <p14:creationId xmlns:p14="http://schemas.microsoft.com/office/powerpoint/2010/main" val="424109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60C2F-6E22-0A44-985A-346CD07905D8}"/>
              </a:ext>
            </a:extLst>
          </p:cNvPr>
          <p:cNvSpPr>
            <a:spLocks noGrp="1"/>
          </p:cNvSpPr>
          <p:nvPr>
            <p:ph type="title"/>
          </p:nvPr>
        </p:nvSpPr>
        <p:spPr>
          <a:xfrm>
            <a:off x="838200" y="365125"/>
            <a:ext cx="10515600" cy="981075"/>
          </a:xfrm>
        </p:spPr>
        <p:txBody>
          <a:bodyPr/>
          <a:lstStyle/>
          <a:p>
            <a:r>
              <a:rPr kumimoji="1" lang="ja-JP" altLang="en-US"/>
              <a:t>概要</a:t>
            </a:r>
          </a:p>
        </p:txBody>
      </p:sp>
      <p:sp>
        <p:nvSpPr>
          <p:cNvPr id="3" name="コンテンツ プレースホルダー 2">
            <a:extLst>
              <a:ext uri="{FF2B5EF4-FFF2-40B4-BE49-F238E27FC236}">
                <a16:creationId xmlns:a16="http://schemas.microsoft.com/office/drawing/2014/main" id="{DAEFA5D4-B1EC-1B48-8E29-5EB5985F1BC8}"/>
              </a:ext>
            </a:extLst>
          </p:cNvPr>
          <p:cNvSpPr>
            <a:spLocks noGrp="1"/>
          </p:cNvSpPr>
          <p:nvPr>
            <p:ph idx="1"/>
          </p:nvPr>
        </p:nvSpPr>
        <p:spPr>
          <a:xfrm>
            <a:off x="838200" y="1625600"/>
            <a:ext cx="10515600" cy="4551363"/>
          </a:xfrm>
        </p:spPr>
        <p:txBody>
          <a:bodyPr/>
          <a:lstStyle/>
          <a:p>
            <a:pPr marL="0" indent="0">
              <a:buNone/>
            </a:pPr>
            <a:r>
              <a:rPr lang="ja-JP" altLang="en-US"/>
              <a:t>整列された非球形粒子が若い星の星周環境および一般的な星形成領域に存在することが知られていることを考えると、光学および</a:t>
            </a:r>
            <a:r>
              <a:rPr lang="en-US" altLang="ja-JP" dirty="0"/>
              <a:t>NIR(</a:t>
            </a:r>
            <a:r>
              <a:rPr lang="ja-JP" altLang="en-US"/>
              <a:t>近赤外線</a:t>
            </a:r>
            <a:r>
              <a:rPr lang="en-US" altLang="ja-JP" dirty="0"/>
              <a:t>)</a:t>
            </a:r>
            <a:r>
              <a:rPr lang="ja-JP" altLang="en-US"/>
              <a:t>波長でこれらの粒子からの光の散乱が期待できます。</a:t>
            </a:r>
          </a:p>
          <a:p>
            <a:pPr marL="0" indent="0">
              <a:buNone/>
            </a:pPr>
            <a:r>
              <a:rPr lang="ja-JP" altLang="en-US"/>
              <a:t>この論文では、</a:t>
            </a:r>
            <a:r>
              <a:rPr lang="en-US" altLang="ja-JP" dirty="0"/>
              <a:t>NIR</a:t>
            </a:r>
            <a:r>
              <a:rPr lang="ja-JP" altLang="en-US"/>
              <a:t>波長で大きな円偏光を生成する機構を提供するという特定の観点から、回転楕円体粒子の散乱特性を調べる。</a:t>
            </a:r>
          </a:p>
          <a:p>
            <a:pPr marL="0" indent="0">
              <a:buNone/>
            </a:pPr>
            <a:endParaRPr lang="ja-JP" altLang="en-US">
              <a:solidFill>
                <a:prstClr val="black"/>
              </a:solidFill>
            </a:endParaRPr>
          </a:p>
          <a:p>
            <a:pPr marL="0" indent="0">
              <a:buNone/>
            </a:pPr>
            <a:endParaRPr kumimoji="1" lang="ja-JP" altLang="en-US"/>
          </a:p>
        </p:txBody>
      </p:sp>
    </p:spTree>
    <p:extLst>
      <p:ext uri="{BB962C8B-B14F-4D97-AF65-F5344CB8AC3E}">
        <p14:creationId xmlns:p14="http://schemas.microsoft.com/office/powerpoint/2010/main" val="1395505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6FF19F-F373-C644-8EDE-4B98010E7511}"/>
              </a:ext>
            </a:extLst>
          </p:cNvPr>
          <p:cNvSpPr>
            <a:spLocks noGrp="1"/>
          </p:cNvSpPr>
          <p:nvPr>
            <p:ph type="title"/>
          </p:nvPr>
        </p:nvSpPr>
        <p:spPr/>
        <p:txBody>
          <a:bodyPr/>
          <a:lstStyle/>
          <a:p>
            <a:r>
              <a:rPr kumimoji="1" lang="ja-JP" altLang="en-US"/>
              <a:t>論文の内容</a:t>
            </a:r>
          </a:p>
        </p:txBody>
      </p:sp>
      <p:sp>
        <p:nvSpPr>
          <p:cNvPr id="3" name="コンテンツ プレースホルダー 2">
            <a:extLst>
              <a:ext uri="{FF2B5EF4-FFF2-40B4-BE49-F238E27FC236}">
                <a16:creationId xmlns:a16="http://schemas.microsoft.com/office/drawing/2014/main" id="{F78A6753-C570-B64B-AB5C-3D0770B7EE85}"/>
              </a:ext>
            </a:extLst>
          </p:cNvPr>
          <p:cNvSpPr>
            <a:spLocks noGrp="1"/>
          </p:cNvSpPr>
          <p:nvPr>
            <p:ph idx="1"/>
          </p:nvPr>
        </p:nvSpPr>
        <p:spPr/>
        <p:txBody>
          <a:bodyPr>
            <a:normAutofit/>
          </a:bodyPr>
          <a:lstStyle/>
          <a:p>
            <a:pPr marL="0" indent="0">
              <a:buNone/>
            </a:pPr>
            <a:r>
              <a:rPr lang="en-US" altLang="ja-JP" dirty="0">
                <a:solidFill>
                  <a:srgbClr val="0000FF"/>
                </a:solidFill>
              </a:rPr>
              <a:t>Small particle limit (x=2πl/</a:t>
            </a:r>
            <a:r>
              <a:rPr lang="en-US" altLang="ja-JP" dirty="0" err="1">
                <a:solidFill>
                  <a:srgbClr val="0000FF"/>
                </a:solidFill>
              </a:rPr>
              <a:t>λ</a:t>
            </a:r>
            <a:r>
              <a:rPr lang="en-US" altLang="ja-JP" dirty="0">
                <a:solidFill>
                  <a:srgbClr val="0000FF"/>
                </a:solidFill>
              </a:rPr>
              <a:t>&lt;1)</a:t>
            </a:r>
          </a:p>
          <a:p>
            <a:r>
              <a:rPr lang="ja-JP" altLang="en-US">
                <a:solidFill>
                  <a:prstClr val="black"/>
                </a:solidFill>
              </a:rPr>
              <a:t>無偏光波が球形ダストで散乱されたときは直線偏光波のみ生成</a:t>
            </a:r>
          </a:p>
          <a:p>
            <a:r>
              <a:rPr lang="ja-JP" altLang="en-US">
                <a:solidFill>
                  <a:prstClr val="black"/>
                </a:solidFill>
              </a:rPr>
              <a:t>直線偏光波が球形ダストで散乱されたときは円偏光を生成</a:t>
            </a:r>
          </a:p>
          <a:p>
            <a:r>
              <a:rPr lang="ja-JP" altLang="en-US">
                <a:solidFill>
                  <a:prstClr val="black"/>
                </a:solidFill>
              </a:rPr>
              <a:t>無偏光波が楕円体ダストで散乱されたときは円偏光を生成</a:t>
            </a:r>
          </a:p>
          <a:p>
            <a:pPr marL="0" indent="0">
              <a:buNone/>
            </a:pPr>
            <a:r>
              <a:rPr lang="ja-JP" altLang="en-US">
                <a:solidFill>
                  <a:prstClr val="black"/>
                </a:solidFill>
              </a:rPr>
              <a:t>　　</a:t>
            </a:r>
            <a:endParaRPr lang="en-US" altLang="ja-JP" dirty="0">
              <a:solidFill>
                <a:prstClr val="black"/>
              </a:solidFill>
            </a:endParaRPr>
          </a:p>
          <a:p>
            <a:pPr marL="0" indent="0">
              <a:buNone/>
            </a:pPr>
            <a:r>
              <a:rPr lang="ja-JP" altLang="en-US">
                <a:solidFill>
                  <a:prstClr val="black"/>
                </a:solidFill>
              </a:rPr>
              <a:t>回転する扁平回転楕円体は扁長回転楕円体より円偏光の生成率が高い（ダストの整列も効く）</a:t>
            </a:r>
          </a:p>
          <a:p>
            <a:pPr marL="0" indent="0">
              <a:buNone/>
            </a:pPr>
            <a:r>
              <a:rPr lang="ja-JP" altLang="en-US">
                <a:solidFill>
                  <a:prstClr val="black"/>
                </a:solidFill>
              </a:rPr>
              <a:t>　</a:t>
            </a:r>
            <a:r>
              <a:rPr lang="en-US" altLang="ja-JP" dirty="0">
                <a:solidFill>
                  <a:prstClr val="black"/>
                </a:solidFill>
              </a:rPr>
              <a:t>	</a:t>
            </a:r>
            <a:r>
              <a:rPr lang="ja-JP" altLang="en-US">
                <a:solidFill>
                  <a:prstClr val="black"/>
                </a:solidFill>
              </a:rPr>
              <a:t>最大で</a:t>
            </a:r>
            <a:r>
              <a:rPr lang="en-US" altLang="ja-JP" dirty="0">
                <a:solidFill>
                  <a:prstClr val="black"/>
                </a:solidFill>
              </a:rPr>
              <a:t>50%</a:t>
            </a:r>
            <a:endParaRPr lang="ja-JP" altLang="en-US">
              <a:solidFill>
                <a:prstClr val="black"/>
              </a:solidFill>
            </a:endParaRPr>
          </a:p>
          <a:p>
            <a:pPr marL="0" indent="0">
              <a:buNone/>
            </a:pPr>
            <a:endParaRPr kumimoji="1" lang="ja-JP" altLang="en-US"/>
          </a:p>
        </p:txBody>
      </p:sp>
    </p:spTree>
    <p:extLst>
      <p:ext uri="{BB962C8B-B14F-4D97-AF65-F5344CB8AC3E}">
        <p14:creationId xmlns:p14="http://schemas.microsoft.com/office/powerpoint/2010/main" val="163280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526663D-44D8-A143-B82C-1D7810F27B13}"/>
              </a:ext>
            </a:extLst>
          </p:cNvPr>
          <p:cNvSpPr>
            <a:spLocks noGrp="1"/>
          </p:cNvSpPr>
          <p:nvPr>
            <p:ph idx="1"/>
          </p:nvPr>
        </p:nvSpPr>
        <p:spPr>
          <a:xfrm>
            <a:off x="838200" y="508000"/>
            <a:ext cx="10515600" cy="5668963"/>
          </a:xfrm>
        </p:spPr>
        <p:txBody>
          <a:bodyPr/>
          <a:lstStyle/>
          <a:p>
            <a:pPr marL="0" indent="0">
              <a:buNone/>
            </a:pPr>
            <a:r>
              <a:rPr lang="ja-JP" altLang="en-US"/>
              <a:t>光の波長と比較して非常に小さい回転楕円体粒子からの散乱の特殊なケースを考えます。</a:t>
            </a:r>
          </a:p>
          <a:p>
            <a:r>
              <a:rPr lang="ja-JP" altLang="en-US"/>
              <a:t>回転楕円体として回転楕円体を定義します。楕円体の長軸を中心に回転すると扁長回転楕円体が、短軸を中心に回転すると楕円体が生成されます。どちらの場合も、回転軸は粒子座標系（</a:t>
            </a:r>
            <a:r>
              <a:rPr lang="en-US" altLang="ja-JP" dirty="0"/>
              <a:t>x</a:t>
            </a:r>
            <a:r>
              <a:rPr lang="ja-JP" altLang="en-US"/>
              <a:t>、</a:t>
            </a:r>
            <a:r>
              <a:rPr lang="en-US" altLang="ja-JP" dirty="0"/>
              <a:t>y</a:t>
            </a:r>
            <a:r>
              <a:rPr lang="ja-JP" altLang="en-US"/>
              <a:t>、</a:t>
            </a:r>
            <a:r>
              <a:rPr lang="en-US" altLang="ja-JP" dirty="0"/>
              <a:t>z</a:t>
            </a:r>
            <a:r>
              <a:rPr lang="ja-JP" altLang="en-US"/>
              <a:t>）の</a:t>
            </a:r>
            <a:r>
              <a:rPr lang="en-US" altLang="ja-JP" dirty="0"/>
              <a:t>z</a:t>
            </a:r>
            <a:r>
              <a:rPr lang="ja-JP" altLang="en-US"/>
              <a:t>軸として定義されます。図</a:t>
            </a:r>
            <a:r>
              <a:rPr lang="en-US" altLang="ja-JP" dirty="0"/>
              <a:t>1</a:t>
            </a:r>
            <a:r>
              <a:rPr lang="ja-JP" altLang="en-US"/>
              <a:t>に示す</a:t>
            </a:r>
            <a:r>
              <a:rPr lang="en-US" altLang="ja-JP" dirty="0"/>
              <a:t>Barber</a:t>
            </a:r>
            <a:r>
              <a:rPr lang="ja-JP" altLang="en-US"/>
              <a:t>＆</a:t>
            </a:r>
            <a:r>
              <a:rPr lang="en-US" altLang="ja-JP" dirty="0"/>
              <a:t>Hill</a:t>
            </a:r>
            <a:r>
              <a:rPr lang="ja-JP" altLang="en-US"/>
              <a:t>（</a:t>
            </a:r>
            <a:r>
              <a:rPr lang="en-US" altLang="ja-JP" dirty="0"/>
              <a:t>1990</a:t>
            </a:r>
            <a:r>
              <a:rPr lang="ja-JP" altLang="en-US"/>
              <a:t>）の散乱図を採用し、散乱座標系を（</a:t>
            </a:r>
            <a:r>
              <a:rPr lang="en-US" altLang="ja-JP" dirty="0"/>
              <a:t>X</a:t>
            </a:r>
            <a:r>
              <a:rPr lang="ja-JP" altLang="en-US"/>
              <a:t>、</a:t>
            </a:r>
            <a:r>
              <a:rPr lang="en-US" altLang="ja-JP" dirty="0"/>
              <a:t>Y</a:t>
            </a:r>
            <a:r>
              <a:rPr lang="ja-JP" altLang="en-US"/>
              <a:t>、</a:t>
            </a:r>
            <a:r>
              <a:rPr lang="en-US" altLang="ja-JP" dirty="0"/>
              <a:t>Z</a:t>
            </a:r>
            <a:r>
              <a:rPr lang="ja-JP" altLang="en-US"/>
              <a:t>）で示します。 </a:t>
            </a:r>
          </a:p>
          <a:p>
            <a:pPr marL="0" indent="0">
              <a:buNone/>
            </a:pPr>
            <a:endParaRPr kumimoji="1" lang="ja-JP" altLang="en-US"/>
          </a:p>
        </p:txBody>
      </p:sp>
    </p:spTree>
    <p:extLst>
      <p:ext uri="{BB962C8B-B14F-4D97-AF65-F5344CB8AC3E}">
        <p14:creationId xmlns:p14="http://schemas.microsoft.com/office/powerpoint/2010/main" val="196235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B541D9A6-8D97-F843-B35B-6D5F3D2F944B}"/>
              </a:ext>
            </a:extLst>
          </p:cNvPr>
          <p:cNvPicPr>
            <a:picLocks noGrp="1" noChangeAspect="1"/>
          </p:cNvPicPr>
          <p:nvPr>
            <p:ph idx="1"/>
          </p:nvPr>
        </p:nvPicPr>
        <p:blipFill>
          <a:blip r:embed="rId2"/>
          <a:stretch>
            <a:fillRect/>
          </a:stretch>
        </p:blipFill>
        <p:spPr>
          <a:xfrm>
            <a:off x="1126990" y="198305"/>
            <a:ext cx="8175760" cy="4538948"/>
          </a:xfrm>
        </p:spPr>
      </p:pic>
      <p:sp>
        <p:nvSpPr>
          <p:cNvPr id="6" name="テキスト ボックス 5">
            <a:extLst>
              <a:ext uri="{FF2B5EF4-FFF2-40B4-BE49-F238E27FC236}">
                <a16:creationId xmlns:a16="http://schemas.microsoft.com/office/drawing/2014/main" id="{11EA8FC0-6F47-FE4E-924F-D9876F5580DD}"/>
              </a:ext>
            </a:extLst>
          </p:cNvPr>
          <p:cNvSpPr txBox="1"/>
          <p:nvPr/>
        </p:nvSpPr>
        <p:spPr>
          <a:xfrm>
            <a:off x="863600" y="4826675"/>
            <a:ext cx="10058400" cy="1569660"/>
          </a:xfrm>
          <a:prstGeom prst="rect">
            <a:avLst/>
          </a:prstGeom>
          <a:noFill/>
        </p:spPr>
        <p:txBody>
          <a:bodyPr wrap="square" rtlCol="0">
            <a:spAutoFit/>
          </a:bodyPr>
          <a:lstStyle/>
          <a:p>
            <a:r>
              <a:rPr lang="ja-JP" altLang="en-US" sz="1600"/>
              <a:t>散乱図。 散乱座標系は（</a:t>
            </a:r>
            <a:r>
              <a:rPr lang="en-US" altLang="ja-JP" sz="1600" dirty="0"/>
              <a:t>X</a:t>
            </a:r>
            <a:r>
              <a:rPr lang="ja-JP" altLang="en-US" sz="1600"/>
              <a:t>、</a:t>
            </a:r>
            <a:r>
              <a:rPr lang="en-US" altLang="ja-JP" sz="1600" dirty="0"/>
              <a:t>Y</a:t>
            </a:r>
            <a:r>
              <a:rPr lang="ja-JP" altLang="en-US" sz="1600"/>
              <a:t>、</a:t>
            </a:r>
            <a:r>
              <a:rPr lang="en-US" altLang="ja-JP" sz="1600" dirty="0"/>
              <a:t>Z</a:t>
            </a:r>
            <a:r>
              <a:rPr lang="ja-JP" altLang="en-US" sz="1600"/>
              <a:t>）で表され、粒子座標系は（</a:t>
            </a:r>
            <a:r>
              <a:rPr lang="en-US" altLang="ja-JP" sz="1600" dirty="0"/>
              <a:t>x</a:t>
            </a:r>
            <a:r>
              <a:rPr lang="ja-JP" altLang="en-US" sz="1600"/>
              <a:t>、</a:t>
            </a:r>
            <a:r>
              <a:rPr lang="en-US" altLang="ja-JP" sz="1600" dirty="0"/>
              <a:t>y</a:t>
            </a:r>
            <a:r>
              <a:rPr lang="ja-JP" altLang="en-US" sz="1600"/>
              <a:t>、</a:t>
            </a:r>
            <a:r>
              <a:rPr lang="en-US" altLang="ja-JP" sz="1600" dirty="0"/>
              <a:t>z</a:t>
            </a:r>
            <a:r>
              <a:rPr lang="ja-JP" altLang="en-US" sz="1600"/>
              <a:t>）で表されます。粒子対称軸</a:t>
            </a:r>
            <a:r>
              <a:rPr lang="en-US" altLang="ja-JP" sz="1600" dirty="0"/>
              <a:t>z</a:t>
            </a:r>
            <a:r>
              <a:rPr lang="ja-JP" altLang="en-US" sz="1600"/>
              <a:t>の方向は、</a:t>
            </a:r>
            <a:r>
              <a:rPr lang="en-US" altLang="ja-JP" sz="1600" dirty="0"/>
              <a:t>2</a:t>
            </a:r>
            <a:r>
              <a:rPr lang="ja-JP" altLang="en-US" sz="1600"/>
              <a:t>つのオイラー角</a:t>
            </a:r>
            <a:r>
              <a:rPr lang="en-US" altLang="ja-JP" sz="1600" dirty="0" err="1"/>
              <a:t>φ</a:t>
            </a:r>
            <a:r>
              <a:rPr lang="ja-JP" altLang="en-US" sz="1600"/>
              <a:t>と</a:t>
            </a:r>
            <a:r>
              <a:rPr lang="en-US" altLang="ja-JP" sz="1600" dirty="0" err="1"/>
              <a:t>ψ</a:t>
            </a:r>
            <a:r>
              <a:rPr lang="ja-JP" altLang="en-US" sz="1600"/>
              <a:t>によって指定され、</a:t>
            </a:r>
            <a:r>
              <a:rPr lang="en-US" altLang="ja-JP" sz="1600" dirty="0"/>
              <a:t>z</a:t>
            </a:r>
            <a:r>
              <a:rPr lang="ja-JP" altLang="en-US" sz="1600"/>
              <a:t>軸と</a:t>
            </a:r>
            <a:r>
              <a:rPr lang="en-US" altLang="ja-JP" sz="1600" dirty="0"/>
              <a:t>y</a:t>
            </a:r>
            <a:r>
              <a:rPr lang="ja-JP" altLang="en-US" sz="1600"/>
              <a:t>軸を中心とした右回転を連続して定義します。 光は</a:t>
            </a:r>
            <a:r>
              <a:rPr lang="en-US" altLang="ja-JP" sz="1600" dirty="0"/>
              <a:t>Z</a:t>
            </a:r>
            <a:r>
              <a:rPr lang="ja-JP" altLang="en-US" sz="1600"/>
              <a:t>軸に沿って入射し、</a:t>
            </a:r>
            <a:r>
              <a:rPr lang="en-US" altLang="ja-JP" sz="1600" dirty="0"/>
              <a:t>XZ</a:t>
            </a:r>
            <a:r>
              <a:rPr lang="ja-JP" altLang="en-US" sz="1600"/>
              <a:t>平面の角度</a:t>
            </a:r>
            <a:r>
              <a:rPr lang="en-US" altLang="ja-JP" sz="1600" dirty="0" err="1"/>
              <a:t>θ</a:t>
            </a:r>
            <a:r>
              <a:rPr lang="ja-JP" altLang="en-US" sz="1600"/>
              <a:t>で散乱が起こります。 右の図は、軸比</a:t>
            </a:r>
            <a:r>
              <a:rPr lang="en-US" altLang="ja-JP" sz="1600" dirty="0"/>
              <a:t>2</a:t>
            </a:r>
            <a:r>
              <a:rPr lang="ja-JP" altLang="en-US" sz="1600"/>
              <a:t>：</a:t>
            </a:r>
            <a:r>
              <a:rPr lang="en-US" altLang="ja-JP" sz="1600" dirty="0"/>
              <a:t>1</a:t>
            </a:r>
            <a:r>
              <a:rPr lang="ja-JP" altLang="en-US" sz="1600"/>
              <a:t>の扁平（左）と扁平（右）の回転楕円体を示しています。 いずれの場合も、粒子の対称軸（回転軸）は</a:t>
            </a:r>
            <a:r>
              <a:rPr lang="en-US" altLang="ja-JP" sz="1600" dirty="0"/>
              <a:t>z</a:t>
            </a:r>
            <a:r>
              <a:rPr lang="ja-JP" altLang="en-US" sz="1600"/>
              <a:t>軸に沿っています。 この方向の粒子の半径は</a:t>
            </a:r>
            <a:r>
              <a:rPr lang="en-US" altLang="ja-JP" sz="1600" dirty="0"/>
              <a:t>c</a:t>
            </a:r>
            <a:r>
              <a:rPr lang="ja-JP" altLang="en-US" sz="1600"/>
              <a:t>であるため、扁長粒子の場合は</a:t>
            </a:r>
            <a:r>
              <a:rPr lang="en-US" altLang="ja-JP" sz="1600" dirty="0"/>
              <a:t>c</a:t>
            </a:r>
            <a:r>
              <a:rPr lang="ja-JP" altLang="en-US" sz="1600"/>
              <a:t>です。 偏平粒子</a:t>
            </a:r>
            <a:r>
              <a:rPr lang="en-US" altLang="ja-JP" sz="1600" dirty="0"/>
              <a:t>c&gt;b=a</a:t>
            </a:r>
            <a:r>
              <a:rPr lang="ja-JP" altLang="en-US" sz="1600"/>
              <a:t>の場合、</a:t>
            </a:r>
            <a:r>
              <a:rPr lang="en-US" altLang="ja-JP" sz="1600" dirty="0"/>
              <a:t>c&lt;b=a</a:t>
            </a:r>
            <a:r>
              <a:rPr lang="ja-JP" altLang="en-US" sz="1600"/>
              <a:t>：どちらの場合も、軸比</a:t>
            </a:r>
            <a:r>
              <a:rPr lang="en-US" altLang="ja-JP" sz="1600" dirty="0"/>
              <a:t>q</a:t>
            </a:r>
            <a:r>
              <a:rPr lang="ja-JP" altLang="en-US" sz="1600"/>
              <a:t>は</a:t>
            </a:r>
            <a:r>
              <a:rPr lang="en-US" altLang="ja-JP" sz="1600" dirty="0"/>
              <a:t>q=c /a=c /b</a:t>
            </a:r>
            <a:r>
              <a:rPr lang="ja-JP" altLang="en-US" sz="1600"/>
              <a:t>と定義されます。</a:t>
            </a:r>
            <a:endParaRPr kumimoji="1" lang="ja-JP" altLang="en-US" sz="1600"/>
          </a:p>
        </p:txBody>
      </p:sp>
    </p:spTree>
    <p:extLst>
      <p:ext uri="{BB962C8B-B14F-4D97-AF65-F5344CB8AC3E}">
        <p14:creationId xmlns:p14="http://schemas.microsoft.com/office/powerpoint/2010/main" val="1041058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5A713E6-9A4C-154D-8E52-22DE7A95D030}"/>
              </a:ext>
            </a:extLst>
          </p:cNvPr>
          <p:cNvSpPr>
            <a:spLocks noGrp="1"/>
          </p:cNvSpPr>
          <p:nvPr>
            <p:ph idx="1"/>
          </p:nvPr>
        </p:nvSpPr>
        <p:spPr>
          <a:xfrm>
            <a:off x="838200" y="254000"/>
            <a:ext cx="10515600" cy="5922963"/>
          </a:xfrm>
        </p:spPr>
        <p:txBody>
          <a:bodyPr/>
          <a:lstStyle/>
          <a:p>
            <a:pPr marL="0" indent="0">
              <a:buNone/>
            </a:pPr>
            <a:r>
              <a:rPr lang="ja-JP" altLang="en-US"/>
              <a:t>粒子からの光の散乱の一般式（時間変動成分を無視）は、次のように記述できます。</a:t>
            </a:r>
          </a:p>
          <a:p>
            <a:pPr marL="0" indent="0">
              <a:buNone/>
            </a:pPr>
            <a:endParaRPr kumimoji="1" lang="en-US" altLang="ja-JP" dirty="0"/>
          </a:p>
          <a:p>
            <a:pPr marL="0" indent="0">
              <a:buNone/>
            </a:pPr>
            <a:endParaRPr lang="en-US" altLang="ja-JP" dirty="0"/>
          </a:p>
          <a:p>
            <a:pPr marL="0" indent="0">
              <a:buNone/>
            </a:pPr>
            <a:r>
              <a:rPr lang="ja-JP" altLang="en-US"/>
              <a:t>これは、それぞれ下付き文字</a:t>
            </a:r>
            <a:r>
              <a:rPr lang="en-US" altLang="ja-JP" dirty="0" err="1"/>
              <a:t>i</a:t>
            </a:r>
            <a:r>
              <a:rPr lang="ja-JP" altLang="en-US"/>
              <a:t>と</a:t>
            </a:r>
            <a:r>
              <a:rPr lang="en-US" altLang="ja-JP" dirty="0"/>
              <a:t>s</a:t>
            </a:r>
            <a:r>
              <a:rPr lang="ja-JP" altLang="en-US"/>
              <a:t>で示される入射電場と散乱電場を関連付ける振幅散乱行列</a:t>
            </a:r>
            <a:r>
              <a:rPr lang="en-US" altLang="ja-JP" dirty="0"/>
              <a:t>S</a:t>
            </a:r>
            <a:r>
              <a:rPr lang="ja-JP" altLang="en-US"/>
              <a:t>の</a:t>
            </a:r>
            <a:r>
              <a:rPr lang="en-US" altLang="ja-JP" dirty="0"/>
              <a:t>4</a:t>
            </a:r>
            <a:r>
              <a:rPr lang="ja-JP" altLang="en-US"/>
              <a:t>つの複素要素を定義します。</a:t>
            </a:r>
          </a:p>
          <a:p>
            <a:pPr marL="0" indent="0">
              <a:buNone/>
            </a:pPr>
            <a:r>
              <a:rPr lang="ja-JP" altLang="en-US"/>
              <a:t>複素振幅散乱行列係数から、標準式を使用してストークス散乱行列の</a:t>
            </a:r>
            <a:r>
              <a:rPr lang="en-US" altLang="ja-JP" dirty="0"/>
              <a:t>16</a:t>
            </a:r>
            <a:r>
              <a:rPr lang="ja-JP" altLang="en-US"/>
              <a:t>の実数要素を得ます。（</a:t>
            </a:r>
            <a:r>
              <a:rPr lang="en-US" altLang="ja-JP" dirty="0" err="1"/>
              <a:t>Bohren</a:t>
            </a:r>
            <a:r>
              <a:rPr lang="ja-JP" altLang="en-US"/>
              <a:t>＆</a:t>
            </a:r>
            <a:r>
              <a:rPr lang="en-US" altLang="ja-JP" dirty="0"/>
              <a:t>Huffman 1983)</a:t>
            </a:r>
          </a:p>
          <a:p>
            <a:pPr marL="0" indent="0">
              <a:buNone/>
            </a:pPr>
            <a:endParaRPr kumimoji="1" lang="en-US" altLang="ja-JP" dirty="0"/>
          </a:p>
        </p:txBody>
      </p:sp>
      <p:pic>
        <p:nvPicPr>
          <p:cNvPr id="5" name="図 4">
            <a:extLst>
              <a:ext uri="{FF2B5EF4-FFF2-40B4-BE49-F238E27FC236}">
                <a16:creationId xmlns:a16="http://schemas.microsoft.com/office/drawing/2014/main" id="{7DF2BBE3-DF15-5F4B-876B-6DC57471C307}"/>
              </a:ext>
            </a:extLst>
          </p:cNvPr>
          <p:cNvPicPr>
            <a:picLocks noChangeAspect="1"/>
          </p:cNvPicPr>
          <p:nvPr/>
        </p:nvPicPr>
        <p:blipFill>
          <a:blip r:embed="rId2"/>
          <a:stretch>
            <a:fillRect/>
          </a:stretch>
        </p:blipFill>
        <p:spPr>
          <a:xfrm>
            <a:off x="2863850" y="1092200"/>
            <a:ext cx="7086868" cy="1041400"/>
          </a:xfrm>
          <a:prstGeom prst="rect">
            <a:avLst/>
          </a:prstGeom>
        </p:spPr>
      </p:pic>
      <p:pic>
        <p:nvPicPr>
          <p:cNvPr id="7" name="図 6">
            <a:extLst>
              <a:ext uri="{FF2B5EF4-FFF2-40B4-BE49-F238E27FC236}">
                <a16:creationId xmlns:a16="http://schemas.microsoft.com/office/drawing/2014/main" id="{2966F5A1-E7AD-B74C-BCB8-573D631AAC39}"/>
              </a:ext>
            </a:extLst>
          </p:cNvPr>
          <p:cNvPicPr>
            <a:picLocks noChangeAspect="1"/>
          </p:cNvPicPr>
          <p:nvPr/>
        </p:nvPicPr>
        <p:blipFill>
          <a:blip r:embed="rId3"/>
          <a:stretch>
            <a:fillRect/>
          </a:stretch>
        </p:blipFill>
        <p:spPr>
          <a:xfrm>
            <a:off x="2495548" y="3987800"/>
            <a:ext cx="6775451" cy="2089014"/>
          </a:xfrm>
          <a:prstGeom prst="rect">
            <a:avLst/>
          </a:prstGeom>
        </p:spPr>
      </p:pic>
    </p:spTree>
    <p:extLst>
      <p:ext uri="{BB962C8B-B14F-4D97-AF65-F5344CB8AC3E}">
        <p14:creationId xmlns:p14="http://schemas.microsoft.com/office/powerpoint/2010/main" val="184729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C:\Umemura\Pictures\星間有機分子.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7098" y="1581023"/>
            <a:ext cx="7630886" cy="509361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6783860" y="6141308"/>
            <a:ext cx="608296" cy="276999"/>
          </a:xfrm>
          <a:prstGeom prst="rect">
            <a:avLst/>
          </a:prstGeom>
          <a:solidFill>
            <a:schemeClr val="accent4">
              <a:lumMod val="40000"/>
              <a:lumOff val="60000"/>
            </a:schemeClr>
          </a:solidFill>
        </p:spPr>
        <p:txBody>
          <a:bodyPr wrap="square" rtlCol="0">
            <a:spAutoFit/>
          </a:bodyPr>
          <a:lstStyle/>
          <a:p>
            <a:pPr eaLnBrk="0" hangingPunct="0"/>
            <a:r>
              <a:rPr lang="ja-JP" altLang="en-US" sz="1200" b="1" dirty="0">
                <a:solidFill>
                  <a:prstClr val="black"/>
                </a:solidFill>
                <a:latin typeface="ＭＳ Ｐゴシック"/>
                <a:ea typeface="ＭＳ Ｐゴシック"/>
              </a:rPr>
              <a:t>彗星</a:t>
            </a:r>
          </a:p>
        </p:txBody>
      </p:sp>
      <p:sp>
        <p:nvSpPr>
          <p:cNvPr id="4" name="テキスト ボックス 3"/>
          <p:cNvSpPr txBox="1"/>
          <p:nvPr/>
        </p:nvSpPr>
        <p:spPr>
          <a:xfrm>
            <a:off x="4036283" y="30135"/>
            <a:ext cx="3921266" cy="923330"/>
          </a:xfrm>
          <a:prstGeom prst="rect">
            <a:avLst/>
          </a:prstGeom>
          <a:solidFill>
            <a:schemeClr val="bg1"/>
          </a:solidFill>
        </p:spPr>
        <p:txBody>
          <a:bodyPr wrap="square" rtlCol="0">
            <a:spAutoFit/>
          </a:bodyPr>
          <a:lstStyle/>
          <a:p>
            <a:pPr algn="ctr" eaLnBrk="0" hangingPunct="0"/>
            <a:r>
              <a:rPr lang="ja-JP" altLang="en-US" sz="5400" dirty="0">
                <a:solidFill>
                  <a:prstClr val="black"/>
                </a:solidFill>
                <a:latin typeface="HGPｺﾞｼｯｸE" pitchFamily="50" charset="-128"/>
              </a:rPr>
              <a:t>宇宙と生命</a:t>
            </a:r>
          </a:p>
        </p:txBody>
      </p:sp>
      <p:sp>
        <p:nvSpPr>
          <p:cNvPr id="5" name="テキスト ボックス 4"/>
          <p:cNvSpPr txBox="1"/>
          <p:nvPr/>
        </p:nvSpPr>
        <p:spPr>
          <a:xfrm>
            <a:off x="7838386" y="5954054"/>
            <a:ext cx="1210588" cy="615553"/>
          </a:xfrm>
          <a:prstGeom prst="rect">
            <a:avLst/>
          </a:prstGeom>
          <a:noFill/>
        </p:spPr>
        <p:txBody>
          <a:bodyPr wrap="none" rtlCol="0">
            <a:spAutoFit/>
          </a:bodyPr>
          <a:lstStyle/>
          <a:p>
            <a:pPr algn="ctr" eaLnBrk="0" hangingPunct="0"/>
            <a:r>
              <a:rPr lang="ja-JP" altLang="en-US" dirty="0">
                <a:solidFill>
                  <a:srgbClr val="FFFF00"/>
                </a:solidFill>
                <a:effectLst>
                  <a:outerShdw blurRad="38100" dist="38100" dir="2700000" algn="tl">
                    <a:srgbClr val="000000">
                      <a:alpha val="43137"/>
                    </a:srgbClr>
                  </a:outerShdw>
                </a:effectLst>
                <a:latin typeface="HGPｺﾞｼｯｸE" pitchFamily="50" charset="-128"/>
              </a:rPr>
              <a:t>アミノ酸</a:t>
            </a:r>
            <a:endParaRPr lang="en-US" altLang="ja-JP" dirty="0">
              <a:solidFill>
                <a:srgbClr val="FFFF00"/>
              </a:solidFill>
              <a:effectLst>
                <a:outerShdw blurRad="38100" dist="38100" dir="2700000" algn="tl">
                  <a:srgbClr val="000000">
                    <a:alpha val="43137"/>
                  </a:srgbClr>
                </a:outerShdw>
              </a:effectLst>
              <a:latin typeface="HGPｺﾞｼｯｸE" pitchFamily="50" charset="-128"/>
            </a:endParaRPr>
          </a:p>
          <a:p>
            <a:pPr algn="ctr" eaLnBrk="0" hangingPunct="0"/>
            <a:r>
              <a:rPr lang="ja-JP" altLang="en-US" sz="1600" dirty="0">
                <a:solidFill>
                  <a:prstClr val="white"/>
                </a:solidFill>
                <a:effectLst>
                  <a:outerShdw blurRad="38100" dist="38100" dir="2700000" algn="tl">
                    <a:srgbClr val="000000">
                      <a:alpha val="43137"/>
                    </a:srgbClr>
                  </a:outerShdw>
                </a:effectLst>
                <a:latin typeface="HGPｺﾞｼｯｸE" pitchFamily="50" charset="-128"/>
              </a:rPr>
              <a:t>２００９年</a:t>
            </a:r>
          </a:p>
        </p:txBody>
      </p:sp>
      <p:pic>
        <p:nvPicPr>
          <p:cNvPr id="167938" name="Picture 2" descr="C:\Umemura\Pictures\フラーレン-C60.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4593" y="3116269"/>
            <a:ext cx="1872208"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9397545" y="2586299"/>
            <a:ext cx="1835760" cy="369332"/>
          </a:xfrm>
          <a:prstGeom prst="rect">
            <a:avLst/>
          </a:prstGeom>
          <a:noFill/>
        </p:spPr>
        <p:txBody>
          <a:bodyPr wrap="none" rtlCol="0">
            <a:spAutoFit/>
          </a:bodyPr>
          <a:lstStyle/>
          <a:p>
            <a:pPr algn="ctr" eaLnBrk="0" hangingPunct="0"/>
            <a:r>
              <a:rPr lang="ja-JP" altLang="en-US" b="1" dirty="0">
                <a:effectLst>
                  <a:outerShdw blurRad="38100" dist="38100" dir="2700000" algn="tl">
                    <a:srgbClr val="000000">
                      <a:alpha val="43137"/>
                    </a:srgbClr>
                  </a:outerShdw>
                </a:effectLst>
                <a:latin typeface="Arial" pitchFamily="34" charset="0"/>
                <a:ea typeface="ＭＳ Ｐゴシック" pitchFamily="50" charset="-128"/>
                <a:cs typeface="Arial" pitchFamily="34" charset="0"/>
              </a:rPr>
              <a:t>フラーレン（</a:t>
            </a:r>
            <a:r>
              <a:rPr lang="en-US" altLang="ja-JP" b="1" dirty="0">
                <a:effectLst>
                  <a:outerShdw blurRad="38100" dist="38100" dir="2700000" algn="tl">
                    <a:srgbClr val="000000">
                      <a:alpha val="43137"/>
                    </a:srgbClr>
                  </a:outerShdw>
                </a:effectLst>
                <a:latin typeface="Arial" pitchFamily="34" charset="0"/>
                <a:ea typeface="ＭＳ Ｐゴシック" pitchFamily="50" charset="-128"/>
                <a:cs typeface="Arial" pitchFamily="34" charset="0"/>
              </a:rPr>
              <a:t>C60</a:t>
            </a:r>
            <a:r>
              <a:rPr lang="ja-JP" altLang="en-US" b="1" dirty="0">
                <a:effectLst>
                  <a:outerShdw blurRad="38100" dist="38100" dir="2700000" algn="tl">
                    <a:srgbClr val="000000">
                      <a:alpha val="43137"/>
                    </a:srgbClr>
                  </a:outerShdw>
                </a:effectLst>
                <a:latin typeface="Arial" pitchFamily="34" charset="0"/>
                <a:ea typeface="ＭＳ Ｐゴシック" pitchFamily="50" charset="-128"/>
                <a:cs typeface="Arial" pitchFamily="34" charset="0"/>
              </a:rPr>
              <a:t>）</a:t>
            </a:r>
            <a:endParaRPr lang="en-US" altLang="ja-JP" b="1" dirty="0">
              <a:effectLst>
                <a:outerShdw blurRad="38100" dist="38100" dir="2700000" algn="tl">
                  <a:srgbClr val="000000">
                    <a:alpha val="43137"/>
                  </a:srgbClr>
                </a:outerShdw>
              </a:effectLst>
              <a:latin typeface="Arial" pitchFamily="34" charset="0"/>
              <a:ea typeface="ＭＳ Ｐゴシック" pitchFamily="50" charset="-128"/>
              <a:cs typeface="Arial" pitchFamily="34" charset="0"/>
            </a:endParaRPr>
          </a:p>
        </p:txBody>
      </p:sp>
      <p:sp>
        <p:nvSpPr>
          <p:cNvPr id="6" name="正方形/長方形 5"/>
          <p:cNvSpPr/>
          <p:nvPr/>
        </p:nvSpPr>
        <p:spPr>
          <a:xfrm>
            <a:off x="1631506" y="1712750"/>
            <a:ext cx="2736304" cy="369332"/>
          </a:xfrm>
          <a:prstGeom prst="rect">
            <a:avLst/>
          </a:prstGeom>
          <a:gradFill flip="none" rotWithShape="1">
            <a:gsLst>
              <a:gs pos="0">
                <a:srgbClr val="636ED7"/>
              </a:gs>
              <a:gs pos="100000">
                <a:srgbClr val="7A7DEA"/>
              </a:gs>
            </a:gsLst>
            <a:lin ang="0" scaled="1"/>
            <a:tileRect/>
          </a:gradFill>
        </p:spPr>
        <p:txBody>
          <a:bodyPr rtlCol="0" anchor="ctr">
            <a:spAutoFit/>
          </a:bodyPr>
          <a:lstStyle/>
          <a:p>
            <a:pPr algn="ctr" eaLnBrk="0" hangingPunct="0"/>
            <a:endParaRPr lang="ja-JP" altLang="en-US" dirty="0">
              <a:solidFill>
                <a:prstClr val="black"/>
              </a:solidFill>
              <a:ea typeface="ＭＳ Ｐゴシック" pitchFamily="50" charset="-128"/>
            </a:endParaRPr>
          </a:p>
        </p:txBody>
      </p:sp>
      <p:sp>
        <p:nvSpPr>
          <p:cNvPr id="9" name="テキスト ボックス 8"/>
          <p:cNvSpPr txBox="1"/>
          <p:nvPr/>
        </p:nvSpPr>
        <p:spPr>
          <a:xfrm>
            <a:off x="3053744" y="984026"/>
            <a:ext cx="5211683" cy="523220"/>
          </a:xfrm>
          <a:prstGeom prst="rect">
            <a:avLst/>
          </a:prstGeom>
          <a:solidFill>
            <a:schemeClr val="tx2">
              <a:lumMod val="40000"/>
              <a:lumOff val="60000"/>
            </a:schemeClr>
          </a:solidFill>
        </p:spPr>
        <p:txBody>
          <a:bodyPr wrap="none" rtlCol="0">
            <a:spAutoFit/>
          </a:bodyPr>
          <a:lstStyle/>
          <a:p>
            <a:pPr eaLnBrk="0" hangingPunct="0"/>
            <a:r>
              <a:rPr lang="ja-JP" altLang="en-US" sz="2800" dirty="0">
                <a:solidFill>
                  <a:srgbClr val="FFFF00"/>
                </a:solidFill>
                <a:effectLst>
                  <a:outerShdw blurRad="38100" dist="38100" dir="2700000" algn="tl">
                    <a:srgbClr val="000000">
                      <a:alpha val="43137"/>
                    </a:srgbClr>
                  </a:outerShdw>
                </a:effectLst>
                <a:latin typeface="HGPｺﾞｼｯｸE" pitchFamily="50" charset="-128"/>
              </a:rPr>
              <a:t>宇宙で発見された有機分子の例</a:t>
            </a:r>
          </a:p>
        </p:txBody>
      </p:sp>
    </p:spTree>
    <p:extLst>
      <p:ext uri="{BB962C8B-B14F-4D97-AF65-F5344CB8AC3E}">
        <p14:creationId xmlns:p14="http://schemas.microsoft.com/office/powerpoint/2010/main" val="360482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A0D3110-085D-294B-AB36-C187F9B8C687}"/>
              </a:ext>
            </a:extLst>
          </p:cNvPr>
          <p:cNvSpPr>
            <a:spLocks noGrp="1"/>
          </p:cNvSpPr>
          <p:nvPr>
            <p:ph idx="1"/>
          </p:nvPr>
        </p:nvSpPr>
        <p:spPr>
          <a:xfrm>
            <a:off x="660400" y="123824"/>
            <a:ext cx="10515600" cy="6353175"/>
          </a:xfrm>
        </p:spPr>
        <p:txBody>
          <a:bodyPr>
            <a:normAutofit/>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sz="1800" dirty="0"/>
          </a:p>
          <a:p>
            <a:pPr marL="0" indent="0">
              <a:buNone/>
            </a:pPr>
            <a:endParaRPr lang="en-US" altLang="ja-JP" sz="1800" dirty="0"/>
          </a:p>
          <a:p>
            <a:pPr marL="0" indent="0">
              <a:buNone/>
            </a:pPr>
            <a:endParaRPr lang="en-US" altLang="ja-JP" sz="1800" dirty="0"/>
          </a:p>
          <a:p>
            <a:pPr marL="0" indent="0">
              <a:buNone/>
            </a:pPr>
            <a:endParaRPr lang="en-US" altLang="ja-JP" sz="1800" dirty="0"/>
          </a:p>
          <a:p>
            <a:pPr marL="0" indent="0">
              <a:buNone/>
            </a:pPr>
            <a:endParaRPr lang="en-US" altLang="ja-JP" sz="1800" dirty="0"/>
          </a:p>
          <a:p>
            <a:pPr marL="0" indent="0">
              <a:buNone/>
            </a:pPr>
            <a:r>
              <a:rPr lang="ja-JP" altLang="en-US" sz="1800"/>
              <a:t>双極子近似を使用した、散乱角</a:t>
            </a:r>
            <a:r>
              <a:rPr lang="en-US" altLang="ja-JP" sz="1800" dirty="0" err="1"/>
              <a:t>θ</a:t>
            </a:r>
            <a:r>
              <a:rPr lang="ja-JP" altLang="en-US" sz="1800"/>
              <a:t>の関数としてのディスク（左）ニードル（右）からの散乱によって生成されるパーセント直線偏光。 各グラフには、</a:t>
            </a:r>
            <a:r>
              <a:rPr lang="en-US" altLang="ja-JP" sz="1800" dirty="0"/>
              <a:t>3</a:t>
            </a:r>
            <a:r>
              <a:rPr lang="ja-JP" altLang="en-US" sz="1800"/>
              <a:t>つの粒子方向の曲線が示されています。（</a:t>
            </a:r>
            <a:r>
              <a:rPr lang="en-US" altLang="ja-JP" sz="1800" dirty="0"/>
              <a:t>1</a:t>
            </a:r>
            <a:r>
              <a:rPr lang="ja-JP" altLang="en-US" sz="1800"/>
              <a:t>）</a:t>
            </a:r>
            <a:r>
              <a:rPr lang="en-US" altLang="ja-JP" sz="1800" dirty="0" err="1"/>
              <a:t>ψ</a:t>
            </a:r>
            <a:r>
              <a:rPr lang="ja-JP" altLang="en-US" sz="1800"/>
              <a:t>＝</a:t>
            </a:r>
            <a:r>
              <a:rPr lang="en-US" altLang="ja-JP" sz="1800" dirty="0"/>
              <a:t>0°</a:t>
            </a:r>
            <a:r>
              <a:rPr lang="ja-JP" altLang="en-US" sz="1800"/>
              <a:t> （</a:t>
            </a:r>
            <a:r>
              <a:rPr lang="en-US" altLang="ja-JP" sz="1800" dirty="0"/>
              <a:t>2</a:t>
            </a:r>
            <a:r>
              <a:rPr lang="ja-JP" altLang="en-US" sz="1800"/>
              <a:t>）</a:t>
            </a:r>
            <a:r>
              <a:rPr lang="en-US" altLang="ja-JP" sz="1800" dirty="0" err="1"/>
              <a:t>ψ</a:t>
            </a:r>
            <a:r>
              <a:rPr lang="en-US" altLang="ja-JP" sz="1800" dirty="0"/>
              <a:t>=90°</a:t>
            </a:r>
            <a:r>
              <a:rPr lang="ja-JP" altLang="en-US" sz="1800"/>
              <a:t>（</a:t>
            </a:r>
            <a:r>
              <a:rPr lang="en-US" altLang="ja-JP" sz="1800" dirty="0"/>
              <a:t>3)</a:t>
            </a:r>
            <a:r>
              <a:rPr lang="en-US" altLang="ja-JP" sz="1800" dirty="0" err="1"/>
              <a:t>ψ</a:t>
            </a:r>
            <a:r>
              <a:rPr lang="en-US" altLang="ja-JP" sz="1800" dirty="0"/>
              <a:t>=45°</a:t>
            </a:r>
            <a:r>
              <a:rPr lang="ja-JP" altLang="en-US" sz="1800"/>
              <a:t>。 上のグラフでは、粒子の対称軸（</a:t>
            </a:r>
            <a:r>
              <a:rPr lang="en-US" altLang="ja-JP" sz="1800" dirty="0"/>
              <a:t>z</a:t>
            </a:r>
            <a:r>
              <a:rPr lang="ja-JP" altLang="en-US" sz="1800"/>
              <a:t>）は散乱面</a:t>
            </a:r>
            <a:r>
              <a:rPr lang="en-US" altLang="ja-JP" sz="1800" dirty="0" err="1"/>
              <a:t>φ</a:t>
            </a:r>
            <a:r>
              <a:rPr lang="ja-JP" altLang="en-US" sz="1800"/>
              <a:t>＝</a:t>
            </a:r>
            <a:r>
              <a:rPr lang="en-US" altLang="ja-JP" sz="1800" dirty="0"/>
              <a:t>0</a:t>
            </a:r>
            <a:r>
              <a:rPr lang="ja-JP" altLang="en-US" sz="1800"/>
              <a:t>に平行に向けられています。 一方、下のグラフは、散乱面に垂直に向けられた対称軸</a:t>
            </a:r>
            <a:r>
              <a:rPr lang="en-US" altLang="ja-JP" sz="1800" dirty="0" err="1"/>
              <a:t>φ</a:t>
            </a:r>
            <a:r>
              <a:rPr lang="ja-JP" altLang="en-US" sz="1800"/>
              <a:t>＝</a:t>
            </a:r>
            <a:r>
              <a:rPr lang="en-US" altLang="ja-JP" sz="1800" dirty="0"/>
              <a:t>90°</a:t>
            </a:r>
            <a:r>
              <a:rPr lang="ja-JP" altLang="en-US" sz="1800"/>
              <a:t>に対応します。屈折率は</a:t>
            </a:r>
            <a:r>
              <a:rPr lang="en-US" altLang="ja-JP" sz="1800" dirty="0"/>
              <a:t>m</a:t>
            </a:r>
            <a:r>
              <a:rPr lang="ja-JP" altLang="en-US" sz="1800"/>
              <a:t>＝</a:t>
            </a:r>
            <a:r>
              <a:rPr lang="en-US" altLang="ja-JP" sz="1800" dirty="0"/>
              <a:t>1.5,0.4</a:t>
            </a:r>
            <a:r>
              <a:rPr lang="ja-JP" altLang="en-US" sz="1800"/>
              <a:t>。</a:t>
            </a:r>
            <a:endParaRPr kumimoji="1" lang="ja-JP" altLang="en-US" sz="1800"/>
          </a:p>
        </p:txBody>
      </p:sp>
      <p:pic>
        <p:nvPicPr>
          <p:cNvPr id="5" name="図 4">
            <a:extLst>
              <a:ext uri="{FF2B5EF4-FFF2-40B4-BE49-F238E27FC236}">
                <a16:creationId xmlns:a16="http://schemas.microsoft.com/office/drawing/2014/main" id="{32BE4C28-0511-D745-B6D1-3231A3FC36C4}"/>
              </a:ext>
            </a:extLst>
          </p:cNvPr>
          <p:cNvPicPr>
            <a:picLocks noChangeAspect="1"/>
          </p:cNvPicPr>
          <p:nvPr/>
        </p:nvPicPr>
        <p:blipFill>
          <a:blip r:embed="rId3"/>
          <a:stretch>
            <a:fillRect/>
          </a:stretch>
        </p:blipFill>
        <p:spPr>
          <a:xfrm>
            <a:off x="2397445" y="167120"/>
            <a:ext cx="7127555" cy="4826185"/>
          </a:xfrm>
          <a:prstGeom prst="rect">
            <a:avLst/>
          </a:prstGeom>
        </p:spPr>
      </p:pic>
    </p:spTree>
    <p:extLst>
      <p:ext uri="{BB962C8B-B14F-4D97-AF65-F5344CB8AC3E}">
        <p14:creationId xmlns:p14="http://schemas.microsoft.com/office/powerpoint/2010/main" val="398851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875C49-6DB3-2A4D-8DA4-96CDED162CD9}"/>
                  </a:ext>
                </a:extLst>
              </p:cNvPr>
              <p:cNvSpPr>
                <a:spLocks noGrp="1"/>
              </p:cNvSpPr>
              <p:nvPr>
                <p:ph idx="1"/>
              </p:nvPr>
            </p:nvSpPr>
            <p:spPr>
              <a:xfrm>
                <a:off x="838200" y="482600"/>
                <a:ext cx="10515600" cy="5694363"/>
              </a:xfrm>
            </p:spPr>
            <p:txBody>
              <a:bodyPr>
                <a:normAutofit fontScale="92500"/>
              </a:bodyPr>
              <a:lstStyle/>
              <a:p>
                <a:pPr marL="0" indent="0">
                  <a:buNone/>
                </a:pPr>
                <a:r>
                  <a:rPr kumimoji="1" lang="ja-JP" altLang="en-US"/>
                  <a:t>式</a:t>
                </a:r>
                <a:r>
                  <a:rPr kumimoji="1" lang="en-US" altLang="ja-JP" dirty="0"/>
                  <a:t>(2)</a:t>
                </a:r>
                <a:r>
                  <a:rPr kumimoji="1" lang="ja-JP" altLang="en-US"/>
                  <a:t>を調べると</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𝑆</m:t>
                        </m:r>
                      </m:e>
                      <m:sub>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𝑗</m:t>
                        </m:r>
                      </m:sub>
                    </m:sSub>
                  </m:oMath>
                </a14:m>
                <a:r>
                  <a:rPr kumimoji="1" lang="en-US" altLang="ja-JP" dirty="0"/>
                  <a:t>(j=1,4)</a:t>
                </a:r>
                <a:r>
                  <a:rPr kumimoji="1" lang="ja-JP" altLang="en-US"/>
                  <a:t>が散乱ビームに円偏光を生成します。</a:t>
                </a:r>
                <a:r>
                  <a:rPr lang="en-US" altLang="ja-JP" dirty="0"/>
                  <a:t>Small particle limit</a:t>
                </a:r>
                <a:r>
                  <a:rPr lang="ja-JP" altLang="en-US"/>
                  <a:t>での散乱の場合、</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4</m:t>
                        </m:r>
                        <m:r>
                          <a:rPr lang="en-US" altLang="ja-JP" b="0" i="1" smtClean="0">
                            <a:latin typeface="Cambria Math" panose="02040503050406030204" pitchFamily="18" charset="0"/>
                          </a:rPr>
                          <m:t>4</m:t>
                        </m:r>
                      </m:sub>
                    </m:sSub>
                  </m:oMath>
                </a14:m>
                <a:r>
                  <a:rPr kumimoji="1" lang="ja-JP" altLang="en-US"/>
                  <a:t>のみが</a:t>
                </a:r>
                <a:r>
                  <a:rPr kumimoji="1" lang="en-US" altLang="ja-JP" dirty="0"/>
                  <a:t>0</a:t>
                </a:r>
                <a:r>
                  <a:rPr kumimoji="1" lang="ja-JP" altLang="en-US"/>
                  <a:t>以外であるため、散乱によって円偏光が生成されることはないです。</a:t>
                </a:r>
                <a:endParaRPr kumimoji="1" lang="en-US" altLang="ja-JP" dirty="0"/>
              </a:p>
              <a:p>
                <a:pPr marL="0" indent="0">
                  <a:buNone/>
                </a:pPr>
                <a:endParaRPr lang="en-US" altLang="ja-JP" dirty="0"/>
              </a:p>
              <a:p>
                <a:pPr marL="0" indent="0">
                  <a:buNone/>
                </a:pPr>
                <a:r>
                  <a:rPr lang="ja-JP" altLang="en-US"/>
                  <a:t>ミー散乱</a:t>
                </a:r>
                <a:r>
                  <a:rPr lang="en-US" altLang="ja-JP" dirty="0"/>
                  <a:t>(</a:t>
                </a:r>
                <a:r>
                  <a:rPr lang="ja-JP" altLang="en-US"/>
                  <a:t>大きな球体</a:t>
                </a:r>
                <a:r>
                  <a:rPr lang="en-US" altLang="ja-JP" dirty="0"/>
                  <a:t>)</a:t>
                </a:r>
                <a:r>
                  <a:rPr lang="ja-JP" altLang="en-US"/>
                  <a:t>の場合</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𝑆</m:t>
                        </m:r>
                      </m:e>
                      <m:sub>
                        <m:r>
                          <a:rPr lang="en-US" altLang="ja-JP" i="1">
                            <a:latin typeface="Cambria Math" panose="02040503050406030204" pitchFamily="18" charset="0"/>
                          </a:rPr>
                          <m:t>4</m:t>
                        </m:r>
                        <m:r>
                          <a:rPr lang="en-US" altLang="ja-JP" b="0" i="1" smtClean="0">
                            <a:latin typeface="Cambria Math" panose="02040503050406030204" pitchFamily="18" charset="0"/>
                          </a:rPr>
                          <m:t>3</m:t>
                        </m:r>
                      </m:sub>
                    </m:sSub>
                  </m:oMath>
                </a14:m>
                <a:r>
                  <a:rPr kumimoji="1" lang="ja-JP" altLang="en-US"/>
                  <a:t>は一般に０でないため、円偏光を引き起こす可能性がある。</a:t>
                </a:r>
                <a:r>
                  <a:rPr lang="ja-JP" altLang="en-US"/>
                  <a:t>通常、星明かりの固有偏光は低いため、実際には、これは、球状星雲が反射星雲で円偏光を生成するために少なくとも</a:t>
                </a:r>
                <a:r>
                  <a:rPr lang="en-US" altLang="ja-JP" dirty="0"/>
                  <a:t>2</a:t>
                </a:r>
                <a:r>
                  <a:rPr lang="ja-JP" altLang="en-US"/>
                  <a:t>つの散乱が必要であることを意味します。</a:t>
                </a:r>
                <a:endParaRPr lang="en-US" altLang="ja-JP" dirty="0"/>
              </a:p>
              <a:p>
                <a:pPr marL="0" indent="0">
                  <a:buNone/>
                </a:pPr>
                <a:endParaRPr lang="en-US" altLang="ja-JP" dirty="0"/>
              </a:p>
              <a:p>
                <a:pPr marL="0" indent="0">
                  <a:buNone/>
                </a:pPr>
                <a:r>
                  <a:rPr lang="ja-JP" altLang="en-US"/>
                  <a:t>非球形粒子、この場合は回転楕円体から散乱する場合、散乱マトリックスの最下行のすべての要素は一般的にゼロではありません（必ずしも独立しているわけではありません）。</a:t>
                </a:r>
              </a:p>
              <a:p>
                <a:pPr marL="0" indent="0">
                  <a:buNone/>
                </a:pPr>
                <a:endParaRPr lang="en-US" altLang="ja-JP" dirty="0"/>
              </a:p>
              <a:p>
                <a:pPr marL="0" indent="0">
                  <a:buNone/>
                </a:pPr>
                <a:endParaRPr lang="ja-JP" altLang="en-US"/>
              </a:p>
              <a:p>
                <a:pPr marL="0" indent="0">
                  <a:buNone/>
                </a:pP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C2875C49-6DB3-2A4D-8DA4-96CDED162CD9}"/>
                  </a:ext>
                </a:extLst>
              </p:cNvPr>
              <p:cNvSpPr>
                <a:spLocks noGrp="1" noRot="1" noChangeAspect="1" noMove="1" noResize="1" noEditPoints="1" noAdjustHandles="1" noChangeArrowheads="1" noChangeShapeType="1" noTextEdit="1"/>
              </p:cNvSpPr>
              <p:nvPr>
                <p:ph idx="1"/>
              </p:nvPr>
            </p:nvSpPr>
            <p:spPr>
              <a:xfrm>
                <a:off x="838200" y="482600"/>
                <a:ext cx="10515600" cy="5694363"/>
              </a:xfrm>
              <a:blipFill>
                <a:blip r:embed="rId2"/>
                <a:stretch>
                  <a:fillRect l="-965" t="-1336" r="-4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928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92ED3-E6AC-1C47-BE64-216BEEB01ED9}"/>
              </a:ext>
            </a:extLst>
          </p:cNvPr>
          <p:cNvSpPr>
            <a:spLocks noGrp="1"/>
          </p:cNvSpPr>
          <p:nvPr>
            <p:ph type="title"/>
          </p:nvPr>
        </p:nvSpPr>
        <p:spPr/>
        <p:txBody>
          <a:bodyPr/>
          <a:lstStyle/>
          <a:p>
            <a:r>
              <a:rPr lang="ja-JP" altLang="en-US"/>
              <a:t>今後の取り組み</a:t>
            </a:r>
            <a:endParaRPr kumimoji="1" lang="ja-JP" altLang="en-US"/>
          </a:p>
        </p:txBody>
      </p:sp>
      <p:sp>
        <p:nvSpPr>
          <p:cNvPr id="3" name="コンテンツ プレースホルダー 2">
            <a:extLst>
              <a:ext uri="{FF2B5EF4-FFF2-40B4-BE49-F238E27FC236}">
                <a16:creationId xmlns:a16="http://schemas.microsoft.com/office/drawing/2014/main" id="{42CB42AC-05E7-7240-84EF-DC83D99118FD}"/>
              </a:ext>
            </a:extLst>
          </p:cNvPr>
          <p:cNvSpPr>
            <a:spLocks noGrp="1"/>
          </p:cNvSpPr>
          <p:nvPr>
            <p:ph idx="1"/>
          </p:nvPr>
        </p:nvSpPr>
        <p:spPr>
          <a:xfrm>
            <a:off x="838200" y="1690688"/>
            <a:ext cx="10515600" cy="4486275"/>
          </a:xfrm>
        </p:spPr>
        <p:txBody>
          <a:bodyPr/>
          <a:lstStyle/>
          <a:p>
            <a:r>
              <a:rPr kumimoji="1" lang="ja-JP" altLang="en-US"/>
              <a:t>円偏光についての他の論文を読み、理解を深める。</a:t>
            </a:r>
            <a:endParaRPr kumimoji="1" lang="en-US" altLang="ja-JP" dirty="0"/>
          </a:p>
          <a:p>
            <a:r>
              <a:rPr kumimoji="1" lang="ja-JP" altLang="en-US"/>
              <a:t>計算コードについての理解を深める。</a:t>
            </a:r>
            <a:endParaRPr kumimoji="1" lang="en-US" altLang="ja-JP" dirty="0"/>
          </a:p>
          <a:p>
            <a:pPr marL="0" indent="0">
              <a:buNone/>
            </a:pPr>
            <a:endParaRPr kumimoji="1" lang="en-US" altLang="ja-JP" dirty="0"/>
          </a:p>
          <a:p>
            <a:endParaRPr kumimoji="1" lang="ja-JP" altLang="en-US"/>
          </a:p>
        </p:txBody>
      </p:sp>
    </p:spTree>
    <p:extLst>
      <p:ext uri="{BB962C8B-B14F-4D97-AF65-F5344CB8AC3E}">
        <p14:creationId xmlns:p14="http://schemas.microsoft.com/office/powerpoint/2010/main" val="134777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Text Box 11"/>
          <p:cNvSpPr txBox="1">
            <a:spLocks noChangeArrowheads="1"/>
          </p:cNvSpPr>
          <p:nvPr/>
        </p:nvSpPr>
        <p:spPr bwMode="auto">
          <a:xfrm>
            <a:off x="3237781" y="152400"/>
            <a:ext cx="5796706" cy="802368"/>
          </a:xfrm>
          <a:prstGeom prst="rect">
            <a:avLst/>
          </a:prstGeom>
          <a:solidFill>
            <a:srgbClr val="33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89967" tIns="46784" rIns="89967" bIns="4678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ja-JP" altLang="en-US" sz="2800" dirty="0">
                <a:solidFill>
                  <a:srgbClr val="FFFF00"/>
                </a:solidFill>
                <a:latin typeface="TBP丸ｺﾞｼｯｸDE"/>
                <a:ea typeface="TBP丸ｺﾞｼｯｸDE"/>
                <a:cs typeface="TBP丸ｺﾞｼｯｸDE"/>
              </a:rPr>
              <a:t>生体アミノ酸ホモキラリティ問題</a:t>
            </a:r>
          </a:p>
          <a:p>
            <a:pPr algn="ctr"/>
            <a:r>
              <a:rPr lang="ja-JP" altLang="en-US" sz="1800" dirty="0">
                <a:solidFill>
                  <a:srgbClr val="FFFFFF"/>
                </a:solidFill>
                <a:latin typeface="TBP丸ｺﾞｼｯｸDE"/>
                <a:ea typeface="TBP丸ｺﾞｼｯｸDE"/>
                <a:cs typeface="TBP丸ｺﾞｼｯｸDE"/>
              </a:rPr>
              <a:t>－パスツール以来</a:t>
            </a:r>
            <a:r>
              <a:rPr lang="en-US" altLang="ja-JP" sz="1800" dirty="0">
                <a:solidFill>
                  <a:srgbClr val="FFFFFF"/>
                </a:solidFill>
                <a:latin typeface="TBP丸ｺﾞｼｯｸDE"/>
                <a:ea typeface="TBP丸ｺﾞｼｯｸDE"/>
                <a:cs typeface="TBP丸ｺﾞｼｯｸDE"/>
              </a:rPr>
              <a:t>150</a:t>
            </a:r>
            <a:r>
              <a:rPr lang="ja-JP" altLang="en-US" sz="1800" dirty="0">
                <a:solidFill>
                  <a:srgbClr val="FFFFFF"/>
                </a:solidFill>
                <a:latin typeface="TBP丸ｺﾞｼｯｸDE"/>
                <a:ea typeface="TBP丸ｺﾞｼｯｸDE"/>
                <a:cs typeface="TBP丸ｺﾞｼｯｸDE"/>
              </a:rPr>
              <a:t>年の謎－</a:t>
            </a:r>
            <a:endParaRPr lang="ja-JP" altLang="en-US" sz="1800" dirty="0">
              <a:solidFill>
                <a:srgbClr val="000000"/>
              </a:solidFill>
              <a:latin typeface="TBP丸ｺﾞｼｯｸDE"/>
              <a:ea typeface="TBP丸ｺﾞｼｯｸDE"/>
              <a:cs typeface="TBP丸ｺﾞｼｯｸDE"/>
            </a:endParaRPr>
          </a:p>
        </p:txBody>
      </p:sp>
      <p:sp>
        <p:nvSpPr>
          <p:cNvPr id="151556" name="Text Box 13"/>
          <p:cNvSpPr txBox="1">
            <a:spLocks noChangeArrowheads="1"/>
          </p:cNvSpPr>
          <p:nvPr/>
        </p:nvSpPr>
        <p:spPr bwMode="auto">
          <a:xfrm>
            <a:off x="1809752" y="1071564"/>
            <a:ext cx="6850183" cy="833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967" tIns="46784" rIns="89967" bIns="4678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2000" u="sng">
                <a:solidFill>
                  <a:srgbClr val="000000"/>
                </a:solidFill>
                <a:latin typeface="TBP丸ｺﾞｼｯｸDE"/>
                <a:ea typeface="TBP丸ｺﾞｼｯｸDE"/>
                <a:cs typeface="TBP丸ｺﾞｼｯｸDE"/>
              </a:rPr>
              <a:t>有機化合物の鏡像非対称性（カイラリティ／キラリティ）</a:t>
            </a:r>
          </a:p>
          <a:p>
            <a:endParaRPr lang="en-US" altLang="ja-JP" sz="1400">
              <a:solidFill>
                <a:srgbClr val="000000"/>
              </a:solidFill>
              <a:latin typeface="ＭＳ Ｐゴシック" pitchFamily="50" charset="-128"/>
            </a:endParaRPr>
          </a:p>
          <a:p>
            <a:r>
              <a:rPr lang="ja-JP" altLang="en-US" sz="1400">
                <a:solidFill>
                  <a:srgbClr val="000000"/>
                </a:solidFill>
                <a:latin typeface="ＭＳ Ｐゴシック" pitchFamily="50" charset="-128"/>
              </a:rPr>
              <a:t>　パスツール（</a:t>
            </a:r>
            <a:r>
              <a:rPr lang="en-US" altLang="ja-JP" sz="1400">
                <a:solidFill>
                  <a:srgbClr val="000000"/>
                </a:solidFill>
                <a:latin typeface="ＭＳ Ｐゴシック" pitchFamily="50" charset="-128"/>
              </a:rPr>
              <a:t>1849</a:t>
            </a:r>
            <a:r>
              <a:rPr lang="ja-JP" altLang="en-US" sz="1400">
                <a:solidFill>
                  <a:srgbClr val="000000"/>
                </a:solidFill>
                <a:latin typeface="ＭＳ Ｐゴシック" pitchFamily="50" charset="-128"/>
              </a:rPr>
              <a:t>年）</a:t>
            </a:r>
          </a:p>
        </p:txBody>
      </p:sp>
      <p:pic>
        <p:nvPicPr>
          <p:cNvPr id="151557" name="Picture 16" descr="D:\Umemura\Pictures\パスツール.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690" y="1571652"/>
            <a:ext cx="1204912"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58" name="Text Box 17"/>
          <p:cNvSpPr txBox="1">
            <a:spLocks noChangeArrowheads="1"/>
          </p:cNvSpPr>
          <p:nvPr/>
        </p:nvSpPr>
        <p:spPr bwMode="auto">
          <a:xfrm>
            <a:off x="7810506" y="3071813"/>
            <a:ext cx="185737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7" tIns="46784" rIns="89967" bIns="4678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000">
                <a:solidFill>
                  <a:srgbClr val="000000"/>
                </a:solidFill>
                <a:latin typeface="Arial" pitchFamily="34" charset="0"/>
              </a:rPr>
              <a:t>ルイ・パスツール（</a:t>
            </a:r>
            <a:r>
              <a:rPr lang="en-US" altLang="ja-JP" sz="1000">
                <a:solidFill>
                  <a:srgbClr val="000000"/>
                </a:solidFill>
                <a:latin typeface="Arial" pitchFamily="34" charset="0"/>
              </a:rPr>
              <a:t>1822-1895</a:t>
            </a:r>
            <a:r>
              <a:rPr lang="ja-JP" altLang="en-US" sz="1000">
                <a:solidFill>
                  <a:srgbClr val="000000"/>
                </a:solidFill>
                <a:latin typeface="Arial" pitchFamily="34" charset="0"/>
              </a:rPr>
              <a:t>）</a:t>
            </a:r>
          </a:p>
        </p:txBody>
      </p:sp>
      <p:pic>
        <p:nvPicPr>
          <p:cNvPr id="151559" name="Picture 2" descr="C:\umemura\Pictures\アミノ酸カイラリティ.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6350" y="1538316"/>
            <a:ext cx="2260600"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0" name="正方形/長方形 22"/>
          <p:cNvSpPr>
            <a:spLocks noChangeArrowheads="1"/>
          </p:cNvSpPr>
          <p:nvPr/>
        </p:nvSpPr>
        <p:spPr bwMode="auto">
          <a:xfrm>
            <a:off x="2573339" y="2760712"/>
            <a:ext cx="1214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4" rIns="91407" bIns="45704">
            <a:spAutoFit/>
          </a:bodyPr>
          <a:lstStyle/>
          <a:p>
            <a:r>
              <a:rPr lang="en-US" altLang="ja-JP" sz="1400">
                <a:solidFill>
                  <a:srgbClr val="000000"/>
                </a:solidFill>
                <a:latin typeface="Arial" pitchFamily="34" charset="0"/>
                <a:ea typeface="ＭＳ Ｐゴシック" pitchFamily="50" charset="-128"/>
              </a:rPr>
              <a:t>L </a:t>
            </a:r>
            <a:r>
              <a:rPr lang="ja-JP" altLang="en-US" sz="1400">
                <a:solidFill>
                  <a:srgbClr val="000000"/>
                </a:solidFill>
                <a:latin typeface="Arial" pitchFamily="34" charset="0"/>
                <a:ea typeface="ＭＳ Ｐゴシック" pitchFamily="50" charset="-128"/>
              </a:rPr>
              <a:t>型（左手系） </a:t>
            </a:r>
          </a:p>
        </p:txBody>
      </p:sp>
      <p:sp>
        <p:nvSpPr>
          <p:cNvPr id="151561" name="テキスト ボックス 23"/>
          <p:cNvSpPr txBox="1">
            <a:spLocks noChangeArrowheads="1"/>
          </p:cNvSpPr>
          <p:nvPr/>
        </p:nvSpPr>
        <p:spPr bwMode="auto">
          <a:xfrm>
            <a:off x="6086499" y="2722564"/>
            <a:ext cx="1212125" cy="307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400">
                <a:solidFill>
                  <a:srgbClr val="000000"/>
                </a:solidFill>
                <a:latin typeface="Arial" pitchFamily="34" charset="0"/>
              </a:rPr>
              <a:t>D</a:t>
            </a:r>
            <a:r>
              <a:rPr lang="ja-JP" altLang="en-US" sz="1400">
                <a:solidFill>
                  <a:srgbClr val="000000"/>
                </a:solidFill>
                <a:latin typeface="Arial" pitchFamily="34" charset="0"/>
              </a:rPr>
              <a:t>型（右手系）</a:t>
            </a:r>
          </a:p>
        </p:txBody>
      </p:sp>
      <p:sp>
        <p:nvSpPr>
          <p:cNvPr id="57" name="テキスト ボックス 11"/>
          <p:cNvSpPr txBox="1">
            <a:spLocks noChangeArrowheads="1"/>
          </p:cNvSpPr>
          <p:nvPr/>
        </p:nvSpPr>
        <p:spPr bwMode="auto">
          <a:xfrm>
            <a:off x="2004293" y="3645025"/>
            <a:ext cx="3235114" cy="40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2000" u="sng" dirty="0">
                <a:solidFill>
                  <a:srgbClr val="0000CC"/>
                </a:solidFill>
                <a:latin typeface="HGPｺﾞｼｯｸE" panose="020B0900000000000000" pitchFamily="50" charset="-128"/>
                <a:ea typeface="HGPｺﾞｼｯｸE" panose="020B0900000000000000" pitchFamily="50" charset="-128"/>
              </a:rPr>
              <a:t>実験室で生成されるアミノ酸</a:t>
            </a:r>
          </a:p>
        </p:txBody>
      </p:sp>
      <p:sp>
        <p:nvSpPr>
          <p:cNvPr id="58" name="テキスト ボックス 12"/>
          <p:cNvSpPr txBox="1">
            <a:spLocks noChangeArrowheads="1"/>
          </p:cNvSpPr>
          <p:nvPr/>
        </p:nvSpPr>
        <p:spPr bwMode="auto">
          <a:xfrm>
            <a:off x="7302917" y="3645025"/>
            <a:ext cx="1803632" cy="40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2000" u="sng" dirty="0">
                <a:solidFill>
                  <a:srgbClr val="0000CC"/>
                </a:solidFill>
                <a:latin typeface="HGPｺﾞｼｯｸE" panose="020B0900000000000000" pitchFamily="50" charset="-128"/>
                <a:ea typeface="HGPｺﾞｼｯｸE" panose="020B0900000000000000" pitchFamily="50" charset="-128"/>
              </a:rPr>
              <a:t>生体内アミノ酸</a:t>
            </a:r>
          </a:p>
        </p:txBody>
      </p:sp>
      <p:sp>
        <p:nvSpPr>
          <p:cNvPr id="59" name="テキスト ボックス 13"/>
          <p:cNvSpPr txBox="1">
            <a:spLocks noChangeArrowheads="1"/>
          </p:cNvSpPr>
          <p:nvPr/>
        </p:nvSpPr>
        <p:spPr bwMode="auto">
          <a:xfrm>
            <a:off x="2103188" y="4242811"/>
            <a:ext cx="1489444"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800" b="1" dirty="0">
                <a:solidFill>
                  <a:srgbClr val="000000"/>
                </a:solidFill>
                <a:latin typeface="Arial" pitchFamily="34" charset="0"/>
              </a:rPr>
              <a:t>左手型（</a:t>
            </a:r>
            <a:r>
              <a:rPr lang="en-US" altLang="ja-JP" sz="1800" b="1" dirty="0">
                <a:solidFill>
                  <a:srgbClr val="000000"/>
                </a:solidFill>
                <a:latin typeface="Arial" pitchFamily="34" charset="0"/>
              </a:rPr>
              <a:t>L</a:t>
            </a:r>
            <a:r>
              <a:rPr lang="ja-JP" altLang="en-US" sz="1800" b="1" dirty="0">
                <a:solidFill>
                  <a:srgbClr val="000000"/>
                </a:solidFill>
                <a:latin typeface="Arial" pitchFamily="34" charset="0"/>
              </a:rPr>
              <a:t>型）</a:t>
            </a:r>
          </a:p>
        </p:txBody>
      </p:sp>
      <p:pic>
        <p:nvPicPr>
          <p:cNvPr id="60" name="図 14" descr="alanine1.bmp"/>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2634" y="5179255"/>
            <a:ext cx="7239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図 15" descr="alanine1.bmp"/>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5298" y="5179255"/>
            <a:ext cx="7239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テキスト ボックス 16"/>
          <p:cNvSpPr txBox="1">
            <a:spLocks noChangeArrowheads="1"/>
          </p:cNvSpPr>
          <p:nvPr/>
        </p:nvSpPr>
        <p:spPr bwMode="auto">
          <a:xfrm>
            <a:off x="3878712" y="4261180"/>
            <a:ext cx="1515092"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800" b="1" dirty="0">
                <a:solidFill>
                  <a:srgbClr val="000000"/>
                </a:solidFill>
                <a:latin typeface="Arial" pitchFamily="34" charset="0"/>
              </a:rPr>
              <a:t>右手型（</a:t>
            </a:r>
            <a:r>
              <a:rPr lang="en-US" altLang="ja-JP" sz="1800" b="1" dirty="0">
                <a:solidFill>
                  <a:srgbClr val="000000"/>
                </a:solidFill>
                <a:latin typeface="Arial" pitchFamily="34" charset="0"/>
              </a:rPr>
              <a:t>D</a:t>
            </a:r>
            <a:r>
              <a:rPr lang="ja-JP" altLang="en-US" sz="1800" b="1" dirty="0">
                <a:solidFill>
                  <a:srgbClr val="000000"/>
                </a:solidFill>
                <a:latin typeface="Arial" pitchFamily="34" charset="0"/>
              </a:rPr>
              <a:t>型）</a:t>
            </a:r>
          </a:p>
        </p:txBody>
      </p:sp>
      <p:sp>
        <p:nvSpPr>
          <p:cNvPr id="67" name="正方形/長方形 66"/>
          <p:cNvSpPr/>
          <p:nvPr/>
        </p:nvSpPr>
        <p:spPr>
          <a:xfrm>
            <a:off x="1734319" y="4664905"/>
            <a:ext cx="1952625" cy="417512"/>
          </a:xfrm>
          <a:prstGeom prst="rect">
            <a:avLst/>
          </a:prstGeom>
          <a:solidFill>
            <a:srgbClr val="FFFF00"/>
          </a:solidFill>
          <a:ln w="12700" cmpd="sng">
            <a:solidFill>
              <a:srgbClr val="FF6600"/>
            </a:solidFill>
          </a:ln>
        </p:spPr>
        <p:style>
          <a:lnRef idx="1">
            <a:schemeClr val="accent1"/>
          </a:lnRef>
          <a:fillRef idx="3">
            <a:schemeClr val="accent1"/>
          </a:fillRef>
          <a:effectRef idx="2">
            <a:schemeClr val="accent1"/>
          </a:effectRef>
          <a:fontRef idx="minor">
            <a:schemeClr val="lt1"/>
          </a:fontRef>
        </p:style>
        <p:txBody>
          <a:bodyPr lIns="91407" tIns="45704" rIns="91407" bIns="45704" anchor="ct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ct val="0"/>
              </a:spcBef>
              <a:buFontTx/>
              <a:buNone/>
              <a:defRPr/>
            </a:pPr>
            <a:r>
              <a:rPr lang="en-US" altLang="ja-JP" sz="1800" b="1">
                <a:solidFill>
                  <a:srgbClr val="000000"/>
                </a:solidFill>
                <a:latin typeface="Helvetica"/>
                <a:ea typeface="Helvetica"/>
                <a:cs typeface="Helvetica"/>
              </a:rPr>
              <a:t>50%</a:t>
            </a:r>
            <a:endParaRPr lang="ja-JP" altLang="en-US" sz="1800" b="1">
              <a:solidFill>
                <a:srgbClr val="000000"/>
              </a:solidFill>
              <a:latin typeface="Helvetica"/>
              <a:ea typeface="Helvetica"/>
              <a:cs typeface="Helvetica"/>
            </a:endParaRPr>
          </a:p>
        </p:txBody>
      </p:sp>
      <p:sp>
        <p:nvSpPr>
          <p:cNvPr id="68" name="正方形/長方形 67"/>
          <p:cNvSpPr/>
          <p:nvPr/>
        </p:nvSpPr>
        <p:spPr>
          <a:xfrm>
            <a:off x="3699644" y="4664905"/>
            <a:ext cx="1952625" cy="417512"/>
          </a:xfrm>
          <a:prstGeom prst="rect">
            <a:avLst/>
          </a:prstGeom>
          <a:solidFill>
            <a:srgbClr val="3366FF"/>
          </a:solidFill>
          <a:ln w="12700" cmpd="sng">
            <a:solidFill>
              <a:srgbClr val="0000FF"/>
            </a:solidFill>
          </a:ln>
        </p:spPr>
        <p:style>
          <a:lnRef idx="1">
            <a:schemeClr val="accent1"/>
          </a:lnRef>
          <a:fillRef idx="3">
            <a:schemeClr val="accent1"/>
          </a:fillRef>
          <a:effectRef idx="2">
            <a:schemeClr val="accent1"/>
          </a:effectRef>
          <a:fontRef idx="minor">
            <a:schemeClr val="lt1"/>
          </a:fontRef>
        </p:style>
        <p:txBody>
          <a:bodyPr lIns="91407" tIns="45704" rIns="91407" bIns="45704" anchor="ct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ct val="0"/>
              </a:spcBef>
              <a:buFontTx/>
              <a:buNone/>
              <a:defRPr/>
            </a:pPr>
            <a:r>
              <a:rPr lang="en-US" altLang="ja-JP" sz="1800" b="1">
                <a:solidFill>
                  <a:srgbClr val="000000"/>
                </a:solidFill>
                <a:latin typeface="Helvetica"/>
                <a:ea typeface="Helvetica"/>
                <a:cs typeface="Helvetica"/>
              </a:rPr>
              <a:t>50%</a:t>
            </a:r>
            <a:endParaRPr lang="ja-JP" altLang="en-US" sz="1800" b="1">
              <a:solidFill>
                <a:srgbClr val="000000"/>
              </a:solidFill>
              <a:latin typeface="Helvetica"/>
              <a:ea typeface="Helvetica"/>
              <a:cs typeface="Helvetica"/>
            </a:endParaRPr>
          </a:p>
        </p:txBody>
      </p:sp>
      <p:sp>
        <p:nvSpPr>
          <p:cNvPr id="69" name="正方形/長方形 68"/>
          <p:cNvSpPr/>
          <p:nvPr/>
        </p:nvSpPr>
        <p:spPr>
          <a:xfrm>
            <a:off x="6167854" y="4663365"/>
            <a:ext cx="3741738" cy="417513"/>
          </a:xfrm>
          <a:prstGeom prst="rect">
            <a:avLst/>
          </a:prstGeom>
          <a:solidFill>
            <a:srgbClr val="FFFF00"/>
          </a:solidFill>
          <a:ln w="12700" cmpd="sng">
            <a:solidFill>
              <a:srgbClr val="FF6600"/>
            </a:solidFill>
          </a:ln>
        </p:spPr>
        <p:style>
          <a:lnRef idx="1">
            <a:schemeClr val="accent1"/>
          </a:lnRef>
          <a:fillRef idx="3">
            <a:schemeClr val="accent1"/>
          </a:fillRef>
          <a:effectRef idx="2">
            <a:schemeClr val="accent1"/>
          </a:effectRef>
          <a:fontRef idx="minor">
            <a:schemeClr val="lt1"/>
          </a:fontRef>
        </p:style>
        <p:txBody>
          <a:bodyPr lIns="91407" tIns="45704" rIns="91407" bIns="45704" anchor="ct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ct val="0"/>
              </a:spcBef>
              <a:buFontTx/>
              <a:buNone/>
              <a:defRPr/>
            </a:pPr>
            <a:r>
              <a:rPr lang="en-US" altLang="ja-JP" sz="1800" b="1" dirty="0">
                <a:solidFill>
                  <a:srgbClr val="000000"/>
                </a:solidFill>
                <a:latin typeface="Helvetica"/>
                <a:ea typeface="Helvetica"/>
                <a:cs typeface="Helvetica"/>
              </a:rPr>
              <a:t>99%</a:t>
            </a:r>
            <a:endParaRPr lang="ja-JP" altLang="en-US" sz="1800" b="1" dirty="0">
              <a:solidFill>
                <a:srgbClr val="000000"/>
              </a:solidFill>
              <a:latin typeface="Helvetica"/>
              <a:ea typeface="Helvetica"/>
              <a:cs typeface="Helvetica"/>
            </a:endParaRPr>
          </a:p>
        </p:txBody>
      </p:sp>
      <p:sp>
        <p:nvSpPr>
          <p:cNvPr id="70" name="正方形/長方形 69"/>
          <p:cNvSpPr/>
          <p:nvPr/>
        </p:nvSpPr>
        <p:spPr>
          <a:xfrm>
            <a:off x="9909617" y="4663365"/>
            <a:ext cx="174625" cy="417513"/>
          </a:xfrm>
          <a:prstGeom prst="rect">
            <a:avLst/>
          </a:prstGeom>
          <a:solidFill>
            <a:srgbClr val="3366FF"/>
          </a:solidFill>
          <a:ln w="12700" cmpd="sng">
            <a:solidFill>
              <a:srgbClr val="0000FF"/>
            </a:solidFill>
          </a:ln>
        </p:spPr>
        <p:style>
          <a:lnRef idx="1">
            <a:schemeClr val="accent1"/>
          </a:lnRef>
          <a:fillRef idx="3">
            <a:schemeClr val="accent1"/>
          </a:fillRef>
          <a:effectRef idx="2">
            <a:schemeClr val="accent1"/>
          </a:effectRef>
          <a:fontRef idx="minor">
            <a:schemeClr val="lt1"/>
          </a:fontRef>
        </p:style>
        <p:txBody>
          <a:bodyPr lIns="91407" tIns="45704" rIns="91407" bIns="45704" anchor="ctr"/>
          <a:lstStyle>
            <a:lvl1pPr>
              <a:spcBef>
                <a:spcPct val="20000"/>
              </a:spcBef>
              <a:buFont typeface="Arial" pitchFamily="34" charset="0"/>
              <a:buChar char="•"/>
              <a:defRPr kumimoji="1" sz="3200">
                <a:solidFill>
                  <a:schemeClr val="tx1"/>
                </a:solidFill>
                <a:latin typeface="Calibri" pitchFamily="34" charset="0"/>
                <a:ea typeface="ＭＳ Ｐゴシック" pitchFamily="50" charset="-128"/>
              </a:defRPr>
            </a:lvl1pPr>
            <a:lvl2pPr marL="742950" indent="-285750">
              <a:spcBef>
                <a:spcPct val="20000"/>
              </a:spcBef>
              <a:buFont typeface="Arial" pitchFamily="34" charset="0"/>
              <a:buChar char="–"/>
              <a:defRPr kumimoji="1" sz="2800">
                <a:solidFill>
                  <a:schemeClr val="tx1"/>
                </a:solidFill>
                <a:latin typeface="Calibri" pitchFamily="34" charset="0"/>
                <a:ea typeface="ＭＳ Ｐゴシック" pitchFamily="50" charset="-128"/>
              </a:defRPr>
            </a:lvl2pPr>
            <a:lvl3pPr marL="1143000" indent="-228600">
              <a:spcBef>
                <a:spcPct val="20000"/>
              </a:spcBef>
              <a:buFont typeface="Arial" pitchFamily="34" charset="0"/>
              <a:buChar char="•"/>
              <a:defRPr kumimoji="1" sz="2400">
                <a:solidFill>
                  <a:schemeClr val="tx1"/>
                </a:solidFill>
                <a:latin typeface="Calibri" pitchFamily="34" charset="0"/>
                <a:ea typeface="ＭＳ Ｐゴシック" pitchFamily="50" charset="-128"/>
              </a:defRPr>
            </a:lvl3pPr>
            <a:lvl4pPr marL="16002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4pPr>
            <a:lvl5pPr marL="2057400" indent="-228600">
              <a:spcBef>
                <a:spcPct val="20000"/>
              </a:spcBef>
              <a:buFont typeface="Arial" pitchFamily="34" charset="0"/>
              <a:buChar char="»"/>
              <a:defRPr kumimoji="1" sz="2000">
                <a:solidFill>
                  <a:schemeClr val="tx1"/>
                </a:solidFill>
                <a:latin typeface="Calibri" pitchFamily="34" charset="0"/>
                <a:ea typeface="ＭＳ Ｐゴシック" pitchFamily="50" charset="-128"/>
              </a:defRPr>
            </a:lvl5pPr>
            <a:lvl6pPr marL="25146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6pPr>
            <a:lvl7pPr marL="29718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7pPr>
            <a:lvl8pPr marL="34290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8pPr>
            <a:lvl9pPr marL="3886200" indent="-228600" eaLnBrk="0" fontAlgn="base" hangingPunct="0">
              <a:spcBef>
                <a:spcPct val="20000"/>
              </a:spcBef>
              <a:spcAft>
                <a:spcPct val="0"/>
              </a:spcAft>
              <a:buFont typeface="Arial" pitchFamily="34" charset="0"/>
              <a:buChar char="»"/>
              <a:defRPr kumimoji="1" sz="2000">
                <a:solidFill>
                  <a:schemeClr val="tx1"/>
                </a:solidFill>
                <a:latin typeface="Calibri" pitchFamily="34" charset="0"/>
                <a:ea typeface="ＭＳ Ｐゴシック" pitchFamily="50" charset="-128"/>
              </a:defRPr>
            </a:lvl9pPr>
          </a:lstStyle>
          <a:p>
            <a:pPr algn="ctr">
              <a:spcBef>
                <a:spcPct val="0"/>
              </a:spcBef>
              <a:buFontTx/>
              <a:buNone/>
              <a:defRPr/>
            </a:pPr>
            <a:endParaRPr lang="ja-JP" altLang="en-US" sz="1800" b="1">
              <a:solidFill>
                <a:srgbClr val="000000"/>
              </a:solidFill>
              <a:latin typeface="Helvetica"/>
              <a:ea typeface="Helvetica"/>
              <a:cs typeface="Helvetica"/>
            </a:endParaRPr>
          </a:p>
        </p:txBody>
      </p:sp>
      <p:grpSp>
        <p:nvGrpSpPr>
          <p:cNvPr id="71" name="図形グループ 51"/>
          <p:cNvGrpSpPr>
            <a:grpSpLocks/>
          </p:cNvGrpSpPr>
          <p:nvPr/>
        </p:nvGrpSpPr>
        <p:grpSpPr bwMode="auto">
          <a:xfrm>
            <a:off x="2947168" y="5160205"/>
            <a:ext cx="1479550" cy="1414462"/>
            <a:chOff x="562105" y="931934"/>
            <a:chExt cx="2561973" cy="2620714"/>
          </a:xfrm>
        </p:grpSpPr>
        <p:pic>
          <p:nvPicPr>
            <p:cNvPr id="72" name="図 24" descr="beaker03.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0579" y="1344947"/>
              <a:ext cx="2207701" cy="220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右カーブ矢印 72"/>
            <p:cNvSpPr/>
            <p:nvPr/>
          </p:nvSpPr>
          <p:spPr>
            <a:xfrm rot="3544817">
              <a:off x="1966544" y="1072072"/>
              <a:ext cx="511789" cy="978608"/>
            </a:xfrm>
            <a:prstGeom prst="curvedRightArrow">
              <a:avLst>
                <a:gd name="adj1" fmla="val 25670"/>
                <a:gd name="adj2" fmla="val 75743"/>
                <a:gd name="adj3" fmla="val 44899"/>
              </a:avLst>
            </a:prstGeom>
            <a:solidFill>
              <a:schemeClr val="accent3">
                <a:lumMod val="40000"/>
                <a:lumOff val="6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solidFill>
                  <a:prstClr val="black"/>
                </a:solidFill>
              </a:endParaRPr>
            </a:p>
          </p:txBody>
        </p:sp>
        <p:sp>
          <p:nvSpPr>
            <p:cNvPr id="74" name="右カーブ矢印 73"/>
            <p:cNvSpPr/>
            <p:nvPr/>
          </p:nvSpPr>
          <p:spPr>
            <a:xfrm rot="18055183" flipH="1">
              <a:off x="1174861" y="1072072"/>
              <a:ext cx="511789" cy="978608"/>
            </a:xfrm>
            <a:prstGeom prst="curvedRightArrow">
              <a:avLst>
                <a:gd name="adj1" fmla="val 25670"/>
                <a:gd name="adj2" fmla="val 75743"/>
                <a:gd name="adj3" fmla="val 44899"/>
              </a:avLst>
            </a:prstGeom>
            <a:solidFill>
              <a:schemeClr val="accent3">
                <a:lumMod val="40000"/>
                <a:lumOff val="60000"/>
              </a:schemeClr>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ja-JP" altLang="en-US">
                <a:solidFill>
                  <a:prstClr val="black"/>
                </a:solidFill>
              </a:endParaRPr>
            </a:p>
          </p:txBody>
        </p:sp>
        <p:sp>
          <p:nvSpPr>
            <p:cNvPr id="75" name="テキスト ボックス 27"/>
            <p:cNvSpPr txBox="1">
              <a:spLocks noChangeArrowheads="1"/>
            </p:cNvSpPr>
            <p:nvPr/>
          </p:nvSpPr>
          <p:spPr bwMode="auto">
            <a:xfrm>
              <a:off x="629187" y="1494549"/>
              <a:ext cx="630648" cy="68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800" b="1">
                  <a:solidFill>
                    <a:srgbClr val="FF0000"/>
                  </a:solidFill>
                  <a:latin typeface="Arial" pitchFamily="34" charset="0"/>
                </a:rPr>
                <a:t>O</a:t>
              </a:r>
              <a:endParaRPr lang="ja-JP" altLang="en-US" sz="1800" b="1">
                <a:solidFill>
                  <a:srgbClr val="FF0000"/>
                </a:solidFill>
                <a:latin typeface="Arial" pitchFamily="34" charset="0"/>
              </a:endParaRPr>
            </a:p>
          </p:txBody>
        </p:sp>
        <p:sp>
          <p:nvSpPr>
            <p:cNvPr id="76" name="テキスト ボックス 28"/>
            <p:cNvSpPr txBox="1">
              <a:spLocks noChangeArrowheads="1"/>
            </p:cNvSpPr>
            <p:nvPr/>
          </p:nvSpPr>
          <p:spPr bwMode="auto">
            <a:xfrm>
              <a:off x="2460415" y="1794056"/>
              <a:ext cx="578578" cy="68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800" b="1">
                  <a:solidFill>
                    <a:srgbClr val="000000"/>
                  </a:solidFill>
                  <a:latin typeface="Arial" pitchFamily="34" charset="0"/>
                </a:rPr>
                <a:t>C</a:t>
              </a:r>
              <a:endParaRPr lang="ja-JP" altLang="en-US" sz="1800" b="1">
                <a:solidFill>
                  <a:srgbClr val="000000"/>
                </a:solidFill>
                <a:latin typeface="Arial" pitchFamily="34" charset="0"/>
              </a:endParaRPr>
            </a:p>
          </p:txBody>
        </p:sp>
        <p:sp>
          <p:nvSpPr>
            <p:cNvPr id="77" name="テキスト ボックス 29"/>
            <p:cNvSpPr txBox="1">
              <a:spLocks noChangeArrowheads="1"/>
            </p:cNvSpPr>
            <p:nvPr/>
          </p:nvSpPr>
          <p:spPr bwMode="auto">
            <a:xfrm>
              <a:off x="1506630" y="962500"/>
              <a:ext cx="608442" cy="684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800" b="1">
                  <a:solidFill>
                    <a:srgbClr val="0000FF"/>
                  </a:solidFill>
                  <a:latin typeface="Arial" pitchFamily="34" charset="0"/>
                </a:rPr>
                <a:t>N</a:t>
              </a:r>
              <a:endParaRPr lang="ja-JP" altLang="en-US" sz="1800" b="1">
                <a:solidFill>
                  <a:srgbClr val="0000FF"/>
                </a:solidFill>
                <a:latin typeface="Arial" pitchFamily="34" charset="0"/>
              </a:endParaRPr>
            </a:p>
          </p:txBody>
        </p:sp>
        <p:sp>
          <p:nvSpPr>
            <p:cNvPr id="82" name="正方形/長方形 81"/>
            <p:cNvSpPr/>
            <p:nvPr/>
          </p:nvSpPr>
          <p:spPr>
            <a:xfrm>
              <a:off x="562105" y="931934"/>
              <a:ext cx="2561973" cy="2479531"/>
            </a:xfrm>
            <a:prstGeom prst="rect">
              <a:avLst/>
            </a:prstGeom>
            <a:noFill/>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ja-JP" altLang="en-US" dirty="0">
                <a:solidFill>
                  <a:prstClr val="black"/>
                </a:solidFill>
              </a:endParaRPr>
            </a:p>
          </p:txBody>
        </p:sp>
      </p:grpSp>
      <p:sp>
        <p:nvSpPr>
          <p:cNvPr id="83" name="テキスト ボックス 31"/>
          <p:cNvSpPr txBox="1">
            <a:spLocks noChangeArrowheads="1"/>
          </p:cNvSpPr>
          <p:nvPr/>
        </p:nvSpPr>
        <p:spPr bwMode="auto">
          <a:xfrm>
            <a:off x="3293244" y="6114292"/>
            <a:ext cx="765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ja-JP" altLang="en-US" sz="1800" b="1">
                <a:solidFill>
                  <a:srgbClr val="000000"/>
                </a:solidFill>
                <a:latin typeface="Arial" pitchFamily="34" charset="0"/>
              </a:rPr>
              <a:t>実験</a:t>
            </a:r>
          </a:p>
        </p:txBody>
      </p:sp>
      <p:pic>
        <p:nvPicPr>
          <p:cNvPr id="84" name="図 32" descr="2011_0922EO.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36167" y="5198312"/>
            <a:ext cx="13335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テキスト ボックス 33"/>
          <p:cNvSpPr txBox="1">
            <a:spLocks noChangeArrowheads="1"/>
          </p:cNvSpPr>
          <p:nvPr/>
        </p:nvSpPr>
        <p:spPr bwMode="auto">
          <a:xfrm>
            <a:off x="8136354" y="5412616"/>
            <a:ext cx="1785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en-US" altLang="ja-JP" sz="1800" b="1">
                <a:solidFill>
                  <a:srgbClr val="000000"/>
                </a:solidFill>
                <a:latin typeface="Arial" pitchFamily="34" charset="0"/>
              </a:rPr>
              <a:t>99%L</a:t>
            </a:r>
            <a:r>
              <a:rPr lang="ja-JP" altLang="en-US" sz="1800" b="1">
                <a:solidFill>
                  <a:srgbClr val="000000"/>
                </a:solidFill>
                <a:latin typeface="Arial" pitchFamily="34" charset="0"/>
              </a:rPr>
              <a:t>アミノ酸</a:t>
            </a:r>
          </a:p>
        </p:txBody>
      </p:sp>
      <p:sp>
        <p:nvSpPr>
          <p:cNvPr id="86" name="テキスト ボックス 13"/>
          <p:cNvSpPr txBox="1">
            <a:spLocks noChangeArrowheads="1"/>
          </p:cNvSpPr>
          <p:nvPr/>
        </p:nvSpPr>
        <p:spPr bwMode="auto">
          <a:xfrm>
            <a:off x="6578400" y="4261179"/>
            <a:ext cx="1489444"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800" b="1" dirty="0">
                <a:solidFill>
                  <a:srgbClr val="000000"/>
                </a:solidFill>
                <a:latin typeface="Arial" pitchFamily="34" charset="0"/>
              </a:rPr>
              <a:t>左手型（</a:t>
            </a:r>
            <a:r>
              <a:rPr lang="en-US" altLang="ja-JP" sz="1800" b="1" dirty="0">
                <a:solidFill>
                  <a:srgbClr val="000000"/>
                </a:solidFill>
                <a:latin typeface="Arial" pitchFamily="34" charset="0"/>
              </a:rPr>
              <a:t>L</a:t>
            </a:r>
            <a:r>
              <a:rPr lang="ja-JP" altLang="en-US" sz="1800" b="1" dirty="0">
                <a:solidFill>
                  <a:srgbClr val="000000"/>
                </a:solidFill>
                <a:latin typeface="Arial" pitchFamily="34" charset="0"/>
              </a:rPr>
              <a:t>型）</a:t>
            </a:r>
          </a:p>
        </p:txBody>
      </p:sp>
      <p:sp>
        <p:nvSpPr>
          <p:cNvPr id="87" name="テキスト ボックス 16"/>
          <p:cNvSpPr txBox="1">
            <a:spLocks noChangeArrowheads="1"/>
          </p:cNvSpPr>
          <p:nvPr/>
        </p:nvSpPr>
        <p:spPr bwMode="auto">
          <a:xfrm>
            <a:off x="9121883" y="4261179"/>
            <a:ext cx="1515092" cy="36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800" b="1" dirty="0">
                <a:solidFill>
                  <a:srgbClr val="000000"/>
                </a:solidFill>
                <a:latin typeface="Arial" pitchFamily="34" charset="0"/>
              </a:rPr>
              <a:t>右手型（</a:t>
            </a:r>
            <a:r>
              <a:rPr lang="en-US" altLang="ja-JP" sz="1800" b="1" dirty="0">
                <a:solidFill>
                  <a:srgbClr val="000000"/>
                </a:solidFill>
                <a:latin typeface="Arial" pitchFamily="34" charset="0"/>
              </a:rPr>
              <a:t>D</a:t>
            </a:r>
            <a:r>
              <a:rPr lang="ja-JP" altLang="en-US" sz="1800" b="1" dirty="0">
                <a:solidFill>
                  <a:srgbClr val="000000"/>
                </a:solidFill>
                <a:latin typeface="Arial" pitchFamily="34" charset="0"/>
              </a:rPr>
              <a:t>型）</a:t>
            </a:r>
          </a:p>
        </p:txBody>
      </p:sp>
      <p:sp>
        <p:nvSpPr>
          <p:cNvPr id="88" name="テキスト ボックス 34"/>
          <p:cNvSpPr txBox="1">
            <a:spLocks noChangeArrowheads="1"/>
          </p:cNvSpPr>
          <p:nvPr/>
        </p:nvSpPr>
        <p:spPr bwMode="auto">
          <a:xfrm>
            <a:off x="5781398" y="6309321"/>
            <a:ext cx="4830103" cy="400077"/>
          </a:xfrm>
          <a:prstGeom prst="rect">
            <a:avLst/>
          </a:prstGeom>
          <a:noFill/>
          <a:ln w="9525">
            <a:noFill/>
            <a:miter lim="800000"/>
            <a:headEnd/>
            <a:tailEnd/>
          </a:ln>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ja-JP" altLang="en-US" sz="2000" b="1" dirty="0">
                <a:solidFill>
                  <a:srgbClr val="FF0000"/>
                </a:solidFill>
                <a:latin typeface="Arial" pitchFamily="34" charset="0"/>
                <a:ea typeface="TBP丸ｺﾞｼｯｸDE"/>
                <a:cs typeface="TBP丸ｺﾞｼｯｸDE"/>
              </a:rPr>
              <a:t>酸鏡像異性体過剰（ホモ・キラリティ）</a:t>
            </a:r>
            <a:endParaRPr lang="ja-JP" altLang="en-US" sz="2000" b="1" dirty="0">
              <a:solidFill>
                <a:srgbClr val="FF0000"/>
              </a:solidFill>
              <a:latin typeface="Arial" pitchFamily="34" charset="0"/>
            </a:endParaRPr>
          </a:p>
        </p:txBody>
      </p:sp>
    </p:spTree>
    <p:extLst>
      <p:ext uri="{BB962C8B-B14F-4D97-AF65-F5344CB8AC3E}">
        <p14:creationId xmlns:p14="http://schemas.microsoft.com/office/powerpoint/2010/main" val="16673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2" descr="C:\Umemura\Umemura1\共同研究\L型アミノ酸\味の素.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003" y="1142059"/>
            <a:ext cx="2502170" cy="2977582"/>
          </a:xfrm>
          <a:prstGeom prst="rect">
            <a:avLst/>
          </a:prstGeom>
          <a:noFill/>
          <a:extLst>
            <a:ext uri="{909E8E84-426E-40DD-AFC4-6F175D3DCCD1}">
              <a14:hiddenFill xmlns:a14="http://schemas.microsoft.com/office/drawing/2010/main">
                <a:solidFill>
                  <a:srgbClr val="FFFFFF"/>
                </a:solidFill>
              </a14:hiddenFill>
            </a:ext>
          </a:extLst>
        </p:spPr>
      </p:pic>
      <p:pic>
        <p:nvPicPr>
          <p:cNvPr id="167939" name="Picture 3" descr="C:\Umemura\Umemura1\共同研究\L型アミノ酸\グルタミン酸.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3192" y="1678681"/>
            <a:ext cx="4735442" cy="1950479"/>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6387216" y="3629135"/>
            <a:ext cx="2768707" cy="338554"/>
          </a:xfrm>
          <a:prstGeom prst="rect">
            <a:avLst/>
          </a:prstGeom>
          <a:noFill/>
        </p:spPr>
        <p:txBody>
          <a:bodyPr wrap="none" rtlCol="0">
            <a:spAutoFit/>
          </a:bodyPr>
          <a:lstStyle/>
          <a:p>
            <a:pPr eaLnBrk="0" hangingPunct="0"/>
            <a:r>
              <a:rPr lang="en-US" altLang="ja-JP" sz="1600" dirty="0">
                <a:solidFill>
                  <a:prstClr val="black"/>
                </a:solidFill>
                <a:ea typeface="ＭＳ Ｐゴシック" pitchFamily="50" charset="-128"/>
              </a:rPr>
              <a:t>http://www.chiral.jp/main/</a:t>
            </a:r>
            <a:endParaRPr lang="ja-JP" altLang="en-US" sz="1600" dirty="0">
              <a:solidFill>
                <a:prstClr val="black"/>
              </a:solidFill>
              <a:ea typeface="ＭＳ Ｐゴシック" pitchFamily="50" charset="-128"/>
            </a:endParaRPr>
          </a:p>
        </p:txBody>
      </p:sp>
      <p:sp>
        <p:nvSpPr>
          <p:cNvPr id="3" name="正方形/長方形 2"/>
          <p:cNvSpPr/>
          <p:nvPr/>
        </p:nvSpPr>
        <p:spPr>
          <a:xfrm>
            <a:off x="6648546" y="980108"/>
            <a:ext cx="1844734" cy="369332"/>
          </a:xfrm>
          <a:prstGeom prst="rect">
            <a:avLst/>
          </a:prstGeom>
        </p:spPr>
        <p:txBody>
          <a:bodyPr wrap="square">
            <a:spAutoFit/>
          </a:bodyPr>
          <a:lstStyle/>
          <a:p>
            <a:pPr eaLnBrk="0" hangingPunct="0"/>
            <a:r>
              <a:rPr lang="ja-JP" altLang="en-US" dirty="0">
                <a:solidFill>
                  <a:prstClr val="black"/>
                </a:solidFill>
                <a:ea typeface="ＭＳ Ｐゴシック" pitchFamily="50" charset="-128"/>
              </a:rPr>
              <a:t>グルタミン酸</a:t>
            </a:r>
          </a:p>
        </p:txBody>
      </p:sp>
      <p:pic>
        <p:nvPicPr>
          <p:cNvPr id="169986" name="Picture 2" descr="C:\Umemura\Pictures\納豆.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3004" y="4725144"/>
            <a:ext cx="2680788" cy="1789426"/>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5196357" y="5517280"/>
            <a:ext cx="2546985" cy="369332"/>
          </a:xfrm>
          <a:prstGeom prst="rect">
            <a:avLst/>
          </a:prstGeom>
        </p:spPr>
        <p:txBody>
          <a:bodyPr wrap="square">
            <a:spAutoFit/>
          </a:bodyPr>
          <a:lstStyle/>
          <a:p>
            <a:r>
              <a:rPr lang="ja-JP" altLang="en-US" dirty="0">
                <a:solidFill>
                  <a:srgbClr val="000000"/>
                </a:solidFill>
                <a:latin typeface="Arial" pitchFamily="34" charset="0"/>
                <a:ea typeface="ＭＳ Ｐゴシック" pitchFamily="50" charset="-128"/>
              </a:rPr>
              <a:t>納豆の糸はＤ型</a:t>
            </a:r>
            <a:endParaRPr lang="en-US" altLang="ja-JP" dirty="0">
              <a:solidFill>
                <a:srgbClr val="000000"/>
              </a:solidFill>
              <a:latin typeface="Arial" pitchFamily="34" charset="0"/>
              <a:ea typeface="ＭＳ Ｐゴシック" pitchFamily="50" charset="-128"/>
            </a:endParaRPr>
          </a:p>
        </p:txBody>
      </p:sp>
      <p:sp>
        <p:nvSpPr>
          <p:cNvPr id="5" name="正方形/長方形 4"/>
          <p:cNvSpPr/>
          <p:nvPr/>
        </p:nvSpPr>
        <p:spPr>
          <a:xfrm>
            <a:off x="4960126" y="4568812"/>
            <a:ext cx="5580112" cy="400110"/>
          </a:xfrm>
          <a:prstGeom prst="rect">
            <a:avLst/>
          </a:prstGeom>
        </p:spPr>
        <p:txBody>
          <a:bodyPr wrap="square">
            <a:spAutoFit/>
          </a:bodyPr>
          <a:lstStyle/>
          <a:p>
            <a:pPr algn="ctr"/>
            <a:r>
              <a:rPr lang="ja-JP" altLang="en-US" sz="2000" dirty="0">
                <a:solidFill>
                  <a:prstClr val="black"/>
                </a:solidFill>
                <a:latin typeface="Arial" pitchFamily="34" charset="0"/>
                <a:ea typeface="ＭＳ Ｐゴシック" pitchFamily="50" charset="-128"/>
              </a:rPr>
              <a:t>舌先の受容体にＬ型が結合＝おいしい！</a:t>
            </a:r>
            <a:endParaRPr lang="en-US" altLang="ja-JP" sz="2000" dirty="0">
              <a:solidFill>
                <a:prstClr val="black"/>
              </a:solidFill>
              <a:latin typeface="Arial" pitchFamily="34" charset="0"/>
              <a:ea typeface="ＭＳ Ｐゴシック" pitchFamily="50" charset="-128"/>
            </a:endParaRPr>
          </a:p>
        </p:txBody>
      </p:sp>
      <p:sp>
        <p:nvSpPr>
          <p:cNvPr id="9" name="テキスト ボックス 34"/>
          <p:cNvSpPr txBox="1">
            <a:spLocks noChangeArrowheads="1"/>
          </p:cNvSpPr>
          <p:nvPr/>
        </p:nvSpPr>
        <p:spPr bwMode="auto">
          <a:xfrm>
            <a:off x="2243003" y="179963"/>
            <a:ext cx="7597413" cy="523188"/>
          </a:xfrm>
          <a:prstGeom prst="rect">
            <a:avLst/>
          </a:prstGeom>
          <a:solidFill>
            <a:srgbClr val="FFCC00"/>
          </a:solidFill>
          <a:ln w="9525">
            <a:solidFill>
              <a:schemeClr val="tx1"/>
            </a:solidFill>
            <a:miter lim="800000"/>
            <a:headEnd/>
            <a:tailEnd/>
          </a:ln>
        </p:spPr>
        <p:txBody>
          <a:bodyPr wrap="squar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en-US" altLang="ja-JP" sz="2800" dirty="0">
                <a:solidFill>
                  <a:srgbClr val="000000"/>
                </a:solidFill>
                <a:latin typeface="Arial" pitchFamily="34" charset="0"/>
                <a:ea typeface="TBP丸ｺﾞｼｯｸDE"/>
                <a:cs typeface="TBP丸ｺﾞｼｯｸDE"/>
              </a:rPr>
              <a:t>L</a:t>
            </a:r>
            <a:r>
              <a:rPr lang="ja-JP" altLang="en-US" sz="2800" dirty="0">
                <a:solidFill>
                  <a:srgbClr val="000000"/>
                </a:solidFill>
                <a:latin typeface="Arial" pitchFamily="34" charset="0"/>
                <a:ea typeface="TBP丸ｺﾞｼｯｸDE"/>
                <a:cs typeface="TBP丸ｺﾞｼｯｸDE"/>
              </a:rPr>
              <a:t>型（左手型）と</a:t>
            </a:r>
            <a:r>
              <a:rPr lang="en-US" altLang="ja-JP" sz="2800" dirty="0">
                <a:solidFill>
                  <a:srgbClr val="000000"/>
                </a:solidFill>
                <a:latin typeface="Arial" pitchFamily="34" charset="0"/>
                <a:ea typeface="TBP丸ｺﾞｼｯｸDE"/>
                <a:cs typeface="TBP丸ｺﾞｼｯｸDE"/>
              </a:rPr>
              <a:t>D</a:t>
            </a:r>
            <a:r>
              <a:rPr lang="ja-JP" altLang="en-US" sz="2800" dirty="0">
                <a:solidFill>
                  <a:srgbClr val="000000"/>
                </a:solidFill>
                <a:latin typeface="Arial" pitchFamily="34" charset="0"/>
                <a:ea typeface="TBP丸ｺﾞｼｯｸDE"/>
                <a:cs typeface="TBP丸ｺﾞｼｯｸDE"/>
              </a:rPr>
              <a:t>型（右手型）は何が違う？</a:t>
            </a:r>
            <a:endParaRPr lang="ja-JP" altLang="en-US" sz="2800" dirty="0">
              <a:solidFill>
                <a:srgbClr val="000000"/>
              </a:solidFill>
              <a:latin typeface="Arial" pitchFamily="34" charset="0"/>
            </a:endParaRPr>
          </a:p>
        </p:txBody>
      </p:sp>
      <p:sp>
        <p:nvSpPr>
          <p:cNvPr id="10" name="正方形/長方形 9"/>
          <p:cNvSpPr/>
          <p:nvPr/>
        </p:nvSpPr>
        <p:spPr>
          <a:xfrm>
            <a:off x="5101440" y="4106216"/>
            <a:ext cx="5357304" cy="369332"/>
          </a:xfrm>
          <a:prstGeom prst="rect">
            <a:avLst/>
          </a:prstGeom>
        </p:spPr>
        <p:txBody>
          <a:bodyPr wrap="square">
            <a:spAutoFit/>
          </a:bodyPr>
          <a:lstStyle/>
          <a:p>
            <a:r>
              <a:rPr lang="ja-JP" altLang="en-US" dirty="0">
                <a:solidFill>
                  <a:srgbClr val="FF0000"/>
                </a:solidFill>
                <a:latin typeface="Arial" pitchFamily="34" charset="0"/>
                <a:ea typeface="ＭＳ Ｐゴシック" pitchFamily="50" charset="-128"/>
              </a:rPr>
              <a:t>Ｌ型グルタミン酸はおいしい。Ｄ型は無味</a:t>
            </a:r>
            <a:endParaRPr lang="en-US" altLang="ja-JP" dirty="0">
              <a:solidFill>
                <a:srgbClr val="FF0000"/>
              </a:solidFill>
              <a:latin typeface="Arial" pitchFamily="34" charset="0"/>
              <a:ea typeface="ＭＳ Ｐゴシック" pitchFamily="50" charset="-128"/>
            </a:endParaRPr>
          </a:p>
        </p:txBody>
      </p:sp>
    </p:spTree>
    <p:extLst>
      <p:ext uri="{BB962C8B-B14F-4D97-AF65-F5344CB8AC3E}">
        <p14:creationId xmlns:p14="http://schemas.microsoft.com/office/powerpoint/2010/main" val="397185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14"/>
          <p:cNvSpPr txBox="1">
            <a:spLocks noChangeArrowheads="1"/>
          </p:cNvSpPr>
          <p:nvPr/>
        </p:nvSpPr>
        <p:spPr bwMode="auto">
          <a:xfrm>
            <a:off x="1738313" y="900371"/>
            <a:ext cx="6000750" cy="384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67" tIns="46784" rIns="89967" bIns="46784">
            <a:spAutoFit/>
          </a:bodyPr>
          <a:lstStyle>
            <a:lvl1pPr>
              <a:defRPr kumimoji="1" sz="2400">
                <a:solidFill>
                  <a:schemeClr val="bg2"/>
                </a:solidFill>
                <a:latin typeface="Times New Roman" pitchFamily="18" charset="0"/>
                <a:ea typeface="ＭＳ Ｐゴシック" pitchFamily="50" charset="-128"/>
              </a:defRPr>
            </a:lvl1pPr>
            <a:lvl2pPr marL="742950" indent="-285750">
              <a:defRPr kumimoji="1" sz="2400">
                <a:solidFill>
                  <a:schemeClr val="bg2"/>
                </a:solidFill>
                <a:latin typeface="Times New Roman" pitchFamily="18" charset="0"/>
                <a:ea typeface="ＭＳ Ｐゴシック" pitchFamily="50" charset="-128"/>
              </a:defRPr>
            </a:lvl2pPr>
            <a:lvl3pPr marL="1143000" indent="-228600">
              <a:defRPr kumimoji="1" sz="2400">
                <a:solidFill>
                  <a:schemeClr val="bg2"/>
                </a:solidFill>
                <a:latin typeface="Times New Roman" pitchFamily="18" charset="0"/>
                <a:ea typeface="ＭＳ Ｐゴシック" pitchFamily="50" charset="-128"/>
              </a:defRPr>
            </a:lvl3pPr>
            <a:lvl4pPr marL="1600200" indent="-228600">
              <a:defRPr kumimoji="1" sz="2400">
                <a:solidFill>
                  <a:schemeClr val="bg2"/>
                </a:solidFill>
                <a:latin typeface="Times New Roman" pitchFamily="18" charset="0"/>
                <a:ea typeface="ＭＳ Ｐゴシック" pitchFamily="50" charset="-128"/>
              </a:defRPr>
            </a:lvl4pPr>
            <a:lvl5pPr marL="2057400" indent="-228600">
              <a:defRPr kumimoji="1" sz="2400">
                <a:solidFill>
                  <a:schemeClr val="bg2"/>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2400">
                <a:solidFill>
                  <a:schemeClr val="bg2"/>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2400">
                <a:solidFill>
                  <a:schemeClr val="bg2"/>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2400">
                <a:solidFill>
                  <a:schemeClr val="bg2"/>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2400">
                <a:solidFill>
                  <a:schemeClr val="bg2"/>
                </a:solidFill>
                <a:latin typeface="Times New Roman" pitchFamily="18" charset="0"/>
                <a:ea typeface="ＭＳ Ｐゴシック" pitchFamily="50" charset="-128"/>
              </a:defRPr>
            </a:lvl9pPr>
          </a:lstStyle>
          <a:p>
            <a:r>
              <a:rPr lang="ja-JP" altLang="en-US" u="sng" dirty="0">
                <a:solidFill>
                  <a:srgbClr val="000000"/>
                </a:solidFill>
                <a:latin typeface="TBP丸ｺﾞｼｯｸDE"/>
                <a:cs typeface="Times New Roman" pitchFamily="18" charset="0"/>
              </a:rPr>
              <a:t>マーチソン隕石</a:t>
            </a:r>
            <a:endParaRPr lang="ja-JP" altLang="en-US" dirty="0">
              <a:solidFill>
                <a:srgbClr val="000000"/>
              </a:solidFill>
              <a:latin typeface="TBP丸ｺﾞｼｯｸDE"/>
              <a:cs typeface="Times New Roman" pitchFamily="18" charset="0"/>
            </a:endParaRPr>
          </a:p>
          <a:p>
            <a:r>
              <a:rPr lang="ja-JP" altLang="en-US" sz="2000" dirty="0">
                <a:solidFill>
                  <a:srgbClr val="000000"/>
                </a:solidFill>
                <a:cs typeface="Times New Roman" pitchFamily="18" charset="0"/>
              </a:rPr>
              <a:t>　</a:t>
            </a:r>
            <a:r>
              <a:rPr lang="en-US" altLang="ja-JP" sz="2000" dirty="0">
                <a:solidFill>
                  <a:srgbClr val="000000"/>
                </a:solidFill>
                <a:cs typeface="Times New Roman" pitchFamily="18" charset="0"/>
              </a:rPr>
              <a:t>1969</a:t>
            </a:r>
            <a:r>
              <a:rPr lang="ja-JP" altLang="en-US" sz="2000" dirty="0">
                <a:solidFill>
                  <a:srgbClr val="000000"/>
                </a:solidFill>
                <a:cs typeface="Times New Roman" pitchFamily="18" charset="0"/>
              </a:rPr>
              <a:t>年</a:t>
            </a:r>
            <a:r>
              <a:rPr lang="en-US" altLang="ja-JP" sz="2000" dirty="0">
                <a:solidFill>
                  <a:srgbClr val="000000"/>
                </a:solidFill>
                <a:cs typeface="Times New Roman" pitchFamily="18" charset="0"/>
              </a:rPr>
              <a:t>9</a:t>
            </a:r>
            <a:r>
              <a:rPr lang="ja-JP" altLang="en-US" sz="2000" dirty="0">
                <a:solidFill>
                  <a:srgbClr val="000000"/>
                </a:solidFill>
                <a:cs typeface="Times New Roman" pitchFamily="18" charset="0"/>
              </a:rPr>
              <a:t>月</a:t>
            </a:r>
            <a:r>
              <a:rPr lang="en-US" altLang="ja-JP" sz="2000" dirty="0">
                <a:solidFill>
                  <a:srgbClr val="000000"/>
                </a:solidFill>
                <a:cs typeface="Times New Roman" pitchFamily="18" charset="0"/>
              </a:rPr>
              <a:t>28</a:t>
            </a:r>
            <a:r>
              <a:rPr lang="ja-JP" altLang="en-US" sz="2000" dirty="0">
                <a:solidFill>
                  <a:srgbClr val="000000"/>
                </a:solidFill>
                <a:cs typeface="Times New Roman" pitchFamily="18" charset="0"/>
              </a:rPr>
              <a:t>日，オーストラリア・ビクトリア州のマーチソン村に飛来。 </a:t>
            </a:r>
            <a:r>
              <a:rPr lang="en-US" altLang="ja-JP" sz="2000" b="1" dirty="0">
                <a:solidFill>
                  <a:srgbClr val="FF0000"/>
                </a:solidFill>
                <a:cs typeface="Times New Roman" pitchFamily="18" charset="0"/>
              </a:rPr>
              <a:t>45</a:t>
            </a:r>
            <a:r>
              <a:rPr lang="ja-JP" altLang="en-US" sz="2000" b="1" dirty="0">
                <a:solidFill>
                  <a:srgbClr val="FF0000"/>
                </a:solidFill>
                <a:cs typeface="Times New Roman" pitchFamily="18" charset="0"/>
              </a:rPr>
              <a:t>億年以上前の隕石。</a:t>
            </a:r>
            <a:endParaRPr lang="en-US" altLang="ja-JP" sz="2000" b="1" dirty="0">
              <a:solidFill>
                <a:srgbClr val="FF0000"/>
              </a:solidFill>
              <a:cs typeface="Times New Roman" pitchFamily="18" charset="0"/>
            </a:endParaRPr>
          </a:p>
          <a:p>
            <a:endParaRPr lang="en-US" altLang="ja-JP" sz="2000" dirty="0">
              <a:solidFill>
                <a:srgbClr val="000000"/>
              </a:solidFill>
              <a:cs typeface="Times New Roman" pitchFamily="18" charset="0"/>
            </a:endParaRPr>
          </a:p>
          <a:p>
            <a:r>
              <a:rPr lang="ja-JP" altLang="en-US" sz="2000" dirty="0">
                <a:solidFill>
                  <a:srgbClr val="000000"/>
                </a:solidFill>
                <a:cs typeface="Times New Roman" pitchFamily="18" charset="0"/>
              </a:rPr>
              <a:t>隕石中にグリシン，アラニン，グルタミン酸といったタンパク質を構成するアミノ酸を発見。</a:t>
            </a:r>
            <a:r>
              <a:rPr lang="ja-JP" altLang="en-US" sz="2000" b="1" dirty="0">
                <a:solidFill>
                  <a:srgbClr val="FF0000"/>
                </a:solidFill>
                <a:cs typeface="Times New Roman" pitchFamily="18" charset="0"/>
              </a:rPr>
              <a:t>発見されたアミノ酸には</a:t>
            </a:r>
            <a:r>
              <a:rPr lang="en-US" altLang="ja-JP" sz="2000" b="1" dirty="0">
                <a:solidFill>
                  <a:srgbClr val="FF0000"/>
                </a:solidFill>
                <a:cs typeface="Times New Roman" pitchFamily="18" charset="0"/>
              </a:rPr>
              <a:t>L</a:t>
            </a:r>
            <a:r>
              <a:rPr lang="ja-JP" altLang="en-US" sz="2000" b="1" dirty="0">
                <a:solidFill>
                  <a:srgbClr val="FF0000"/>
                </a:solidFill>
                <a:cs typeface="Times New Roman" pitchFamily="18" charset="0"/>
              </a:rPr>
              <a:t>型鏡像体過剰（数</a:t>
            </a:r>
            <a:r>
              <a:rPr lang="en-US" altLang="ja-JP" sz="2000" b="1" dirty="0">
                <a:solidFill>
                  <a:srgbClr val="FF0000"/>
                </a:solidFill>
                <a:cs typeface="Times New Roman" pitchFamily="18" charset="0"/>
              </a:rPr>
              <a:t>%</a:t>
            </a:r>
            <a:r>
              <a:rPr lang="ja-JP" altLang="en-US" sz="2000" b="1" dirty="0">
                <a:solidFill>
                  <a:srgbClr val="FF0000"/>
                </a:solidFill>
                <a:cs typeface="Times New Roman" pitchFamily="18" charset="0"/>
              </a:rPr>
              <a:t>） が見られた</a:t>
            </a:r>
            <a:r>
              <a:rPr lang="ja-JP" altLang="en-US" sz="2000" dirty="0">
                <a:solidFill>
                  <a:srgbClr val="000000"/>
                </a:solidFill>
                <a:cs typeface="Times New Roman" pitchFamily="18" charset="0"/>
              </a:rPr>
              <a:t>（地上アミノ酸の混合を疑念視）。</a:t>
            </a:r>
            <a:r>
              <a:rPr lang="en-US" altLang="ja-JP" sz="2000" dirty="0">
                <a:solidFill>
                  <a:srgbClr val="000000"/>
                </a:solidFill>
                <a:cs typeface="Times New Roman" pitchFamily="18" charset="0"/>
              </a:rPr>
              <a:t>1997</a:t>
            </a:r>
            <a:r>
              <a:rPr lang="ja-JP" altLang="en-US" sz="2000" dirty="0">
                <a:solidFill>
                  <a:srgbClr val="000000"/>
                </a:solidFill>
                <a:cs typeface="Times New Roman" pitchFamily="18" charset="0"/>
              </a:rPr>
              <a:t>年，</a:t>
            </a:r>
            <a:r>
              <a:rPr lang="en-US" altLang="ja-JP" sz="2000" dirty="0">
                <a:solidFill>
                  <a:srgbClr val="000000"/>
                </a:solidFill>
                <a:cs typeface="Times New Roman" pitchFamily="18" charset="0"/>
              </a:rPr>
              <a:t>L</a:t>
            </a:r>
            <a:r>
              <a:rPr lang="ja-JP" altLang="en-US" sz="2000" dirty="0">
                <a:solidFill>
                  <a:srgbClr val="000000"/>
                </a:solidFill>
                <a:cs typeface="Times New Roman" pitchFamily="18" charset="0"/>
              </a:rPr>
              <a:t>型鏡像体過剰が見られるアミノ酸の窒素 </a:t>
            </a:r>
            <a:r>
              <a:rPr lang="en-US" altLang="ja-JP" sz="2000" baseline="30000" dirty="0">
                <a:solidFill>
                  <a:srgbClr val="000000"/>
                </a:solidFill>
                <a:cs typeface="Times New Roman" pitchFamily="18" charset="0"/>
              </a:rPr>
              <a:t>15</a:t>
            </a:r>
            <a:r>
              <a:rPr lang="en-US" altLang="ja-JP" sz="2000" dirty="0">
                <a:solidFill>
                  <a:srgbClr val="000000"/>
                </a:solidFill>
                <a:cs typeface="Times New Roman" pitchFamily="18" charset="0"/>
              </a:rPr>
              <a:t>N </a:t>
            </a:r>
            <a:r>
              <a:rPr lang="ja-JP" altLang="en-US" sz="2000" dirty="0">
                <a:solidFill>
                  <a:srgbClr val="000000"/>
                </a:solidFill>
                <a:cs typeface="Times New Roman" pitchFamily="18" charset="0"/>
              </a:rPr>
              <a:t>の同位体比が地球上のものと大きく違うことが示され，鏡像体過剰が地球外で生成された物であることが証明された。糖やアルコール化合物も発見されている。</a:t>
            </a:r>
            <a:endParaRPr lang="en-US" altLang="ja-JP" sz="2000" dirty="0">
              <a:solidFill>
                <a:srgbClr val="000000"/>
              </a:solidFill>
              <a:cs typeface="Times New Roman" pitchFamily="18" charset="0"/>
            </a:endParaRPr>
          </a:p>
        </p:txBody>
      </p:sp>
      <p:sp>
        <p:nvSpPr>
          <p:cNvPr id="153603" name="テキスト ボックス 2"/>
          <p:cNvSpPr txBox="1">
            <a:spLocks noChangeArrowheads="1"/>
          </p:cNvSpPr>
          <p:nvPr/>
        </p:nvSpPr>
        <p:spPr bwMode="auto">
          <a:xfrm>
            <a:off x="2238375" y="2692400"/>
            <a:ext cx="46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endParaRPr lang="ja-JP" altLang="en-US" sz="1800">
              <a:solidFill>
                <a:srgbClr val="000000"/>
              </a:solidFill>
              <a:latin typeface="Arial" pitchFamily="34" charset="0"/>
            </a:endParaRPr>
          </a:p>
        </p:txBody>
      </p:sp>
      <p:pic>
        <p:nvPicPr>
          <p:cNvPr id="153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0273" y="4875666"/>
            <a:ext cx="2345457" cy="1677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5" name="Picture 6" descr="http://img5.blogs.yahoo.co.jp/ybi/1/41/1d/under_the_shiny_sky/folder/1460649/img_1460649_50953195_1?12759256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1" y="2598469"/>
            <a:ext cx="22383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6" name="Picture 8" descr="（マーチソン隕石の写真）"/>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6275" y="868115"/>
            <a:ext cx="1928813"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7" name="テキスト ボックス 6"/>
          <p:cNvSpPr txBox="1">
            <a:spLocks noChangeArrowheads="1"/>
          </p:cNvSpPr>
          <p:nvPr/>
        </p:nvSpPr>
        <p:spPr bwMode="auto">
          <a:xfrm>
            <a:off x="3863752" y="218565"/>
            <a:ext cx="4449092" cy="584743"/>
          </a:xfrm>
          <a:prstGeom prst="rect">
            <a:avLst/>
          </a:prstGeom>
          <a:solidFill>
            <a:srgbClr val="FFFF00"/>
          </a:solidFill>
          <a:ln w="9525">
            <a:solidFill>
              <a:schemeClr val="tx1"/>
            </a:solidFill>
            <a:miter lim="800000"/>
            <a:headEnd/>
            <a:tailEnd/>
          </a:ln>
        </p:spPr>
        <p:txBody>
          <a:bodyPr wrap="squar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ja-JP" altLang="en-US">
                <a:solidFill>
                  <a:srgbClr val="000000"/>
                </a:solidFill>
                <a:latin typeface="ＭＳ Ｐゴシック" pitchFamily="50" charset="-128"/>
                <a:ea typeface="TBP丸ｺﾞｼｯｸDE"/>
                <a:cs typeface="TBP丸ｺﾞｼｯｸDE"/>
              </a:rPr>
              <a:t>アミノ酸の宇宙起源説</a:t>
            </a:r>
          </a:p>
        </p:txBody>
      </p:sp>
      <p:sp>
        <p:nvSpPr>
          <p:cNvPr id="153608" name="テキスト ボックス 7"/>
          <p:cNvSpPr txBox="1">
            <a:spLocks noChangeArrowheads="1"/>
          </p:cNvSpPr>
          <p:nvPr/>
        </p:nvSpPr>
        <p:spPr bwMode="auto">
          <a:xfrm>
            <a:off x="8524811" y="4335238"/>
            <a:ext cx="1305099" cy="46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pPr algn="ctr"/>
            <a:r>
              <a:rPr lang="ja-JP" altLang="en-US" sz="1200">
                <a:solidFill>
                  <a:srgbClr val="000000"/>
                </a:solidFill>
                <a:latin typeface="Arial" pitchFamily="34" charset="0"/>
              </a:rPr>
              <a:t>生命の海科学館 </a:t>
            </a:r>
          </a:p>
          <a:p>
            <a:pPr algn="ctr"/>
            <a:r>
              <a:rPr lang="ja-JP" altLang="en-US" sz="1200">
                <a:solidFill>
                  <a:srgbClr val="000000"/>
                </a:solidFill>
                <a:latin typeface="Arial" pitchFamily="34" charset="0"/>
              </a:rPr>
              <a:t>（愛知県蒲郡市）</a:t>
            </a:r>
          </a:p>
        </p:txBody>
      </p:sp>
      <p:sp>
        <p:nvSpPr>
          <p:cNvPr id="153609" name="テキスト ボックス 8"/>
          <p:cNvSpPr txBox="1">
            <a:spLocks noChangeArrowheads="1"/>
          </p:cNvSpPr>
          <p:nvPr/>
        </p:nvSpPr>
        <p:spPr bwMode="auto">
          <a:xfrm>
            <a:off x="7307538" y="6550013"/>
            <a:ext cx="1351585" cy="2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07" tIns="45704" rIns="91407" bIns="45704">
            <a:spAutoFit/>
          </a:bodyPr>
          <a:lstStyle>
            <a:lvl1pPr>
              <a:defRPr kumimoji="1" sz="3200">
                <a:solidFill>
                  <a:schemeClr val="tx1"/>
                </a:solidFill>
                <a:latin typeface="Calibri" pitchFamily="34" charset="0"/>
                <a:ea typeface="ＭＳ Ｐゴシック" pitchFamily="50" charset="-128"/>
              </a:defRPr>
            </a:lvl1pPr>
            <a:lvl2pPr marL="742950" indent="-285750">
              <a:defRPr kumimoji="1" sz="2800">
                <a:solidFill>
                  <a:schemeClr val="tx1"/>
                </a:solidFill>
                <a:latin typeface="Calibri" pitchFamily="34" charset="0"/>
                <a:ea typeface="ＭＳ Ｐゴシック" pitchFamily="50" charset="-128"/>
              </a:defRPr>
            </a:lvl2pPr>
            <a:lvl3pPr marL="1143000" indent="-228600">
              <a:defRPr kumimoji="1" sz="2400">
                <a:solidFill>
                  <a:schemeClr val="tx1"/>
                </a:solidFill>
                <a:latin typeface="Calibri" pitchFamily="34" charset="0"/>
                <a:ea typeface="ＭＳ Ｐゴシック" pitchFamily="50" charset="-128"/>
              </a:defRPr>
            </a:lvl3pPr>
            <a:lvl4pPr marL="1600200" indent="-228600">
              <a:defRPr kumimoji="1" sz="2000">
                <a:solidFill>
                  <a:schemeClr val="tx1"/>
                </a:solidFill>
                <a:latin typeface="Calibri" pitchFamily="34" charset="0"/>
                <a:ea typeface="ＭＳ Ｐゴシック" pitchFamily="50" charset="-128"/>
              </a:defRPr>
            </a:lvl4pPr>
            <a:lvl5pPr marL="2057400" indent="-228600">
              <a:defRPr kumimoji="1" sz="2000">
                <a:solidFill>
                  <a:schemeClr val="tx1"/>
                </a:solidFill>
                <a:latin typeface="Calibri" pitchFamily="34" charset="0"/>
                <a:ea typeface="ＭＳ Ｐゴシック" pitchFamily="50" charset="-128"/>
              </a:defRPr>
            </a:lvl5pPr>
            <a:lvl6pPr marL="2514600" indent="-228600" eaLnBrk="0" fontAlgn="base" hangingPunct="0">
              <a:spcAft>
                <a:spcPct val="0"/>
              </a:spcAft>
              <a:buChar char="»"/>
              <a:defRPr kumimoji="1" sz="2000">
                <a:solidFill>
                  <a:schemeClr val="tx1"/>
                </a:solidFill>
                <a:latin typeface="Calibri" pitchFamily="34" charset="0"/>
                <a:ea typeface="ＭＳ Ｐゴシック" pitchFamily="50" charset="-128"/>
              </a:defRPr>
            </a:lvl6pPr>
            <a:lvl7pPr marL="2971800" indent="-228600" eaLnBrk="0" fontAlgn="base" hangingPunct="0">
              <a:spcAft>
                <a:spcPct val="0"/>
              </a:spcAft>
              <a:buChar char="»"/>
              <a:defRPr kumimoji="1" sz="2000">
                <a:solidFill>
                  <a:schemeClr val="tx1"/>
                </a:solidFill>
                <a:latin typeface="Calibri" pitchFamily="34" charset="0"/>
                <a:ea typeface="ＭＳ Ｐゴシック" pitchFamily="50" charset="-128"/>
              </a:defRPr>
            </a:lvl7pPr>
            <a:lvl8pPr marL="3429000" indent="-228600" eaLnBrk="0" fontAlgn="base" hangingPunct="0">
              <a:spcAft>
                <a:spcPct val="0"/>
              </a:spcAft>
              <a:buChar char="»"/>
              <a:defRPr kumimoji="1" sz="2000">
                <a:solidFill>
                  <a:schemeClr val="tx1"/>
                </a:solidFill>
                <a:latin typeface="Calibri" pitchFamily="34" charset="0"/>
                <a:ea typeface="ＭＳ Ｐゴシック" pitchFamily="50" charset="-128"/>
              </a:defRPr>
            </a:lvl8pPr>
            <a:lvl9pPr marL="3886200" indent="-228600"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200" dirty="0">
                <a:solidFill>
                  <a:srgbClr val="000000"/>
                </a:solidFill>
                <a:latin typeface="Times New Roman" pitchFamily="18" charset="0"/>
                <a:cs typeface="Times New Roman" pitchFamily="18" charset="0"/>
              </a:rPr>
              <a:t>ヌビア砂漠の隕石</a:t>
            </a:r>
            <a:endParaRPr lang="ja-JP" altLang="en-US" sz="1200" dirty="0">
              <a:solidFill>
                <a:srgbClr val="000000"/>
              </a:solidFill>
              <a:latin typeface="Arial" pitchFamily="34" charset="0"/>
            </a:endParaRPr>
          </a:p>
        </p:txBody>
      </p:sp>
      <p:sp>
        <p:nvSpPr>
          <p:cNvPr id="2" name="正方形/長方形 1"/>
          <p:cNvSpPr/>
          <p:nvPr/>
        </p:nvSpPr>
        <p:spPr>
          <a:xfrm>
            <a:off x="2284413" y="5518023"/>
            <a:ext cx="4572000" cy="646331"/>
          </a:xfrm>
          <a:prstGeom prst="rect">
            <a:avLst/>
          </a:prstGeom>
        </p:spPr>
        <p:txBody>
          <a:bodyPr>
            <a:spAutoFit/>
          </a:bodyPr>
          <a:lstStyle/>
          <a:p>
            <a:r>
              <a:rPr lang="ja-JP" altLang="en-US" u="sng" dirty="0">
                <a:solidFill>
                  <a:srgbClr val="000000"/>
                </a:solidFill>
                <a:ea typeface="ＭＳ Ｐゴシック" pitchFamily="50" charset="-128"/>
                <a:cs typeface="Times New Roman" pitchFamily="18" charset="0"/>
              </a:rPr>
              <a:t>高温隕石中のアミノ酸発見</a:t>
            </a:r>
            <a:r>
              <a:rPr lang="en-US" altLang="ja-JP" u="sng" dirty="0">
                <a:solidFill>
                  <a:srgbClr val="000000"/>
                </a:solidFill>
                <a:ea typeface="ＭＳ Ｐゴシック" pitchFamily="50" charset="-128"/>
                <a:cs typeface="Times New Roman" pitchFamily="18" charset="0"/>
              </a:rPr>
              <a:t> </a:t>
            </a:r>
          </a:p>
          <a:p>
            <a:r>
              <a:rPr lang="ja-JP" altLang="en-US" dirty="0">
                <a:solidFill>
                  <a:srgbClr val="000000"/>
                </a:solidFill>
                <a:ea typeface="ＭＳ Ｐゴシック" pitchFamily="50" charset="-128"/>
                <a:cs typeface="Times New Roman" pitchFamily="18" charset="0"/>
              </a:rPr>
              <a:t>（</a:t>
            </a:r>
            <a:r>
              <a:rPr lang="en-US" altLang="ja-JP" dirty="0">
                <a:solidFill>
                  <a:srgbClr val="000000"/>
                </a:solidFill>
                <a:ea typeface="ＭＳ Ｐゴシック" pitchFamily="50" charset="-128"/>
                <a:cs typeface="Times New Roman" pitchFamily="18" charset="0"/>
              </a:rPr>
              <a:t>2010. 12. 21</a:t>
            </a:r>
            <a:r>
              <a:rPr lang="ja-JP" altLang="en-US" dirty="0" err="1">
                <a:solidFill>
                  <a:srgbClr val="000000"/>
                </a:solidFill>
                <a:ea typeface="ＭＳ Ｐゴシック" pitchFamily="50" charset="-128"/>
                <a:cs typeface="Times New Roman" pitchFamily="18" charset="0"/>
              </a:rPr>
              <a:t>，</a:t>
            </a:r>
            <a:r>
              <a:rPr lang="ja-JP" altLang="en-US" dirty="0">
                <a:solidFill>
                  <a:srgbClr val="000000"/>
                </a:solidFill>
                <a:ea typeface="ＭＳ Ｐゴシック" pitchFamily="50" charset="-128"/>
                <a:cs typeface="Times New Roman" pitchFamily="18" charset="0"/>
              </a:rPr>
              <a:t>ナショナルジオグラフィック）</a:t>
            </a:r>
            <a:endParaRPr lang="en-US" altLang="ja-JP" dirty="0">
              <a:solidFill>
                <a:srgbClr val="000000"/>
              </a:solidFill>
              <a:ea typeface="ＭＳ Ｐゴシック" pitchFamily="50" charset="-128"/>
              <a:cs typeface="Times New Roman" pitchFamily="18" charset="0"/>
            </a:endParaRPr>
          </a:p>
        </p:txBody>
      </p:sp>
    </p:spTree>
    <p:extLst>
      <p:ext uri="{BB962C8B-B14F-4D97-AF65-F5344CB8AC3E}">
        <p14:creationId xmlns:p14="http://schemas.microsoft.com/office/powerpoint/2010/main" val="190795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5D9EE4-5778-6544-9A63-66ED3639CC5F}"/>
              </a:ext>
            </a:extLst>
          </p:cNvPr>
          <p:cNvSpPr>
            <a:spLocks noGrp="1"/>
          </p:cNvSpPr>
          <p:nvPr>
            <p:ph type="title"/>
          </p:nvPr>
        </p:nvSpPr>
        <p:spPr>
          <a:xfrm>
            <a:off x="838200" y="365125"/>
            <a:ext cx="10515600" cy="1460500"/>
          </a:xfrm>
        </p:spPr>
        <p:txBody>
          <a:bodyPr/>
          <a:lstStyle/>
          <a:p>
            <a:br>
              <a:rPr lang="ja-JP" altLang="en-US" b="1">
                <a:solidFill>
                  <a:prstClr val="black"/>
                </a:solidFill>
              </a:rPr>
            </a:br>
            <a:endParaRPr kumimoji="1" lang="ja-JP" altLang="en-US"/>
          </a:p>
        </p:txBody>
      </p:sp>
      <p:sp>
        <p:nvSpPr>
          <p:cNvPr id="3" name="コンテンツ プレースホルダー 2">
            <a:extLst>
              <a:ext uri="{FF2B5EF4-FFF2-40B4-BE49-F238E27FC236}">
                <a16:creationId xmlns:a16="http://schemas.microsoft.com/office/drawing/2014/main" id="{09470CA7-2918-1043-B373-D505D5A02CEB}"/>
              </a:ext>
            </a:extLst>
          </p:cNvPr>
          <p:cNvSpPr>
            <a:spLocks noGrp="1"/>
          </p:cNvSpPr>
          <p:nvPr>
            <p:ph idx="1"/>
          </p:nvPr>
        </p:nvSpPr>
        <p:spPr>
          <a:xfrm>
            <a:off x="838200" y="1120318"/>
            <a:ext cx="10515600" cy="5178881"/>
          </a:xfrm>
        </p:spPr>
        <p:txBody>
          <a:bodyPr>
            <a:normAutofit fontScale="92500" lnSpcReduction="10000"/>
          </a:bodyPr>
          <a:lstStyle/>
          <a:p>
            <a:pPr marL="0" indent="0">
              <a:buNone/>
            </a:pPr>
            <a:r>
              <a:rPr lang="ja-JP" altLang="en-US" sz="1600"/>
              <a:t>生体</a:t>
            </a:r>
            <a:r>
              <a:rPr lang="ja-JP" altLang="ja-JP" sz="1600"/>
              <a:t>アミノ酸キラリティ生成</a:t>
            </a:r>
            <a:r>
              <a:rPr lang="ja-JP" altLang="en-US" sz="1600"/>
              <a:t>は</a:t>
            </a:r>
            <a:r>
              <a:rPr lang="ja-JP" altLang="ja-JP" sz="1600"/>
              <a:t>パスツール以来</a:t>
            </a:r>
            <a:r>
              <a:rPr lang="en-US" altLang="ja-JP" sz="1600" dirty="0"/>
              <a:t>150</a:t>
            </a:r>
            <a:r>
              <a:rPr lang="ja-JP" altLang="ja-JP" sz="1600"/>
              <a:t>年以上にわたって謎になっている</a:t>
            </a:r>
            <a:r>
              <a:rPr lang="ja-JP" altLang="en-US" sz="1600"/>
              <a:t>。</a:t>
            </a:r>
            <a:r>
              <a:rPr lang="ja-JP" altLang="ja-JP" sz="1600"/>
              <a:t>アミノ酸鏡像異性体過剰の宇宙起源を調べる</a:t>
            </a:r>
            <a:r>
              <a:rPr lang="ja-JP" altLang="en-US" sz="1600"/>
              <a:t>ため，</a:t>
            </a:r>
            <a:r>
              <a:rPr lang="ja-JP" altLang="en-US" sz="1600">
                <a:solidFill>
                  <a:srgbClr val="FF0000"/>
                </a:solidFill>
              </a:rPr>
              <a:t>宇宙ダスト上のアミノ酸生成と</a:t>
            </a:r>
            <a:r>
              <a:rPr lang="ja-JP" altLang="ja-JP" sz="1600">
                <a:solidFill>
                  <a:srgbClr val="FF0000"/>
                </a:solidFill>
              </a:rPr>
              <a:t>円偏光波</a:t>
            </a:r>
            <a:r>
              <a:rPr lang="ja-JP" altLang="en-US" sz="1600">
                <a:solidFill>
                  <a:srgbClr val="FF0000"/>
                </a:solidFill>
              </a:rPr>
              <a:t>との</a:t>
            </a:r>
            <a:r>
              <a:rPr lang="ja-JP" altLang="ja-JP" sz="1600">
                <a:solidFill>
                  <a:srgbClr val="FF0000"/>
                </a:solidFill>
              </a:rPr>
              <a:t>相互作用</a:t>
            </a:r>
            <a:r>
              <a:rPr lang="ja-JP" altLang="en-US" sz="1600"/>
              <a:t>によるキラリティ生成を</a:t>
            </a:r>
            <a:r>
              <a:rPr lang="ja-JP" altLang="ja-JP" sz="1600"/>
              <a:t>第一原理計算</a:t>
            </a:r>
            <a:r>
              <a:rPr lang="ja-JP" altLang="en-US" sz="1600"/>
              <a:t>する。</a:t>
            </a:r>
            <a:endParaRPr lang="en-US" altLang="ja-JP" sz="1600"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457200" indent="-457200">
              <a:buFont typeface="+mj-ea"/>
              <a:buAutoNum type="circleNumDbPlain"/>
            </a:pPr>
            <a:endParaRPr lang="en-US" altLang="ja-JP" sz="1700" dirty="0">
              <a:solidFill>
                <a:prstClr val="black"/>
              </a:solidFill>
            </a:endParaRPr>
          </a:p>
          <a:p>
            <a:pPr marL="457200" indent="-457200">
              <a:buFont typeface="+mj-ea"/>
              <a:buAutoNum type="circleNumDbPlain"/>
            </a:pPr>
            <a:endParaRPr lang="en-US" altLang="ja-JP" sz="1500" dirty="0">
              <a:solidFill>
                <a:prstClr val="black"/>
              </a:solidFill>
            </a:endParaRPr>
          </a:p>
          <a:p>
            <a:pPr marL="457200" indent="-457200">
              <a:buFont typeface="+mj-ea"/>
              <a:buAutoNum type="circleNumDbPlain"/>
            </a:pPr>
            <a:r>
              <a:rPr lang="ja-JP" altLang="en-US" sz="1500">
                <a:solidFill>
                  <a:prstClr val="black"/>
                </a:solidFill>
              </a:rPr>
              <a:t>近傍の大質量星からの紫外線がダスト散乱され円偏光を生成</a:t>
            </a:r>
            <a:endParaRPr lang="en-US" altLang="ja-JP" sz="1500" dirty="0">
              <a:solidFill>
                <a:prstClr val="black"/>
              </a:solidFill>
            </a:endParaRPr>
          </a:p>
          <a:p>
            <a:pPr marL="457200" indent="-457200">
              <a:buFont typeface="+mj-ea"/>
              <a:buAutoNum type="circleNumDbPlain"/>
            </a:pPr>
            <a:r>
              <a:rPr lang="ja-JP" altLang="en-US" sz="1500">
                <a:solidFill>
                  <a:prstClr val="black"/>
                </a:solidFill>
              </a:rPr>
              <a:t>円偏光がアミノ酸に照射され鏡像異性体過剰を引き起こす</a:t>
            </a:r>
            <a:endParaRPr lang="en-US" altLang="ja-JP" sz="1500" dirty="0">
              <a:solidFill>
                <a:prstClr val="black"/>
              </a:solidFill>
            </a:endParaRPr>
          </a:p>
          <a:p>
            <a:pPr marL="457200" indent="-457200">
              <a:buFont typeface="+mj-ea"/>
              <a:buAutoNum type="circleNumDbPlain"/>
            </a:pPr>
            <a:r>
              <a:rPr lang="ja-JP" altLang="en-US" sz="1500">
                <a:solidFill>
                  <a:prstClr val="black"/>
                </a:solidFill>
              </a:rPr>
              <a:t>アミノ酸を含</a:t>
            </a:r>
            <a:r>
              <a:rPr lang="en-US" altLang="en-US" sz="1500" dirty="0" err="1">
                <a:solidFill>
                  <a:prstClr val="black"/>
                </a:solidFill>
              </a:rPr>
              <a:t>んだ</a:t>
            </a:r>
            <a:r>
              <a:rPr lang="ja-JP" altLang="en-US" sz="1500">
                <a:solidFill>
                  <a:prstClr val="black"/>
                </a:solidFill>
              </a:rPr>
              <a:t>隕石の生成と原始地球への落下</a:t>
            </a:r>
            <a:endParaRPr lang="en-US" altLang="ja-JP" sz="1500" dirty="0">
              <a:solidFill>
                <a:prstClr val="black"/>
              </a:solidFill>
            </a:endParaRPr>
          </a:p>
          <a:p>
            <a:pPr marL="0" indent="0">
              <a:buNone/>
            </a:pPr>
            <a:endParaRPr kumimoji="1" lang="ja-JP" altLang="en-US"/>
          </a:p>
        </p:txBody>
      </p:sp>
      <p:sp>
        <p:nvSpPr>
          <p:cNvPr id="4" name="テキスト ボックス 3">
            <a:extLst>
              <a:ext uri="{FF2B5EF4-FFF2-40B4-BE49-F238E27FC236}">
                <a16:creationId xmlns:a16="http://schemas.microsoft.com/office/drawing/2014/main" id="{DE1085F9-628C-124E-92C4-10D169709985}"/>
              </a:ext>
            </a:extLst>
          </p:cNvPr>
          <p:cNvSpPr txBox="1"/>
          <p:nvPr/>
        </p:nvSpPr>
        <p:spPr>
          <a:xfrm>
            <a:off x="2108200" y="535543"/>
            <a:ext cx="7467599" cy="584775"/>
          </a:xfrm>
          <a:prstGeom prst="rect">
            <a:avLst/>
          </a:prstGeom>
          <a:noFill/>
        </p:spPr>
        <p:txBody>
          <a:bodyPr wrap="square" rtlCol="0">
            <a:spAutoFit/>
          </a:bodyPr>
          <a:lstStyle/>
          <a:p>
            <a:pPr algn="ctr"/>
            <a:r>
              <a:rPr lang="ja-JP" altLang="en-US" sz="3200" b="1">
                <a:solidFill>
                  <a:prstClr val="black"/>
                </a:solidFill>
              </a:rPr>
              <a:t>アミノ酸ホモキラリティ宇宙起源説</a:t>
            </a:r>
            <a:endParaRPr lang="ja-JP" altLang="en-US" sz="3200" b="1" dirty="0">
              <a:solidFill>
                <a:prstClr val="black"/>
              </a:solidFill>
            </a:endParaRPr>
          </a:p>
        </p:txBody>
      </p:sp>
      <p:pic>
        <p:nvPicPr>
          <p:cNvPr id="5" name="Picture 3" descr="C:\Users\Umemura\Desktop\implication-orig.jpg">
            <a:extLst>
              <a:ext uri="{FF2B5EF4-FFF2-40B4-BE49-F238E27FC236}">
                <a16:creationId xmlns:a16="http://schemas.microsoft.com/office/drawing/2014/main" id="{F55893B1-7B2F-E04C-AC37-DB48B1D11A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9151" y="1588170"/>
            <a:ext cx="7639462" cy="352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28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9" name="図形グループ 42"/>
          <p:cNvGrpSpPr>
            <a:grpSpLocks/>
          </p:cNvGrpSpPr>
          <p:nvPr/>
        </p:nvGrpSpPr>
        <p:grpSpPr bwMode="auto">
          <a:xfrm>
            <a:off x="1991550" y="1219200"/>
            <a:ext cx="3692453" cy="5428674"/>
            <a:chOff x="310940" y="1005859"/>
            <a:chExt cx="4690444" cy="5223371"/>
          </a:xfrm>
        </p:grpSpPr>
        <p:sp>
          <p:nvSpPr>
            <p:cNvPr id="4" name="角丸四角形 3"/>
            <p:cNvSpPr/>
            <p:nvPr/>
          </p:nvSpPr>
          <p:spPr>
            <a:xfrm>
              <a:off x="2182275" y="4033565"/>
              <a:ext cx="2266035" cy="360403"/>
            </a:xfrm>
            <a:prstGeom prst="roundRect">
              <a:avLst/>
            </a:prstGeom>
            <a:solidFill>
              <a:schemeClr val="accent1">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80917" name="テキスト ボックス 4"/>
            <p:cNvSpPr txBox="1">
              <a:spLocks noChangeArrowheads="1"/>
            </p:cNvSpPr>
            <p:nvPr/>
          </p:nvSpPr>
          <p:spPr bwMode="auto">
            <a:xfrm>
              <a:off x="2358335" y="4028064"/>
              <a:ext cx="2073321"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鏡像異性体過剰</a:t>
              </a:r>
            </a:p>
          </p:txBody>
        </p:sp>
        <p:pic>
          <p:nvPicPr>
            <p:cNvPr id="80918" name="図 5" descr="alanine1.bmp"/>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6566" y="3110971"/>
              <a:ext cx="761811" cy="70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線矢印コネクタ 6"/>
            <p:cNvCxnSpPr/>
            <p:nvPr/>
          </p:nvCxnSpPr>
          <p:spPr>
            <a:xfrm>
              <a:off x="1637859" y="1080480"/>
              <a:ext cx="0" cy="5139321"/>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爆発 2 7"/>
            <p:cNvSpPr/>
            <p:nvPr/>
          </p:nvSpPr>
          <p:spPr>
            <a:xfrm rot="612024">
              <a:off x="1745788" y="1005859"/>
              <a:ext cx="2591932" cy="1440026"/>
            </a:xfrm>
            <a:prstGeom prst="irregularSeal2">
              <a:avLst/>
            </a:prstGeom>
            <a:solidFill>
              <a:srgbClr val="FFFF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dirty="0">
                <a:solidFill>
                  <a:prstClr val="white"/>
                </a:solidFill>
              </a:endParaRPr>
            </a:p>
          </p:txBody>
        </p:sp>
        <p:sp>
          <p:nvSpPr>
            <p:cNvPr id="80921" name="テキスト ボックス 8"/>
            <p:cNvSpPr txBox="1">
              <a:spLocks noChangeArrowheads="1"/>
            </p:cNvSpPr>
            <p:nvPr/>
          </p:nvSpPr>
          <p:spPr bwMode="auto">
            <a:xfrm>
              <a:off x="1987904" y="1518175"/>
              <a:ext cx="2073321"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原始太陽系誕生</a:t>
              </a:r>
            </a:p>
          </p:txBody>
        </p:sp>
        <p:sp>
          <p:nvSpPr>
            <p:cNvPr id="10" name="円/楕円 9"/>
            <p:cNvSpPr/>
            <p:nvPr/>
          </p:nvSpPr>
          <p:spPr>
            <a:xfrm>
              <a:off x="3233014" y="2636407"/>
              <a:ext cx="215862" cy="215924"/>
            </a:xfrm>
            <a:prstGeom prst="ellipse">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cxnSp>
          <p:nvCxnSpPr>
            <p:cNvPr id="11" name="直線矢印コネクタ 10"/>
            <p:cNvCxnSpPr/>
            <p:nvPr/>
          </p:nvCxnSpPr>
          <p:spPr>
            <a:xfrm rot="10800000">
              <a:off x="3510779" y="2734843"/>
              <a:ext cx="1007885" cy="1587"/>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rot="5400000">
              <a:off x="2775819" y="2900036"/>
              <a:ext cx="523934" cy="514260"/>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下矢印 12"/>
            <p:cNvSpPr/>
            <p:nvPr/>
          </p:nvSpPr>
          <p:spPr>
            <a:xfrm>
              <a:off x="3150479" y="3600128"/>
              <a:ext cx="215862" cy="4318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14" name="円/楕円 13"/>
            <p:cNvSpPr/>
            <p:nvPr/>
          </p:nvSpPr>
          <p:spPr>
            <a:xfrm>
              <a:off x="2182274" y="5500582"/>
              <a:ext cx="720599" cy="719219"/>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2000" b="1" dirty="0">
                  <a:solidFill>
                    <a:prstClr val="black"/>
                  </a:solidFill>
                  <a:latin typeface="ＭＳ 明朝" pitchFamily="17" charset="-128"/>
                  <a:ea typeface="ＭＳ 明朝" pitchFamily="17" charset="-128"/>
                </a:rPr>
                <a:t>地球</a:t>
              </a:r>
            </a:p>
          </p:txBody>
        </p:sp>
        <p:cxnSp>
          <p:nvCxnSpPr>
            <p:cNvPr id="15" name="直線矢印コネクタ 14"/>
            <p:cNvCxnSpPr/>
            <p:nvPr/>
          </p:nvCxnSpPr>
          <p:spPr>
            <a:xfrm rot="10800000" flipV="1">
              <a:off x="2988582" y="5286244"/>
              <a:ext cx="576162" cy="428674"/>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0928" name="テキスト ボックス 16"/>
            <p:cNvSpPr txBox="1">
              <a:spLocks noChangeArrowheads="1"/>
            </p:cNvSpPr>
            <p:nvPr/>
          </p:nvSpPr>
          <p:spPr bwMode="auto">
            <a:xfrm>
              <a:off x="2933737" y="2259742"/>
              <a:ext cx="1022611"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a:solidFill>
                    <a:srgbClr val="FF0000"/>
                  </a:solidFill>
                  <a:latin typeface="HGS創英角ｺﾞｼｯｸUB" pitchFamily="50" charset="-128"/>
                  <a:ea typeface="HGS創英角ｺﾞｼｯｸUB" pitchFamily="50" charset="-128"/>
                </a:rPr>
                <a:t>ダスト</a:t>
              </a:r>
            </a:p>
          </p:txBody>
        </p:sp>
        <p:sp>
          <p:nvSpPr>
            <p:cNvPr id="80929" name="テキスト ボックス 18"/>
            <p:cNvSpPr txBox="1">
              <a:spLocks noChangeArrowheads="1"/>
            </p:cNvSpPr>
            <p:nvPr/>
          </p:nvSpPr>
          <p:spPr bwMode="auto">
            <a:xfrm>
              <a:off x="3202952" y="5500561"/>
              <a:ext cx="759933"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a:solidFill>
                    <a:prstClr val="black"/>
                  </a:solidFill>
                  <a:latin typeface="ＭＳ 明朝" pitchFamily="17" charset="-128"/>
                  <a:ea typeface="ＭＳ 明朝" pitchFamily="17" charset="-128"/>
                </a:rPr>
                <a:t>飛来</a:t>
              </a:r>
            </a:p>
          </p:txBody>
        </p:sp>
        <p:pic>
          <p:nvPicPr>
            <p:cNvPr id="80930" name="図 19" descr="alanine1.bmp"/>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41747" y="4589820"/>
              <a:ext cx="547506" cy="50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直線矢印コネクタ 20"/>
            <p:cNvCxnSpPr/>
            <p:nvPr/>
          </p:nvCxnSpPr>
          <p:spPr>
            <a:xfrm>
              <a:off x="2645742" y="4814704"/>
              <a:ext cx="792024" cy="2111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3499667" y="5013163"/>
              <a:ext cx="215862" cy="215924"/>
            </a:xfrm>
            <a:prstGeom prst="ellipse">
              <a:avLst/>
            </a:prstGeom>
            <a:solidFill>
              <a:schemeClr val="accent6">
                <a:lumMod val="75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80933" name="テキスト ボックス 23"/>
            <p:cNvSpPr txBox="1">
              <a:spLocks noChangeArrowheads="1"/>
            </p:cNvSpPr>
            <p:nvPr/>
          </p:nvSpPr>
          <p:spPr bwMode="auto">
            <a:xfrm>
              <a:off x="3716097" y="4900934"/>
              <a:ext cx="1285287"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隕石生成</a:t>
              </a:r>
            </a:p>
          </p:txBody>
        </p:sp>
        <p:sp>
          <p:nvSpPr>
            <p:cNvPr id="80934" name="テキスト ボックス 24"/>
            <p:cNvSpPr txBox="1">
              <a:spLocks noChangeArrowheads="1"/>
            </p:cNvSpPr>
            <p:nvPr/>
          </p:nvSpPr>
          <p:spPr bwMode="auto">
            <a:xfrm>
              <a:off x="742112" y="5810872"/>
              <a:ext cx="759933"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現在</a:t>
              </a:r>
            </a:p>
          </p:txBody>
        </p:sp>
        <p:sp>
          <p:nvSpPr>
            <p:cNvPr id="80935" name="テキスト ボックス 26"/>
            <p:cNvSpPr txBox="1">
              <a:spLocks noChangeArrowheads="1"/>
            </p:cNvSpPr>
            <p:nvPr/>
          </p:nvSpPr>
          <p:spPr bwMode="auto">
            <a:xfrm>
              <a:off x="2430242" y="4423387"/>
              <a:ext cx="1285287"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アミノ酸</a:t>
              </a:r>
            </a:p>
          </p:txBody>
        </p:sp>
        <p:sp>
          <p:nvSpPr>
            <p:cNvPr id="80936" name="テキスト ボックス 27"/>
            <p:cNvSpPr txBox="1">
              <a:spLocks noChangeArrowheads="1"/>
            </p:cNvSpPr>
            <p:nvPr/>
          </p:nvSpPr>
          <p:spPr bwMode="auto">
            <a:xfrm>
              <a:off x="1826165" y="2720650"/>
              <a:ext cx="1022611"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高分子</a:t>
              </a:r>
            </a:p>
          </p:txBody>
        </p:sp>
        <p:sp>
          <p:nvSpPr>
            <p:cNvPr id="29" name="円/楕円 28"/>
            <p:cNvSpPr/>
            <p:nvPr/>
          </p:nvSpPr>
          <p:spPr>
            <a:xfrm rot="2555695">
              <a:off x="2828273" y="3215910"/>
              <a:ext cx="230147" cy="10955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80938" name="テキスト ボックス 29"/>
            <p:cNvSpPr txBox="1">
              <a:spLocks noChangeArrowheads="1"/>
            </p:cNvSpPr>
            <p:nvPr/>
          </p:nvSpPr>
          <p:spPr bwMode="auto">
            <a:xfrm>
              <a:off x="3152166" y="3122003"/>
              <a:ext cx="1022611"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ja-JP" altLang="en-US" sz="1600" b="1" dirty="0">
                  <a:solidFill>
                    <a:prstClr val="black"/>
                  </a:solidFill>
                  <a:latin typeface="ＭＳ 明朝" pitchFamily="17" charset="-128"/>
                  <a:ea typeface="ＭＳ 明朝" pitchFamily="17" charset="-128"/>
                </a:rPr>
                <a:t>円偏光</a:t>
              </a:r>
            </a:p>
          </p:txBody>
        </p:sp>
        <p:sp>
          <p:nvSpPr>
            <p:cNvPr id="31" name="円/楕円 30"/>
            <p:cNvSpPr/>
            <p:nvPr/>
          </p:nvSpPr>
          <p:spPr>
            <a:xfrm rot="2555695">
              <a:off x="2882239" y="3163517"/>
              <a:ext cx="230147" cy="10954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32" name="円/楕円 31"/>
            <p:cNvSpPr/>
            <p:nvPr/>
          </p:nvSpPr>
          <p:spPr>
            <a:xfrm rot="2555695">
              <a:off x="2931442" y="3101597"/>
              <a:ext cx="230148" cy="10955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33" name="円/楕円 32"/>
            <p:cNvSpPr/>
            <p:nvPr/>
          </p:nvSpPr>
          <p:spPr>
            <a:xfrm rot="2555695">
              <a:off x="2982233" y="3050791"/>
              <a:ext cx="231734" cy="11113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34" name="円/楕円 33"/>
            <p:cNvSpPr/>
            <p:nvPr/>
          </p:nvSpPr>
          <p:spPr>
            <a:xfrm rot="2555695">
              <a:off x="3036199" y="2999985"/>
              <a:ext cx="231734" cy="10955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solidFill>
                  <a:prstClr val="white"/>
                </a:solidFill>
              </a:endParaRPr>
            </a:p>
          </p:txBody>
        </p:sp>
        <p:sp>
          <p:nvSpPr>
            <p:cNvPr id="80943" name="テキスト ボックス 34"/>
            <p:cNvSpPr txBox="1">
              <a:spLocks noChangeArrowheads="1"/>
            </p:cNvSpPr>
            <p:nvPr/>
          </p:nvSpPr>
          <p:spPr bwMode="auto">
            <a:xfrm>
              <a:off x="4273624" y="2345353"/>
              <a:ext cx="706990" cy="494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2000" b="1">
                  <a:solidFill>
                    <a:srgbClr val="FF0000"/>
                  </a:solidFill>
                  <a:latin typeface="Times New Roman" pitchFamily="18" charset="0"/>
                  <a:cs typeface="Times New Roman" pitchFamily="18" charset="0"/>
                </a:rPr>
                <a:t>UV</a:t>
              </a:r>
              <a:endParaRPr lang="ja-JP" altLang="en-US" sz="2000" b="1">
                <a:solidFill>
                  <a:srgbClr val="FF0000"/>
                </a:solidFill>
                <a:latin typeface="Times New Roman" pitchFamily="18" charset="0"/>
                <a:cs typeface="Times New Roman" pitchFamily="18" charset="0"/>
              </a:endParaRPr>
            </a:p>
          </p:txBody>
        </p:sp>
        <p:sp>
          <p:nvSpPr>
            <p:cNvPr id="80944" name="テキスト ボックス 35"/>
            <p:cNvSpPr txBox="1">
              <a:spLocks noChangeArrowheads="1"/>
            </p:cNvSpPr>
            <p:nvPr/>
          </p:nvSpPr>
          <p:spPr bwMode="auto">
            <a:xfrm>
              <a:off x="310940" y="1028772"/>
              <a:ext cx="1287324" cy="41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r>
                <a:rPr lang="en-US" altLang="ja-JP" sz="1600" b="1" dirty="0">
                  <a:solidFill>
                    <a:prstClr val="black"/>
                  </a:solidFill>
                  <a:latin typeface="ＭＳ 明朝" pitchFamily="17" charset="-128"/>
                  <a:ea typeface="ＭＳ 明朝" pitchFamily="17" charset="-128"/>
                  <a:cs typeface="Times New Roman" pitchFamily="18" charset="0"/>
                </a:rPr>
                <a:t>46</a:t>
              </a:r>
              <a:r>
                <a:rPr lang="ja-JP" altLang="en-US" sz="1600" b="1">
                  <a:solidFill>
                    <a:prstClr val="black"/>
                  </a:solidFill>
                  <a:latin typeface="ＭＳ 明朝" pitchFamily="17" charset="-128"/>
                  <a:ea typeface="ＭＳ 明朝" pitchFamily="17" charset="-128"/>
                  <a:cs typeface="Times New Roman" pitchFamily="18" charset="0"/>
                </a:rPr>
                <a:t>億年前</a:t>
              </a:r>
            </a:p>
          </p:txBody>
        </p:sp>
      </p:grpSp>
      <p:sp>
        <p:nvSpPr>
          <p:cNvPr id="80901" name="テキスト ボックス 43"/>
          <p:cNvSpPr txBox="1">
            <a:spLocks noChangeArrowheads="1"/>
          </p:cNvSpPr>
          <p:nvPr/>
        </p:nvSpPr>
        <p:spPr bwMode="auto">
          <a:xfrm>
            <a:off x="6176344" y="1243014"/>
            <a:ext cx="4491655" cy="4062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7" tIns="45704" rIns="91407" bIns="45704">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457200" indent="-457200" eaLnBrk="1" hangingPunct="1">
              <a:buFont typeface="+mj-ea"/>
              <a:buAutoNum type="circleNumDbPlain"/>
            </a:pPr>
            <a:r>
              <a:rPr lang="ja-JP" altLang="en-US" sz="2400" dirty="0">
                <a:solidFill>
                  <a:prstClr val="black"/>
                </a:solidFill>
              </a:rPr>
              <a:t>原始太陽系誕生</a:t>
            </a:r>
            <a:endParaRPr lang="en-US" altLang="ja-JP" sz="2400" dirty="0">
              <a:solidFill>
                <a:prstClr val="black"/>
              </a:solidFill>
            </a:endParaRPr>
          </a:p>
          <a:p>
            <a:pPr marL="457200" indent="-457200" eaLnBrk="1" hangingPunct="1">
              <a:buFont typeface="+mj-ea"/>
              <a:buAutoNum type="circleNumDbPlain"/>
            </a:pPr>
            <a:r>
              <a:rPr lang="ja-JP" altLang="en-US" sz="2400" dirty="0">
                <a:solidFill>
                  <a:prstClr val="black"/>
                </a:solidFill>
              </a:rPr>
              <a:t>近傍の大質量星からの紫外線がダスト散乱され円偏光を生</a:t>
            </a:r>
            <a:endParaRPr lang="en-US" altLang="ja-JP" sz="2400" dirty="0">
              <a:solidFill>
                <a:prstClr val="black"/>
              </a:solidFill>
            </a:endParaRPr>
          </a:p>
          <a:p>
            <a:pPr marL="457200" indent="-457200" eaLnBrk="1" hangingPunct="1">
              <a:buFont typeface="+mj-ea"/>
              <a:buAutoNum type="circleNumDbPlain"/>
            </a:pPr>
            <a:r>
              <a:rPr lang="ja-JP" altLang="en-US" sz="2400" dirty="0">
                <a:solidFill>
                  <a:prstClr val="black"/>
                </a:solidFill>
              </a:rPr>
              <a:t>円偏光がアミノ酸に照射され鏡像異性体過剰を引き起こす</a:t>
            </a:r>
            <a:endParaRPr lang="en-US" altLang="ja-JP" sz="2400" dirty="0">
              <a:solidFill>
                <a:prstClr val="black"/>
              </a:solidFill>
            </a:endParaRPr>
          </a:p>
          <a:p>
            <a:pPr marL="457200" indent="-457200" eaLnBrk="1" hangingPunct="1">
              <a:buFont typeface="+mj-ea"/>
              <a:buAutoNum type="circleNumDbPlain"/>
            </a:pPr>
            <a:r>
              <a:rPr lang="ja-JP" altLang="en-US" sz="2400" dirty="0">
                <a:solidFill>
                  <a:prstClr val="black"/>
                </a:solidFill>
              </a:rPr>
              <a:t>アミノ酸を含</a:t>
            </a:r>
            <a:r>
              <a:rPr lang="en-US" altLang="en-US" sz="2400" dirty="0" err="1">
                <a:solidFill>
                  <a:prstClr val="black"/>
                </a:solidFill>
              </a:rPr>
              <a:t>んだ</a:t>
            </a:r>
            <a:r>
              <a:rPr lang="ja-JP" altLang="en-US" sz="2400" dirty="0">
                <a:solidFill>
                  <a:prstClr val="black"/>
                </a:solidFill>
              </a:rPr>
              <a:t>隕石の生成</a:t>
            </a:r>
            <a:endParaRPr lang="en-US" altLang="ja-JP" sz="2400" dirty="0">
              <a:solidFill>
                <a:prstClr val="black"/>
              </a:solidFill>
            </a:endParaRPr>
          </a:p>
          <a:p>
            <a:pPr marL="457200" indent="-457200" eaLnBrk="1" hangingPunct="1">
              <a:buFont typeface="+mj-ea"/>
              <a:buAutoNum type="circleNumDbPlain"/>
            </a:pPr>
            <a:r>
              <a:rPr lang="ja-JP" altLang="en-US" sz="2400" dirty="0">
                <a:solidFill>
                  <a:prstClr val="black"/>
                </a:solidFill>
              </a:rPr>
              <a:t>これら隕石が原始地球に降り注ぎ，現在の生体分子の起源となった。</a:t>
            </a:r>
            <a:endParaRPr lang="en-US" altLang="ja-JP" sz="2400" dirty="0">
              <a:solidFill>
                <a:prstClr val="black"/>
              </a:solidFill>
            </a:endParaRPr>
          </a:p>
          <a:p>
            <a:pPr marL="457200" indent="-457200" eaLnBrk="1" hangingPunct="1">
              <a:buFont typeface="+mj-ea"/>
              <a:buAutoNum type="circleNumDbPlain"/>
            </a:pPr>
            <a:endParaRPr lang="en-US" altLang="ja-JP" dirty="0">
              <a:solidFill>
                <a:prstClr val="black"/>
              </a:solidFill>
            </a:endParaRPr>
          </a:p>
        </p:txBody>
      </p:sp>
      <p:sp>
        <p:nvSpPr>
          <p:cNvPr id="49" name="テキスト ボックス 1"/>
          <p:cNvSpPr txBox="1">
            <a:spLocks noChangeArrowheads="1"/>
          </p:cNvSpPr>
          <p:nvPr/>
        </p:nvSpPr>
        <p:spPr bwMode="auto">
          <a:xfrm>
            <a:off x="1524000" y="26135"/>
            <a:ext cx="9144000" cy="584743"/>
          </a:xfrm>
          <a:prstGeom prst="rect">
            <a:avLst/>
          </a:prstGeom>
          <a:gradFill flip="none" rotWithShape="1">
            <a:gsLst>
              <a:gs pos="0">
                <a:srgbClr val="FF9900">
                  <a:tint val="66000"/>
                  <a:satMod val="160000"/>
                </a:srgbClr>
              </a:gs>
              <a:gs pos="50000">
                <a:srgbClr val="FF9900">
                  <a:tint val="44500"/>
                  <a:satMod val="160000"/>
                </a:srgbClr>
              </a:gs>
              <a:gs pos="100000">
                <a:srgbClr val="FF9900">
                  <a:tint val="23500"/>
                  <a:satMod val="160000"/>
                </a:srgbClr>
              </a:gs>
            </a:gsLst>
            <a:lin ang="13500000" scaled="1"/>
            <a:tileRect/>
          </a:gradFill>
          <a:ln w="9525">
            <a:solidFill>
              <a:schemeClr val="tx1"/>
            </a:solidFill>
            <a:miter lim="800000"/>
            <a:headEnd/>
            <a:tailEnd/>
          </a:ln>
          <a:scene3d>
            <a:camera prst="orthographicFront"/>
            <a:lightRig rig="threePt" dir="t"/>
          </a:scene3d>
          <a:sp3d>
            <a:bevelT/>
          </a:sp3d>
        </p:spPr>
        <p:txBody>
          <a:bodyPr wrap="square" lIns="91407" tIns="45704" rIns="91407" bIns="45704">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gn="ctr" eaLnBrk="1" hangingPunct="1"/>
            <a:r>
              <a:rPr lang="ja-JP" altLang="en-US" sz="3200" dirty="0">
                <a:solidFill>
                  <a:prstClr val="black"/>
                </a:solidFill>
              </a:rPr>
              <a:t>アミノ酸ホモキラリティ宇宙起源説</a:t>
            </a:r>
          </a:p>
        </p:txBody>
      </p:sp>
    </p:spTree>
    <p:extLst>
      <p:ext uri="{BB962C8B-B14F-4D97-AF65-F5344CB8AC3E}">
        <p14:creationId xmlns:p14="http://schemas.microsoft.com/office/powerpoint/2010/main" val="4506719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30" descr="D:\Umemura\Umemura1\専攻・学類\大学院\G-COE08\オリオン円偏光（サイエンス）.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6" y="1143001"/>
            <a:ext cx="4600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1" name="Text Box 15"/>
          <p:cNvSpPr txBox="1">
            <a:spLocks noChangeArrowheads="1"/>
          </p:cNvSpPr>
          <p:nvPr/>
        </p:nvSpPr>
        <p:spPr bwMode="auto">
          <a:xfrm>
            <a:off x="1809751" y="1209086"/>
            <a:ext cx="4214813" cy="157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3200">
                <a:solidFill>
                  <a:schemeClr val="tx1"/>
                </a:solidFill>
                <a:latin typeface="Calibri" pitchFamily="34" charset="0"/>
                <a:ea typeface="ＭＳ Ｐゴシック" pitchFamily="50" charset="-128"/>
              </a:defRPr>
            </a:lvl1pPr>
            <a:lvl2pPr>
              <a:defRPr kumimoji="1" sz="2800">
                <a:solidFill>
                  <a:schemeClr val="tx1"/>
                </a:solidFill>
                <a:latin typeface="Calibri" pitchFamily="34" charset="0"/>
                <a:ea typeface="ＭＳ Ｐゴシック" pitchFamily="50" charset="-128"/>
              </a:defRPr>
            </a:lvl2pPr>
            <a:lvl3pPr>
              <a:defRPr kumimoji="1" sz="2400">
                <a:solidFill>
                  <a:schemeClr val="tx1"/>
                </a:solidFill>
                <a:latin typeface="Calibri" pitchFamily="34" charset="0"/>
                <a:ea typeface="ＭＳ Ｐゴシック" pitchFamily="50" charset="-128"/>
              </a:defRPr>
            </a:lvl3pPr>
            <a:lvl4pPr>
              <a:defRPr kumimoji="1" sz="2000">
                <a:solidFill>
                  <a:schemeClr val="tx1"/>
                </a:solidFill>
                <a:latin typeface="Calibri" pitchFamily="34" charset="0"/>
                <a:ea typeface="ＭＳ Ｐゴシック" pitchFamily="50" charset="-128"/>
              </a:defRPr>
            </a:lvl4pPr>
            <a:lvl5pPr>
              <a:defRPr kumimoji="1" sz="2000">
                <a:solidFill>
                  <a:schemeClr val="tx1"/>
                </a:solidFill>
                <a:latin typeface="Calibri" pitchFamily="34" charset="0"/>
                <a:ea typeface="ＭＳ Ｐゴシック" pitchFamily="50" charset="-128"/>
              </a:defRPr>
            </a:lvl5pPr>
            <a:lvl6pPr eaLnBrk="0" fontAlgn="base" hangingPunct="0">
              <a:spcAft>
                <a:spcPct val="0"/>
              </a:spcAft>
              <a:buChar char="»"/>
              <a:defRPr kumimoji="1" sz="2000">
                <a:solidFill>
                  <a:schemeClr val="tx1"/>
                </a:solidFill>
                <a:latin typeface="Calibri" pitchFamily="34" charset="0"/>
                <a:ea typeface="ＭＳ Ｐゴシック" pitchFamily="50" charset="-128"/>
              </a:defRPr>
            </a:lvl6pPr>
            <a:lvl7pPr eaLnBrk="0" fontAlgn="base" hangingPunct="0">
              <a:spcAft>
                <a:spcPct val="0"/>
              </a:spcAft>
              <a:buChar char="»"/>
              <a:defRPr kumimoji="1" sz="2000">
                <a:solidFill>
                  <a:schemeClr val="tx1"/>
                </a:solidFill>
                <a:latin typeface="Calibri" pitchFamily="34" charset="0"/>
                <a:ea typeface="ＭＳ Ｐゴシック" pitchFamily="50" charset="-128"/>
              </a:defRPr>
            </a:lvl7pPr>
            <a:lvl8pPr eaLnBrk="0" fontAlgn="base" hangingPunct="0">
              <a:spcAft>
                <a:spcPct val="0"/>
              </a:spcAft>
              <a:buChar char="»"/>
              <a:defRPr kumimoji="1" sz="2000">
                <a:solidFill>
                  <a:schemeClr val="tx1"/>
                </a:solidFill>
                <a:latin typeface="Calibri" pitchFamily="34" charset="0"/>
                <a:ea typeface="ＭＳ Ｐゴシック" pitchFamily="50" charset="-128"/>
              </a:defRPr>
            </a:lvl8pPr>
            <a:lvl9pPr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600" u="sng" dirty="0">
                <a:solidFill>
                  <a:srgbClr val="000000"/>
                </a:solidFill>
                <a:latin typeface="Arial" pitchFamily="34" charset="0"/>
              </a:rPr>
              <a:t>Bailey et al., 1998, Science, 281, 672 </a:t>
            </a:r>
          </a:p>
          <a:p>
            <a:endParaRPr lang="en-US" altLang="ja-JP" sz="1600" dirty="0">
              <a:solidFill>
                <a:srgbClr val="000000"/>
              </a:solidFill>
              <a:latin typeface="Arial" pitchFamily="34" charset="0"/>
            </a:endParaRPr>
          </a:p>
          <a:p>
            <a:r>
              <a:rPr lang="en-US" altLang="ja-JP" sz="1600" dirty="0">
                <a:solidFill>
                  <a:srgbClr val="000000"/>
                </a:solidFill>
                <a:latin typeface="Arial" pitchFamily="34" charset="0"/>
              </a:rPr>
              <a:t>3.9-m Anglo-Australian Telescope</a:t>
            </a:r>
          </a:p>
          <a:p>
            <a:endParaRPr lang="en-US" altLang="ja-JP" sz="1200" dirty="0">
              <a:solidFill>
                <a:srgbClr val="000000"/>
              </a:solidFill>
              <a:latin typeface="Arial" pitchFamily="34" charset="0"/>
            </a:endParaRPr>
          </a:p>
          <a:p>
            <a:r>
              <a:rPr lang="ja-JP" altLang="en-US" sz="1200" dirty="0">
                <a:solidFill>
                  <a:srgbClr val="000000"/>
                </a:solidFill>
                <a:latin typeface="Arial" pitchFamily="34" charset="0"/>
              </a:rPr>
              <a:t>　</a:t>
            </a:r>
            <a:r>
              <a:rPr lang="ja-JP" altLang="en-US" sz="1800" dirty="0">
                <a:solidFill>
                  <a:srgbClr val="000000"/>
                </a:solidFill>
                <a:latin typeface="Arial" pitchFamily="34" charset="0"/>
              </a:rPr>
              <a:t> 赤外線観測により，オリオン星雲の星形成領域で，強い円偏光成分を発見</a:t>
            </a:r>
          </a:p>
        </p:txBody>
      </p:sp>
      <p:sp>
        <p:nvSpPr>
          <p:cNvPr id="155652" name="テキスト ボックス 3"/>
          <p:cNvSpPr txBox="1">
            <a:spLocks noChangeArrowheads="1"/>
          </p:cNvSpPr>
          <p:nvPr/>
        </p:nvSpPr>
        <p:spPr bwMode="auto">
          <a:xfrm>
            <a:off x="1808163" y="3357564"/>
            <a:ext cx="45993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Calibri" pitchFamily="34" charset="0"/>
                <a:ea typeface="ＭＳ Ｐゴシック" pitchFamily="50" charset="-128"/>
              </a:defRPr>
            </a:lvl1pPr>
            <a:lvl2pPr>
              <a:defRPr kumimoji="1" sz="2800">
                <a:solidFill>
                  <a:schemeClr val="tx1"/>
                </a:solidFill>
                <a:latin typeface="Calibri" pitchFamily="34" charset="0"/>
                <a:ea typeface="ＭＳ Ｐゴシック" pitchFamily="50" charset="-128"/>
              </a:defRPr>
            </a:lvl2pPr>
            <a:lvl3pPr>
              <a:defRPr kumimoji="1" sz="2400">
                <a:solidFill>
                  <a:schemeClr val="tx1"/>
                </a:solidFill>
                <a:latin typeface="Calibri" pitchFamily="34" charset="0"/>
                <a:ea typeface="ＭＳ Ｐゴシック" pitchFamily="50" charset="-128"/>
              </a:defRPr>
            </a:lvl3pPr>
            <a:lvl4pPr>
              <a:defRPr kumimoji="1" sz="2000">
                <a:solidFill>
                  <a:schemeClr val="tx1"/>
                </a:solidFill>
                <a:latin typeface="Calibri" pitchFamily="34" charset="0"/>
                <a:ea typeface="ＭＳ Ｐゴシック" pitchFamily="50" charset="-128"/>
              </a:defRPr>
            </a:lvl4pPr>
            <a:lvl5pPr>
              <a:defRPr kumimoji="1" sz="2000">
                <a:solidFill>
                  <a:schemeClr val="tx1"/>
                </a:solidFill>
                <a:latin typeface="Calibri" pitchFamily="34" charset="0"/>
                <a:ea typeface="ＭＳ Ｐゴシック" pitchFamily="50" charset="-128"/>
              </a:defRPr>
            </a:lvl5pPr>
            <a:lvl6pPr eaLnBrk="0" fontAlgn="base" hangingPunct="0">
              <a:spcAft>
                <a:spcPct val="0"/>
              </a:spcAft>
              <a:buChar char="»"/>
              <a:defRPr kumimoji="1" sz="2000">
                <a:solidFill>
                  <a:schemeClr val="tx1"/>
                </a:solidFill>
                <a:latin typeface="Calibri" pitchFamily="34" charset="0"/>
                <a:ea typeface="ＭＳ Ｐゴシック" pitchFamily="50" charset="-128"/>
              </a:defRPr>
            </a:lvl6pPr>
            <a:lvl7pPr eaLnBrk="0" fontAlgn="base" hangingPunct="0">
              <a:spcAft>
                <a:spcPct val="0"/>
              </a:spcAft>
              <a:buChar char="»"/>
              <a:defRPr kumimoji="1" sz="2000">
                <a:solidFill>
                  <a:schemeClr val="tx1"/>
                </a:solidFill>
                <a:latin typeface="Calibri" pitchFamily="34" charset="0"/>
                <a:ea typeface="ＭＳ Ｐゴシック" pitchFamily="50" charset="-128"/>
              </a:defRPr>
            </a:lvl7pPr>
            <a:lvl8pPr eaLnBrk="0" fontAlgn="base" hangingPunct="0">
              <a:spcAft>
                <a:spcPct val="0"/>
              </a:spcAft>
              <a:buChar char="»"/>
              <a:defRPr kumimoji="1" sz="2000">
                <a:solidFill>
                  <a:schemeClr val="tx1"/>
                </a:solidFill>
                <a:latin typeface="Calibri" pitchFamily="34" charset="0"/>
                <a:ea typeface="ＭＳ Ｐゴシック" pitchFamily="50" charset="-128"/>
              </a:defRPr>
            </a:lvl8pPr>
            <a:lvl9pPr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en-US" altLang="ja-JP" sz="1600" u="sng" dirty="0" err="1">
                <a:solidFill>
                  <a:srgbClr val="000000"/>
                </a:solidFill>
                <a:latin typeface="Arial" pitchFamily="34" charset="0"/>
              </a:rPr>
              <a:t>Fukue</a:t>
            </a:r>
            <a:r>
              <a:rPr lang="en-US" altLang="ja-JP" sz="1600" u="sng" dirty="0">
                <a:solidFill>
                  <a:srgbClr val="000000"/>
                </a:solidFill>
                <a:latin typeface="Arial" pitchFamily="34" charset="0"/>
              </a:rPr>
              <a:t> et al. 2010, </a:t>
            </a:r>
            <a:r>
              <a:rPr lang="en-US" altLang="ja-JP" sz="1600" u="sng" dirty="0" err="1">
                <a:solidFill>
                  <a:srgbClr val="000000"/>
                </a:solidFill>
                <a:latin typeface="Arial" pitchFamily="34" charset="0"/>
              </a:rPr>
              <a:t>Orig</a:t>
            </a:r>
            <a:r>
              <a:rPr lang="en-US" altLang="ja-JP" sz="1600" u="sng" dirty="0">
                <a:solidFill>
                  <a:srgbClr val="000000"/>
                </a:solidFill>
                <a:latin typeface="Arial" pitchFamily="34" charset="0"/>
              </a:rPr>
              <a:t> Life </a:t>
            </a:r>
            <a:r>
              <a:rPr lang="en-US" altLang="ja-JP" sz="1600" u="sng" dirty="0" err="1">
                <a:solidFill>
                  <a:srgbClr val="000000"/>
                </a:solidFill>
                <a:latin typeface="Arial" pitchFamily="34" charset="0"/>
              </a:rPr>
              <a:t>Evol</a:t>
            </a:r>
            <a:r>
              <a:rPr lang="en-US" altLang="ja-JP" sz="1600" u="sng" dirty="0">
                <a:solidFill>
                  <a:srgbClr val="000000"/>
                </a:solidFill>
                <a:latin typeface="Arial" pitchFamily="34" charset="0"/>
              </a:rPr>
              <a:t> </a:t>
            </a:r>
            <a:r>
              <a:rPr lang="en-US" altLang="ja-JP" sz="1600" u="sng" dirty="0" err="1">
                <a:solidFill>
                  <a:srgbClr val="000000"/>
                </a:solidFill>
                <a:latin typeface="Arial" pitchFamily="34" charset="0"/>
              </a:rPr>
              <a:t>Biosph</a:t>
            </a:r>
            <a:r>
              <a:rPr lang="en-US" altLang="ja-JP" sz="1600" u="sng" dirty="0">
                <a:solidFill>
                  <a:srgbClr val="000000"/>
                </a:solidFill>
                <a:latin typeface="Arial" pitchFamily="34" charset="0"/>
              </a:rPr>
              <a:t>, 40, 335</a:t>
            </a:r>
          </a:p>
          <a:p>
            <a:r>
              <a:rPr lang="en-US" altLang="ja-JP" sz="1600" u="sng" dirty="0">
                <a:solidFill>
                  <a:srgbClr val="000000"/>
                </a:solidFill>
                <a:latin typeface="Arial" pitchFamily="34" charset="0"/>
              </a:rPr>
              <a:t>Kwon et al 2014, </a:t>
            </a:r>
            <a:r>
              <a:rPr lang="en-US" altLang="ja-JP" sz="1600" u="sng" dirty="0" err="1">
                <a:solidFill>
                  <a:srgbClr val="000000"/>
                </a:solidFill>
                <a:latin typeface="Arial" pitchFamily="34" charset="0"/>
              </a:rPr>
              <a:t>ApJ</a:t>
            </a:r>
            <a:r>
              <a:rPr lang="en-US" altLang="ja-JP" sz="1600" u="sng" dirty="0">
                <a:solidFill>
                  <a:srgbClr val="000000"/>
                </a:solidFill>
                <a:latin typeface="Arial" pitchFamily="34" charset="0"/>
              </a:rPr>
              <a:t>, 795, L16</a:t>
            </a:r>
          </a:p>
        </p:txBody>
      </p:sp>
      <p:sp>
        <p:nvSpPr>
          <p:cNvPr id="155653" name="テキスト ボックス 4"/>
          <p:cNvSpPr txBox="1">
            <a:spLocks noChangeArrowheads="1"/>
          </p:cNvSpPr>
          <p:nvPr/>
        </p:nvSpPr>
        <p:spPr bwMode="auto">
          <a:xfrm>
            <a:off x="2608179" y="260649"/>
            <a:ext cx="6750566" cy="584775"/>
          </a:xfrm>
          <a:prstGeom prst="rect">
            <a:avLst/>
          </a:prstGeom>
          <a:solidFill>
            <a:srgbClr val="FFFF00"/>
          </a:solidFill>
          <a:ln w="9525">
            <a:solidFill>
              <a:schemeClr val="tx1"/>
            </a:solidFill>
            <a:miter lim="800000"/>
            <a:headEnd/>
            <a:tailEnd/>
          </a:ln>
        </p:spPr>
        <p:txBody>
          <a:bodyPr wrap="none">
            <a:spAutoFit/>
          </a:bodyPr>
          <a:lstStyle>
            <a:lvl1pPr>
              <a:defRPr kumimoji="1" sz="3200">
                <a:solidFill>
                  <a:schemeClr val="tx1"/>
                </a:solidFill>
                <a:latin typeface="Calibri" pitchFamily="34" charset="0"/>
                <a:ea typeface="ＭＳ Ｐゴシック" pitchFamily="50" charset="-128"/>
              </a:defRPr>
            </a:lvl1pPr>
            <a:lvl2pPr>
              <a:defRPr kumimoji="1" sz="2800">
                <a:solidFill>
                  <a:schemeClr val="tx1"/>
                </a:solidFill>
                <a:latin typeface="Calibri" pitchFamily="34" charset="0"/>
                <a:ea typeface="ＭＳ Ｐゴシック" pitchFamily="50" charset="-128"/>
              </a:defRPr>
            </a:lvl2pPr>
            <a:lvl3pPr>
              <a:defRPr kumimoji="1" sz="2400">
                <a:solidFill>
                  <a:schemeClr val="tx1"/>
                </a:solidFill>
                <a:latin typeface="Calibri" pitchFamily="34" charset="0"/>
                <a:ea typeface="ＭＳ Ｐゴシック" pitchFamily="50" charset="-128"/>
              </a:defRPr>
            </a:lvl3pPr>
            <a:lvl4pPr>
              <a:defRPr kumimoji="1" sz="2000">
                <a:solidFill>
                  <a:schemeClr val="tx1"/>
                </a:solidFill>
                <a:latin typeface="Calibri" pitchFamily="34" charset="0"/>
                <a:ea typeface="ＭＳ Ｐゴシック" pitchFamily="50" charset="-128"/>
              </a:defRPr>
            </a:lvl4pPr>
            <a:lvl5pPr>
              <a:defRPr kumimoji="1" sz="2000">
                <a:solidFill>
                  <a:schemeClr val="tx1"/>
                </a:solidFill>
                <a:latin typeface="Calibri" pitchFamily="34" charset="0"/>
                <a:ea typeface="ＭＳ Ｐゴシック" pitchFamily="50" charset="-128"/>
              </a:defRPr>
            </a:lvl5pPr>
            <a:lvl6pPr eaLnBrk="0" fontAlgn="base" hangingPunct="0">
              <a:spcAft>
                <a:spcPct val="0"/>
              </a:spcAft>
              <a:buChar char="»"/>
              <a:defRPr kumimoji="1" sz="2000">
                <a:solidFill>
                  <a:schemeClr val="tx1"/>
                </a:solidFill>
                <a:latin typeface="Calibri" pitchFamily="34" charset="0"/>
                <a:ea typeface="ＭＳ Ｐゴシック" pitchFamily="50" charset="-128"/>
              </a:defRPr>
            </a:lvl6pPr>
            <a:lvl7pPr eaLnBrk="0" fontAlgn="base" hangingPunct="0">
              <a:spcAft>
                <a:spcPct val="0"/>
              </a:spcAft>
              <a:buChar char="»"/>
              <a:defRPr kumimoji="1" sz="2000">
                <a:solidFill>
                  <a:schemeClr val="tx1"/>
                </a:solidFill>
                <a:latin typeface="Calibri" pitchFamily="34" charset="0"/>
                <a:ea typeface="ＭＳ Ｐゴシック" pitchFamily="50" charset="-128"/>
              </a:defRPr>
            </a:lvl7pPr>
            <a:lvl8pPr eaLnBrk="0" fontAlgn="base" hangingPunct="0">
              <a:spcAft>
                <a:spcPct val="0"/>
              </a:spcAft>
              <a:buChar char="»"/>
              <a:defRPr kumimoji="1" sz="2000">
                <a:solidFill>
                  <a:schemeClr val="tx1"/>
                </a:solidFill>
                <a:latin typeface="Calibri" pitchFamily="34" charset="0"/>
                <a:ea typeface="ＭＳ Ｐゴシック" pitchFamily="50" charset="-128"/>
              </a:defRPr>
            </a:lvl8pPr>
            <a:lvl9pPr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dirty="0">
                <a:solidFill>
                  <a:srgbClr val="000000"/>
                </a:solidFill>
                <a:latin typeface="Arial" pitchFamily="34" charset="0"/>
                <a:ea typeface="TBP丸ｺﾞｼｯｸDE"/>
                <a:cs typeface="TBP丸ｺﾞｼｯｸDE"/>
              </a:rPr>
              <a:t>星形成領域における円偏光波の発見</a:t>
            </a:r>
          </a:p>
        </p:txBody>
      </p:sp>
      <p:sp>
        <p:nvSpPr>
          <p:cNvPr id="155654" name="テキスト ボックス 7"/>
          <p:cNvSpPr txBox="1">
            <a:spLocks noChangeArrowheads="1"/>
          </p:cNvSpPr>
          <p:nvPr/>
        </p:nvSpPr>
        <p:spPr bwMode="auto">
          <a:xfrm>
            <a:off x="1809751" y="3986408"/>
            <a:ext cx="34752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3200">
                <a:solidFill>
                  <a:schemeClr val="tx1"/>
                </a:solidFill>
                <a:latin typeface="Calibri" pitchFamily="34" charset="0"/>
                <a:ea typeface="ＭＳ Ｐゴシック" pitchFamily="50" charset="-128"/>
              </a:defRPr>
            </a:lvl1pPr>
            <a:lvl2pPr>
              <a:defRPr kumimoji="1" sz="2800">
                <a:solidFill>
                  <a:schemeClr val="tx1"/>
                </a:solidFill>
                <a:latin typeface="Calibri" pitchFamily="34" charset="0"/>
                <a:ea typeface="ＭＳ Ｐゴシック" pitchFamily="50" charset="-128"/>
              </a:defRPr>
            </a:lvl2pPr>
            <a:lvl3pPr>
              <a:defRPr kumimoji="1" sz="2400">
                <a:solidFill>
                  <a:schemeClr val="tx1"/>
                </a:solidFill>
                <a:latin typeface="Calibri" pitchFamily="34" charset="0"/>
                <a:ea typeface="ＭＳ Ｐゴシック" pitchFamily="50" charset="-128"/>
              </a:defRPr>
            </a:lvl3pPr>
            <a:lvl4pPr>
              <a:defRPr kumimoji="1" sz="2000">
                <a:solidFill>
                  <a:schemeClr val="tx1"/>
                </a:solidFill>
                <a:latin typeface="Calibri" pitchFamily="34" charset="0"/>
                <a:ea typeface="ＭＳ Ｐゴシック" pitchFamily="50" charset="-128"/>
              </a:defRPr>
            </a:lvl4pPr>
            <a:lvl5pPr>
              <a:defRPr kumimoji="1" sz="2000">
                <a:solidFill>
                  <a:schemeClr val="tx1"/>
                </a:solidFill>
                <a:latin typeface="Calibri" pitchFamily="34" charset="0"/>
                <a:ea typeface="ＭＳ Ｐゴシック" pitchFamily="50" charset="-128"/>
              </a:defRPr>
            </a:lvl5pPr>
            <a:lvl6pPr eaLnBrk="0" fontAlgn="base" hangingPunct="0">
              <a:spcAft>
                <a:spcPct val="0"/>
              </a:spcAft>
              <a:buChar char="»"/>
              <a:defRPr kumimoji="1" sz="2000">
                <a:solidFill>
                  <a:schemeClr val="tx1"/>
                </a:solidFill>
                <a:latin typeface="Calibri" pitchFamily="34" charset="0"/>
                <a:ea typeface="ＭＳ Ｐゴシック" pitchFamily="50" charset="-128"/>
              </a:defRPr>
            </a:lvl6pPr>
            <a:lvl7pPr eaLnBrk="0" fontAlgn="base" hangingPunct="0">
              <a:spcAft>
                <a:spcPct val="0"/>
              </a:spcAft>
              <a:buChar char="»"/>
              <a:defRPr kumimoji="1" sz="2000">
                <a:solidFill>
                  <a:schemeClr val="tx1"/>
                </a:solidFill>
                <a:latin typeface="Calibri" pitchFamily="34" charset="0"/>
                <a:ea typeface="ＭＳ Ｐゴシック" pitchFamily="50" charset="-128"/>
              </a:defRPr>
            </a:lvl7pPr>
            <a:lvl8pPr eaLnBrk="0" fontAlgn="base" hangingPunct="0">
              <a:spcAft>
                <a:spcPct val="0"/>
              </a:spcAft>
              <a:buChar char="»"/>
              <a:defRPr kumimoji="1" sz="2000">
                <a:solidFill>
                  <a:schemeClr val="tx1"/>
                </a:solidFill>
                <a:latin typeface="Calibri" pitchFamily="34" charset="0"/>
                <a:ea typeface="ＭＳ Ｐゴシック" pitchFamily="50" charset="-128"/>
              </a:defRPr>
            </a:lvl8pPr>
            <a:lvl9pPr eaLnBrk="0" fontAlgn="base" hangingPunct="0">
              <a:spcAft>
                <a:spcPct val="0"/>
              </a:spcAft>
              <a:buChar char="»"/>
              <a:defRPr kumimoji="1" sz="2000">
                <a:solidFill>
                  <a:schemeClr val="tx1"/>
                </a:solidFill>
                <a:latin typeface="Calibri" pitchFamily="34" charset="0"/>
                <a:ea typeface="ＭＳ Ｐゴシック" pitchFamily="50" charset="-128"/>
              </a:defRPr>
            </a:lvl9pPr>
          </a:lstStyle>
          <a:p>
            <a:r>
              <a:rPr lang="ja-JP" altLang="en-US" sz="1600" dirty="0">
                <a:solidFill>
                  <a:srgbClr val="000000"/>
                </a:solidFill>
                <a:latin typeface="Arial" pitchFamily="34" charset="0"/>
              </a:rPr>
              <a:t>星形成領域に，強い円偏光波を発見</a:t>
            </a:r>
            <a:endParaRPr lang="en-US" altLang="ja-JP" sz="1600" dirty="0">
              <a:solidFill>
                <a:srgbClr val="000000"/>
              </a:solidFill>
              <a:latin typeface="Arial" pitchFamily="34" charset="0"/>
            </a:endParaRPr>
          </a:p>
        </p:txBody>
      </p:sp>
      <p:grpSp>
        <p:nvGrpSpPr>
          <p:cNvPr id="13" name="Group 59"/>
          <p:cNvGrpSpPr>
            <a:grpSpLocks/>
          </p:cNvGrpSpPr>
          <p:nvPr/>
        </p:nvGrpSpPr>
        <p:grpSpPr bwMode="auto">
          <a:xfrm rot="340944">
            <a:off x="2712533" y="5195274"/>
            <a:ext cx="1157160" cy="368928"/>
            <a:chOff x="2820" y="3829"/>
            <a:chExt cx="1356" cy="294"/>
          </a:xfrm>
          <a:noFill/>
        </p:grpSpPr>
        <p:sp>
          <p:nvSpPr>
            <p:cNvPr id="14" name="Freeform 60"/>
            <p:cNvSpPr>
              <a:spLocks/>
            </p:cNvSpPr>
            <p:nvPr/>
          </p:nvSpPr>
          <p:spPr bwMode="auto">
            <a:xfrm>
              <a:off x="2820" y="3829"/>
              <a:ext cx="216" cy="294"/>
            </a:xfrm>
            <a:custGeom>
              <a:avLst/>
              <a:gdLst>
                <a:gd name="T0" fmla="*/ 0 w 2112"/>
                <a:gd name="T1" fmla="*/ 208 h 208"/>
                <a:gd name="T2" fmla="*/ 96 w 2112"/>
                <a:gd name="T3" fmla="*/ 16 h 208"/>
                <a:gd name="T4" fmla="*/ 192 w 2112"/>
                <a:gd name="T5" fmla="*/ 208 h 208"/>
                <a:gd name="T6" fmla="*/ 288 w 2112"/>
                <a:gd name="T7" fmla="*/ 16 h 208"/>
                <a:gd name="T8" fmla="*/ 384 w 2112"/>
                <a:gd name="T9" fmla="*/ 208 h 208"/>
                <a:gd name="T10" fmla="*/ 480 w 2112"/>
                <a:gd name="T11" fmla="*/ 16 h 208"/>
                <a:gd name="T12" fmla="*/ 576 w 2112"/>
                <a:gd name="T13" fmla="*/ 208 h 208"/>
                <a:gd name="T14" fmla="*/ 672 w 2112"/>
                <a:gd name="T15" fmla="*/ 16 h 208"/>
                <a:gd name="T16" fmla="*/ 768 w 2112"/>
                <a:gd name="T17" fmla="*/ 208 h 208"/>
                <a:gd name="T18" fmla="*/ 864 w 2112"/>
                <a:gd name="T19" fmla="*/ 16 h 208"/>
                <a:gd name="T20" fmla="*/ 960 w 2112"/>
                <a:gd name="T21" fmla="*/ 208 h 208"/>
                <a:gd name="T22" fmla="*/ 1056 w 2112"/>
                <a:gd name="T23" fmla="*/ 16 h 208"/>
                <a:gd name="T24" fmla="*/ 1152 w 2112"/>
                <a:gd name="T25" fmla="*/ 208 h 208"/>
                <a:gd name="T26" fmla="*/ 1248 w 2112"/>
                <a:gd name="T27" fmla="*/ 16 h 208"/>
                <a:gd name="T28" fmla="*/ 1344 w 2112"/>
                <a:gd name="T29" fmla="*/ 208 h 208"/>
                <a:gd name="T30" fmla="*/ 1440 w 2112"/>
                <a:gd name="T31" fmla="*/ 16 h 208"/>
                <a:gd name="T32" fmla="*/ 1536 w 2112"/>
                <a:gd name="T33" fmla="*/ 208 h 208"/>
                <a:gd name="T34" fmla="*/ 1632 w 2112"/>
                <a:gd name="T35" fmla="*/ 16 h 208"/>
                <a:gd name="T36" fmla="*/ 1728 w 2112"/>
                <a:gd name="T37" fmla="*/ 208 h 208"/>
                <a:gd name="T38" fmla="*/ 1824 w 2112"/>
                <a:gd name="T39" fmla="*/ 16 h 208"/>
                <a:gd name="T40" fmla="*/ 1920 w 2112"/>
                <a:gd name="T41" fmla="*/ 208 h 208"/>
                <a:gd name="T42" fmla="*/ 2016 w 2112"/>
                <a:gd name="T43" fmla="*/ 16 h 208"/>
                <a:gd name="T44" fmla="*/ 2112 w 2112"/>
                <a:gd name="T45" fmla="*/ 112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12"/>
                <a:gd name="T70" fmla="*/ 0 h 208"/>
                <a:gd name="T71" fmla="*/ 2112 w 2112"/>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12" h="208">
                  <a:moveTo>
                    <a:pt x="0" y="208"/>
                  </a:moveTo>
                  <a:cubicBezTo>
                    <a:pt x="32" y="112"/>
                    <a:pt x="64" y="16"/>
                    <a:pt x="96" y="16"/>
                  </a:cubicBezTo>
                  <a:cubicBezTo>
                    <a:pt x="128" y="16"/>
                    <a:pt x="160" y="208"/>
                    <a:pt x="192" y="208"/>
                  </a:cubicBezTo>
                  <a:cubicBezTo>
                    <a:pt x="224" y="208"/>
                    <a:pt x="256" y="16"/>
                    <a:pt x="288" y="16"/>
                  </a:cubicBezTo>
                  <a:cubicBezTo>
                    <a:pt x="320" y="16"/>
                    <a:pt x="352" y="208"/>
                    <a:pt x="384" y="208"/>
                  </a:cubicBezTo>
                  <a:cubicBezTo>
                    <a:pt x="416" y="208"/>
                    <a:pt x="448" y="16"/>
                    <a:pt x="480" y="16"/>
                  </a:cubicBezTo>
                  <a:cubicBezTo>
                    <a:pt x="512" y="16"/>
                    <a:pt x="544" y="208"/>
                    <a:pt x="576" y="208"/>
                  </a:cubicBezTo>
                  <a:cubicBezTo>
                    <a:pt x="608" y="208"/>
                    <a:pt x="640" y="16"/>
                    <a:pt x="672" y="16"/>
                  </a:cubicBezTo>
                  <a:cubicBezTo>
                    <a:pt x="704" y="16"/>
                    <a:pt x="736" y="208"/>
                    <a:pt x="768" y="208"/>
                  </a:cubicBezTo>
                  <a:cubicBezTo>
                    <a:pt x="800" y="208"/>
                    <a:pt x="832" y="16"/>
                    <a:pt x="864" y="16"/>
                  </a:cubicBezTo>
                  <a:cubicBezTo>
                    <a:pt x="896" y="16"/>
                    <a:pt x="928" y="208"/>
                    <a:pt x="960" y="208"/>
                  </a:cubicBezTo>
                  <a:cubicBezTo>
                    <a:pt x="992" y="208"/>
                    <a:pt x="1024" y="16"/>
                    <a:pt x="1056" y="16"/>
                  </a:cubicBezTo>
                  <a:cubicBezTo>
                    <a:pt x="1088" y="16"/>
                    <a:pt x="1120" y="208"/>
                    <a:pt x="1152" y="208"/>
                  </a:cubicBezTo>
                  <a:cubicBezTo>
                    <a:pt x="1184" y="208"/>
                    <a:pt x="1216" y="16"/>
                    <a:pt x="1248" y="16"/>
                  </a:cubicBezTo>
                  <a:cubicBezTo>
                    <a:pt x="1280" y="16"/>
                    <a:pt x="1312" y="208"/>
                    <a:pt x="1344" y="208"/>
                  </a:cubicBezTo>
                  <a:cubicBezTo>
                    <a:pt x="1376" y="208"/>
                    <a:pt x="1408" y="16"/>
                    <a:pt x="1440" y="16"/>
                  </a:cubicBezTo>
                  <a:cubicBezTo>
                    <a:pt x="1472" y="16"/>
                    <a:pt x="1504" y="208"/>
                    <a:pt x="1536" y="208"/>
                  </a:cubicBezTo>
                  <a:cubicBezTo>
                    <a:pt x="1568" y="208"/>
                    <a:pt x="1600" y="16"/>
                    <a:pt x="1632" y="16"/>
                  </a:cubicBezTo>
                  <a:cubicBezTo>
                    <a:pt x="1664" y="16"/>
                    <a:pt x="1696" y="208"/>
                    <a:pt x="1728" y="208"/>
                  </a:cubicBezTo>
                  <a:cubicBezTo>
                    <a:pt x="1760" y="208"/>
                    <a:pt x="1792" y="16"/>
                    <a:pt x="1824" y="16"/>
                  </a:cubicBezTo>
                  <a:cubicBezTo>
                    <a:pt x="1856" y="16"/>
                    <a:pt x="1888" y="208"/>
                    <a:pt x="1920" y="208"/>
                  </a:cubicBezTo>
                  <a:cubicBezTo>
                    <a:pt x="1952" y="208"/>
                    <a:pt x="1984" y="32"/>
                    <a:pt x="2016" y="16"/>
                  </a:cubicBezTo>
                  <a:cubicBezTo>
                    <a:pt x="2048" y="0"/>
                    <a:pt x="2080" y="56"/>
                    <a:pt x="2112" y="112"/>
                  </a:cubicBezTo>
                </a:path>
              </a:pathLst>
            </a:custGeom>
            <a:grpFill/>
            <a:ln w="19050">
              <a:solidFill>
                <a:srgbClr val="FF0000"/>
              </a:solidFill>
              <a:round/>
              <a:headEnd/>
              <a:tailEnd/>
            </a:ln>
          </p:spPr>
          <p:txBody>
            <a:bodyPr wrap="none" anchor="ctr">
              <a:spAutoFit/>
            </a:bodyPr>
            <a:lstStyle/>
            <a:p>
              <a:pPr eaLnBrk="0" hangingPunct="0"/>
              <a:endParaRPr lang="ja-JP" altLang="en-US">
                <a:solidFill>
                  <a:srgbClr val="EEECE1"/>
                </a:solidFill>
                <a:ea typeface="ＭＳ Ｐゴシック" pitchFamily="50" charset="-128"/>
              </a:endParaRPr>
            </a:p>
          </p:txBody>
        </p:sp>
        <p:sp>
          <p:nvSpPr>
            <p:cNvPr id="15" name="Line 61"/>
            <p:cNvSpPr>
              <a:spLocks noChangeShapeType="1"/>
            </p:cNvSpPr>
            <p:nvPr/>
          </p:nvSpPr>
          <p:spPr bwMode="auto">
            <a:xfrm>
              <a:off x="3984" y="3984"/>
              <a:ext cx="192" cy="0"/>
            </a:xfrm>
            <a:prstGeom prst="line">
              <a:avLst/>
            </a:prstGeom>
            <a:grpFill/>
            <a:ln w="19050">
              <a:solidFill>
                <a:srgbClr val="FF0000"/>
              </a:solidFill>
              <a:round/>
              <a:headEnd/>
              <a:tailEnd type="triangle" w="med" len="med"/>
            </a:ln>
          </p:spPr>
          <p:txBody>
            <a:bodyPr wrap="none" anchor="ctr">
              <a:spAutoFit/>
            </a:bodyPr>
            <a:lstStyle/>
            <a:p>
              <a:pPr eaLnBrk="0" hangingPunct="0"/>
              <a:endParaRPr lang="ja-JP" altLang="en-US">
                <a:solidFill>
                  <a:srgbClr val="EEECE1"/>
                </a:solidFill>
                <a:ea typeface="ＭＳ Ｐゴシック" pitchFamily="50" charset="-128"/>
              </a:endParaRPr>
            </a:p>
          </p:txBody>
        </p:sp>
      </p:grpSp>
      <p:sp>
        <p:nvSpPr>
          <p:cNvPr id="19" name="テキスト ボックス 18"/>
          <p:cNvSpPr txBox="1"/>
          <p:nvPr/>
        </p:nvSpPr>
        <p:spPr>
          <a:xfrm>
            <a:off x="2057559" y="6051495"/>
            <a:ext cx="1417376" cy="400110"/>
          </a:xfrm>
          <a:prstGeom prst="rect">
            <a:avLst/>
          </a:prstGeom>
          <a:noFill/>
        </p:spPr>
        <p:txBody>
          <a:bodyPr wrap="none" rtlCol="0">
            <a:spAutoFit/>
          </a:bodyPr>
          <a:lstStyle/>
          <a:p>
            <a:pPr eaLnBrk="0" hangingPunct="0"/>
            <a:r>
              <a:rPr lang="ja-JP" altLang="en-US" sz="2000" dirty="0">
                <a:solidFill>
                  <a:prstClr val="black"/>
                </a:solidFill>
                <a:ea typeface="ＭＳ Ｐゴシック" pitchFamily="50" charset="-128"/>
              </a:rPr>
              <a:t>星からの光</a:t>
            </a:r>
          </a:p>
        </p:txBody>
      </p:sp>
      <p:cxnSp>
        <p:nvCxnSpPr>
          <p:cNvPr id="20" name="直線矢印コネクタ 19"/>
          <p:cNvCxnSpPr/>
          <p:nvPr/>
        </p:nvCxnSpPr>
        <p:spPr>
          <a:xfrm flipV="1">
            <a:off x="3629030" y="5013701"/>
            <a:ext cx="460993" cy="13952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781430" y="5013701"/>
            <a:ext cx="460993" cy="13952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3943358" y="5034630"/>
            <a:ext cx="460993" cy="13952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3696127" y="4575170"/>
            <a:ext cx="1588897" cy="400110"/>
          </a:xfrm>
          <a:prstGeom prst="rect">
            <a:avLst/>
          </a:prstGeom>
          <a:noFill/>
        </p:spPr>
        <p:txBody>
          <a:bodyPr wrap="none" rtlCol="0">
            <a:spAutoFit/>
          </a:bodyPr>
          <a:lstStyle/>
          <a:p>
            <a:pPr eaLnBrk="0" hangingPunct="0"/>
            <a:r>
              <a:rPr lang="ja-JP" altLang="en-US" sz="2000" dirty="0">
                <a:solidFill>
                  <a:prstClr val="black"/>
                </a:solidFill>
                <a:ea typeface="ＭＳ Ｐゴシック" pitchFamily="50" charset="-128"/>
              </a:rPr>
              <a:t>磁場＆ダスト</a:t>
            </a:r>
          </a:p>
        </p:txBody>
      </p:sp>
      <p:grpSp>
        <p:nvGrpSpPr>
          <p:cNvPr id="24" name="Group 59"/>
          <p:cNvGrpSpPr>
            <a:grpSpLocks/>
          </p:cNvGrpSpPr>
          <p:nvPr/>
        </p:nvGrpSpPr>
        <p:grpSpPr bwMode="auto">
          <a:xfrm rot="174677">
            <a:off x="4972498" y="5502813"/>
            <a:ext cx="1096855" cy="369878"/>
            <a:chOff x="2813" y="3828"/>
            <a:chExt cx="1363" cy="297"/>
          </a:xfrm>
          <a:solidFill>
            <a:srgbClr val="FFFF00"/>
          </a:solidFill>
        </p:grpSpPr>
        <p:sp>
          <p:nvSpPr>
            <p:cNvPr id="25" name="Freeform 60"/>
            <p:cNvSpPr>
              <a:spLocks/>
            </p:cNvSpPr>
            <p:nvPr/>
          </p:nvSpPr>
          <p:spPr bwMode="auto">
            <a:xfrm>
              <a:off x="2813" y="3828"/>
              <a:ext cx="230" cy="297"/>
            </a:xfrm>
            <a:custGeom>
              <a:avLst/>
              <a:gdLst>
                <a:gd name="T0" fmla="*/ 0 w 2112"/>
                <a:gd name="T1" fmla="*/ 208 h 208"/>
                <a:gd name="T2" fmla="*/ 96 w 2112"/>
                <a:gd name="T3" fmla="*/ 16 h 208"/>
                <a:gd name="T4" fmla="*/ 192 w 2112"/>
                <a:gd name="T5" fmla="*/ 208 h 208"/>
                <a:gd name="T6" fmla="*/ 288 w 2112"/>
                <a:gd name="T7" fmla="*/ 16 h 208"/>
                <a:gd name="T8" fmla="*/ 384 w 2112"/>
                <a:gd name="T9" fmla="*/ 208 h 208"/>
                <a:gd name="T10" fmla="*/ 480 w 2112"/>
                <a:gd name="T11" fmla="*/ 16 h 208"/>
                <a:gd name="T12" fmla="*/ 576 w 2112"/>
                <a:gd name="T13" fmla="*/ 208 h 208"/>
                <a:gd name="T14" fmla="*/ 672 w 2112"/>
                <a:gd name="T15" fmla="*/ 16 h 208"/>
                <a:gd name="T16" fmla="*/ 768 w 2112"/>
                <a:gd name="T17" fmla="*/ 208 h 208"/>
                <a:gd name="T18" fmla="*/ 864 w 2112"/>
                <a:gd name="T19" fmla="*/ 16 h 208"/>
                <a:gd name="T20" fmla="*/ 960 w 2112"/>
                <a:gd name="T21" fmla="*/ 208 h 208"/>
                <a:gd name="T22" fmla="*/ 1056 w 2112"/>
                <a:gd name="T23" fmla="*/ 16 h 208"/>
                <a:gd name="T24" fmla="*/ 1152 w 2112"/>
                <a:gd name="T25" fmla="*/ 208 h 208"/>
                <a:gd name="T26" fmla="*/ 1248 w 2112"/>
                <a:gd name="T27" fmla="*/ 16 h 208"/>
                <a:gd name="T28" fmla="*/ 1344 w 2112"/>
                <a:gd name="T29" fmla="*/ 208 h 208"/>
                <a:gd name="T30" fmla="*/ 1440 w 2112"/>
                <a:gd name="T31" fmla="*/ 16 h 208"/>
                <a:gd name="T32" fmla="*/ 1536 w 2112"/>
                <a:gd name="T33" fmla="*/ 208 h 208"/>
                <a:gd name="T34" fmla="*/ 1632 w 2112"/>
                <a:gd name="T35" fmla="*/ 16 h 208"/>
                <a:gd name="T36" fmla="*/ 1728 w 2112"/>
                <a:gd name="T37" fmla="*/ 208 h 208"/>
                <a:gd name="T38" fmla="*/ 1824 w 2112"/>
                <a:gd name="T39" fmla="*/ 16 h 208"/>
                <a:gd name="T40" fmla="*/ 1920 w 2112"/>
                <a:gd name="T41" fmla="*/ 208 h 208"/>
                <a:gd name="T42" fmla="*/ 2016 w 2112"/>
                <a:gd name="T43" fmla="*/ 16 h 208"/>
                <a:gd name="T44" fmla="*/ 2112 w 2112"/>
                <a:gd name="T45" fmla="*/ 112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12"/>
                <a:gd name="T70" fmla="*/ 0 h 208"/>
                <a:gd name="T71" fmla="*/ 2112 w 2112"/>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12" h="208">
                  <a:moveTo>
                    <a:pt x="0" y="208"/>
                  </a:moveTo>
                  <a:cubicBezTo>
                    <a:pt x="32" y="112"/>
                    <a:pt x="64" y="16"/>
                    <a:pt x="96" y="16"/>
                  </a:cubicBezTo>
                  <a:cubicBezTo>
                    <a:pt x="128" y="16"/>
                    <a:pt x="160" y="208"/>
                    <a:pt x="192" y="208"/>
                  </a:cubicBezTo>
                  <a:cubicBezTo>
                    <a:pt x="224" y="208"/>
                    <a:pt x="256" y="16"/>
                    <a:pt x="288" y="16"/>
                  </a:cubicBezTo>
                  <a:cubicBezTo>
                    <a:pt x="320" y="16"/>
                    <a:pt x="352" y="208"/>
                    <a:pt x="384" y="208"/>
                  </a:cubicBezTo>
                  <a:cubicBezTo>
                    <a:pt x="416" y="208"/>
                    <a:pt x="448" y="16"/>
                    <a:pt x="480" y="16"/>
                  </a:cubicBezTo>
                  <a:cubicBezTo>
                    <a:pt x="512" y="16"/>
                    <a:pt x="544" y="208"/>
                    <a:pt x="576" y="208"/>
                  </a:cubicBezTo>
                  <a:cubicBezTo>
                    <a:pt x="608" y="208"/>
                    <a:pt x="640" y="16"/>
                    <a:pt x="672" y="16"/>
                  </a:cubicBezTo>
                  <a:cubicBezTo>
                    <a:pt x="704" y="16"/>
                    <a:pt x="736" y="208"/>
                    <a:pt x="768" y="208"/>
                  </a:cubicBezTo>
                  <a:cubicBezTo>
                    <a:pt x="800" y="208"/>
                    <a:pt x="832" y="16"/>
                    <a:pt x="864" y="16"/>
                  </a:cubicBezTo>
                  <a:cubicBezTo>
                    <a:pt x="896" y="16"/>
                    <a:pt x="928" y="208"/>
                    <a:pt x="960" y="208"/>
                  </a:cubicBezTo>
                  <a:cubicBezTo>
                    <a:pt x="992" y="208"/>
                    <a:pt x="1024" y="16"/>
                    <a:pt x="1056" y="16"/>
                  </a:cubicBezTo>
                  <a:cubicBezTo>
                    <a:pt x="1088" y="16"/>
                    <a:pt x="1120" y="208"/>
                    <a:pt x="1152" y="208"/>
                  </a:cubicBezTo>
                  <a:cubicBezTo>
                    <a:pt x="1184" y="208"/>
                    <a:pt x="1216" y="16"/>
                    <a:pt x="1248" y="16"/>
                  </a:cubicBezTo>
                  <a:cubicBezTo>
                    <a:pt x="1280" y="16"/>
                    <a:pt x="1312" y="208"/>
                    <a:pt x="1344" y="208"/>
                  </a:cubicBezTo>
                  <a:cubicBezTo>
                    <a:pt x="1376" y="208"/>
                    <a:pt x="1408" y="16"/>
                    <a:pt x="1440" y="16"/>
                  </a:cubicBezTo>
                  <a:cubicBezTo>
                    <a:pt x="1472" y="16"/>
                    <a:pt x="1504" y="208"/>
                    <a:pt x="1536" y="208"/>
                  </a:cubicBezTo>
                  <a:cubicBezTo>
                    <a:pt x="1568" y="208"/>
                    <a:pt x="1600" y="16"/>
                    <a:pt x="1632" y="16"/>
                  </a:cubicBezTo>
                  <a:cubicBezTo>
                    <a:pt x="1664" y="16"/>
                    <a:pt x="1696" y="208"/>
                    <a:pt x="1728" y="208"/>
                  </a:cubicBezTo>
                  <a:cubicBezTo>
                    <a:pt x="1760" y="208"/>
                    <a:pt x="1792" y="16"/>
                    <a:pt x="1824" y="16"/>
                  </a:cubicBezTo>
                  <a:cubicBezTo>
                    <a:pt x="1856" y="16"/>
                    <a:pt x="1888" y="208"/>
                    <a:pt x="1920" y="208"/>
                  </a:cubicBezTo>
                  <a:cubicBezTo>
                    <a:pt x="1952" y="208"/>
                    <a:pt x="1984" y="32"/>
                    <a:pt x="2016" y="16"/>
                  </a:cubicBezTo>
                  <a:cubicBezTo>
                    <a:pt x="2048" y="0"/>
                    <a:pt x="2080" y="56"/>
                    <a:pt x="2112" y="112"/>
                  </a:cubicBezTo>
                </a:path>
              </a:pathLst>
            </a:custGeom>
            <a:solidFill>
              <a:srgbClr val="FF0000"/>
            </a:solidFill>
            <a:ln w="19050">
              <a:solidFill>
                <a:srgbClr val="FF0000"/>
              </a:solidFill>
              <a:round/>
              <a:headEnd/>
              <a:tailEnd/>
            </a:ln>
          </p:spPr>
          <p:txBody>
            <a:bodyPr wrap="none" anchor="ctr">
              <a:spAutoFit/>
            </a:bodyPr>
            <a:lstStyle/>
            <a:p>
              <a:pPr eaLnBrk="0" hangingPunct="0"/>
              <a:endParaRPr lang="ja-JP" altLang="en-US">
                <a:solidFill>
                  <a:srgbClr val="EEECE1"/>
                </a:solidFill>
                <a:ea typeface="ＭＳ Ｐゴシック" pitchFamily="50" charset="-128"/>
              </a:endParaRPr>
            </a:p>
          </p:txBody>
        </p:sp>
        <p:sp>
          <p:nvSpPr>
            <p:cNvPr id="26" name="Line 61"/>
            <p:cNvSpPr>
              <a:spLocks noChangeShapeType="1"/>
            </p:cNvSpPr>
            <p:nvPr/>
          </p:nvSpPr>
          <p:spPr bwMode="auto">
            <a:xfrm>
              <a:off x="3984" y="3984"/>
              <a:ext cx="192" cy="0"/>
            </a:xfrm>
            <a:prstGeom prst="line">
              <a:avLst/>
            </a:prstGeom>
            <a:grpFill/>
            <a:ln w="19050">
              <a:solidFill>
                <a:srgbClr val="FF0000"/>
              </a:solidFill>
              <a:round/>
              <a:headEnd/>
              <a:tailEnd type="triangle" w="med" len="med"/>
            </a:ln>
          </p:spPr>
          <p:txBody>
            <a:bodyPr wrap="none" anchor="ctr">
              <a:spAutoFit/>
            </a:bodyPr>
            <a:lstStyle/>
            <a:p>
              <a:pPr eaLnBrk="0" hangingPunct="0"/>
              <a:endParaRPr lang="ja-JP" altLang="en-US">
                <a:solidFill>
                  <a:srgbClr val="EEECE1"/>
                </a:solidFill>
                <a:ea typeface="ＭＳ Ｐゴシック" pitchFamily="50" charset="-128"/>
              </a:endParaRPr>
            </a:p>
          </p:txBody>
        </p:sp>
      </p:grpSp>
      <p:sp>
        <p:nvSpPr>
          <p:cNvPr id="27" name="テキスト ボックス 26"/>
          <p:cNvSpPr txBox="1"/>
          <p:nvPr/>
        </p:nvSpPr>
        <p:spPr>
          <a:xfrm>
            <a:off x="4207444" y="5900313"/>
            <a:ext cx="954107" cy="400110"/>
          </a:xfrm>
          <a:prstGeom prst="rect">
            <a:avLst/>
          </a:prstGeom>
          <a:noFill/>
        </p:spPr>
        <p:txBody>
          <a:bodyPr wrap="none" rtlCol="0">
            <a:spAutoFit/>
          </a:bodyPr>
          <a:lstStyle/>
          <a:p>
            <a:pPr eaLnBrk="0" hangingPunct="0"/>
            <a:r>
              <a:rPr lang="ja-JP" altLang="en-US" sz="2000" dirty="0">
                <a:solidFill>
                  <a:prstClr val="black"/>
                </a:solidFill>
                <a:ea typeface="ＭＳ Ｐゴシック" pitchFamily="50" charset="-128"/>
              </a:rPr>
              <a:t>円偏光</a:t>
            </a:r>
          </a:p>
        </p:txBody>
      </p:sp>
      <p:grpSp>
        <p:nvGrpSpPr>
          <p:cNvPr id="28" name="Group 59"/>
          <p:cNvGrpSpPr>
            <a:grpSpLocks/>
          </p:cNvGrpSpPr>
          <p:nvPr/>
        </p:nvGrpSpPr>
        <p:grpSpPr bwMode="auto">
          <a:xfrm rot="21370672">
            <a:off x="2723230" y="5616495"/>
            <a:ext cx="1157160" cy="368928"/>
            <a:chOff x="2820" y="3829"/>
            <a:chExt cx="1356" cy="294"/>
          </a:xfrm>
          <a:noFill/>
        </p:grpSpPr>
        <p:sp>
          <p:nvSpPr>
            <p:cNvPr id="29" name="Freeform 60"/>
            <p:cNvSpPr>
              <a:spLocks/>
            </p:cNvSpPr>
            <p:nvPr/>
          </p:nvSpPr>
          <p:spPr bwMode="auto">
            <a:xfrm>
              <a:off x="2820" y="3829"/>
              <a:ext cx="216" cy="294"/>
            </a:xfrm>
            <a:custGeom>
              <a:avLst/>
              <a:gdLst>
                <a:gd name="T0" fmla="*/ 0 w 2112"/>
                <a:gd name="T1" fmla="*/ 208 h 208"/>
                <a:gd name="T2" fmla="*/ 96 w 2112"/>
                <a:gd name="T3" fmla="*/ 16 h 208"/>
                <a:gd name="T4" fmla="*/ 192 w 2112"/>
                <a:gd name="T5" fmla="*/ 208 h 208"/>
                <a:gd name="T6" fmla="*/ 288 w 2112"/>
                <a:gd name="T7" fmla="*/ 16 h 208"/>
                <a:gd name="T8" fmla="*/ 384 w 2112"/>
                <a:gd name="T9" fmla="*/ 208 h 208"/>
                <a:gd name="T10" fmla="*/ 480 w 2112"/>
                <a:gd name="T11" fmla="*/ 16 h 208"/>
                <a:gd name="T12" fmla="*/ 576 w 2112"/>
                <a:gd name="T13" fmla="*/ 208 h 208"/>
                <a:gd name="T14" fmla="*/ 672 w 2112"/>
                <a:gd name="T15" fmla="*/ 16 h 208"/>
                <a:gd name="T16" fmla="*/ 768 w 2112"/>
                <a:gd name="T17" fmla="*/ 208 h 208"/>
                <a:gd name="T18" fmla="*/ 864 w 2112"/>
                <a:gd name="T19" fmla="*/ 16 h 208"/>
                <a:gd name="T20" fmla="*/ 960 w 2112"/>
                <a:gd name="T21" fmla="*/ 208 h 208"/>
                <a:gd name="T22" fmla="*/ 1056 w 2112"/>
                <a:gd name="T23" fmla="*/ 16 h 208"/>
                <a:gd name="T24" fmla="*/ 1152 w 2112"/>
                <a:gd name="T25" fmla="*/ 208 h 208"/>
                <a:gd name="T26" fmla="*/ 1248 w 2112"/>
                <a:gd name="T27" fmla="*/ 16 h 208"/>
                <a:gd name="T28" fmla="*/ 1344 w 2112"/>
                <a:gd name="T29" fmla="*/ 208 h 208"/>
                <a:gd name="T30" fmla="*/ 1440 w 2112"/>
                <a:gd name="T31" fmla="*/ 16 h 208"/>
                <a:gd name="T32" fmla="*/ 1536 w 2112"/>
                <a:gd name="T33" fmla="*/ 208 h 208"/>
                <a:gd name="T34" fmla="*/ 1632 w 2112"/>
                <a:gd name="T35" fmla="*/ 16 h 208"/>
                <a:gd name="T36" fmla="*/ 1728 w 2112"/>
                <a:gd name="T37" fmla="*/ 208 h 208"/>
                <a:gd name="T38" fmla="*/ 1824 w 2112"/>
                <a:gd name="T39" fmla="*/ 16 h 208"/>
                <a:gd name="T40" fmla="*/ 1920 w 2112"/>
                <a:gd name="T41" fmla="*/ 208 h 208"/>
                <a:gd name="T42" fmla="*/ 2016 w 2112"/>
                <a:gd name="T43" fmla="*/ 16 h 208"/>
                <a:gd name="T44" fmla="*/ 2112 w 2112"/>
                <a:gd name="T45" fmla="*/ 112 h 208"/>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12"/>
                <a:gd name="T70" fmla="*/ 0 h 208"/>
                <a:gd name="T71" fmla="*/ 2112 w 2112"/>
                <a:gd name="T72" fmla="*/ 208 h 208"/>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12" h="208">
                  <a:moveTo>
                    <a:pt x="0" y="208"/>
                  </a:moveTo>
                  <a:cubicBezTo>
                    <a:pt x="32" y="112"/>
                    <a:pt x="64" y="16"/>
                    <a:pt x="96" y="16"/>
                  </a:cubicBezTo>
                  <a:cubicBezTo>
                    <a:pt x="128" y="16"/>
                    <a:pt x="160" y="208"/>
                    <a:pt x="192" y="208"/>
                  </a:cubicBezTo>
                  <a:cubicBezTo>
                    <a:pt x="224" y="208"/>
                    <a:pt x="256" y="16"/>
                    <a:pt x="288" y="16"/>
                  </a:cubicBezTo>
                  <a:cubicBezTo>
                    <a:pt x="320" y="16"/>
                    <a:pt x="352" y="208"/>
                    <a:pt x="384" y="208"/>
                  </a:cubicBezTo>
                  <a:cubicBezTo>
                    <a:pt x="416" y="208"/>
                    <a:pt x="448" y="16"/>
                    <a:pt x="480" y="16"/>
                  </a:cubicBezTo>
                  <a:cubicBezTo>
                    <a:pt x="512" y="16"/>
                    <a:pt x="544" y="208"/>
                    <a:pt x="576" y="208"/>
                  </a:cubicBezTo>
                  <a:cubicBezTo>
                    <a:pt x="608" y="208"/>
                    <a:pt x="640" y="16"/>
                    <a:pt x="672" y="16"/>
                  </a:cubicBezTo>
                  <a:cubicBezTo>
                    <a:pt x="704" y="16"/>
                    <a:pt x="736" y="208"/>
                    <a:pt x="768" y="208"/>
                  </a:cubicBezTo>
                  <a:cubicBezTo>
                    <a:pt x="800" y="208"/>
                    <a:pt x="832" y="16"/>
                    <a:pt x="864" y="16"/>
                  </a:cubicBezTo>
                  <a:cubicBezTo>
                    <a:pt x="896" y="16"/>
                    <a:pt x="928" y="208"/>
                    <a:pt x="960" y="208"/>
                  </a:cubicBezTo>
                  <a:cubicBezTo>
                    <a:pt x="992" y="208"/>
                    <a:pt x="1024" y="16"/>
                    <a:pt x="1056" y="16"/>
                  </a:cubicBezTo>
                  <a:cubicBezTo>
                    <a:pt x="1088" y="16"/>
                    <a:pt x="1120" y="208"/>
                    <a:pt x="1152" y="208"/>
                  </a:cubicBezTo>
                  <a:cubicBezTo>
                    <a:pt x="1184" y="208"/>
                    <a:pt x="1216" y="16"/>
                    <a:pt x="1248" y="16"/>
                  </a:cubicBezTo>
                  <a:cubicBezTo>
                    <a:pt x="1280" y="16"/>
                    <a:pt x="1312" y="208"/>
                    <a:pt x="1344" y="208"/>
                  </a:cubicBezTo>
                  <a:cubicBezTo>
                    <a:pt x="1376" y="208"/>
                    <a:pt x="1408" y="16"/>
                    <a:pt x="1440" y="16"/>
                  </a:cubicBezTo>
                  <a:cubicBezTo>
                    <a:pt x="1472" y="16"/>
                    <a:pt x="1504" y="208"/>
                    <a:pt x="1536" y="208"/>
                  </a:cubicBezTo>
                  <a:cubicBezTo>
                    <a:pt x="1568" y="208"/>
                    <a:pt x="1600" y="16"/>
                    <a:pt x="1632" y="16"/>
                  </a:cubicBezTo>
                  <a:cubicBezTo>
                    <a:pt x="1664" y="16"/>
                    <a:pt x="1696" y="208"/>
                    <a:pt x="1728" y="208"/>
                  </a:cubicBezTo>
                  <a:cubicBezTo>
                    <a:pt x="1760" y="208"/>
                    <a:pt x="1792" y="16"/>
                    <a:pt x="1824" y="16"/>
                  </a:cubicBezTo>
                  <a:cubicBezTo>
                    <a:pt x="1856" y="16"/>
                    <a:pt x="1888" y="208"/>
                    <a:pt x="1920" y="208"/>
                  </a:cubicBezTo>
                  <a:cubicBezTo>
                    <a:pt x="1952" y="208"/>
                    <a:pt x="1984" y="32"/>
                    <a:pt x="2016" y="16"/>
                  </a:cubicBezTo>
                  <a:cubicBezTo>
                    <a:pt x="2048" y="0"/>
                    <a:pt x="2080" y="56"/>
                    <a:pt x="2112" y="112"/>
                  </a:cubicBezTo>
                </a:path>
              </a:pathLst>
            </a:custGeom>
            <a:grpFill/>
            <a:ln w="19050">
              <a:solidFill>
                <a:srgbClr val="FF0000"/>
              </a:solidFill>
              <a:round/>
              <a:headEnd/>
              <a:tailEnd/>
            </a:ln>
          </p:spPr>
          <p:txBody>
            <a:bodyPr wrap="none" anchor="ctr">
              <a:spAutoFit/>
            </a:bodyPr>
            <a:lstStyle/>
            <a:p>
              <a:pPr eaLnBrk="0" hangingPunct="0"/>
              <a:endParaRPr lang="ja-JP" altLang="en-US">
                <a:solidFill>
                  <a:srgbClr val="EEECE1"/>
                </a:solidFill>
                <a:ea typeface="ＭＳ Ｐゴシック" pitchFamily="50" charset="-128"/>
              </a:endParaRPr>
            </a:p>
          </p:txBody>
        </p:sp>
        <p:sp>
          <p:nvSpPr>
            <p:cNvPr id="30" name="Line 61"/>
            <p:cNvSpPr>
              <a:spLocks noChangeShapeType="1"/>
            </p:cNvSpPr>
            <p:nvPr/>
          </p:nvSpPr>
          <p:spPr bwMode="auto">
            <a:xfrm>
              <a:off x="3984" y="3984"/>
              <a:ext cx="192" cy="0"/>
            </a:xfrm>
            <a:prstGeom prst="line">
              <a:avLst/>
            </a:prstGeom>
            <a:grpFill/>
            <a:ln w="19050">
              <a:solidFill>
                <a:srgbClr val="FF0000"/>
              </a:solidFill>
              <a:round/>
              <a:headEnd/>
              <a:tailEnd type="triangle" w="med" len="med"/>
            </a:ln>
          </p:spPr>
          <p:txBody>
            <a:bodyPr wrap="none" anchor="ctr">
              <a:spAutoFit/>
            </a:bodyPr>
            <a:lstStyle/>
            <a:p>
              <a:pPr eaLnBrk="0" hangingPunct="0"/>
              <a:endParaRPr lang="ja-JP" altLang="en-US">
                <a:solidFill>
                  <a:srgbClr val="EEECE1"/>
                </a:solidFill>
                <a:ea typeface="ＭＳ Ｐゴシック" pitchFamily="50" charset="-128"/>
              </a:endParaRPr>
            </a:p>
          </p:txBody>
        </p:sp>
      </p:grpSp>
      <p:sp>
        <p:nvSpPr>
          <p:cNvPr id="33" name="円/楕円 32"/>
          <p:cNvSpPr/>
          <p:nvPr/>
        </p:nvSpPr>
        <p:spPr>
          <a:xfrm rot="1116482">
            <a:off x="3968374" y="5156607"/>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4" name="円/楕円 33"/>
          <p:cNvSpPr/>
          <p:nvPr/>
        </p:nvSpPr>
        <p:spPr>
          <a:xfrm rot="1116482">
            <a:off x="3867680" y="5480459"/>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5" name="円/楕円 34"/>
          <p:cNvSpPr/>
          <p:nvPr/>
        </p:nvSpPr>
        <p:spPr>
          <a:xfrm rot="1116482">
            <a:off x="3731611" y="5880507"/>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6" name="円/楕円 35"/>
          <p:cNvSpPr/>
          <p:nvPr/>
        </p:nvSpPr>
        <p:spPr>
          <a:xfrm rot="1116482">
            <a:off x="3620031" y="6223406"/>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7" name="円/楕円 36"/>
          <p:cNvSpPr/>
          <p:nvPr/>
        </p:nvSpPr>
        <p:spPr>
          <a:xfrm rot="1116482">
            <a:off x="4131660" y="5162050"/>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8" name="円/楕円 37"/>
          <p:cNvSpPr/>
          <p:nvPr/>
        </p:nvSpPr>
        <p:spPr>
          <a:xfrm rot="1116482">
            <a:off x="4030966" y="5485902"/>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39" name="円/楕円 38"/>
          <p:cNvSpPr/>
          <p:nvPr/>
        </p:nvSpPr>
        <p:spPr>
          <a:xfrm rot="1116482">
            <a:off x="3894897" y="5885950"/>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40" name="円/楕円 39"/>
          <p:cNvSpPr/>
          <p:nvPr/>
        </p:nvSpPr>
        <p:spPr>
          <a:xfrm rot="1116482">
            <a:off x="3783317" y="6228849"/>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41" name="円/楕円 40"/>
          <p:cNvSpPr/>
          <p:nvPr/>
        </p:nvSpPr>
        <p:spPr>
          <a:xfrm rot="1116482">
            <a:off x="4292224" y="5162049"/>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42" name="円/楕円 41"/>
          <p:cNvSpPr/>
          <p:nvPr/>
        </p:nvSpPr>
        <p:spPr>
          <a:xfrm rot="1116482">
            <a:off x="4191530" y="5485901"/>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43" name="円/楕円 42"/>
          <p:cNvSpPr/>
          <p:nvPr/>
        </p:nvSpPr>
        <p:spPr>
          <a:xfrm rot="1116482">
            <a:off x="4055461" y="5885949"/>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sp>
        <p:nvSpPr>
          <p:cNvPr id="44" name="円/楕円 43"/>
          <p:cNvSpPr/>
          <p:nvPr/>
        </p:nvSpPr>
        <p:spPr>
          <a:xfrm rot="1116482">
            <a:off x="3943881" y="6228848"/>
            <a:ext cx="87105" cy="168954"/>
          </a:xfrm>
          <a:prstGeom prst="ellipse">
            <a:avLst/>
          </a:prstGeom>
          <a:gradFill flip="none" rotWithShape="1">
            <a:gsLst>
              <a:gs pos="0">
                <a:schemeClr val="bg1">
                  <a:lumMod val="85000"/>
                </a:schemeClr>
              </a:gs>
              <a:gs pos="100000">
                <a:schemeClr val="tx1">
                  <a:lumMod val="85000"/>
                  <a:lumOff val="15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endParaRPr lang="ja-JP" altLang="en-US">
              <a:solidFill>
                <a:prstClr val="white"/>
              </a:solidFill>
            </a:endParaRPr>
          </a:p>
        </p:txBody>
      </p:sp>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521" y="3415624"/>
            <a:ext cx="3124174" cy="3393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0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left)">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タイトル 1">
            <a:extLst>
              <a:ext uri="{FF2B5EF4-FFF2-40B4-BE49-F238E27FC236}">
                <a16:creationId xmlns:a16="http://schemas.microsoft.com/office/drawing/2014/main" id="{8D1F767B-4D6C-D149-AE8B-90BBB6802F62}"/>
              </a:ext>
            </a:extLst>
          </p:cNvPr>
          <p:cNvSpPr>
            <a:spLocks noGrp="1"/>
          </p:cNvSpPr>
          <p:nvPr>
            <p:ph type="title"/>
          </p:nvPr>
        </p:nvSpPr>
        <p:spPr>
          <a:xfrm>
            <a:off x="838200" y="1"/>
            <a:ext cx="10515600" cy="1690688"/>
          </a:xfrm>
        </p:spPr>
        <p:txBody>
          <a:bodyPr/>
          <a:lstStyle/>
          <a:p>
            <a:r>
              <a:rPr kumimoji="1" lang="ja-JP" altLang="en-US"/>
              <a:t>円偏光とは</a:t>
            </a:r>
          </a:p>
        </p:txBody>
      </p:sp>
      <p:pic>
        <p:nvPicPr>
          <p:cNvPr id="4" name="コンテンツ プレースホルダー 3">
            <a:extLst>
              <a:ext uri="{FF2B5EF4-FFF2-40B4-BE49-F238E27FC236}">
                <a16:creationId xmlns:a16="http://schemas.microsoft.com/office/drawing/2014/main" id="{B8410054-90FB-384F-B0FB-C1E853FB4D7A}"/>
              </a:ext>
            </a:extLst>
          </p:cNvPr>
          <p:cNvPicPr>
            <a:picLocks noGrp="1" noChangeAspect="1"/>
          </p:cNvPicPr>
          <p:nvPr>
            <p:ph idx="1"/>
          </p:nvPr>
        </p:nvPicPr>
        <p:blipFill>
          <a:blip r:embed="rId2"/>
          <a:stretch>
            <a:fillRect/>
          </a:stretch>
        </p:blipFill>
        <p:spPr>
          <a:xfrm>
            <a:off x="838200" y="1371600"/>
            <a:ext cx="6818223" cy="4957763"/>
          </a:xfrm>
        </p:spPr>
      </p:pic>
      <p:sp>
        <p:nvSpPr>
          <p:cNvPr id="5" name="テキスト ボックス 4">
            <a:extLst>
              <a:ext uri="{FF2B5EF4-FFF2-40B4-BE49-F238E27FC236}">
                <a16:creationId xmlns:a16="http://schemas.microsoft.com/office/drawing/2014/main" id="{75F70B0A-F7AD-1745-A9F0-16CBE71F19C5}"/>
              </a:ext>
            </a:extLst>
          </p:cNvPr>
          <p:cNvSpPr txBox="1"/>
          <p:nvPr/>
        </p:nvSpPr>
        <p:spPr>
          <a:xfrm>
            <a:off x="8280400" y="3454400"/>
            <a:ext cx="2339102" cy="954107"/>
          </a:xfrm>
          <a:prstGeom prst="rect">
            <a:avLst/>
          </a:prstGeom>
          <a:noFill/>
        </p:spPr>
        <p:txBody>
          <a:bodyPr wrap="none" rtlCol="0">
            <a:spAutoFit/>
          </a:bodyPr>
          <a:lstStyle/>
          <a:p>
            <a:r>
              <a:rPr kumimoji="1" lang="ja-JP" altLang="en-US" sz="2800"/>
              <a:t>振幅の軌跡が</a:t>
            </a:r>
            <a:endParaRPr kumimoji="1" lang="en-US" altLang="ja-JP" sz="2800" dirty="0"/>
          </a:p>
          <a:p>
            <a:r>
              <a:rPr lang="ja-JP" altLang="en-US" sz="2800"/>
              <a:t>円を描く</a:t>
            </a:r>
            <a:r>
              <a:rPr kumimoji="1" lang="ja-JP" altLang="en-US"/>
              <a:t>。</a:t>
            </a:r>
          </a:p>
        </p:txBody>
      </p:sp>
    </p:spTree>
    <p:extLst>
      <p:ext uri="{BB962C8B-B14F-4D97-AF65-F5344CB8AC3E}">
        <p14:creationId xmlns:p14="http://schemas.microsoft.com/office/powerpoint/2010/main" val="17775541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1441</Words>
  <Application>Microsoft Macintosh PowerPoint</Application>
  <PresentationFormat>ワイド画面</PresentationFormat>
  <Paragraphs>186</Paragraphs>
  <Slides>22</Slides>
  <Notes>1</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22</vt:i4>
      </vt:variant>
    </vt:vector>
  </HeadingPairs>
  <TitlesOfParts>
    <vt:vector size="34" baseType="lpstr">
      <vt:lpstr>HGPｺﾞｼｯｸE</vt:lpstr>
      <vt:lpstr>HGS創英角ｺﾞｼｯｸUB</vt:lpstr>
      <vt:lpstr>ＭＳ Ｐゴシック</vt:lpstr>
      <vt:lpstr>ＭＳ 明朝</vt:lpstr>
      <vt:lpstr>TBP丸ｺﾞｼｯｸDE</vt:lpstr>
      <vt:lpstr>游ゴシック</vt:lpstr>
      <vt:lpstr>游ゴシック Light</vt:lpstr>
      <vt:lpstr>Arial</vt:lpstr>
      <vt:lpstr>Cambria Math</vt:lpstr>
      <vt:lpstr>Helvetica</vt:lpstr>
      <vt:lpstr>Times New Roman</vt:lpstr>
      <vt:lpstr>Office テーマ</vt:lpstr>
      <vt:lpstr>アミノ酸ホモキラリティに関わる 星間円偏光波の生成</vt:lpstr>
      <vt:lpstr>PowerPoint プレゼンテーション</vt:lpstr>
      <vt:lpstr>PowerPoint プレゼンテーション</vt:lpstr>
      <vt:lpstr>PowerPoint プレゼンテーション</vt:lpstr>
      <vt:lpstr>PowerPoint プレゼンテーション</vt:lpstr>
      <vt:lpstr> </vt:lpstr>
      <vt:lpstr>PowerPoint プレゼンテーション</vt:lpstr>
      <vt:lpstr>PowerPoint プレゼンテーション</vt:lpstr>
      <vt:lpstr>円偏光とは</vt:lpstr>
      <vt:lpstr>円偏光の計算</vt:lpstr>
      <vt:lpstr>PowerPoint プレゼンテーション</vt:lpstr>
      <vt:lpstr>PowerPoint プレゼンテーション</vt:lpstr>
      <vt:lpstr>PowerPoint プレゼンテーション</vt:lpstr>
      <vt:lpstr>Circular polarization by scattering from spheroidal dust grains   T. M. Gledhill and A. McCall  Department of Physical Sciences, University of Hertfordshire, College Lane, Hatfield, Herts AL10 9AB  Accepted 1999 December 7. Received 1999 October 8; in original form 1999 July 7  </vt:lpstr>
      <vt:lpstr>概要</vt:lpstr>
      <vt:lpstr>論文の内容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今後の取り組み</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アミノ酸ホモキラリティーに関わる 星間円偏光波の生成</dc:title>
  <dc:creator>洋武</dc:creator>
  <cp:lastModifiedBy>洋武</cp:lastModifiedBy>
  <cp:revision>34</cp:revision>
  <dcterms:created xsi:type="dcterms:W3CDTF">2019-10-18T07:49:01Z</dcterms:created>
  <dcterms:modified xsi:type="dcterms:W3CDTF">2019-10-19T03:20:10Z</dcterms:modified>
</cp:coreProperties>
</file>