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8" r:id="rId3"/>
    <p:sldId id="257" r:id="rId4"/>
    <p:sldId id="259" r:id="rId5"/>
    <p:sldId id="261" r:id="rId6"/>
    <p:sldId id="300" r:id="rId7"/>
    <p:sldId id="260" r:id="rId8"/>
    <p:sldId id="262" r:id="rId9"/>
    <p:sldId id="293" r:id="rId10"/>
    <p:sldId id="299" r:id="rId11"/>
    <p:sldId id="264" r:id="rId12"/>
    <p:sldId id="305" r:id="rId13"/>
    <p:sldId id="306" r:id="rId14"/>
    <p:sldId id="304" r:id="rId15"/>
    <p:sldId id="269" r:id="rId16"/>
    <p:sldId id="270" r:id="rId17"/>
    <p:sldId id="271" r:id="rId18"/>
    <p:sldId id="266" r:id="rId19"/>
    <p:sldId id="307" r:id="rId20"/>
    <p:sldId id="265" r:id="rId21"/>
    <p:sldId id="267" r:id="rId22"/>
    <p:sldId id="263" r:id="rId23"/>
    <p:sldId id="268" r:id="rId24"/>
    <p:sldId id="272" r:id="rId25"/>
    <p:sldId id="273" r:id="rId26"/>
    <p:sldId id="278" r:id="rId27"/>
    <p:sldId id="276" r:id="rId28"/>
    <p:sldId id="281" r:id="rId29"/>
    <p:sldId id="308" r:id="rId30"/>
    <p:sldId id="313" r:id="rId31"/>
    <p:sldId id="285" r:id="rId32"/>
    <p:sldId id="311" r:id="rId33"/>
    <p:sldId id="315" r:id="rId34"/>
    <p:sldId id="31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82D34"/>
    <a:srgbClr val="E6E6E6"/>
    <a:srgbClr val="11111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121" d="100"/>
          <a:sy n="121" d="100"/>
        </p:scale>
        <p:origin x="68" y="1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13518-7B2B-4CD9-A363-ECF2D2851E53}" type="datetimeFigureOut">
              <a:rPr kumimoji="1" lang="ja-JP" altLang="en-US" smtClean="0"/>
              <a:t>2019/10/17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37D2B-32A4-470A-95ED-D31691990CE8}" type="slidenum">
              <a:rPr kumimoji="1" lang="ja-JP" altLang="en-US" smtClean="0"/>
              <a:t>‹#›</a:t>
            </a:fld>
            <a:endParaRPr kumimoji="1" lang="ja-JP" altLang="en-US"/>
          </a:p>
        </p:txBody>
      </p:sp>
    </p:spTree>
    <p:extLst>
      <p:ext uri="{BB962C8B-B14F-4D97-AF65-F5344CB8AC3E}">
        <p14:creationId xmlns:p14="http://schemas.microsoft.com/office/powerpoint/2010/main" val="10146010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9946697-BFDE-4D9D-AC58-A7F42FBFEC33}" type="datetime1">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343337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32313C7-2412-47C0-AC0D-8FA516645F4E}" type="datetime1">
              <a:rPr kumimoji="1" lang="ja-JP" altLang="en-US" smtClean="0"/>
              <a:t>2019/10/17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306866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E358335-85F0-4E31-926E-00D500D76E58}" type="datetime1">
              <a:rPr kumimoji="1" lang="ja-JP" altLang="en-US" smtClean="0"/>
              <a:t>2019/10/17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162753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A481BCB-FC83-43C0-BFA7-88CEC90F18D6}" type="datetime1">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368793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1167" y="217088"/>
            <a:ext cx="8734807" cy="763504"/>
          </a:xfrm>
        </p:spPr>
        <p:txBody>
          <a:bodyPr>
            <a:noAutofit/>
          </a:bodyPr>
          <a:lstStyle>
            <a:lvl1pPr>
              <a:defRPr sz="4000" u="sng"/>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01167" y="1165206"/>
            <a:ext cx="8734807" cy="5006531"/>
          </a:xfrm>
        </p:spPr>
        <p:txBody>
          <a:bodyPr/>
          <a:lstStyle>
            <a:lvl2pPr marL="457200" indent="0">
              <a:buNone/>
              <a:defRPr/>
            </a:lvl2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264178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1167" y="217088"/>
            <a:ext cx="8734807" cy="763504"/>
          </a:xfrm>
        </p:spPr>
        <p:txBody>
          <a:bodyPr>
            <a:noAutofit/>
          </a:bodyPr>
          <a:lstStyle>
            <a:lvl1pPr>
              <a:defRPr sz="4000" u="sng"/>
            </a:lvl1pPr>
          </a:lstStyle>
          <a:p>
            <a:r>
              <a:rPr lang="ja-JP" altLang="en-US" dirty="0"/>
              <a:t>マスター タイトルの書式設定</a:t>
            </a:r>
            <a:endParaRPr lang="en-US" dirty="0"/>
          </a:p>
        </p:txBody>
      </p:sp>
      <p:sp>
        <p:nvSpPr>
          <p:cNvPr id="4" name="Date Placeholder 3"/>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161276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192F2B4-56F9-41BA-A22A-3262D28E8CAE}" type="datetime1">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345156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876C095-4734-467C-907E-8595210AE883}" type="datetime1">
              <a:rPr kumimoji="1" lang="ja-JP" altLang="en-US" smtClean="0"/>
              <a:t>2019/10/17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257185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BACAE1E-1DD2-4248-B2CA-1DF60F2A8D00}" type="datetime1">
              <a:rPr kumimoji="1" lang="ja-JP" altLang="en-US" smtClean="0"/>
              <a:t>2019/10/17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314354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A48607E-31E1-4F1B-B4B6-B2B14C174EA6}" type="datetime1">
              <a:rPr kumimoji="1" lang="ja-JP" altLang="en-US" smtClean="0"/>
              <a:t>2019/10/17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173261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8F9D6-77B5-457F-98EC-9939E0347C48}" type="datetime1">
              <a:rPr kumimoji="1" lang="ja-JP" altLang="en-US" smtClean="0"/>
              <a:t>2019/10/17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106168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66D73E-BF12-4F91-815A-0749DB97E1D4}" type="datetime1">
              <a:rPr kumimoji="1" lang="ja-JP" altLang="en-US" smtClean="0"/>
              <a:t>2019/10/17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152245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BDDF2-54A9-4C74-9B76-A674D899DB7E}" type="datetime1">
              <a:rPr kumimoji="1" lang="ja-JP" altLang="en-US" smtClean="0"/>
              <a:t>2019/10/17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A0947-152D-42B7-9DD5-BF55467BEFCA}" type="slidenum">
              <a:rPr kumimoji="1" lang="ja-JP" altLang="en-US" smtClean="0"/>
              <a:t>‹#›</a:t>
            </a:fld>
            <a:endParaRPr kumimoji="1" lang="ja-JP" altLang="en-US"/>
          </a:p>
        </p:txBody>
      </p:sp>
    </p:spTree>
    <p:extLst>
      <p:ext uri="{BB962C8B-B14F-4D97-AF65-F5344CB8AC3E}">
        <p14:creationId xmlns:p14="http://schemas.microsoft.com/office/powerpoint/2010/main" val="7486015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texclip.marutank.net/#s=%5Ctextcolor%5Brgb%5D%7B1%2C1%2C1%7D%7B%5Cbegin%7Balign*%7D%5Ctextcolor%5Brgb%5D%7B0.8%2C0.8%2C0.8%7D%7B%7D%0A%20%20%25%5Csum_i%20W_i(%5Cmu_%7B%5Calpha_i%7D%5E*%2C%5Cmu_%7B%5Cdelta_i%7D)%3D%5Crm%7Bexp%7D%5Cleft(-%5Cfrac%7B1%7D%7B2%5Csigma_%7B%5Calpha%7D%5E2%7D(%5Cmu_%7B%5Calpha_i%7D-%5Cmu_%7B%5Calpha%7D%5E*)%20%5Cright)%5Ctimes%20%5Crm%7Bexp%7D%5Cleft(-%5Cfrac%7B1%7D%7B2%5Csigma_%7B%5Cdelta%7D%5E2%7D(%5Cmu_%7B%5Cdelta_i%7D-%5Cmu_%7B%5Cdelta%7D%5E*)%20%5Cright)%0A%20%20%5Cmu_%7B%5Calpha%7D%5E*%2C%5Cmu_%7B%5Cdelta%7D%0A%5Cend%7Balign*%7D%7D%5Ctextcolor%5Brgb%5D%7B0.8%2C0.8%2C0.8%7D%7B%7D" TargetMode="External"/><Relationship Id="rId7" Type="http://schemas.openxmlformats.org/officeDocument/2006/relationships/hyperlink" Target="https://texclip.marutank.net/#s=%5Ctextcolor%5Brgb%5D%7B1%2C1%2C1%7D%7B%5Cbegin%7Balign*%7D%5Ctextcolor%5Brgb%5D%7B0.8%2C0.8%2C0.8%7D%7B%7D%0A%20%20%25%5Csum_i%20W_i(%5Cmu_%7B%5Calpha_i%7D%5E*%2C%5Cmu_%7B%5Cdelta_i%7D)%3D%5Crm%7Bexp%7D%5Cleft(-%5Cfrac%7B1%7D%7B2%5Csigma_%7B%5Calpha%7D%5E2%7D(%5Cmu_%7B%5Calpha_i%7D-%5Cmu_%7B%5Calpha%7D%5E*)%20%5Cright)%5Ctimes%20%5Crm%7Bexp%7D%5Cleft(-%5Cfrac%7B1%7D%7B2%5Csigma_%7B%5Cdelta%7D%5E2%7D(%5Cmu_%7B%5Cdelta_i%7D-%5Cmu_%7B%5Cdelta%7D%5E*)%20%5Cright)%0A%20%20%5Csigma_%7B%5Calpha%7D%25%5Cmu_%7B%5Cdelta%7D%0A%5Cend%7Balign*%7D%7D%5Ctextcolor%5Brgb%5D%7B0.8%2C0.8%2C0.8%7D%7B%7D" TargetMode="Externa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s://texclip.marutank.net/#s=%5Ctextcolor%5Brgb%5D%7B1%2C1%2C1%7D%7B%5Cbegin%7Balign*%7D%5Ctextcolor%5Brgb%5D%7B0.8%2C0.8%2C0.8%7D%7B%7D%0A%20%20%25%5Csum_i%20W_i(%5Cmu_%7B%5Calpha_i%7D%5E*%2C%5Cmu_%7B%5Cdelta_i%7D)%3D%5Crm%7Bexp%7D%5Cleft(-%5Cfrac%7B1%7D%7B2%5Csigma_%7B%5Calpha%7D%5E2%7D(%5Cmu_%7B%5Calpha_i%7D-%5Cmu_%7B%5Calpha%7D%5E*)%20%5Cright)%5Ctimes%20%5Crm%7Bexp%7D%5Cleft(-%5Cfrac%7B1%7D%7B2%5Csigma_%7B%5Cdelta%7D%5E2%7D(%5Cmu_%7B%5Cdelta_i%7D-%5Cmu_%7B%5Cdelta%7D%5E*)%20%5Cright)%0A%20%20i%0A%5Cend%7Balign*%7D%7D%5Ctextcolor%5Brgb%5D%7B0.8%2C0.8%2C0.8%7D%7B%7D" TargetMode="Externa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hyperlink" Target="https://texclip.marutank.net/#s=%5Ctextcolor%5Brgb%5D%7B1%2C1%2C1%7D%7B%5Cbegin%7Balign*%7D%5Ctextcolor%5Brgb%5D%7B0.8%2C0.8%2C0.8%7D%7B%7D%0A%20%20%25%5Csum_i%20W_i(%5Cmu_%7B%5Calpha_i%7D%5E*%2C%5Cmu_%7B%5Cdelta_i%7D)%3D%5Crm%7Bexp%7D%5Cleft(-%5Cfrac%7B1%7D%7B2%5Csigma_%7B%5Calpha%7D%5E2%7D(%5Cmu_%7B%5Calpha_i%7D-%5Cmu_%7B%5Calpha%7D%5E*)%20%5Cright)%5Ctimes%20%5Crm%7Bexp%7D%5Cleft(-%5Cfrac%7B1%7D%7B2%5Csigma_%7B%5Cdelta%7D%5E2%7D(%5Cmu_%7B%5Cdelta_i%7D-%5Cmu_%7B%5Cdelta%7D%5E*)%20%5Cright)%0A%20%20%20%25%5Csigma_%7B%5Calpha%7D%0A%20%20%20%5Csigma_%7B%5Cdelta%7D%0A%5Cend%7Balign*%7D%7D%5Ctextcolor%5Brgb%5D%7B0.8%2C0.8%2C0.8%7D%7B%7D"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xclip.marutank.net/#s=%5Ctextcolor%5Brgb%5D%7B1%2C1%2C1%7D%7B%5Cbegin%7Balign*%7D%5Ctextcolor%5Brgb%5D%7B0.8%2C0.8%2C0.8%7D%7B%7D%0A%20%20%5Calpha%2C%5Cdelta%2C%5Cmu_%7B%5Calpha%7D%5E*%2C%5Cmu_%7B%5Cdelta%7D%2C%5Cvarpi%0A%5Cend%7Balign*%7D%7D%5Ctextcolor%5Brgb%5D%7B0.8%2C0.8%2C0.8%7D%7B%7D" TargetMode="External"/><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xclip.marutank.net/#s=%5Cbegin%7Balign*%7D%0A%20%20%5Ctextcolor%5Brgb%5D%7B1%2C1%2C1%7D%7B%5Cvarpi%7D%0A%5Cend%7Balign*%7D"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xclip.marutank.net/#s=%5Ctextcolor%5Brgb%5D%7B1%2C1%2C1%7D%7B%5Cbegin%7Balign*%7D%5Ctextcolor%5Brgb%5D%7B0.8%2C0.8%2C0.8%7D%7B%7D%0A%20%20%5Cvarpi%2F%20%5CDelta%5Cvarpi%5Cgeq%2010%0A%5Cend%7Balign*%7D%7D%5Ctextcolor%5Brgb%5D%7B0.8%2C0.8%2C0.8%7D%7B%7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2A722-C8F3-4BCE-A031-6978D5E05847}"/>
              </a:ext>
            </a:extLst>
          </p:cNvPr>
          <p:cNvSpPr>
            <a:spLocks noGrp="1"/>
          </p:cNvSpPr>
          <p:nvPr>
            <p:ph type="ctrTitle"/>
          </p:nvPr>
        </p:nvSpPr>
        <p:spPr>
          <a:xfrm>
            <a:off x="250807" y="1138039"/>
            <a:ext cx="8642386" cy="2387600"/>
          </a:xfrm>
        </p:spPr>
        <p:txBody>
          <a:bodyPr>
            <a:normAutofit fontScale="90000"/>
          </a:bodyPr>
          <a:lstStyle/>
          <a:p>
            <a:pPr algn="l"/>
            <a:r>
              <a:rPr kumimoji="1" lang="en-US" altLang="ja-JP" dirty="0">
                <a:solidFill>
                  <a:schemeClr val="accent1"/>
                </a:solidFill>
              </a:rPr>
              <a:t>Gaia</a:t>
            </a:r>
            <a:r>
              <a:rPr kumimoji="1" lang="ja-JP" altLang="en-US" dirty="0">
                <a:solidFill>
                  <a:schemeClr val="accent1"/>
                </a:solidFill>
              </a:rPr>
              <a:t> </a:t>
            </a:r>
            <a:r>
              <a:rPr kumimoji="1" lang="en-US" altLang="ja-JP" dirty="0">
                <a:solidFill>
                  <a:schemeClr val="accent1"/>
                </a:solidFill>
              </a:rPr>
              <a:t>DR2</a:t>
            </a:r>
            <a:r>
              <a:rPr kumimoji="1" lang="ja-JP" altLang="en-US" dirty="0">
                <a:solidFill>
                  <a:schemeClr val="accent1"/>
                </a:solidFill>
              </a:rPr>
              <a:t>を用いた</a:t>
            </a:r>
            <a:br>
              <a:rPr kumimoji="1" lang="en-US" altLang="ja-JP" dirty="0">
                <a:solidFill>
                  <a:schemeClr val="accent1"/>
                </a:solidFill>
              </a:rPr>
            </a:br>
            <a:r>
              <a:rPr kumimoji="1" lang="en-US" altLang="ja-JP" dirty="0" err="1">
                <a:solidFill>
                  <a:schemeClr val="accent1"/>
                </a:solidFill>
              </a:rPr>
              <a:t>UpperScorpius</a:t>
            </a:r>
            <a:r>
              <a:rPr kumimoji="1" lang="en-US" altLang="ja-JP" dirty="0">
                <a:solidFill>
                  <a:schemeClr val="accent1"/>
                </a:solidFill>
              </a:rPr>
              <a:t> </a:t>
            </a:r>
            <a:r>
              <a:rPr kumimoji="1" lang="ja-JP" altLang="en-US" dirty="0">
                <a:solidFill>
                  <a:schemeClr val="accent1"/>
                </a:solidFill>
              </a:rPr>
              <a:t>　　　　　　　</a:t>
            </a:r>
            <a:r>
              <a:rPr kumimoji="1" lang="en-US" altLang="ja-JP" dirty="0">
                <a:solidFill>
                  <a:schemeClr val="accent1"/>
                </a:solidFill>
              </a:rPr>
              <a:t>OB</a:t>
            </a:r>
            <a:r>
              <a:rPr kumimoji="1" lang="ja-JP" altLang="en-US" dirty="0">
                <a:solidFill>
                  <a:schemeClr val="accent1"/>
                </a:solidFill>
              </a:rPr>
              <a:t>アソシエーションの解析</a:t>
            </a:r>
          </a:p>
        </p:txBody>
      </p:sp>
      <p:sp>
        <p:nvSpPr>
          <p:cNvPr id="3" name="字幕 2">
            <a:extLst>
              <a:ext uri="{FF2B5EF4-FFF2-40B4-BE49-F238E27FC236}">
                <a16:creationId xmlns:a16="http://schemas.microsoft.com/office/drawing/2014/main" id="{779206F9-FA6D-4C0B-B64C-E957565C8D7B}"/>
              </a:ext>
            </a:extLst>
          </p:cNvPr>
          <p:cNvSpPr>
            <a:spLocks noGrp="1"/>
          </p:cNvSpPr>
          <p:nvPr>
            <p:ph type="subTitle" idx="1"/>
          </p:nvPr>
        </p:nvSpPr>
        <p:spPr>
          <a:xfrm>
            <a:off x="1143000" y="3602038"/>
            <a:ext cx="6858000" cy="1655762"/>
          </a:xfrm>
        </p:spPr>
        <p:txBody>
          <a:bodyPr>
            <a:normAutofit lnSpcReduction="10000"/>
          </a:bodyPr>
          <a:lstStyle/>
          <a:p>
            <a:pPr algn="r"/>
            <a:r>
              <a:rPr kumimoji="1" lang="ja-JP" altLang="en-US" dirty="0"/>
              <a:t>新潟大学宇宙物理研究室　</a:t>
            </a:r>
            <a:r>
              <a:rPr kumimoji="1" lang="en-US" altLang="ja-JP" dirty="0"/>
              <a:t>M2</a:t>
            </a:r>
          </a:p>
          <a:p>
            <a:pPr algn="r"/>
            <a:r>
              <a:rPr lang="ja-JP" altLang="en-US" dirty="0"/>
              <a:t>山田　優太郎</a:t>
            </a:r>
            <a:endParaRPr lang="en-US" altLang="ja-JP" dirty="0"/>
          </a:p>
          <a:p>
            <a:pPr algn="r"/>
            <a:endParaRPr lang="en-US" altLang="ja-JP" dirty="0"/>
          </a:p>
          <a:p>
            <a:pPr algn="r"/>
            <a:r>
              <a:rPr lang="en-US" altLang="ja-JP" dirty="0"/>
              <a:t>2019</a:t>
            </a:r>
            <a:r>
              <a:rPr lang="ja-JP" altLang="en-US" dirty="0"/>
              <a:t>年度　天体形成研究会</a:t>
            </a:r>
            <a:r>
              <a:rPr lang="en-US" altLang="ja-JP" dirty="0"/>
              <a:t>in</a:t>
            </a:r>
            <a:r>
              <a:rPr lang="ja-JP" altLang="en-US" dirty="0"/>
              <a:t>筑波大学</a:t>
            </a:r>
            <a:endParaRPr lang="en-US" altLang="ja-JP" dirty="0"/>
          </a:p>
        </p:txBody>
      </p:sp>
      <p:sp>
        <p:nvSpPr>
          <p:cNvPr id="5" name="日付プレースホルダー 4">
            <a:extLst>
              <a:ext uri="{FF2B5EF4-FFF2-40B4-BE49-F238E27FC236}">
                <a16:creationId xmlns:a16="http://schemas.microsoft.com/office/drawing/2014/main" id="{6B549A55-5F52-40F3-B57E-4BC6B91E6290}"/>
              </a:ext>
            </a:extLst>
          </p:cNvPr>
          <p:cNvSpPr>
            <a:spLocks noGrp="1"/>
          </p:cNvSpPr>
          <p:nvPr>
            <p:ph type="dt" sz="half" idx="10"/>
          </p:nvPr>
        </p:nvSpPr>
        <p:spPr/>
        <p:txBody>
          <a:bodyPr/>
          <a:lstStyle/>
          <a:p>
            <a:fld id="{977C134A-06D6-40C3-8B25-96751D02D352}" type="datetime1">
              <a:rPr kumimoji="1" lang="ja-JP" altLang="en-US" smtClean="0"/>
              <a:t>2019/10/17</a:t>
            </a:fld>
            <a:endParaRPr kumimoji="1" lang="ja-JP" altLang="en-US" dirty="0"/>
          </a:p>
        </p:txBody>
      </p:sp>
      <p:sp>
        <p:nvSpPr>
          <p:cNvPr id="6" name="スライド番号プレースホルダー 5">
            <a:extLst>
              <a:ext uri="{FF2B5EF4-FFF2-40B4-BE49-F238E27FC236}">
                <a16:creationId xmlns:a16="http://schemas.microsoft.com/office/drawing/2014/main" id="{9F172717-5840-492F-B21E-3CCAAC779AAC}"/>
              </a:ext>
            </a:extLst>
          </p:cNvPr>
          <p:cNvSpPr>
            <a:spLocks noGrp="1"/>
          </p:cNvSpPr>
          <p:nvPr>
            <p:ph type="sldNum" sz="quarter" idx="12"/>
          </p:nvPr>
        </p:nvSpPr>
        <p:spPr/>
        <p:txBody>
          <a:bodyPr/>
          <a:lstStyle/>
          <a:p>
            <a:fld id="{23AA0947-152D-42B7-9DD5-BF55467BEFCA}" type="slidenum">
              <a:rPr kumimoji="1" lang="ja-JP" altLang="en-US" smtClean="0"/>
              <a:t>1</a:t>
            </a:fld>
            <a:endParaRPr kumimoji="1" lang="ja-JP" altLang="en-US"/>
          </a:p>
        </p:txBody>
      </p:sp>
    </p:spTree>
    <p:extLst>
      <p:ext uri="{BB962C8B-B14F-4D97-AF65-F5344CB8AC3E}">
        <p14:creationId xmlns:p14="http://schemas.microsoft.com/office/powerpoint/2010/main" val="214937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B3860-DDC3-4521-874F-991E073301E8}"/>
              </a:ext>
            </a:extLst>
          </p:cNvPr>
          <p:cNvSpPr>
            <a:spLocks noGrp="1"/>
          </p:cNvSpPr>
          <p:nvPr>
            <p:ph type="title"/>
          </p:nvPr>
        </p:nvSpPr>
        <p:spPr/>
        <p:txBody>
          <a:bodyPr/>
          <a:lstStyle/>
          <a:p>
            <a:r>
              <a:rPr kumimoji="1" lang="ja-JP" altLang="en-US" dirty="0"/>
              <a:t>未フィルタリング</a:t>
            </a:r>
            <a:r>
              <a:rPr kumimoji="1" lang="en-US" altLang="ja-JP" dirty="0"/>
              <a:t>US</a:t>
            </a:r>
            <a:endParaRPr kumimoji="1" lang="ja-JP" altLang="en-US" dirty="0"/>
          </a:p>
        </p:txBody>
      </p:sp>
      <p:sp>
        <p:nvSpPr>
          <p:cNvPr id="4" name="日付プレースホルダー 3">
            <a:extLst>
              <a:ext uri="{FF2B5EF4-FFF2-40B4-BE49-F238E27FC236}">
                <a16:creationId xmlns:a16="http://schemas.microsoft.com/office/drawing/2014/main" id="{CEB30620-405D-46FC-A745-82EEBCBD9EA8}"/>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スライド番号プレースホルダー 4">
            <a:extLst>
              <a:ext uri="{FF2B5EF4-FFF2-40B4-BE49-F238E27FC236}">
                <a16:creationId xmlns:a16="http://schemas.microsoft.com/office/drawing/2014/main" id="{00DCB095-9750-43F6-9ED3-84F0080EBB5C}"/>
              </a:ext>
            </a:extLst>
          </p:cNvPr>
          <p:cNvSpPr>
            <a:spLocks noGrp="1"/>
          </p:cNvSpPr>
          <p:nvPr>
            <p:ph type="sldNum" sz="quarter" idx="12"/>
          </p:nvPr>
        </p:nvSpPr>
        <p:spPr/>
        <p:txBody>
          <a:bodyPr/>
          <a:lstStyle/>
          <a:p>
            <a:fld id="{23AA0947-152D-42B7-9DD5-BF55467BEFCA}" type="slidenum">
              <a:rPr kumimoji="1" lang="ja-JP" altLang="en-US" smtClean="0"/>
              <a:t>10</a:t>
            </a:fld>
            <a:endParaRPr kumimoji="1" lang="ja-JP" altLang="en-US"/>
          </a:p>
        </p:txBody>
      </p:sp>
      <p:sp>
        <p:nvSpPr>
          <p:cNvPr id="8" name="テキスト ボックス 7">
            <a:extLst>
              <a:ext uri="{FF2B5EF4-FFF2-40B4-BE49-F238E27FC236}">
                <a16:creationId xmlns:a16="http://schemas.microsoft.com/office/drawing/2014/main" id="{C41C409D-5395-4AD5-92BE-02C1BAB47949}"/>
              </a:ext>
            </a:extLst>
          </p:cNvPr>
          <p:cNvSpPr txBox="1"/>
          <p:nvPr/>
        </p:nvSpPr>
        <p:spPr>
          <a:xfrm>
            <a:off x="75958" y="1275297"/>
            <a:ext cx="4828032" cy="1569660"/>
          </a:xfrm>
          <a:prstGeom prst="rect">
            <a:avLst/>
          </a:prstGeom>
          <a:noFill/>
        </p:spPr>
        <p:txBody>
          <a:bodyPr wrap="square" rtlCol="0">
            <a:spAutoFit/>
          </a:bodyPr>
          <a:lstStyle/>
          <a:p>
            <a:r>
              <a:rPr kumimoji="1" lang="ja-JP" altLang="en-US" sz="2400" dirty="0"/>
              <a:t>フィルタリング前</a:t>
            </a:r>
            <a:r>
              <a:rPr kumimoji="1" lang="en-US" altLang="ja-JP" sz="2400" dirty="0"/>
              <a:t>:71,220</a:t>
            </a:r>
          </a:p>
          <a:p>
            <a:pPr lvl="1"/>
            <a:r>
              <a:rPr kumimoji="1" lang="ja-JP" altLang="en-US" sz="2400" dirty="0">
                <a:solidFill>
                  <a:srgbClr val="E6E6E6"/>
                </a:solidFill>
              </a:rPr>
              <a:t>→</a:t>
            </a:r>
            <a:r>
              <a:rPr kumimoji="1" lang="en-US" altLang="ja-JP" sz="2400" dirty="0"/>
              <a:t>HR</a:t>
            </a:r>
            <a:r>
              <a:rPr kumimoji="1" lang="ja-JP" altLang="en-US" sz="2400" dirty="0"/>
              <a:t>図</a:t>
            </a:r>
            <a:endParaRPr kumimoji="1" lang="en-US" altLang="ja-JP" sz="2400" dirty="0"/>
          </a:p>
          <a:p>
            <a:pPr lvl="1"/>
            <a:r>
              <a:rPr kumimoji="1" lang="ja-JP" altLang="en-US" sz="2400" dirty="0"/>
              <a:t>↘固有運動分布</a:t>
            </a:r>
            <a:endParaRPr kumimoji="1" lang="en-US" altLang="ja-JP" sz="2400" dirty="0"/>
          </a:p>
          <a:p>
            <a:pPr lvl="1"/>
            <a:r>
              <a:rPr kumimoji="1" lang="ja-JP" altLang="en-US" sz="2400" dirty="0"/>
              <a:t>↓銀経銀緯分布</a:t>
            </a:r>
            <a:endParaRPr kumimoji="1" lang="en-US" altLang="ja-JP" sz="2400" dirty="0"/>
          </a:p>
        </p:txBody>
      </p:sp>
      <p:pic>
        <p:nvPicPr>
          <p:cNvPr id="6" name="図 5">
            <a:extLst>
              <a:ext uri="{FF2B5EF4-FFF2-40B4-BE49-F238E27FC236}">
                <a16:creationId xmlns:a16="http://schemas.microsoft.com/office/drawing/2014/main" id="{8223BDDC-2EE7-4814-B080-67855DD9EFDC}"/>
              </a:ext>
            </a:extLst>
          </p:cNvPr>
          <p:cNvPicPr>
            <a:picLocks noChangeAspect="1"/>
          </p:cNvPicPr>
          <p:nvPr/>
        </p:nvPicPr>
        <p:blipFill rotWithShape="1">
          <a:blip r:embed="rId2">
            <a:extLst>
              <a:ext uri="{28A0092B-C50C-407E-A947-70E740481C1C}">
                <a14:useLocalDpi xmlns:a14="http://schemas.microsoft.com/office/drawing/2010/main" val="0"/>
              </a:ext>
            </a:extLst>
          </a:blip>
          <a:srcRect r="11476"/>
          <a:stretch/>
        </p:blipFill>
        <p:spPr>
          <a:xfrm>
            <a:off x="4033792" y="107348"/>
            <a:ext cx="5034250" cy="2965778"/>
          </a:xfrm>
          <a:prstGeom prst="rect">
            <a:avLst/>
          </a:prstGeom>
        </p:spPr>
      </p:pic>
      <p:pic>
        <p:nvPicPr>
          <p:cNvPr id="15" name="図 14">
            <a:extLst>
              <a:ext uri="{FF2B5EF4-FFF2-40B4-BE49-F238E27FC236}">
                <a16:creationId xmlns:a16="http://schemas.microsoft.com/office/drawing/2014/main" id="{BBEADCC2-0C0D-4EAE-8ECC-024BD2834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01" y="2911547"/>
            <a:ext cx="4370046" cy="3498638"/>
          </a:xfrm>
          <a:prstGeom prst="rect">
            <a:avLst/>
          </a:prstGeom>
        </p:spPr>
      </p:pic>
      <p:pic>
        <p:nvPicPr>
          <p:cNvPr id="17" name="図 16">
            <a:extLst>
              <a:ext uri="{FF2B5EF4-FFF2-40B4-BE49-F238E27FC236}">
                <a16:creationId xmlns:a16="http://schemas.microsoft.com/office/drawing/2014/main" id="{A4ABA9DE-43E2-40F8-A18C-392246963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570" y="3125731"/>
            <a:ext cx="4281827" cy="3284454"/>
          </a:xfrm>
          <a:prstGeom prst="rect">
            <a:avLst/>
          </a:prstGeom>
        </p:spPr>
      </p:pic>
    </p:spTree>
    <p:extLst>
      <p:ext uri="{BB962C8B-B14F-4D97-AF65-F5344CB8AC3E}">
        <p14:creationId xmlns:p14="http://schemas.microsoft.com/office/powerpoint/2010/main" val="4790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B3860-DDC3-4521-874F-991E073301E8}"/>
              </a:ext>
            </a:extLst>
          </p:cNvPr>
          <p:cNvSpPr>
            <a:spLocks noGrp="1"/>
          </p:cNvSpPr>
          <p:nvPr>
            <p:ph type="title"/>
          </p:nvPr>
        </p:nvSpPr>
        <p:spPr/>
        <p:txBody>
          <a:bodyPr/>
          <a:lstStyle/>
          <a:p>
            <a:r>
              <a:rPr kumimoji="1" lang="ja-JP" altLang="en-US" dirty="0"/>
              <a:t>フィルタリングした</a:t>
            </a:r>
            <a:r>
              <a:rPr kumimoji="1" lang="en-US" altLang="ja-JP" dirty="0"/>
              <a:t>US</a:t>
            </a:r>
            <a:endParaRPr kumimoji="1" lang="ja-JP" altLang="en-US" dirty="0"/>
          </a:p>
        </p:txBody>
      </p:sp>
      <p:sp>
        <p:nvSpPr>
          <p:cNvPr id="4" name="日付プレースホルダー 3">
            <a:extLst>
              <a:ext uri="{FF2B5EF4-FFF2-40B4-BE49-F238E27FC236}">
                <a16:creationId xmlns:a16="http://schemas.microsoft.com/office/drawing/2014/main" id="{CEB30620-405D-46FC-A745-82EEBCBD9EA8}"/>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スライド番号プレースホルダー 4">
            <a:extLst>
              <a:ext uri="{FF2B5EF4-FFF2-40B4-BE49-F238E27FC236}">
                <a16:creationId xmlns:a16="http://schemas.microsoft.com/office/drawing/2014/main" id="{00DCB095-9750-43F6-9ED3-84F0080EBB5C}"/>
              </a:ext>
            </a:extLst>
          </p:cNvPr>
          <p:cNvSpPr>
            <a:spLocks noGrp="1"/>
          </p:cNvSpPr>
          <p:nvPr>
            <p:ph type="sldNum" sz="quarter" idx="12"/>
          </p:nvPr>
        </p:nvSpPr>
        <p:spPr/>
        <p:txBody>
          <a:bodyPr/>
          <a:lstStyle/>
          <a:p>
            <a:fld id="{23AA0947-152D-42B7-9DD5-BF55467BEFCA}" type="slidenum">
              <a:rPr kumimoji="1" lang="ja-JP" altLang="en-US" smtClean="0"/>
              <a:t>11</a:t>
            </a:fld>
            <a:endParaRPr kumimoji="1" lang="ja-JP" altLang="en-US"/>
          </a:p>
        </p:txBody>
      </p:sp>
      <p:pic>
        <p:nvPicPr>
          <p:cNvPr id="7" name="図 6">
            <a:extLst>
              <a:ext uri="{FF2B5EF4-FFF2-40B4-BE49-F238E27FC236}">
                <a16:creationId xmlns:a16="http://schemas.microsoft.com/office/drawing/2014/main" id="{76E98DCB-827E-4CFA-804B-D1C5C007B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7" y="3076295"/>
            <a:ext cx="4015718" cy="3280056"/>
          </a:xfrm>
          <a:prstGeom prst="rect">
            <a:avLst/>
          </a:prstGeom>
        </p:spPr>
      </p:pic>
      <p:sp>
        <p:nvSpPr>
          <p:cNvPr id="8" name="テキスト ボックス 7">
            <a:extLst>
              <a:ext uri="{FF2B5EF4-FFF2-40B4-BE49-F238E27FC236}">
                <a16:creationId xmlns:a16="http://schemas.microsoft.com/office/drawing/2014/main" id="{C41C409D-5395-4AD5-92BE-02C1BAB47949}"/>
              </a:ext>
            </a:extLst>
          </p:cNvPr>
          <p:cNvSpPr txBox="1"/>
          <p:nvPr/>
        </p:nvSpPr>
        <p:spPr>
          <a:xfrm>
            <a:off x="75958" y="1275297"/>
            <a:ext cx="4828032" cy="1569660"/>
          </a:xfrm>
          <a:prstGeom prst="rect">
            <a:avLst/>
          </a:prstGeom>
          <a:noFill/>
        </p:spPr>
        <p:txBody>
          <a:bodyPr wrap="square" rtlCol="0">
            <a:spAutoFit/>
          </a:bodyPr>
          <a:lstStyle/>
          <a:p>
            <a:r>
              <a:rPr kumimoji="1" lang="ja-JP" altLang="en-US" sz="2400" dirty="0"/>
              <a:t>フィルタリング後の</a:t>
            </a:r>
            <a:r>
              <a:rPr kumimoji="1" lang="en-US" altLang="ja-JP" sz="2400" dirty="0"/>
              <a:t>7,799</a:t>
            </a:r>
            <a:r>
              <a:rPr kumimoji="1" lang="ja-JP" altLang="en-US" sz="2400" dirty="0"/>
              <a:t>個のサンプル</a:t>
            </a:r>
            <a:endParaRPr kumimoji="1" lang="en-US" altLang="ja-JP" sz="2400" dirty="0"/>
          </a:p>
          <a:p>
            <a:pPr lvl="1"/>
            <a:r>
              <a:rPr kumimoji="1" lang="ja-JP" altLang="en-US" sz="2400" dirty="0">
                <a:solidFill>
                  <a:srgbClr val="E6E6E6"/>
                </a:solidFill>
              </a:rPr>
              <a:t>→</a:t>
            </a:r>
            <a:r>
              <a:rPr kumimoji="1" lang="en-US" altLang="ja-JP" sz="2400" dirty="0"/>
              <a:t>HR</a:t>
            </a:r>
            <a:r>
              <a:rPr kumimoji="1" lang="ja-JP" altLang="en-US" sz="2400" dirty="0"/>
              <a:t>図</a:t>
            </a:r>
            <a:endParaRPr kumimoji="1" lang="en-US" altLang="ja-JP" sz="2400" dirty="0"/>
          </a:p>
          <a:p>
            <a:pPr lvl="1"/>
            <a:r>
              <a:rPr kumimoji="1" lang="ja-JP" altLang="en-US" sz="2400" dirty="0"/>
              <a:t>↘固有運動分布</a:t>
            </a:r>
            <a:endParaRPr kumimoji="1" lang="en-US" altLang="ja-JP" sz="2400" dirty="0"/>
          </a:p>
          <a:p>
            <a:pPr lvl="1"/>
            <a:r>
              <a:rPr kumimoji="1" lang="ja-JP" altLang="en-US" sz="2400" dirty="0"/>
              <a:t>↓銀経銀緯分布</a:t>
            </a:r>
            <a:endParaRPr kumimoji="1" lang="en-US" altLang="ja-JP" sz="2400" dirty="0"/>
          </a:p>
        </p:txBody>
      </p:sp>
      <p:pic>
        <p:nvPicPr>
          <p:cNvPr id="14" name="図 13">
            <a:extLst>
              <a:ext uri="{FF2B5EF4-FFF2-40B4-BE49-F238E27FC236}">
                <a16:creationId xmlns:a16="http://schemas.microsoft.com/office/drawing/2014/main" id="{11220452-8E96-4DF4-87E8-DF163D3C1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650" y="257681"/>
            <a:ext cx="4325183" cy="2873206"/>
          </a:xfrm>
          <a:prstGeom prst="rect">
            <a:avLst/>
          </a:prstGeom>
        </p:spPr>
      </p:pic>
      <p:pic>
        <p:nvPicPr>
          <p:cNvPr id="6" name="図 5">
            <a:extLst>
              <a:ext uri="{FF2B5EF4-FFF2-40B4-BE49-F238E27FC236}">
                <a16:creationId xmlns:a16="http://schemas.microsoft.com/office/drawing/2014/main" id="{F8BF0769-1251-4C60-93AE-A0CE05FEA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570" y="3185479"/>
            <a:ext cx="4133755" cy="3170872"/>
          </a:xfrm>
          <a:prstGeom prst="rect">
            <a:avLst/>
          </a:prstGeom>
        </p:spPr>
      </p:pic>
    </p:spTree>
    <p:extLst>
      <p:ext uri="{BB962C8B-B14F-4D97-AF65-F5344CB8AC3E}">
        <p14:creationId xmlns:p14="http://schemas.microsoft.com/office/powerpoint/2010/main" val="301568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B3860-DDC3-4521-874F-991E073301E8}"/>
              </a:ext>
            </a:extLst>
          </p:cNvPr>
          <p:cNvSpPr>
            <a:spLocks noGrp="1"/>
          </p:cNvSpPr>
          <p:nvPr>
            <p:ph type="title"/>
          </p:nvPr>
        </p:nvSpPr>
        <p:spPr/>
        <p:txBody>
          <a:bodyPr/>
          <a:lstStyle/>
          <a:p>
            <a:r>
              <a:rPr kumimoji="1" lang="ja-JP" altLang="en-US" dirty="0"/>
              <a:t>未フィルタリング</a:t>
            </a:r>
            <a:r>
              <a:rPr kumimoji="1" lang="en-US" altLang="ja-JP" dirty="0"/>
              <a:t>US</a:t>
            </a:r>
            <a:endParaRPr kumimoji="1" lang="ja-JP" altLang="en-US" dirty="0"/>
          </a:p>
        </p:txBody>
      </p:sp>
      <p:sp>
        <p:nvSpPr>
          <p:cNvPr id="4" name="日付プレースホルダー 3">
            <a:extLst>
              <a:ext uri="{FF2B5EF4-FFF2-40B4-BE49-F238E27FC236}">
                <a16:creationId xmlns:a16="http://schemas.microsoft.com/office/drawing/2014/main" id="{CEB30620-405D-46FC-A745-82EEBCBD9EA8}"/>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00DCB095-9750-43F6-9ED3-84F0080EBB5C}"/>
              </a:ext>
            </a:extLst>
          </p:cNvPr>
          <p:cNvSpPr>
            <a:spLocks noGrp="1"/>
          </p:cNvSpPr>
          <p:nvPr>
            <p:ph type="sldNum" sz="quarter" idx="12"/>
          </p:nvPr>
        </p:nvSpPr>
        <p:spPr/>
        <p:txBody>
          <a:bodyPr/>
          <a:lstStyle/>
          <a:p>
            <a:fld id="{23AA0947-152D-42B7-9DD5-BF55467BEFCA}"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C41C409D-5395-4AD5-92BE-02C1BAB47949}"/>
              </a:ext>
            </a:extLst>
          </p:cNvPr>
          <p:cNvSpPr txBox="1"/>
          <p:nvPr/>
        </p:nvSpPr>
        <p:spPr>
          <a:xfrm>
            <a:off x="75958" y="1275297"/>
            <a:ext cx="4828032" cy="1569660"/>
          </a:xfrm>
          <a:prstGeom prst="rect">
            <a:avLst/>
          </a:prstGeom>
          <a:noFill/>
        </p:spPr>
        <p:txBody>
          <a:bodyPr wrap="square" rtlCol="0">
            <a:spAutoFit/>
          </a:bodyPr>
          <a:lstStyle/>
          <a:p>
            <a:r>
              <a:rPr kumimoji="1" lang="ja-JP" altLang="en-US" sz="2400" dirty="0"/>
              <a:t>フィルタリング前との比較</a:t>
            </a:r>
            <a:endParaRPr kumimoji="1" lang="en-US" altLang="ja-JP" sz="2400" dirty="0"/>
          </a:p>
          <a:p>
            <a:pPr lvl="1"/>
            <a:r>
              <a:rPr kumimoji="1" lang="ja-JP" altLang="en-US" sz="2400" dirty="0">
                <a:solidFill>
                  <a:srgbClr val="E6E6E6"/>
                </a:solidFill>
              </a:rPr>
              <a:t>→</a:t>
            </a:r>
            <a:r>
              <a:rPr kumimoji="1" lang="en-US" altLang="ja-JP" sz="2400" dirty="0"/>
              <a:t>HR</a:t>
            </a:r>
            <a:r>
              <a:rPr kumimoji="1" lang="ja-JP" altLang="en-US" sz="2400" dirty="0"/>
              <a:t>図</a:t>
            </a:r>
            <a:endParaRPr kumimoji="1" lang="en-US" altLang="ja-JP" sz="2400" dirty="0"/>
          </a:p>
          <a:p>
            <a:pPr lvl="1"/>
            <a:r>
              <a:rPr kumimoji="1" lang="ja-JP" altLang="en-US" sz="2400" dirty="0"/>
              <a:t>↘固有運動分布</a:t>
            </a:r>
            <a:endParaRPr kumimoji="1" lang="en-US" altLang="ja-JP" sz="2400" dirty="0"/>
          </a:p>
          <a:p>
            <a:pPr lvl="1"/>
            <a:r>
              <a:rPr kumimoji="1" lang="ja-JP" altLang="en-US" sz="2400" dirty="0"/>
              <a:t>↓銀経銀緯分布</a:t>
            </a:r>
            <a:endParaRPr kumimoji="1" lang="en-US" altLang="ja-JP" sz="2400" dirty="0"/>
          </a:p>
        </p:txBody>
      </p:sp>
      <p:pic>
        <p:nvPicPr>
          <p:cNvPr id="6" name="図 5">
            <a:extLst>
              <a:ext uri="{FF2B5EF4-FFF2-40B4-BE49-F238E27FC236}">
                <a16:creationId xmlns:a16="http://schemas.microsoft.com/office/drawing/2014/main" id="{8223BDDC-2EE7-4814-B080-67855DD9EFDC}"/>
              </a:ext>
            </a:extLst>
          </p:cNvPr>
          <p:cNvPicPr>
            <a:picLocks noChangeAspect="1"/>
          </p:cNvPicPr>
          <p:nvPr/>
        </p:nvPicPr>
        <p:blipFill rotWithShape="1">
          <a:blip r:embed="rId2">
            <a:extLst>
              <a:ext uri="{28A0092B-C50C-407E-A947-70E740481C1C}">
                <a14:useLocalDpi xmlns:a14="http://schemas.microsoft.com/office/drawing/2010/main" val="0"/>
              </a:ext>
            </a:extLst>
          </a:blip>
          <a:srcRect r="11476"/>
          <a:stretch/>
        </p:blipFill>
        <p:spPr>
          <a:xfrm>
            <a:off x="4033792" y="107348"/>
            <a:ext cx="5034250" cy="2965778"/>
          </a:xfrm>
          <a:prstGeom prst="rect">
            <a:avLst/>
          </a:prstGeom>
        </p:spPr>
      </p:pic>
      <p:pic>
        <p:nvPicPr>
          <p:cNvPr id="15" name="図 14">
            <a:extLst>
              <a:ext uri="{FF2B5EF4-FFF2-40B4-BE49-F238E27FC236}">
                <a16:creationId xmlns:a16="http://schemas.microsoft.com/office/drawing/2014/main" id="{BBEADCC2-0C0D-4EAE-8ECC-024BD2834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01" y="2911547"/>
            <a:ext cx="4370046" cy="3498638"/>
          </a:xfrm>
          <a:prstGeom prst="rect">
            <a:avLst/>
          </a:prstGeom>
        </p:spPr>
      </p:pic>
      <p:pic>
        <p:nvPicPr>
          <p:cNvPr id="17" name="図 16">
            <a:extLst>
              <a:ext uri="{FF2B5EF4-FFF2-40B4-BE49-F238E27FC236}">
                <a16:creationId xmlns:a16="http://schemas.microsoft.com/office/drawing/2014/main" id="{A4ABA9DE-43E2-40F8-A18C-392246963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570" y="3125731"/>
            <a:ext cx="4281827" cy="3284454"/>
          </a:xfrm>
          <a:prstGeom prst="rect">
            <a:avLst/>
          </a:prstGeom>
        </p:spPr>
      </p:pic>
      <p:sp>
        <p:nvSpPr>
          <p:cNvPr id="3" name="楕円 2">
            <a:extLst>
              <a:ext uri="{FF2B5EF4-FFF2-40B4-BE49-F238E27FC236}">
                <a16:creationId xmlns:a16="http://schemas.microsoft.com/office/drawing/2014/main" id="{E028F496-FA09-4904-842C-9B78A70C6E09}"/>
              </a:ext>
            </a:extLst>
          </p:cNvPr>
          <p:cNvSpPr/>
          <p:nvPr/>
        </p:nvSpPr>
        <p:spPr>
          <a:xfrm>
            <a:off x="5049097" y="1960228"/>
            <a:ext cx="2817706" cy="763504"/>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FDF4FE5-C44C-4356-B9A5-7B10979823B5}"/>
              </a:ext>
            </a:extLst>
          </p:cNvPr>
          <p:cNvSpPr/>
          <p:nvPr/>
        </p:nvSpPr>
        <p:spPr>
          <a:xfrm>
            <a:off x="6638970" y="3959459"/>
            <a:ext cx="405296" cy="365125"/>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8341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B3860-DDC3-4521-874F-991E073301E8}"/>
              </a:ext>
            </a:extLst>
          </p:cNvPr>
          <p:cNvSpPr>
            <a:spLocks noGrp="1"/>
          </p:cNvSpPr>
          <p:nvPr>
            <p:ph type="title"/>
          </p:nvPr>
        </p:nvSpPr>
        <p:spPr/>
        <p:txBody>
          <a:bodyPr/>
          <a:lstStyle/>
          <a:p>
            <a:r>
              <a:rPr kumimoji="1" lang="ja-JP" altLang="en-US" dirty="0"/>
              <a:t>フィルタリングした</a:t>
            </a:r>
            <a:r>
              <a:rPr kumimoji="1" lang="en-US" altLang="ja-JP" dirty="0"/>
              <a:t>US</a:t>
            </a:r>
            <a:endParaRPr kumimoji="1" lang="ja-JP" altLang="en-US" dirty="0"/>
          </a:p>
        </p:txBody>
      </p:sp>
      <p:sp>
        <p:nvSpPr>
          <p:cNvPr id="4" name="日付プレースホルダー 3">
            <a:extLst>
              <a:ext uri="{FF2B5EF4-FFF2-40B4-BE49-F238E27FC236}">
                <a16:creationId xmlns:a16="http://schemas.microsoft.com/office/drawing/2014/main" id="{CEB30620-405D-46FC-A745-82EEBCBD9EA8}"/>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00DCB095-9750-43F6-9ED3-84F0080EBB5C}"/>
              </a:ext>
            </a:extLst>
          </p:cNvPr>
          <p:cNvSpPr>
            <a:spLocks noGrp="1"/>
          </p:cNvSpPr>
          <p:nvPr>
            <p:ph type="sldNum" sz="quarter" idx="12"/>
          </p:nvPr>
        </p:nvSpPr>
        <p:spPr/>
        <p:txBody>
          <a:bodyPr/>
          <a:lstStyle/>
          <a:p>
            <a:fld id="{23AA0947-152D-42B7-9DD5-BF55467BEFCA}" type="slidenum">
              <a:rPr kumimoji="1" lang="ja-JP" altLang="en-US" smtClean="0"/>
              <a:t>13</a:t>
            </a:fld>
            <a:endParaRPr kumimoji="1" lang="ja-JP" altLang="en-US"/>
          </a:p>
        </p:txBody>
      </p:sp>
      <p:pic>
        <p:nvPicPr>
          <p:cNvPr id="7" name="図 6">
            <a:extLst>
              <a:ext uri="{FF2B5EF4-FFF2-40B4-BE49-F238E27FC236}">
                <a16:creationId xmlns:a16="http://schemas.microsoft.com/office/drawing/2014/main" id="{76E98DCB-827E-4CFA-804B-D1C5C007B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7" y="3076295"/>
            <a:ext cx="4015718" cy="3280056"/>
          </a:xfrm>
          <a:prstGeom prst="rect">
            <a:avLst/>
          </a:prstGeom>
        </p:spPr>
      </p:pic>
      <p:sp>
        <p:nvSpPr>
          <p:cNvPr id="8" name="テキスト ボックス 7">
            <a:extLst>
              <a:ext uri="{FF2B5EF4-FFF2-40B4-BE49-F238E27FC236}">
                <a16:creationId xmlns:a16="http://schemas.microsoft.com/office/drawing/2014/main" id="{C41C409D-5395-4AD5-92BE-02C1BAB47949}"/>
              </a:ext>
            </a:extLst>
          </p:cNvPr>
          <p:cNvSpPr txBox="1"/>
          <p:nvPr/>
        </p:nvSpPr>
        <p:spPr>
          <a:xfrm>
            <a:off x="75958" y="1275297"/>
            <a:ext cx="4828032" cy="1569660"/>
          </a:xfrm>
          <a:prstGeom prst="rect">
            <a:avLst/>
          </a:prstGeom>
          <a:noFill/>
        </p:spPr>
        <p:txBody>
          <a:bodyPr wrap="square" rtlCol="0">
            <a:spAutoFit/>
          </a:bodyPr>
          <a:lstStyle/>
          <a:p>
            <a:r>
              <a:rPr kumimoji="1" lang="ja-JP" altLang="en-US" sz="2400" dirty="0"/>
              <a:t>フィルタリング</a:t>
            </a:r>
            <a:r>
              <a:rPr kumimoji="1" lang="en-US" altLang="ja-JP" sz="2400" dirty="0"/>
              <a:t>(Ⅲ)</a:t>
            </a:r>
            <a:r>
              <a:rPr kumimoji="1" lang="ja-JP" altLang="en-US" sz="2400" dirty="0"/>
              <a:t>後</a:t>
            </a:r>
            <a:r>
              <a:rPr kumimoji="1" lang="en-US" altLang="ja-JP" sz="2400" dirty="0"/>
              <a:t>:7,799</a:t>
            </a:r>
            <a:r>
              <a:rPr kumimoji="1" lang="ja-JP" altLang="en-US" sz="2400" dirty="0"/>
              <a:t>個</a:t>
            </a:r>
            <a:endParaRPr kumimoji="1" lang="en-US" altLang="ja-JP" sz="2400" dirty="0"/>
          </a:p>
          <a:p>
            <a:pPr lvl="1"/>
            <a:r>
              <a:rPr kumimoji="1" lang="ja-JP" altLang="en-US" sz="2400" dirty="0">
                <a:solidFill>
                  <a:srgbClr val="E6E6E6"/>
                </a:solidFill>
              </a:rPr>
              <a:t>→</a:t>
            </a:r>
            <a:r>
              <a:rPr kumimoji="1" lang="en-US" altLang="ja-JP" sz="2400" dirty="0"/>
              <a:t>HR</a:t>
            </a:r>
            <a:r>
              <a:rPr kumimoji="1" lang="ja-JP" altLang="en-US" sz="2400" dirty="0"/>
              <a:t>図</a:t>
            </a:r>
            <a:endParaRPr kumimoji="1" lang="en-US" altLang="ja-JP" sz="2400" dirty="0"/>
          </a:p>
          <a:p>
            <a:pPr lvl="1"/>
            <a:r>
              <a:rPr kumimoji="1" lang="ja-JP" altLang="en-US" sz="2400" dirty="0"/>
              <a:t>↘固有運動分布</a:t>
            </a:r>
            <a:endParaRPr kumimoji="1" lang="en-US" altLang="ja-JP" sz="2400" dirty="0"/>
          </a:p>
          <a:p>
            <a:pPr lvl="1"/>
            <a:r>
              <a:rPr kumimoji="1" lang="ja-JP" altLang="en-US" sz="2400" dirty="0"/>
              <a:t>↓銀経銀緯分布</a:t>
            </a:r>
            <a:endParaRPr kumimoji="1" lang="en-US" altLang="ja-JP" sz="2400" dirty="0"/>
          </a:p>
        </p:txBody>
      </p:sp>
      <p:pic>
        <p:nvPicPr>
          <p:cNvPr id="14" name="図 13">
            <a:extLst>
              <a:ext uri="{FF2B5EF4-FFF2-40B4-BE49-F238E27FC236}">
                <a16:creationId xmlns:a16="http://schemas.microsoft.com/office/drawing/2014/main" id="{11220452-8E96-4DF4-87E8-DF163D3C1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650" y="257681"/>
            <a:ext cx="4325183" cy="2873206"/>
          </a:xfrm>
          <a:prstGeom prst="rect">
            <a:avLst/>
          </a:prstGeom>
        </p:spPr>
      </p:pic>
      <p:pic>
        <p:nvPicPr>
          <p:cNvPr id="6" name="図 5">
            <a:extLst>
              <a:ext uri="{FF2B5EF4-FFF2-40B4-BE49-F238E27FC236}">
                <a16:creationId xmlns:a16="http://schemas.microsoft.com/office/drawing/2014/main" id="{F8BF0769-1251-4C60-93AE-A0CE05FEA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570" y="3185479"/>
            <a:ext cx="4133755" cy="3170872"/>
          </a:xfrm>
          <a:prstGeom prst="rect">
            <a:avLst/>
          </a:prstGeom>
        </p:spPr>
      </p:pic>
    </p:spTree>
    <p:extLst>
      <p:ext uri="{BB962C8B-B14F-4D97-AF65-F5344CB8AC3E}">
        <p14:creationId xmlns:p14="http://schemas.microsoft.com/office/powerpoint/2010/main" val="86679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F076-2D27-40B1-8CD1-AAB845D26F59}"/>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4F3EB221-D369-4182-AEF2-2D8315A68D1A}"/>
              </a:ext>
            </a:extLst>
          </p:cNvPr>
          <p:cNvSpPr>
            <a:spLocks noGrp="1"/>
          </p:cNvSpPr>
          <p:nvPr>
            <p:ph idx="1"/>
          </p:nvPr>
        </p:nvSpPr>
        <p:spPr/>
        <p:txBody>
          <a:bodyPr>
            <a:normAutofit/>
          </a:bodyPr>
          <a:lstStyle/>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512C0E4E-6FFB-4136-82C7-D504F8A477E9}"/>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C8121EDD-01BC-43F8-A658-A643A6B2DF10}"/>
              </a:ext>
            </a:extLst>
          </p:cNvPr>
          <p:cNvSpPr>
            <a:spLocks noGrp="1"/>
          </p:cNvSpPr>
          <p:nvPr>
            <p:ph type="sldNum" sz="quarter" idx="12"/>
          </p:nvPr>
        </p:nvSpPr>
        <p:spPr/>
        <p:txBody>
          <a:bodyPr/>
          <a:lstStyle/>
          <a:p>
            <a:fld id="{23AA0947-152D-42B7-9DD5-BF55467BEFCA}"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631311F7-9237-4DB0-BD74-0714A06FA1F8}"/>
              </a:ext>
            </a:extLst>
          </p:cNvPr>
          <p:cNvSpPr txBox="1"/>
          <p:nvPr/>
        </p:nvSpPr>
        <p:spPr>
          <a:xfrm>
            <a:off x="540806" y="2714364"/>
            <a:ext cx="8055527" cy="954107"/>
          </a:xfrm>
          <a:prstGeom prst="rect">
            <a:avLst/>
          </a:prstGeom>
          <a:noFill/>
          <a:ln w="28575">
            <a:solidFill>
              <a:schemeClr val="accent1"/>
            </a:solidFill>
          </a:ln>
        </p:spPr>
        <p:txBody>
          <a:bodyPr wrap="square" rtlCol="0">
            <a:spAutoFit/>
          </a:bodyPr>
          <a:lstStyle/>
          <a:p>
            <a:pPr algn="ctr"/>
            <a:r>
              <a:rPr lang="en-US" altLang="ja-JP" sz="2800" dirty="0">
                <a:solidFill>
                  <a:srgbClr val="FFFFFF"/>
                </a:solidFill>
              </a:rPr>
              <a:t>OB</a:t>
            </a:r>
            <a:r>
              <a:rPr lang="ja-JP" altLang="en-US" sz="2800" dirty="0">
                <a:solidFill>
                  <a:srgbClr val="FFFFFF"/>
                </a:solidFill>
              </a:rPr>
              <a:t>アソシエーション</a:t>
            </a:r>
            <a:r>
              <a:rPr lang="ja-JP" altLang="en-US" sz="2800" dirty="0"/>
              <a:t>に属する前主系列星を中心に</a:t>
            </a:r>
            <a:endParaRPr lang="en-US" altLang="ja-JP" sz="2800" dirty="0"/>
          </a:p>
          <a:p>
            <a:pPr algn="ctr"/>
            <a:r>
              <a:rPr lang="en-US" altLang="ja-JP" sz="2800" dirty="0"/>
              <a:t>GaiaDR2</a:t>
            </a:r>
            <a:r>
              <a:rPr lang="ja-JP" altLang="en-US" sz="2800" dirty="0"/>
              <a:t>を用いて集団内部の構造を調べる</a:t>
            </a:r>
            <a:endParaRPr kumimoji="1" lang="ja-JP" altLang="en-US" dirty="0"/>
          </a:p>
        </p:txBody>
      </p:sp>
    </p:spTree>
    <p:extLst>
      <p:ext uri="{BB962C8B-B14F-4D97-AF65-F5344CB8AC3E}">
        <p14:creationId xmlns:p14="http://schemas.microsoft.com/office/powerpoint/2010/main" val="256898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B3860-DDC3-4521-874F-991E073301E8}"/>
              </a:ext>
            </a:extLst>
          </p:cNvPr>
          <p:cNvSpPr>
            <a:spLocks noGrp="1"/>
          </p:cNvSpPr>
          <p:nvPr>
            <p:ph type="title"/>
          </p:nvPr>
        </p:nvSpPr>
        <p:spPr/>
        <p:txBody>
          <a:bodyPr/>
          <a:lstStyle/>
          <a:p>
            <a:r>
              <a:rPr kumimoji="1" lang="ja-JP" altLang="en-US" dirty="0"/>
              <a:t>フィルタリングした</a:t>
            </a:r>
            <a:r>
              <a:rPr kumimoji="1" lang="en-US" altLang="ja-JP" dirty="0"/>
              <a:t>US</a:t>
            </a:r>
            <a:endParaRPr kumimoji="1" lang="ja-JP" altLang="en-US" dirty="0"/>
          </a:p>
        </p:txBody>
      </p:sp>
      <p:sp>
        <p:nvSpPr>
          <p:cNvPr id="4" name="日付プレースホルダー 3">
            <a:extLst>
              <a:ext uri="{FF2B5EF4-FFF2-40B4-BE49-F238E27FC236}">
                <a16:creationId xmlns:a16="http://schemas.microsoft.com/office/drawing/2014/main" id="{CEB30620-405D-46FC-A745-82EEBCBD9EA8}"/>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00DCB095-9750-43F6-9ED3-84F0080EBB5C}"/>
              </a:ext>
            </a:extLst>
          </p:cNvPr>
          <p:cNvSpPr>
            <a:spLocks noGrp="1"/>
          </p:cNvSpPr>
          <p:nvPr>
            <p:ph type="sldNum" sz="quarter" idx="12"/>
          </p:nvPr>
        </p:nvSpPr>
        <p:spPr/>
        <p:txBody>
          <a:bodyPr/>
          <a:lstStyle/>
          <a:p>
            <a:fld id="{23AA0947-152D-42B7-9DD5-BF55467BEFCA}" type="slidenum">
              <a:rPr kumimoji="1" lang="ja-JP" altLang="en-US" smtClean="0"/>
              <a:t>15</a:t>
            </a:fld>
            <a:endParaRPr kumimoji="1" lang="ja-JP" altLang="en-US"/>
          </a:p>
        </p:txBody>
      </p:sp>
      <p:pic>
        <p:nvPicPr>
          <p:cNvPr id="7" name="図 6">
            <a:extLst>
              <a:ext uri="{FF2B5EF4-FFF2-40B4-BE49-F238E27FC236}">
                <a16:creationId xmlns:a16="http://schemas.microsoft.com/office/drawing/2014/main" id="{76E98DCB-827E-4CFA-804B-D1C5C007B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7" y="2848970"/>
            <a:ext cx="4294028" cy="3507381"/>
          </a:xfrm>
          <a:prstGeom prst="rect">
            <a:avLst/>
          </a:prstGeom>
        </p:spPr>
      </p:pic>
      <p:sp>
        <p:nvSpPr>
          <p:cNvPr id="8" name="テキスト ボックス 7">
            <a:extLst>
              <a:ext uri="{FF2B5EF4-FFF2-40B4-BE49-F238E27FC236}">
                <a16:creationId xmlns:a16="http://schemas.microsoft.com/office/drawing/2014/main" id="{C41C409D-5395-4AD5-92BE-02C1BAB47949}"/>
              </a:ext>
            </a:extLst>
          </p:cNvPr>
          <p:cNvSpPr txBox="1"/>
          <p:nvPr/>
        </p:nvSpPr>
        <p:spPr>
          <a:xfrm>
            <a:off x="75958" y="1275297"/>
            <a:ext cx="4828032" cy="1569660"/>
          </a:xfrm>
          <a:prstGeom prst="rect">
            <a:avLst/>
          </a:prstGeom>
          <a:noFill/>
        </p:spPr>
        <p:txBody>
          <a:bodyPr wrap="square" rtlCol="0">
            <a:spAutoFit/>
          </a:bodyPr>
          <a:lstStyle/>
          <a:p>
            <a:r>
              <a:rPr kumimoji="1" lang="ja-JP" altLang="en-US" sz="2400" dirty="0"/>
              <a:t>フィルタリング後の</a:t>
            </a:r>
            <a:r>
              <a:rPr kumimoji="1" lang="en-US" altLang="ja-JP" sz="2400" dirty="0"/>
              <a:t>7,799</a:t>
            </a:r>
            <a:r>
              <a:rPr kumimoji="1" lang="ja-JP" altLang="en-US" sz="2400" dirty="0"/>
              <a:t>個のサンプル</a:t>
            </a:r>
            <a:endParaRPr kumimoji="1" lang="en-US" altLang="ja-JP" sz="2400" dirty="0"/>
          </a:p>
          <a:p>
            <a:pPr lvl="1"/>
            <a:r>
              <a:rPr kumimoji="1" lang="ja-JP" altLang="en-US" sz="2400" dirty="0">
                <a:solidFill>
                  <a:srgbClr val="E6E6E6"/>
                </a:solidFill>
              </a:rPr>
              <a:t>→</a:t>
            </a:r>
            <a:r>
              <a:rPr kumimoji="1" lang="en-US" altLang="ja-JP" sz="2400" dirty="0"/>
              <a:t>HR</a:t>
            </a:r>
            <a:r>
              <a:rPr kumimoji="1" lang="ja-JP" altLang="en-US" sz="2400" dirty="0"/>
              <a:t>図</a:t>
            </a:r>
            <a:endParaRPr kumimoji="1" lang="en-US" altLang="ja-JP" sz="2400" dirty="0"/>
          </a:p>
          <a:p>
            <a:pPr lvl="1"/>
            <a:r>
              <a:rPr kumimoji="1" lang="ja-JP" altLang="en-US" sz="2400" dirty="0"/>
              <a:t>↘固有運動面分布</a:t>
            </a:r>
            <a:endParaRPr kumimoji="1" lang="en-US" altLang="ja-JP" sz="2400" dirty="0"/>
          </a:p>
          <a:p>
            <a:pPr lvl="1"/>
            <a:r>
              <a:rPr kumimoji="1" lang="ja-JP" altLang="en-US" sz="2400" dirty="0">
                <a:solidFill>
                  <a:schemeClr val="accent2"/>
                </a:solidFill>
              </a:rPr>
              <a:t>↓銀経銀緯分布</a:t>
            </a:r>
            <a:endParaRPr kumimoji="1" lang="en-US" altLang="ja-JP" sz="2400" dirty="0">
              <a:solidFill>
                <a:schemeClr val="accent2"/>
              </a:solidFill>
            </a:endParaRPr>
          </a:p>
        </p:txBody>
      </p:sp>
      <p:pic>
        <p:nvPicPr>
          <p:cNvPr id="14" name="図 13">
            <a:extLst>
              <a:ext uri="{FF2B5EF4-FFF2-40B4-BE49-F238E27FC236}">
                <a16:creationId xmlns:a16="http://schemas.microsoft.com/office/drawing/2014/main" id="{11220452-8E96-4DF4-87E8-DF163D3C1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807" y="217088"/>
            <a:ext cx="4325183" cy="2873206"/>
          </a:xfrm>
          <a:prstGeom prst="rect">
            <a:avLst/>
          </a:prstGeom>
        </p:spPr>
      </p:pic>
      <p:sp>
        <p:nvSpPr>
          <p:cNvPr id="3" name="テキスト ボックス 2">
            <a:extLst>
              <a:ext uri="{FF2B5EF4-FFF2-40B4-BE49-F238E27FC236}">
                <a16:creationId xmlns:a16="http://schemas.microsoft.com/office/drawing/2014/main" id="{CBF9465E-01C4-4B23-A098-375A7C5169DF}"/>
              </a:ext>
            </a:extLst>
          </p:cNvPr>
          <p:cNvSpPr txBox="1"/>
          <p:nvPr/>
        </p:nvSpPr>
        <p:spPr>
          <a:xfrm>
            <a:off x="3476293" y="3370550"/>
            <a:ext cx="1018902" cy="830997"/>
          </a:xfrm>
          <a:prstGeom prst="rect">
            <a:avLst/>
          </a:prstGeom>
          <a:noFill/>
        </p:spPr>
        <p:txBody>
          <a:bodyPr wrap="square" rtlCol="0">
            <a:spAutoFit/>
          </a:bodyPr>
          <a:lstStyle/>
          <a:p>
            <a:r>
              <a:rPr kumimoji="1" lang="ja-JP" altLang="en-US" sz="4800" b="1" dirty="0">
                <a:solidFill>
                  <a:schemeClr val="accent2"/>
                </a:solidFill>
              </a:rPr>
              <a:t>？</a:t>
            </a:r>
          </a:p>
        </p:txBody>
      </p:sp>
      <p:pic>
        <p:nvPicPr>
          <p:cNvPr id="10" name="図 9">
            <a:extLst>
              <a:ext uri="{FF2B5EF4-FFF2-40B4-BE49-F238E27FC236}">
                <a16:creationId xmlns:a16="http://schemas.microsoft.com/office/drawing/2014/main" id="{9A63E8EC-7E7E-4D9F-BF86-95B017A7C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570" y="3185479"/>
            <a:ext cx="4133755" cy="3170872"/>
          </a:xfrm>
          <a:prstGeom prst="rect">
            <a:avLst/>
          </a:prstGeom>
        </p:spPr>
      </p:pic>
    </p:spTree>
    <p:extLst>
      <p:ext uri="{BB962C8B-B14F-4D97-AF65-F5344CB8AC3E}">
        <p14:creationId xmlns:p14="http://schemas.microsoft.com/office/powerpoint/2010/main" val="211332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2054E47-CFCF-4BA5-A200-DA9426D9C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575" y="3129133"/>
            <a:ext cx="4015718" cy="3227218"/>
          </a:xfrm>
          <a:prstGeom prst="rect">
            <a:avLst/>
          </a:prstGeom>
        </p:spPr>
      </p:pic>
      <p:sp>
        <p:nvSpPr>
          <p:cNvPr id="2" name="タイトル 1">
            <a:extLst>
              <a:ext uri="{FF2B5EF4-FFF2-40B4-BE49-F238E27FC236}">
                <a16:creationId xmlns:a16="http://schemas.microsoft.com/office/drawing/2014/main" id="{205B3860-DDC3-4521-874F-991E073301E8}"/>
              </a:ext>
            </a:extLst>
          </p:cNvPr>
          <p:cNvSpPr>
            <a:spLocks noGrp="1"/>
          </p:cNvSpPr>
          <p:nvPr>
            <p:ph type="title"/>
          </p:nvPr>
        </p:nvSpPr>
        <p:spPr/>
        <p:txBody>
          <a:bodyPr/>
          <a:lstStyle/>
          <a:p>
            <a:r>
              <a:rPr kumimoji="1" lang="ja-JP" altLang="en-US" dirty="0"/>
              <a:t>フィルタリングした</a:t>
            </a:r>
            <a:r>
              <a:rPr kumimoji="1" lang="en-US" altLang="ja-JP" dirty="0"/>
              <a:t>US</a:t>
            </a:r>
            <a:endParaRPr kumimoji="1" lang="ja-JP" altLang="en-US" dirty="0"/>
          </a:p>
        </p:txBody>
      </p:sp>
      <p:sp>
        <p:nvSpPr>
          <p:cNvPr id="4" name="日付プレースホルダー 3">
            <a:extLst>
              <a:ext uri="{FF2B5EF4-FFF2-40B4-BE49-F238E27FC236}">
                <a16:creationId xmlns:a16="http://schemas.microsoft.com/office/drawing/2014/main" id="{CEB30620-405D-46FC-A745-82EEBCBD9EA8}"/>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00DCB095-9750-43F6-9ED3-84F0080EBB5C}"/>
              </a:ext>
            </a:extLst>
          </p:cNvPr>
          <p:cNvSpPr>
            <a:spLocks noGrp="1"/>
          </p:cNvSpPr>
          <p:nvPr>
            <p:ph type="sldNum" sz="quarter" idx="12"/>
          </p:nvPr>
        </p:nvSpPr>
        <p:spPr/>
        <p:txBody>
          <a:bodyPr/>
          <a:lstStyle/>
          <a:p>
            <a:fld id="{23AA0947-152D-42B7-9DD5-BF55467BEFCA}" type="slidenum">
              <a:rPr kumimoji="1" lang="ja-JP" altLang="en-US" smtClean="0"/>
              <a:t>16</a:t>
            </a:fld>
            <a:endParaRPr kumimoji="1" lang="ja-JP" altLang="en-US"/>
          </a:p>
        </p:txBody>
      </p:sp>
      <p:pic>
        <p:nvPicPr>
          <p:cNvPr id="7" name="図 6">
            <a:extLst>
              <a:ext uri="{FF2B5EF4-FFF2-40B4-BE49-F238E27FC236}">
                <a16:creationId xmlns:a16="http://schemas.microsoft.com/office/drawing/2014/main" id="{76E98DCB-827E-4CFA-804B-D1C5C007B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7" y="3076295"/>
            <a:ext cx="4015718" cy="3280056"/>
          </a:xfrm>
          <a:prstGeom prst="rect">
            <a:avLst/>
          </a:prstGeom>
        </p:spPr>
      </p:pic>
      <p:sp>
        <p:nvSpPr>
          <p:cNvPr id="8" name="テキスト ボックス 7">
            <a:extLst>
              <a:ext uri="{FF2B5EF4-FFF2-40B4-BE49-F238E27FC236}">
                <a16:creationId xmlns:a16="http://schemas.microsoft.com/office/drawing/2014/main" id="{C41C409D-5395-4AD5-92BE-02C1BAB47949}"/>
              </a:ext>
            </a:extLst>
          </p:cNvPr>
          <p:cNvSpPr txBox="1"/>
          <p:nvPr/>
        </p:nvSpPr>
        <p:spPr>
          <a:xfrm>
            <a:off x="75958" y="1275297"/>
            <a:ext cx="4828032" cy="1569660"/>
          </a:xfrm>
          <a:prstGeom prst="rect">
            <a:avLst/>
          </a:prstGeom>
          <a:noFill/>
        </p:spPr>
        <p:txBody>
          <a:bodyPr wrap="square" rtlCol="0">
            <a:spAutoFit/>
          </a:bodyPr>
          <a:lstStyle/>
          <a:p>
            <a:r>
              <a:rPr kumimoji="1" lang="ja-JP" altLang="en-US" sz="2400" dirty="0"/>
              <a:t>フィルタリング後の</a:t>
            </a:r>
            <a:r>
              <a:rPr kumimoji="1" lang="en-US" altLang="ja-JP" sz="2400" dirty="0"/>
              <a:t>7,799</a:t>
            </a:r>
            <a:r>
              <a:rPr kumimoji="1" lang="ja-JP" altLang="en-US" sz="2400" dirty="0"/>
              <a:t>個のサンプル</a:t>
            </a:r>
            <a:endParaRPr kumimoji="1" lang="en-US" altLang="ja-JP" sz="2400" dirty="0"/>
          </a:p>
          <a:p>
            <a:pPr lvl="1"/>
            <a:r>
              <a:rPr kumimoji="1" lang="ja-JP" altLang="en-US" sz="2400" dirty="0">
                <a:solidFill>
                  <a:srgbClr val="E6E6E6"/>
                </a:solidFill>
              </a:rPr>
              <a:t>→</a:t>
            </a:r>
            <a:r>
              <a:rPr kumimoji="1" lang="en-US" altLang="ja-JP" sz="2400" dirty="0"/>
              <a:t>HR</a:t>
            </a:r>
            <a:r>
              <a:rPr kumimoji="1" lang="ja-JP" altLang="en-US" sz="2400" dirty="0"/>
              <a:t>図</a:t>
            </a:r>
            <a:endParaRPr kumimoji="1" lang="en-US" altLang="ja-JP" sz="2400" dirty="0"/>
          </a:p>
          <a:p>
            <a:pPr lvl="1"/>
            <a:r>
              <a:rPr kumimoji="1" lang="ja-JP" altLang="en-US" sz="2400" dirty="0">
                <a:solidFill>
                  <a:schemeClr val="accent2"/>
                </a:solidFill>
              </a:rPr>
              <a:t>↘固有運動面分布</a:t>
            </a:r>
            <a:endParaRPr kumimoji="1" lang="en-US" altLang="ja-JP" sz="2400" dirty="0">
              <a:solidFill>
                <a:schemeClr val="accent2"/>
              </a:solidFill>
            </a:endParaRPr>
          </a:p>
          <a:p>
            <a:pPr lvl="1"/>
            <a:r>
              <a:rPr kumimoji="1" lang="ja-JP" altLang="en-US" sz="2400" dirty="0"/>
              <a:t>↓銀河面分布</a:t>
            </a:r>
            <a:endParaRPr kumimoji="1" lang="en-US" altLang="ja-JP" sz="2400" dirty="0"/>
          </a:p>
        </p:txBody>
      </p:sp>
      <p:pic>
        <p:nvPicPr>
          <p:cNvPr id="14" name="図 13">
            <a:extLst>
              <a:ext uri="{FF2B5EF4-FFF2-40B4-BE49-F238E27FC236}">
                <a16:creationId xmlns:a16="http://schemas.microsoft.com/office/drawing/2014/main" id="{11220452-8E96-4DF4-87E8-DF163D3C1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7650" y="247563"/>
            <a:ext cx="4325183" cy="2873206"/>
          </a:xfrm>
          <a:prstGeom prst="rect">
            <a:avLst/>
          </a:prstGeom>
        </p:spPr>
      </p:pic>
      <p:sp>
        <p:nvSpPr>
          <p:cNvPr id="11" name="正方形/長方形 10">
            <a:extLst>
              <a:ext uri="{FF2B5EF4-FFF2-40B4-BE49-F238E27FC236}">
                <a16:creationId xmlns:a16="http://schemas.microsoft.com/office/drawing/2014/main" id="{56BD0480-2280-4418-A983-C5A2307B3A8E}"/>
              </a:ext>
            </a:extLst>
          </p:cNvPr>
          <p:cNvSpPr/>
          <p:nvPr/>
        </p:nvSpPr>
        <p:spPr>
          <a:xfrm>
            <a:off x="6075680" y="3969173"/>
            <a:ext cx="871069" cy="77216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B6B6D788-237B-4AC6-BCC6-EB9AB971D9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7318" y="0"/>
            <a:ext cx="4828032" cy="3880032"/>
          </a:xfrm>
          <a:prstGeom prst="rect">
            <a:avLst/>
          </a:prstGeom>
        </p:spPr>
      </p:pic>
      <p:sp>
        <p:nvSpPr>
          <p:cNvPr id="13" name="楕円 12">
            <a:extLst>
              <a:ext uri="{FF2B5EF4-FFF2-40B4-BE49-F238E27FC236}">
                <a16:creationId xmlns:a16="http://schemas.microsoft.com/office/drawing/2014/main" id="{0DB6C9DE-D744-459A-ACE0-D208C0F2E8F4}"/>
              </a:ext>
            </a:extLst>
          </p:cNvPr>
          <p:cNvSpPr/>
          <p:nvPr/>
        </p:nvSpPr>
        <p:spPr>
          <a:xfrm>
            <a:off x="5455211" y="1543744"/>
            <a:ext cx="1121695" cy="792543"/>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右 11">
            <a:extLst>
              <a:ext uri="{FF2B5EF4-FFF2-40B4-BE49-F238E27FC236}">
                <a16:creationId xmlns:a16="http://schemas.microsoft.com/office/drawing/2014/main" id="{0E005DF9-84DF-4694-BCAF-B0A570018CD1}"/>
              </a:ext>
            </a:extLst>
          </p:cNvPr>
          <p:cNvSpPr/>
          <p:nvPr/>
        </p:nvSpPr>
        <p:spPr>
          <a:xfrm rot="15563460">
            <a:off x="6169582" y="3423031"/>
            <a:ext cx="269271" cy="545378"/>
          </a:xfrm>
          <a:prstGeom prst="rightArrow">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39625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A085A2A7-A641-40F7-8333-58D88BAEF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570" y="3185479"/>
            <a:ext cx="4133755" cy="3170872"/>
          </a:xfrm>
          <a:prstGeom prst="rect">
            <a:avLst/>
          </a:prstGeom>
        </p:spPr>
      </p:pic>
      <p:sp>
        <p:nvSpPr>
          <p:cNvPr id="2" name="タイトル 1">
            <a:extLst>
              <a:ext uri="{FF2B5EF4-FFF2-40B4-BE49-F238E27FC236}">
                <a16:creationId xmlns:a16="http://schemas.microsoft.com/office/drawing/2014/main" id="{205B3860-DDC3-4521-874F-991E073301E8}"/>
              </a:ext>
            </a:extLst>
          </p:cNvPr>
          <p:cNvSpPr>
            <a:spLocks noGrp="1"/>
          </p:cNvSpPr>
          <p:nvPr>
            <p:ph type="title"/>
          </p:nvPr>
        </p:nvSpPr>
        <p:spPr/>
        <p:txBody>
          <a:bodyPr/>
          <a:lstStyle/>
          <a:p>
            <a:r>
              <a:rPr kumimoji="1" lang="ja-JP" altLang="en-US" dirty="0"/>
              <a:t>フィルタリングした</a:t>
            </a:r>
            <a:r>
              <a:rPr kumimoji="1" lang="en-US" altLang="ja-JP" dirty="0"/>
              <a:t>US</a:t>
            </a:r>
            <a:endParaRPr kumimoji="1" lang="ja-JP" altLang="en-US" dirty="0"/>
          </a:p>
        </p:txBody>
      </p:sp>
      <p:sp>
        <p:nvSpPr>
          <p:cNvPr id="4" name="日付プレースホルダー 3">
            <a:extLst>
              <a:ext uri="{FF2B5EF4-FFF2-40B4-BE49-F238E27FC236}">
                <a16:creationId xmlns:a16="http://schemas.microsoft.com/office/drawing/2014/main" id="{CEB30620-405D-46FC-A745-82EEBCBD9EA8}"/>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00DCB095-9750-43F6-9ED3-84F0080EBB5C}"/>
              </a:ext>
            </a:extLst>
          </p:cNvPr>
          <p:cNvSpPr>
            <a:spLocks noGrp="1"/>
          </p:cNvSpPr>
          <p:nvPr>
            <p:ph type="sldNum" sz="quarter" idx="12"/>
          </p:nvPr>
        </p:nvSpPr>
        <p:spPr/>
        <p:txBody>
          <a:bodyPr/>
          <a:lstStyle/>
          <a:p>
            <a:fld id="{23AA0947-152D-42B7-9DD5-BF55467BEFCA}" type="slidenum">
              <a:rPr kumimoji="1" lang="ja-JP" altLang="en-US" smtClean="0"/>
              <a:t>17</a:t>
            </a:fld>
            <a:endParaRPr kumimoji="1" lang="ja-JP" altLang="en-US"/>
          </a:p>
        </p:txBody>
      </p:sp>
      <p:pic>
        <p:nvPicPr>
          <p:cNvPr id="7" name="図 6">
            <a:extLst>
              <a:ext uri="{FF2B5EF4-FFF2-40B4-BE49-F238E27FC236}">
                <a16:creationId xmlns:a16="http://schemas.microsoft.com/office/drawing/2014/main" id="{76E98DCB-827E-4CFA-804B-D1C5C007B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7" y="3076295"/>
            <a:ext cx="4015718" cy="3280056"/>
          </a:xfrm>
          <a:prstGeom prst="rect">
            <a:avLst/>
          </a:prstGeom>
        </p:spPr>
      </p:pic>
      <p:sp>
        <p:nvSpPr>
          <p:cNvPr id="8" name="テキスト ボックス 7">
            <a:extLst>
              <a:ext uri="{FF2B5EF4-FFF2-40B4-BE49-F238E27FC236}">
                <a16:creationId xmlns:a16="http://schemas.microsoft.com/office/drawing/2014/main" id="{C41C409D-5395-4AD5-92BE-02C1BAB47949}"/>
              </a:ext>
            </a:extLst>
          </p:cNvPr>
          <p:cNvSpPr txBox="1"/>
          <p:nvPr/>
        </p:nvSpPr>
        <p:spPr>
          <a:xfrm>
            <a:off x="75958" y="1275297"/>
            <a:ext cx="4828032" cy="1569660"/>
          </a:xfrm>
          <a:prstGeom prst="rect">
            <a:avLst/>
          </a:prstGeom>
          <a:noFill/>
        </p:spPr>
        <p:txBody>
          <a:bodyPr wrap="square" rtlCol="0">
            <a:spAutoFit/>
          </a:bodyPr>
          <a:lstStyle/>
          <a:p>
            <a:r>
              <a:rPr kumimoji="1" lang="ja-JP" altLang="en-US" sz="2400" dirty="0"/>
              <a:t>フィルタリング後の</a:t>
            </a:r>
            <a:r>
              <a:rPr kumimoji="1" lang="en-US" altLang="ja-JP" sz="2400" dirty="0"/>
              <a:t>7,799</a:t>
            </a:r>
            <a:r>
              <a:rPr kumimoji="1" lang="ja-JP" altLang="en-US" sz="2400" dirty="0"/>
              <a:t>個のサンプル</a:t>
            </a:r>
            <a:endParaRPr kumimoji="1" lang="en-US" altLang="ja-JP" sz="2400" dirty="0"/>
          </a:p>
          <a:p>
            <a:pPr lvl="1"/>
            <a:r>
              <a:rPr kumimoji="1" lang="ja-JP" altLang="en-US" sz="2400" dirty="0">
                <a:solidFill>
                  <a:schemeClr val="accent2"/>
                </a:solidFill>
              </a:rPr>
              <a:t>→</a:t>
            </a:r>
            <a:r>
              <a:rPr kumimoji="1" lang="en-US" altLang="ja-JP" sz="2400" dirty="0">
                <a:solidFill>
                  <a:schemeClr val="accent2"/>
                </a:solidFill>
              </a:rPr>
              <a:t>HR</a:t>
            </a:r>
            <a:r>
              <a:rPr kumimoji="1" lang="ja-JP" altLang="en-US" sz="2400" dirty="0">
                <a:solidFill>
                  <a:schemeClr val="accent2"/>
                </a:solidFill>
              </a:rPr>
              <a:t>図</a:t>
            </a:r>
            <a:endParaRPr kumimoji="1" lang="en-US" altLang="ja-JP" sz="2400" dirty="0">
              <a:solidFill>
                <a:schemeClr val="accent2"/>
              </a:solidFill>
            </a:endParaRPr>
          </a:p>
          <a:p>
            <a:pPr lvl="1"/>
            <a:r>
              <a:rPr kumimoji="1" lang="ja-JP" altLang="en-US" sz="2400" dirty="0"/>
              <a:t>↘固有運動面分布</a:t>
            </a:r>
            <a:endParaRPr kumimoji="1" lang="en-US" altLang="ja-JP" sz="2400" dirty="0"/>
          </a:p>
          <a:p>
            <a:pPr lvl="1"/>
            <a:r>
              <a:rPr kumimoji="1" lang="ja-JP" altLang="en-US" sz="2400" dirty="0"/>
              <a:t>↓銀河面分布</a:t>
            </a:r>
            <a:endParaRPr kumimoji="1" lang="en-US" altLang="ja-JP" sz="2400" dirty="0"/>
          </a:p>
        </p:txBody>
      </p:sp>
      <p:pic>
        <p:nvPicPr>
          <p:cNvPr id="14" name="図 13">
            <a:extLst>
              <a:ext uri="{FF2B5EF4-FFF2-40B4-BE49-F238E27FC236}">
                <a16:creationId xmlns:a16="http://schemas.microsoft.com/office/drawing/2014/main" id="{11220452-8E96-4DF4-87E8-DF163D3C1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9590" y="750394"/>
            <a:ext cx="5734400" cy="3809345"/>
          </a:xfrm>
          <a:prstGeom prst="rect">
            <a:avLst/>
          </a:prstGeom>
        </p:spPr>
      </p:pic>
      <p:sp>
        <p:nvSpPr>
          <p:cNvPr id="3" name="楕円 2">
            <a:extLst>
              <a:ext uri="{FF2B5EF4-FFF2-40B4-BE49-F238E27FC236}">
                <a16:creationId xmlns:a16="http://schemas.microsoft.com/office/drawing/2014/main" id="{F63B6317-136A-43F9-8AF7-9D5D17B74C75}"/>
              </a:ext>
            </a:extLst>
          </p:cNvPr>
          <p:cNvSpPr/>
          <p:nvPr/>
        </p:nvSpPr>
        <p:spPr>
          <a:xfrm rot="2134197">
            <a:off x="4801760" y="2814250"/>
            <a:ext cx="3312378" cy="52409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E4E7017-08B9-4C17-A20D-E14655BC1F5F}"/>
              </a:ext>
            </a:extLst>
          </p:cNvPr>
          <p:cNvSpPr txBox="1"/>
          <p:nvPr/>
        </p:nvSpPr>
        <p:spPr>
          <a:xfrm>
            <a:off x="6106790" y="2130939"/>
            <a:ext cx="1959429" cy="461665"/>
          </a:xfrm>
          <a:prstGeom prst="rect">
            <a:avLst/>
          </a:prstGeom>
          <a:noFill/>
        </p:spPr>
        <p:txBody>
          <a:bodyPr wrap="square" rtlCol="0">
            <a:spAutoFit/>
          </a:bodyPr>
          <a:lstStyle/>
          <a:p>
            <a:r>
              <a:rPr kumimoji="1" lang="ja-JP" altLang="en-US" sz="2400" dirty="0">
                <a:solidFill>
                  <a:schemeClr val="accent2"/>
                </a:solidFill>
              </a:rPr>
              <a:t>前主系列星</a:t>
            </a:r>
            <a:endParaRPr kumimoji="1" lang="en-US" altLang="ja-JP" sz="2400" dirty="0">
              <a:solidFill>
                <a:schemeClr val="accent2"/>
              </a:solidFill>
            </a:endParaRPr>
          </a:p>
        </p:txBody>
      </p:sp>
      <p:sp>
        <p:nvSpPr>
          <p:cNvPr id="11" name="テキスト ボックス 10">
            <a:extLst>
              <a:ext uri="{FF2B5EF4-FFF2-40B4-BE49-F238E27FC236}">
                <a16:creationId xmlns:a16="http://schemas.microsoft.com/office/drawing/2014/main" id="{95E05127-05AE-4C44-B35E-CD63516AAD0A}"/>
              </a:ext>
            </a:extLst>
          </p:cNvPr>
          <p:cNvSpPr txBox="1"/>
          <p:nvPr/>
        </p:nvSpPr>
        <p:spPr>
          <a:xfrm>
            <a:off x="3745398" y="2845462"/>
            <a:ext cx="1959429" cy="461665"/>
          </a:xfrm>
          <a:prstGeom prst="rect">
            <a:avLst/>
          </a:prstGeom>
          <a:noFill/>
        </p:spPr>
        <p:txBody>
          <a:bodyPr wrap="square" rtlCol="0">
            <a:spAutoFit/>
          </a:bodyPr>
          <a:lstStyle/>
          <a:p>
            <a:r>
              <a:rPr kumimoji="1" lang="ja-JP" altLang="en-US" sz="2400" dirty="0">
                <a:solidFill>
                  <a:srgbClr val="FF0000"/>
                </a:solidFill>
              </a:rPr>
              <a:t>主系列星</a:t>
            </a:r>
            <a:endParaRPr kumimoji="1" lang="en-US" altLang="ja-JP" sz="2400" dirty="0">
              <a:solidFill>
                <a:srgbClr val="FF0000"/>
              </a:solidFill>
            </a:endParaRPr>
          </a:p>
        </p:txBody>
      </p:sp>
    </p:spTree>
    <p:extLst>
      <p:ext uri="{BB962C8B-B14F-4D97-AF65-F5344CB8AC3E}">
        <p14:creationId xmlns:p14="http://schemas.microsoft.com/office/powerpoint/2010/main" val="324463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4ECC9CB-FC46-4542-9FD6-C8C4B7AA9F80}"/>
              </a:ext>
            </a:extLst>
          </p:cNvPr>
          <p:cNvPicPr>
            <a:picLocks noChangeAspect="1"/>
          </p:cNvPicPr>
          <p:nvPr/>
        </p:nvPicPr>
        <p:blipFill rotWithShape="1">
          <a:blip r:embed="rId2">
            <a:extLst>
              <a:ext uri="{28A0092B-C50C-407E-A947-70E740481C1C}">
                <a14:useLocalDpi xmlns:a14="http://schemas.microsoft.com/office/drawing/2010/main" val="0"/>
              </a:ext>
            </a:extLst>
          </a:blip>
          <a:srcRect r="13430"/>
          <a:stretch/>
        </p:blipFill>
        <p:spPr>
          <a:xfrm>
            <a:off x="350374" y="957764"/>
            <a:ext cx="3676181" cy="3412672"/>
          </a:xfrm>
          <a:prstGeom prst="rect">
            <a:avLst/>
          </a:prstGeom>
        </p:spPr>
      </p:pic>
      <p:sp>
        <p:nvSpPr>
          <p:cNvPr id="2" name="タイトル 1">
            <a:extLst>
              <a:ext uri="{FF2B5EF4-FFF2-40B4-BE49-F238E27FC236}">
                <a16:creationId xmlns:a16="http://schemas.microsoft.com/office/drawing/2014/main" id="{95889FDC-03B9-4441-91A9-D1406A377006}"/>
              </a:ext>
            </a:extLst>
          </p:cNvPr>
          <p:cNvSpPr>
            <a:spLocks noGrp="1"/>
          </p:cNvSpPr>
          <p:nvPr>
            <p:ph type="title"/>
          </p:nvPr>
        </p:nvSpPr>
        <p:spPr/>
        <p:txBody>
          <a:bodyPr/>
          <a:lstStyle/>
          <a:p>
            <a:r>
              <a:rPr lang="en-US" altLang="ja-JP" dirty="0"/>
              <a:t>HR</a:t>
            </a:r>
            <a:r>
              <a:rPr lang="ja-JP" altLang="en-US" dirty="0"/>
              <a:t>図からのメンバーシップ</a:t>
            </a:r>
            <a:endParaRPr kumimoji="1" lang="ja-JP" altLang="en-US" dirty="0"/>
          </a:p>
        </p:txBody>
      </p:sp>
      <p:sp>
        <p:nvSpPr>
          <p:cNvPr id="4" name="日付プレースホルダー 3">
            <a:extLst>
              <a:ext uri="{FF2B5EF4-FFF2-40B4-BE49-F238E27FC236}">
                <a16:creationId xmlns:a16="http://schemas.microsoft.com/office/drawing/2014/main" id="{80CF81C4-555C-4B50-A27F-A4F26EECE99B}"/>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スライド番号プレースホルダー 4">
            <a:extLst>
              <a:ext uri="{FF2B5EF4-FFF2-40B4-BE49-F238E27FC236}">
                <a16:creationId xmlns:a16="http://schemas.microsoft.com/office/drawing/2014/main" id="{DC06986B-ABD7-486F-AA50-00F49FA64312}"/>
              </a:ext>
            </a:extLst>
          </p:cNvPr>
          <p:cNvSpPr>
            <a:spLocks noGrp="1"/>
          </p:cNvSpPr>
          <p:nvPr>
            <p:ph type="sldNum" sz="quarter" idx="12"/>
          </p:nvPr>
        </p:nvSpPr>
        <p:spPr/>
        <p:txBody>
          <a:bodyPr/>
          <a:lstStyle/>
          <a:p>
            <a:fld id="{23AA0947-152D-42B7-9DD5-BF55467BEFCA}" type="slidenum">
              <a:rPr kumimoji="1" lang="ja-JP" altLang="en-US" smtClean="0"/>
              <a:t>18</a:t>
            </a:fld>
            <a:endParaRPr kumimoji="1" lang="ja-JP" altLang="en-US"/>
          </a:p>
        </p:txBody>
      </p:sp>
      <p:pic>
        <p:nvPicPr>
          <p:cNvPr id="7" name="コンテンツ プレースホルダー 6">
            <a:extLst>
              <a:ext uri="{FF2B5EF4-FFF2-40B4-BE49-F238E27FC236}">
                <a16:creationId xmlns:a16="http://schemas.microsoft.com/office/drawing/2014/main" id="{EE2D85FF-DAFE-4083-A147-0D8A630113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37531" y="3177239"/>
            <a:ext cx="4613049" cy="3064435"/>
          </a:xfrm>
        </p:spPr>
      </p:pic>
      <p:sp>
        <p:nvSpPr>
          <p:cNvPr id="10" name="円弧 9">
            <a:extLst>
              <a:ext uri="{FF2B5EF4-FFF2-40B4-BE49-F238E27FC236}">
                <a16:creationId xmlns:a16="http://schemas.microsoft.com/office/drawing/2014/main" id="{B3F4D64F-FA65-430E-9C5C-580EB9153DF3}"/>
              </a:ext>
            </a:extLst>
          </p:cNvPr>
          <p:cNvSpPr/>
          <p:nvPr/>
        </p:nvSpPr>
        <p:spPr>
          <a:xfrm>
            <a:off x="269094" y="2266702"/>
            <a:ext cx="6457460" cy="4885511"/>
          </a:xfrm>
          <a:prstGeom prst="arc">
            <a:avLst/>
          </a:prstGeom>
          <a:ln w="60325">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D05DE1C-C432-452D-B719-9CB22A7DAF7A}"/>
              </a:ext>
            </a:extLst>
          </p:cNvPr>
          <p:cNvSpPr txBox="1"/>
          <p:nvPr/>
        </p:nvSpPr>
        <p:spPr>
          <a:xfrm>
            <a:off x="5551136" y="1915507"/>
            <a:ext cx="3396343" cy="830997"/>
          </a:xfrm>
          <a:prstGeom prst="rect">
            <a:avLst/>
          </a:prstGeom>
          <a:solidFill>
            <a:srgbClr val="282D34"/>
          </a:solidFill>
        </p:spPr>
        <p:txBody>
          <a:bodyPr wrap="square" rtlCol="0">
            <a:spAutoFit/>
          </a:bodyPr>
          <a:lstStyle/>
          <a:p>
            <a:r>
              <a:rPr kumimoji="1" lang="en-US" altLang="ja-JP" sz="2400" dirty="0"/>
              <a:t>HR</a:t>
            </a:r>
            <a:r>
              <a:rPr kumimoji="1" lang="ja-JP" altLang="en-US" sz="2400" dirty="0"/>
              <a:t>図上で前主系列星と思われる領域を抜き出した</a:t>
            </a:r>
          </a:p>
        </p:txBody>
      </p:sp>
      <p:sp>
        <p:nvSpPr>
          <p:cNvPr id="12" name="テキスト ボックス 11">
            <a:extLst>
              <a:ext uri="{FF2B5EF4-FFF2-40B4-BE49-F238E27FC236}">
                <a16:creationId xmlns:a16="http://schemas.microsoft.com/office/drawing/2014/main" id="{329E782E-3DDE-4D77-A552-A0AE398EC654}"/>
              </a:ext>
            </a:extLst>
          </p:cNvPr>
          <p:cNvSpPr txBox="1"/>
          <p:nvPr/>
        </p:nvSpPr>
        <p:spPr>
          <a:xfrm>
            <a:off x="461350" y="4370436"/>
            <a:ext cx="3507824" cy="830997"/>
          </a:xfrm>
          <a:prstGeom prst="rect">
            <a:avLst/>
          </a:prstGeom>
          <a:solidFill>
            <a:srgbClr val="282D34"/>
          </a:solidFill>
        </p:spPr>
        <p:txBody>
          <a:bodyPr wrap="square" rtlCol="0">
            <a:spAutoFit/>
          </a:bodyPr>
          <a:lstStyle/>
          <a:p>
            <a:r>
              <a:rPr kumimoji="1" lang="ja-JP" altLang="en-US" sz="2400" dirty="0">
                <a:solidFill>
                  <a:schemeClr val="accent1"/>
                </a:solidFill>
              </a:rPr>
              <a:t>前主系列星は</a:t>
            </a:r>
            <a:endParaRPr kumimoji="1" lang="en-US" altLang="ja-JP" sz="2400" dirty="0">
              <a:solidFill>
                <a:schemeClr val="accent1"/>
              </a:solidFill>
            </a:endParaRPr>
          </a:p>
          <a:p>
            <a:r>
              <a:rPr kumimoji="1" lang="ja-JP" altLang="en-US" sz="2400" dirty="0">
                <a:solidFill>
                  <a:schemeClr val="accent1"/>
                </a:solidFill>
              </a:rPr>
              <a:t>固有運動空間でまとまる！</a:t>
            </a:r>
          </a:p>
        </p:txBody>
      </p:sp>
    </p:spTree>
    <p:extLst>
      <p:ext uri="{BB962C8B-B14F-4D97-AF65-F5344CB8AC3E}">
        <p14:creationId xmlns:p14="http://schemas.microsoft.com/office/powerpoint/2010/main" val="275315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4ECC9CB-FC46-4542-9FD6-C8C4B7AA9F80}"/>
              </a:ext>
            </a:extLst>
          </p:cNvPr>
          <p:cNvPicPr>
            <a:picLocks noChangeAspect="1"/>
          </p:cNvPicPr>
          <p:nvPr/>
        </p:nvPicPr>
        <p:blipFill rotWithShape="1">
          <a:blip r:embed="rId2">
            <a:extLst>
              <a:ext uri="{28A0092B-C50C-407E-A947-70E740481C1C}">
                <a14:useLocalDpi xmlns:a14="http://schemas.microsoft.com/office/drawing/2010/main" val="0"/>
              </a:ext>
            </a:extLst>
          </a:blip>
          <a:srcRect r="13430"/>
          <a:stretch/>
        </p:blipFill>
        <p:spPr>
          <a:xfrm>
            <a:off x="350374" y="957764"/>
            <a:ext cx="3676181" cy="3412672"/>
          </a:xfrm>
          <a:prstGeom prst="rect">
            <a:avLst/>
          </a:prstGeom>
        </p:spPr>
      </p:pic>
      <p:sp>
        <p:nvSpPr>
          <p:cNvPr id="2" name="タイトル 1">
            <a:extLst>
              <a:ext uri="{FF2B5EF4-FFF2-40B4-BE49-F238E27FC236}">
                <a16:creationId xmlns:a16="http://schemas.microsoft.com/office/drawing/2014/main" id="{95889FDC-03B9-4441-91A9-D1406A377006}"/>
              </a:ext>
            </a:extLst>
          </p:cNvPr>
          <p:cNvSpPr>
            <a:spLocks noGrp="1"/>
          </p:cNvSpPr>
          <p:nvPr>
            <p:ph type="title"/>
          </p:nvPr>
        </p:nvSpPr>
        <p:spPr/>
        <p:txBody>
          <a:bodyPr/>
          <a:lstStyle/>
          <a:p>
            <a:r>
              <a:rPr lang="en-US" altLang="ja-JP" dirty="0"/>
              <a:t>HR</a:t>
            </a:r>
            <a:r>
              <a:rPr lang="ja-JP" altLang="en-US" dirty="0"/>
              <a:t>図からのメンバーシップ</a:t>
            </a:r>
            <a:endParaRPr kumimoji="1" lang="ja-JP" altLang="en-US" dirty="0"/>
          </a:p>
        </p:txBody>
      </p:sp>
      <p:sp>
        <p:nvSpPr>
          <p:cNvPr id="4" name="日付プレースホルダー 3">
            <a:extLst>
              <a:ext uri="{FF2B5EF4-FFF2-40B4-BE49-F238E27FC236}">
                <a16:creationId xmlns:a16="http://schemas.microsoft.com/office/drawing/2014/main" id="{80CF81C4-555C-4B50-A27F-A4F26EECE99B}"/>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DC06986B-ABD7-486F-AA50-00F49FA64312}"/>
              </a:ext>
            </a:extLst>
          </p:cNvPr>
          <p:cNvSpPr>
            <a:spLocks noGrp="1"/>
          </p:cNvSpPr>
          <p:nvPr>
            <p:ph type="sldNum" sz="quarter" idx="12"/>
          </p:nvPr>
        </p:nvSpPr>
        <p:spPr/>
        <p:txBody>
          <a:bodyPr/>
          <a:lstStyle/>
          <a:p>
            <a:fld id="{23AA0947-152D-42B7-9DD5-BF55467BEFCA}" type="slidenum">
              <a:rPr kumimoji="1" lang="ja-JP" altLang="en-US" smtClean="0"/>
              <a:t>19</a:t>
            </a:fld>
            <a:endParaRPr kumimoji="1" lang="ja-JP" altLang="en-US"/>
          </a:p>
        </p:txBody>
      </p:sp>
      <p:pic>
        <p:nvPicPr>
          <p:cNvPr id="7" name="コンテンツ プレースホルダー 6">
            <a:extLst>
              <a:ext uri="{FF2B5EF4-FFF2-40B4-BE49-F238E27FC236}">
                <a16:creationId xmlns:a16="http://schemas.microsoft.com/office/drawing/2014/main" id="{EE2D85FF-DAFE-4083-A147-0D8A630113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37531" y="3177239"/>
            <a:ext cx="4613049" cy="3064435"/>
          </a:xfrm>
        </p:spPr>
      </p:pic>
      <p:sp>
        <p:nvSpPr>
          <p:cNvPr id="10" name="円弧 9">
            <a:extLst>
              <a:ext uri="{FF2B5EF4-FFF2-40B4-BE49-F238E27FC236}">
                <a16:creationId xmlns:a16="http://schemas.microsoft.com/office/drawing/2014/main" id="{B3F4D64F-FA65-430E-9C5C-580EB9153DF3}"/>
              </a:ext>
            </a:extLst>
          </p:cNvPr>
          <p:cNvSpPr/>
          <p:nvPr/>
        </p:nvSpPr>
        <p:spPr>
          <a:xfrm>
            <a:off x="269094" y="2266702"/>
            <a:ext cx="6457460" cy="4885511"/>
          </a:xfrm>
          <a:prstGeom prst="arc">
            <a:avLst/>
          </a:prstGeom>
          <a:ln w="60325">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D05DE1C-C432-452D-B719-9CB22A7DAF7A}"/>
              </a:ext>
            </a:extLst>
          </p:cNvPr>
          <p:cNvSpPr txBox="1"/>
          <p:nvPr/>
        </p:nvSpPr>
        <p:spPr>
          <a:xfrm>
            <a:off x="5551136" y="1915507"/>
            <a:ext cx="3396343" cy="830997"/>
          </a:xfrm>
          <a:prstGeom prst="rect">
            <a:avLst/>
          </a:prstGeom>
          <a:solidFill>
            <a:srgbClr val="282D34"/>
          </a:solidFill>
        </p:spPr>
        <p:txBody>
          <a:bodyPr wrap="square" rtlCol="0">
            <a:spAutoFit/>
          </a:bodyPr>
          <a:lstStyle/>
          <a:p>
            <a:r>
              <a:rPr kumimoji="1" lang="en-US" altLang="ja-JP" sz="2400" dirty="0"/>
              <a:t>HR</a:t>
            </a:r>
            <a:r>
              <a:rPr kumimoji="1" lang="ja-JP" altLang="en-US" sz="2400" dirty="0"/>
              <a:t>図上で前主系列星と思われる領域を抜き出した</a:t>
            </a:r>
          </a:p>
        </p:txBody>
      </p:sp>
      <p:sp>
        <p:nvSpPr>
          <p:cNvPr id="12" name="テキスト ボックス 11">
            <a:extLst>
              <a:ext uri="{FF2B5EF4-FFF2-40B4-BE49-F238E27FC236}">
                <a16:creationId xmlns:a16="http://schemas.microsoft.com/office/drawing/2014/main" id="{329E782E-3DDE-4D77-A552-A0AE398EC654}"/>
              </a:ext>
            </a:extLst>
          </p:cNvPr>
          <p:cNvSpPr txBox="1"/>
          <p:nvPr/>
        </p:nvSpPr>
        <p:spPr>
          <a:xfrm>
            <a:off x="461350" y="4370436"/>
            <a:ext cx="3507824" cy="830997"/>
          </a:xfrm>
          <a:prstGeom prst="rect">
            <a:avLst/>
          </a:prstGeom>
          <a:solidFill>
            <a:srgbClr val="282D34"/>
          </a:solidFill>
        </p:spPr>
        <p:txBody>
          <a:bodyPr wrap="square" rtlCol="0">
            <a:spAutoFit/>
          </a:bodyPr>
          <a:lstStyle/>
          <a:p>
            <a:r>
              <a:rPr kumimoji="1" lang="ja-JP" altLang="en-US" sz="2400" dirty="0">
                <a:solidFill>
                  <a:schemeClr val="accent1"/>
                </a:solidFill>
              </a:rPr>
              <a:t>前主系列星は</a:t>
            </a:r>
            <a:endParaRPr kumimoji="1" lang="en-US" altLang="ja-JP" sz="2400" dirty="0">
              <a:solidFill>
                <a:schemeClr val="accent1"/>
              </a:solidFill>
            </a:endParaRPr>
          </a:p>
          <a:p>
            <a:r>
              <a:rPr kumimoji="1" lang="ja-JP" altLang="en-US" sz="2400" dirty="0">
                <a:solidFill>
                  <a:schemeClr val="accent1"/>
                </a:solidFill>
              </a:rPr>
              <a:t>固有運動空間でまとまる！</a:t>
            </a:r>
          </a:p>
        </p:txBody>
      </p:sp>
      <p:sp>
        <p:nvSpPr>
          <p:cNvPr id="3" name="テキスト ボックス 2">
            <a:extLst>
              <a:ext uri="{FF2B5EF4-FFF2-40B4-BE49-F238E27FC236}">
                <a16:creationId xmlns:a16="http://schemas.microsoft.com/office/drawing/2014/main" id="{40321A5D-D80B-4FE8-9EEE-06B36631CE5B}"/>
              </a:ext>
            </a:extLst>
          </p:cNvPr>
          <p:cNvSpPr txBox="1"/>
          <p:nvPr/>
        </p:nvSpPr>
        <p:spPr>
          <a:xfrm>
            <a:off x="627147" y="2951946"/>
            <a:ext cx="7882846" cy="954107"/>
          </a:xfrm>
          <a:prstGeom prst="rect">
            <a:avLst/>
          </a:prstGeom>
          <a:solidFill>
            <a:schemeClr val="bg2"/>
          </a:solidFill>
          <a:ln w="38100">
            <a:solidFill>
              <a:schemeClr val="accent6"/>
            </a:solidFill>
          </a:ln>
        </p:spPr>
        <p:txBody>
          <a:bodyPr wrap="square" rtlCol="0">
            <a:spAutoFit/>
          </a:bodyPr>
          <a:lstStyle/>
          <a:p>
            <a:pPr algn="ctr"/>
            <a:r>
              <a:rPr kumimoji="1" lang="ja-JP" altLang="en-US" sz="2800" dirty="0"/>
              <a:t>しかしこれでは、中質量以上の前主系列星や明るさが測定できていないだけの星を無視していることになる！</a:t>
            </a:r>
          </a:p>
        </p:txBody>
      </p:sp>
    </p:spTree>
    <p:extLst>
      <p:ext uri="{BB962C8B-B14F-4D97-AF65-F5344CB8AC3E}">
        <p14:creationId xmlns:p14="http://schemas.microsoft.com/office/powerpoint/2010/main" val="318310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316D69B-CD74-46D2-B51C-6F45F173AE44}"/>
              </a:ext>
            </a:extLst>
          </p:cNvPr>
          <p:cNvSpPr txBox="1"/>
          <p:nvPr/>
        </p:nvSpPr>
        <p:spPr>
          <a:xfrm>
            <a:off x="5559551" y="3188148"/>
            <a:ext cx="3342567" cy="2554545"/>
          </a:xfrm>
          <a:prstGeom prst="rect">
            <a:avLst/>
          </a:prstGeom>
          <a:noFill/>
          <a:ln w="12700">
            <a:solidFill>
              <a:schemeClr val="tx1"/>
            </a:solidFill>
          </a:ln>
        </p:spPr>
        <p:txBody>
          <a:bodyPr wrap="square" rtlCol="0">
            <a:spAutoFit/>
          </a:bodyPr>
          <a:lstStyle/>
          <a:p>
            <a:r>
              <a:rPr kumimoji="1" lang="ja-JP" altLang="en-US" sz="2000" dirty="0"/>
              <a:t>観測波長</a:t>
            </a:r>
            <a:r>
              <a:rPr kumimoji="1" lang="en-US" altLang="ja-JP" sz="2000" dirty="0"/>
              <a:t>:330〜1050nm</a:t>
            </a:r>
          </a:p>
          <a:p>
            <a:r>
              <a:rPr kumimoji="1" lang="ja-JP" altLang="en-US" sz="2000" dirty="0"/>
              <a:t>→天球面での</a:t>
            </a:r>
            <a:r>
              <a:rPr lang="ja-JP" altLang="en-US" sz="2000" dirty="0"/>
              <a:t>位置、明るさ、</a:t>
            </a:r>
            <a:endParaRPr lang="en-US" altLang="ja-JP" sz="2000" dirty="0"/>
          </a:p>
          <a:p>
            <a:r>
              <a:rPr lang="ja-JP" altLang="en-US" sz="2000" dirty="0"/>
              <a:t>   色データを継続的に観測</a:t>
            </a:r>
            <a:endParaRPr lang="en-US" altLang="ja-JP" sz="2000" dirty="0"/>
          </a:p>
          <a:p>
            <a:r>
              <a:rPr lang="ja-JP" altLang="en-US" sz="2000" dirty="0"/>
              <a:t>→この帯域を</a:t>
            </a:r>
            <a:r>
              <a:rPr lang="en-US" altLang="ja-JP" sz="2000" dirty="0"/>
              <a:t>G-band</a:t>
            </a:r>
            <a:r>
              <a:rPr lang="ja-JP" altLang="en-US" sz="2000" dirty="0"/>
              <a:t>と呼ぶ</a:t>
            </a:r>
            <a:endParaRPr lang="en-US" altLang="ja-JP" sz="2000" dirty="0"/>
          </a:p>
          <a:p>
            <a:r>
              <a:rPr kumimoji="1" lang="ja-JP" altLang="en-US" sz="2000" dirty="0"/>
              <a:t>　</a:t>
            </a:r>
            <a:endParaRPr kumimoji="1" lang="en-US" altLang="ja-JP" sz="2000" dirty="0"/>
          </a:p>
          <a:p>
            <a:r>
              <a:rPr lang="ja-JP" altLang="en-US" sz="2000" dirty="0"/>
              <a:t>位置を継続的に観測</a:t>
            </a:r>
            <a:endParaRPr lang="en-US" altLang="ja-JP" sz="2000" dirty="0"/>
          </a:p>
          <a:p>
            <a:r>
              <a:rPr lang="en-US" altLang="ja-JP" sz="2000" dirty="0"/>
              <a:t>→</a:t>
            </a:r>
            <a:r>
              <a:rPr lang="ja-JP" altLang="en-US" sz="2000" dirty="0"/>
              <a:t>固有運動</a:t>
            </a:r>
            <a:r>
              <a:rPr lang="en-US" altLang="ja-JP" sz="2000" dirty="0"/>
              <a:t>(</a:t>
            </a:r>
            <a:r>
              <a:rPr lang="ja-JP" altLang="en-US" sz="2000" dirty="0"/>
              <a:t>天球面の運動</a:t>
            </a:r>
            <a:r>
              <a:rPr lang="en-US" altLang="ja-JP" sz="2000" dirty="0"/>
              <a:t>)</a:t>
            </a:r>
            <a:r>
              <a:rPr lang="ja-JP" altLang="en-US" sz="2000" dirty="0"/>
              <a:t>、 </a:t>
            </a:r>
            <a:endParaRPr lang="en-US" altLang="ja-JP" sz="2000" dirty="0"/>
          </a:p>
          <a:p>
            <a:r>
              <a:rPr lang="ja-JP" altLang="en-US" sz="2000" dirty="0"/>
              <a:t>   年周視差</a:t>
            </a:r>
            <a:r>
              <a:rPr lang="en-US" altLang="ja-JP" sz="2000" dirty="0"/>
              <a:t>(</a:t>
            </a:r>
            <a:r>
              <a:rPr lang="ja-JP" altLang="en-US" sz="2000" dirty="0"/>
              <a:t>距離に対応</a:t>
            </a:r>
            <a:r>
              <a:rPr lang="en-US" altLang="ja-JP" sz="2000" dirty="0"/>
              <a:t>)</a:t>
            </a:r>
            <a:endParaRPr kumimoji="1" lang="ja-JP" altLang="en-US" sz="2000" dirty="0"/>
          </a:p>
        </p:txBody>
      </p:sp>
      <p:sp>
        <p:nvSpPr>
          <p:cNvPr id="2" name="タイトル 1">
            <a:extLst>
              <a:ext uri="{FF2B5EF4-FFF2-40B4-BE49-F238E27FC236}">
                <a16:creationId xmlns:a16="http://schemas.microsoft.com/office/drawing/2014/main" id="{C25C1DBD-FBBF-4147-A56A-1BAC67FFCBCC}"/>
              </a:ext>
            </a:extLst>
          </p:cNvPr>
          <p:cNvSpPr>
            <a:spLocks noGrp="1"/>
          </p:cNvSpPr>
          <p:nvPr>
            <p:ph type="title"/>
          </p:nvPr>
        </p:nvSpPr>
        <p:spPr/>
        <p:txBody>
          <a:bodyPr/>
          <a:lstStyle/>
          <a:p>
            <a:r>
              <a:rPr lang="ja-JP" altLang="en-US" dirty="0"/>
              <a:t>位置天文衛星“</a:t>
            </a:r>
            <a:r>
              <a:rPr lang="en-US" altLang="ja-JP" dirty="0"/>
              <a:t>Gaia</a:t>
            </a:r>
            <a:r>
              <a:rPr lang="ja-JP" altLang="en-US" dirty="0"/>
              <a:t>”　 </a:t>
            </a:r>
            <a:endParaRPr kumimoji="1" lang="ja-JP" altLang="en-US" dirty="0"/>
          </a:p>
        </p:txBody>
      </p:sp>
      <p:sp>
        <p:nvSpPr>
          <p:cNvPr id="3" name="コンテンツ プレースホルダー 2">
            <a:extLst>
              <a:ext uri="{FF2B5EF4-FFF2-40B4-BE49-F238E27FC236}">
                <a16:creationId xmlns:a16="http://schemas.microsoft.com/office/drawing/2014/main" id="{08356C94-225E-4C9A-B893-8236139F4D98}"/>
              </a:ext>
            </a:extLst>
          </p:cNvPr>
          <p:cNvSpPr>
            <a:spLocks noGrp="1"/>
          </p:cNvSpPr>
          <p:nvPr>
            <p:ph idx="1"/>
          </p:nvPr>
        </p:nvSpPr>
        <p:spPr>
          <a:xfrm>
            <a:off x="201167" y="1165207"/>
            <a:ext cx="8734807" cy="1274936"/>
          </a:xfrm>
        </p:spPr>
        <p:txBody>
          <a:bodyPr/>
          <a:lstStyle/>
          <a:p>
            <a:r>
              <a:rPr kumimoji="1" lang="en-US" altLang="ja-JP" dirty="0">
                <a:solidFill>
                  <a:schemeClr val="accent1"/>
                </a:solidFill>
              </a:rPr>
              <a:t>Gaia</a:t>
            </a:r>
            <a:r>
              <a:rPr kumimoji="1" lang="ja-JP" altLang="en-US" dirty="0">
                <a:solidFill>
                  <a:schemeClr val="accent1"/>
                </a:solidFill>
              </a:rPr>
              <a:t>とは</a:t>
            </a:r>
            <a:endParaRPr kumimoji="1" lang="en-US" altLang="ja-JP" dirty="0">
              <a:solidFill>
                <a:schemeClr val="accent1"/>
              </a:solidFill>
            </a:endParaRPr>
          </a:p>
          <a:p>
            <a:pPr marL="0" indent="0">
              <a:buNone/>
            </a:pPr>
            <a:r>
              <a:rPr lang="ja-JP" altLang="en-US" dirty="0"/>
              <a:t>　</a:t>
            </a:r>
            <a:r>
              <a:rPr lang="en-US" altLang="ja-JP" sz="2400" dirty="0"/>
              <a:t>Gaia</a:t>
            </a:r>
            <a:r>
              <a:rPr lang="ja-JP" altLang="en-US" sz="2400" dirty="0"/>
              <a:t>は</a:t>
            </a:r>
            <a:r>
              <a:rPr lang="en-US" altLang="ja-JP" sz="2400" dirty="0"/>
              <a:t>ESA(</a:t>
            </a:r>
            <a:r>
              <a:rPr lang="ja-JP" altLang="en-US" sz="2400" dirty="0"/>
              <a:t>欧州宇宙機構</a:t>
            </a:r>
            <a:r>
              <a:rPr lang="en-US" altLang="ja-JP" sz="2400" dirty="0"/>
              <a:t>)</a:t>
            </a:r>
            <a:r>
              <a:rPr lang="ja-JP" altLang="en-US" sz="2400" dirty="0"/>
              <a:t>が</a:t>
            </a:r>
            <a:r>
              <a:rPr lang="en-US" altLang="ja-JP" sz="2400" dirty="0"/>
              <a:t>2013</a:t>
            </a:r>
            <a:r>
              <a:rPr lang="ja-JP" altLang="en-US" sz="2400" dirty="0"/>
              <a:t>年に打ち上げた位置天文衛星</a:t>
            </a:r>
            <a:endParaRPr lang="en-US" altLang="ja-JP" sz="2400" dirty="0"/>
          </a:p>
        </p:txBody>
      </p:sp>
      <p:sp>
        <p:nvSpPr>
          <p:cNvPr id="4" name="日付プレースホルダー 3">
            <a:extLst>
              <a:ext uri="{FF2B5EF4-FFF2-40B4-BE49-F238E27FC236}">
                <a16:creationId xmlns:a16="http://schemas.microsoft.com/office/drawing/2014/main" id="{3BE52706-E8A1-4456-8FD7-144F2239DD62}"/>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スライド番号プレースホルダー 4">
            <a:extLst>
              <a:ext uri="{FF2B5EF4-FFF2-40B4-BE49-F238E27FC236}">
                <a16:creationId xmlns:a16="http://schemas.microsoft.com/office/drawing/2014/main" id="{09A8A5DC-C876-47C8-BF02-02A96A5DD486}"/>
              </a:ext>
            </a:extLst>
          </p:cNvPr>
          <p:cNvSpPr>
            <a:spLocks noGrp="1"/>
          </p:cNvSpPr>
          <p:nvPr>
            <p:ph type="sldNum" sz="quarter" idx="12"/>
          </p:nvPr>
        </p:nvSpPr>
        <p:spPr/>
        <p:txBody>
          <a:bodyPr/>
          <a:lstStyle/>
          <a:p>
            <a:fld id="{23AA0947-152D-42B7-9DD5-BF55467BEFCA}" type="slidenum">
              <a:rPr kumimoji="1" lang="ja-JP" altLang="en-US" smtClean="0"/>
              <a:t>2</a:t>
            </a:fld>
            <a:endParaRPr kumimoji="1" lang="ja-JP" altLang="en-US" dirty="0"/>
          </a:p>
        </p:txBody>
      </p:sp>
      <p:pic>
        <p:nvPicPr>
          <p:cNvPr id="6" name="図 5" descr="スクリーンショット 2018-09-14 14.01.15.png">
            <a:extLst>
              <a:ext uri="{FF2B5EF4-FFF2-40B4-BE49-F238E27FC236}">
                <a16:creationId xmlns:a16="http://schemas.microsoft.com/office/drawing/2014/main" id="{30F44595-E9C3-4CAE-AED6-5C0FED59E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81" y="2690162"/>
            <a:ext cx="5260193" cy="3327580"/>
          </a:xfrm>
          <a:prstGeom prst="rect">
            <a:avLst/>
          </a:prstGeom>
        </p:spPr>
      </p:pic>
      <p:sp>
        <p:nvSpPr>
          <p:cNvPr id="8" name="テキスト ボックス 7">
            <a:extLst>
              <a:ext uri="{FF2B5EF4-FFF2-40B4-BE49-F238E27FC236}">
                <a16:creationId xmlns:a16="http://schemas.microsoft.com/office/drawing/2014/main" id="{110FF05D-F112-43AD-BB7C-49C9F7B7E52F}"/>
              </a:ext>
            </a:extLst>
          </p:cNvPr>
          <p:cNvSpPr txBox="1"/>
          <p:nvPr/>
        </p:nvSpPr>
        <p:spPr>
          <a:xfrm>
            <a:off x="5658830" y="2763462"/>
            <a:ext cx="1222684" cy="461665"/>
          </a:xfrm>
          <a:prstGeom prst="rect">
            <a:avLst/>
          </a:prstGeom>
          <a:solidFill>
            <a:srgbClr val="282D34"/>
          </a:solidFill>
          <a:ln w="19050">
            <a:solidFill>
              <a:schemeClr val="accent1"/>
            </a:solidFill>
          </a:ln>
        </p:spPr>
        <p:txBody>
          <a:bodyPr wrap="square" rtlCol="0">
            <a:spAutoFit/>
          </a:bodyPr>
          <a:lstStyle/>
          <a:p>
            <a:pPr algn="ctr"/>
            <a:r>
              <a:rPr kumimoji="1" lang="ja-JP" altLang="en-US" sz="2400" dirty="0"/>
              <a:t>観測</a:t>
            </a:r>
          </a:p>
        </p:txBody>
      </p:sp>
    </p:spTree>
    <p:extLst>
      <p:ext uri="{BB962C8B-B14F-4D97-AF65-F5344CB8AC3E}">
        <p14:creationId xmlns:p14="http://schemas.microsoft.com/office/powerpoint/2010/main" val="81951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C1408-48EF-4BA9-A0E8-3C334ADA3D57}"/>
              </a:ext>
            </a:extLst>
          </p:cNvPr>
          <p:cNvSpPr>
            <a:spLocks noGrp="1"/>
          </p:cNvSpPr>
          <p:nvPr>
            <p:ph type="title"/>
          </p:nvPr>
        </p:nvSpPr>
        <p:spPr/>
        <p:txBody>
          <a:bodyPr/>
          <a:lstStyle/>
          <a:p>
            <a:r>
              <a:rPr lang="ja-JP" altLang="en-US" dirty="0"/>
              <a:t>固有運動によるメンバーシップ</a:t>
            </a:r>
            <a:endParaRPr kumimoji="1" lang="ja-JP" altLang="en-US" b="1" dirty="0"/>
          </a:p>
        </p:txBody>
      </p:sp>
      <p:sp>
        <p:nvSpPr>
          <p:cNvPr id="3" name="コンテンツ プレースホルダー 2">
            <a:extLst>
              <a:ext uri="{FF2B5EF4-FFF2-40B4-BE49-F238E27FC236}">
                <a16:creationId xmlns:a16="http://schemas.microsoft.com/office/drawing/2014/main" id="{E1AA470E-57B2-493C-B973-A07EA230902A}"/>
              </a:ext>
            </a:extLst>
          </p:cNvPr>
          <p:cNvSpPr>
            <a:spLocks noGrp="1"/>
          </p:cNvSpPr>
          <p:nvPr>
            <p:ph idx="1"/>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66B3C909-BAEA-4BF5-93C5-E0EDBAA36A8E}"/>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FB45E051-38C0-495B-B4A3-604FD0959BDB}"/>
              </a:ext>
            </a:extLst>
          </p:cNvPr>
          <p:cNvSpPr>
            <a:spLocks noGrp="1"/>
          </p:cNvSpPr>
          <p:nvPr>
            <p:ph type="sldNum" sz="quarter" idx="12"/>
          </p:nvPr>
        </p:nvSpPr>
        <p:spPr/>
        <p:txBody>
          <a:bodyPr/>
          <a:lstStyle/>
          <a:p>
            <a:fld id="{23AA0947-152D-42B7-9DD5-BF55467BEFCA}" type="slidenum">
              <a:rPr kumimoji="1" lang="ja-JP" altLang="en-US" smtClean="0"/>
              <a:t>20</a:t>
            </a:fld>
            <a:endParaRPr kumimoji="1" lang="ja-JP" altLang="en-US"/>
          </a:p>
        </p:txBody>
      </p:sp>
      <p:pic>
        <p:nvPicPr>
          <p:cNvPr id="7" name="図 6">
            <a:extLst>
              <a:ext uri="{FF2B5EF4-FFF2-40B4-BE49-F238E27FC236}">
                <a16:creationId xmlns:a16="http://schemas.microsoft.com/office/drawing/2014/main" id="{544EA1D5-B8F4-4ED7-B11B-CD73A9095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002" y="1700107"/>
            <a:ext cx="5443136" cy="4374358"/>
          </a:xfrm>
          <a:prstGeom prst="rect">
            <a:avLst/>
          </a:prstGeom>
        </p:spPr>
      </p:pic>
      <p:sp>
        <p:nvSpPr>
          <p:cNvPr id="9" name="テキスト ボックス 8">
            <a:extLst>
              <a:ext uri="{FF2B5EF4-FFF2-40B4-BE49-F238E27FC236}">
                <a16:creationId xmlns:a16="http://schemas.microsoft.com/office/drawing/2014/main" id="{B74B5537-4460-424A-BD19-CF4EA6871BCD}"/>
              </a:ext>
            </a:extLst>
          </p:cNvPr>
          <p:cNvSpPr txBox="1"/>
          <p:nvPr/>
        </p:nvSpPr>
        <p:spPr>
          <a:xfrm>
            <a:off x="925173" y="1125781"/>
            <a:ext cx="7286793" cy="954107"/>
          </a:xfrm>
          <a:prstGeom prst="rect">
            <a:avLst/>
          </a:prstGeom>
          <a:solidFill>
            <a:schemeClr val="bg2"/>
          </a:solidFill>
          <a:ln w="38100">
            <a:solidFill>
              <a:schemeClr val="accent6"/>
            </a:solidFill>
          </a:ln>
        </p:spPr>
        <p:txBody>
          <a:bodyPr wrap="square" rtlCol="0">
            <a:spAutoFit/>
          </a:bodyPr>
          <a:lstStyle/>
          <a:p>
            <a:pPr algn="ctr"/>
            <a:r>
              <a:rPr kumimoji="1" lang="ja-JP" altLang="en-US" sz="2800" dirty="0"/>
              <a:t>固有運動分布上の高密度部に着目し、</a:t>
            </a:r>
            <a:endParaRPr kumimoji="1" lang="en-US" altLang="ja-JP" sz="2800" dirty="0"/>
          </a:p>
          <a:p>
            <a:pPr algn="ctr"/>
            <a:r>
              <a:rPr kumimoji="1" lang="ja-JP" altLang="en-US" sz="2800" dirty="0"/>
              <a:t>逆のアプローチで前主系列星の集団を抜き出す！</a:t>
            </a:r>
          </a:p>
        </p:txBody>
      </p:sp>
    </p:spTree>
    <p:extLst>
      <p:ext uri="{BB962C8B-B14F-4D97-AF65-F5344CB8AC3E}">
        <p14:creationId xmlns:p14="http://schemas.microsoft.com/office/powerpoint/2010/main" val="382601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A10AFADB-3F0A-4B81-B662-97693A15D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425" y="4079502"/>
            <a:ext cx="2957748" cy="2376984"/>
          </a:xfrm>
          <a:prstGeom prst="rect">
            <a:avLst/>
          </a:prstGeom>
        </p:spPr>
      </p:pic>
      <p:sp>
        <p:nvSpPr>
          <p:cNvPr id="2" name="タイトル 1">
            <a:extLst>
              <a:ext uri="{FF2B5EF4-FFF2-40B4-BE49-F238E27FC236}">
                <a16:creationId xmlns:a16="http://schemas.microsoft.com/office/drawing/2014/main" id="{41B1AA0D-D83F-4020-A908-505FFF2BA44F}"/>
              </a:ext>
            </a:extLst>
          </p:cNvPr>
          <p:cNvSpPr>
            <a:spLocks noGrp="1"/>
          </p:cNvSpPr>
          <p:nvPr>
            <p:ph type="title"/>
          </p:nvPr>
        </p:nvSpPr>
        <p:spPr/>
        <p:txBody>
          <a:bodyPr/>
          <a:lstStyle/>
          <a:p>
            <a:r>
              <a:rPr kumimoji="1" lang="ja-JP" altLang="en-US" dirty="0"/>
              <a:t>固有運動によるメンバーシップ</a:t>
            </a:r>
          </a:p>
        </p:txBody>
      </p:sp>
      <p:sp>
        <p:nvSpPr>
          <p:cNvPr id="3" name="コンテンツ プレースホルダー 2">
            <a:extLst>
              <a:ext uri="{FF2B5EF4-FFF2-40B4-BE49-F238E27FC236}">
                <a16:creationId xmlns:a16="http://schemas.microsoft.com/office/drawing/2014/main" id="{768564AE-1D6F-47FD-9408-21AB4D217BCC}"/>
              </a:ext>
            </a:extLst>
          </p:cNvPr>
          <p:cNvSpPr>
            <a:spLocks noGrp="1"/>
          </p:cNvSpPr>
          <p:nvPr>
            <p:ph idx="1"/>
          </p:nvPr>
        </p:nvSpPr>
        <p:spPr/>
        <p:txBody>
          <a:bodyPr/>
          <a:lstStyle/>
          <a:p>
            <a:r>
              <a:rPr kumimoji="1" lang="ja-JP" altLang="en-US" dirty="0"/>
              <a:t>前主系列星群は固有運動</a:t>
            </a:r>
            <a:r>
              <a:rPr lang="ja-JP" altLang="en-US" dirty="0"/>
              <a:t>空間</a:t>
            </a:r>
            <a:r>
              <a:rPr kumimoji="1" lang="ja-JP" altLang="en-US" dirty="0"/>
              <a:t>内で密集する</a:t>
            </a:r>
            <a:endParaRPr kumimoji="1" lang="en-US" altLang="ja-JP" dirty="0"/>
          </a:p>
          <a:p>
            <a:r>
              <a:rPr lang="en-US" altLang="ja-JP" dirty="0"/>
              <a:t>OB</a:t>
            </a:r>
            <a:r>
              <a:rPr lang="ja-JP" altLang="en-US" dirty="0"/>
              <a:t>アソシエーションは前主系列星が多く含まれる</a:t>
            </a:r>
            <a:endParaRPr lang="en-US" altLang="ja-JP" dirty="0"/>
          </a:p>
          <a:p>
            <a:pPr marL="0" indent="0">
              <a:buNone/>
            </a:pPr>
            <a:endParaRPr kumimoji="1" lang="en-US" altLang="ja-JP" dirty="0"/>
          </a:p>
          <a:p>
            <a:pPr marL="0" indent="0">
              <a:buNone/>
            </a:pPr>
            <a:r>
              <a:rPr lang="ja-JP" altLang="en-US" sz="3200" dirty="0">
                <a:solidFill>
                  <a:schemeClr val="accent1"/>
                </a:solidFill>
              </a:rPr>
              <a:t>つまり</a:t>
            </a:r>
            <a:endParaRPr kumimoji="1" lang="en-US" altLang="ja-JP" sz="3200" dirty="0">
              <a:solidFill>
                <a:schemeClr val="accent1"/>
              </a:solidFill>
            </a:endParaRPr>
          </a:p>
          <a:p>
            <a:r>
              <a:rPr kumimoji="1" lang="ja-JP" altLang="en-US" dirty="0"/>
              <a:t>固有運動</a:t>
            </a:r>
            <a:r>
              <a:rPr lang="ja-JP" altLang="en-US" dirty="0"/>
              <a:t>空間</a:t>
            </a:r>
            <a:r>
              <a:rPr kumimoji="1" lang="ja-JP" altLang="en-US" dirty="0"/>
              <a:t>内で高密部を抜き出すことで、メンバーを抜き出すことができる</a:t>
            </a:r>
          </a:p>
        </p:txBody>
      </p:sp>
      <p:sp>
        <p:nvSpPr>
          <p:cNvPr id="4" name="日付プレースホルダー 3">
            <a:extLst>
              <a:ext uri="{FF2B5EF4-FFF2-40B4-BE49-F238E27FC236}">
                <a16:creationId xmlns:a16="http://schemas.microsoft.com/office/drawing/2014/main" id="{29C8A399-4B0B-485E-863A-D070B1D33C49}"/>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D333736F-88C9-42B6-880F-73B1F53AAD06}"/>
              </a:ext>
            </a:extLst>
          </p:cNvPr>
          <p:cNvSpPr>
            <a:spLocks noGrp="1"/>
          </p:cNvSpPr>
          <p:nvPr>
            <p:ph type="sldNum" sz="quarter" idx="12"/>
          </p:nvPr>
        </p:nvSpPr>
        <p:spPr/>
        <p:txBody>
          <a:bodyPr/>
          <a:lstStyle/>
          <a:p>
            <a:fld id="{23AA0947-152D-42B7-9DD5-BF55467BEFCA}" type="slidenum">
              <a:rPr kumimoji="1" lang="ja-JP" altLang="en-US" smtClean="0"/>
              <a:t>21</a:t>
            </a:fld>
            <a:endParaRPr kumimoji="1" lang="ja-JP" altLang="en-US"/>
          </a:p>
        </p:txBody>
      </p:sp>
      <p:sp>
        <p:nvSpPr>
          <p:cNvPr id="7" name="楕円 6">
            <a:extLst>
              <a:ext uri="{FF2B5EF4-FFF2-40B4-BE49-F238E27FC236}">
                <a16:creationId xmlns:a16="http://schemas.microsoft.com/office/drawing/2014/main" id="{C2A0707B-9BB9-48AE-AFB3-1A83A1D81519}"/>
              </a:ext>
            </a:extLst>
          </p:cNvPr>
          <p:cNvSpPr/>
          <p:nvPr/>
        </p:nvSpPr>
        <p:spPr>
          <a:xfrm>
            <a:off x="2186275" y="4920388"/>
            <a:ext cx="786047" cy="640285"/>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A50C9FE1-5B0E-4B10-A2AF-FCFD932042B9}"/>
              </a:ext>
            </a:extLst>
          </p:cNvPr>
          <p:cNvSpPr/>
          <p:nvPr/>
        </p:nvSpPr>
        <p:spPr>
          <a:xfrm>
            <a:off x="3783390" y="4966821"/>
            <a:ext cx="1570359" cy="547417"/>
          </a:xfrm>
          <a:prstGeom prst="rightArrow">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E573ED-86B9-4362-A122-02DF625F9454}"/>
              </a:ext>
            </a:extLst>
          </p:cNvPr>
          <p:cNvSpPr txBox="1"/>
          <p:nvPr/>
        </p:nvSpPr>
        <p:spPr>
          <a:xfrm>
            <a:off x="5471572" y="4368612"/>
            <a:ext cx="1018902" cy="1569660"/>
          </a:xfrm>
          <a:prstGeom prst="rect">
            <a:avLst/>
          </a:prstGeom>
          <a:noFill/>
        </p:spPr>
        <p:txBody>
          <a:bodyPr wrap="square" rtlCol="0">
            <a:spAutoFit/>
          </a:bodyPr>
          <a:lstStyle/>
          <a:p>
            <a:r>
              <a:rPr kumimoji="1" lang="ja-JP" altLang="en-US" sz="9600" b="1" dirty="0">
                <a:solidFill>
                  <a:schemeClr val="accent2"/>
                </a:solidFill>
              </a:rPr>
              <a:t>？</a:t>
            </a:r>
          </a:p>
        </p:txBody>
      </p:sp>
    </p:spTree>
    <p:extLst>
      <p:ext uri="{BB962C8B-B14F-4D97-AF65-F5344CB8AC3E}">
        <p14:creationId xmlns:p14="http://schemas.microsoft.com/office/powerpoint/2010/main" val="137450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8D75D8-947B-4B3E-8284-3363768E88E0}"/>
              </a:ext>
            </a:extLst>
          </p:cNvPr>
          <p:cNvSpPr>
            <a:spLocks noGrp="1"/>
          </p:cNvSpPr>
          <p:nvPr>
            <p:ph type="title"/>
          </p:nvPr>
        </p:nvSpPr>
        <p:spPr/>
        <p:txBody>
          <a:bodyPr/>
          <a:lstStyle/>
          <a:p>
            <a:r>
              <a:rPr lang="ja-JP" altLang="en-US" dirty="0"/>
              <a:t>フィルタリング</a:t>
            </a:r>
            <a:r>
              <a:rPr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B6812867-F138-4FA3-B4FD-4467FC81B5DD}"/>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スライド番号プレースホルダー 4">
            <a:extLst>
              <a:ext uri="{FF2B5EF4-FFF2-40B4-BE49-F238E27FC236}">
                <a16:creationId xmlns:a16="http://schemas.microsoft.com/office/drawing/2014/main" id="{4CD4C247-7227-41E2-845A-47D501CEE1DA}"/>
              </a:ext>
            </a:extLst>
          </p:cNvPr>
          <p:cNvSpPr>
            <a:spLocks noGrp="1"/>
          </p:cNvSpPr>
          <p:nvPr>
            <p:ph type="sldNum" sz="quarter" idx="12"/>
          </p:nvPr>
        </p:nvSpPr>
        <p:spPr/>
        <p:txBody>
          <a:bodyPr/>
          <a:lstStyle/>
          <a:p>
            <a:fld id="{23AA0947-152D-42B7-9DD5-BF55467BEFCA}" type="slidenum">
              <a:rPr kumimoji="1" lang="ja-JP" altLang="en-US" smtClean="0"/>
              <a:t>22</a:t>
            </a:fld>
            <a:endParaRPr kumimoji="1" lang="ja-JP" altLang="en-US"/>
          </a:p>
        </p:txBody>
      </p:sp>
      <p:sp>
        <p:nvSpPr>
          <p:cNvPr id="6" name="テキスト ボックス 5">
            <a:extLst>
              <a:ext uri="{FF2B5EF4-FFF2-40B4-BE49-F238E27FC236}">
                <a16:creationId xmlns:a16="http://schemas.microsoft.com/office/drawing/2014/main" id="{1A8499EA-241D-4C6F-A486-A91BA0C5F230}"/>
              </a:ext>
            </a:extLst>
          </p:cNvPr>
          <p:cNvSpPr txBox="1"/>
          <p:nvPr/>
        </p:nvSpPr>
        <p:spPr>
          <a:xfrm>
            <a:off x="201167" y="980592"/>
            <a:ext cx="8624099" cy="3323987"/>
          </a:xfrm>
          <a:prstGeom prst="rect">
            <a:avLst/>
          </a:prstGeom>
          <a:noFill/>
        </p:spPr>
        <p:txBody>
          <a:bodyPr wrap="square" rtlCol="0">
            <a:spAutoFit/>
          </a:bodyPr>
          <a:lstStyle/>
          <a:p>
            <a:r>
              <a:rPr kumimoji="1" lang="ja-JP" altLang="en-US" sz="2200" dirty="0"/>
              <a:t>“</a:t>
            </a:r>
            <a:r>
              <a:rPr kumimoji="1" lang="en-US" altLang="ja-JP" sz="2200" dirty="0" err="1"/>
              <a:t>color_excess</a:t>
            </a:r>
            <a:r>
              <a:rPr kumimoji="1" lang="ja-JP" altLang="en-US" sz="2200" dirty="0"/>
              <a:t> フィルター”</a:t>
            </a:r>
            <a:endParaRPr kumimoji="1" lang="en-US" altLang="ja-JP" sz="2200" dirty="0"/>
          </a:p>
          <a:p>
            <a:r>
              <a:rPr kumimoji="1" lang="ja-JP" altLang="en-US" sz="2200" dirty="0"/>
              <a:t>→明るさ以外が計測できている点源を排除している</a:t>
            </a:r>
            <a:endParaRPr kumimoji="1" lang="en-US" altLang="ja-JP" sz="2200" dirty="0"/>
          </a:p>
          <a:p>
            <a:r>
              <a:rPr kumimoji="1" lang="ja-JP" altLang="en-US" sz="2200" dirty="0"/>
              <a:t>　→メンバーシップは明るさの情報によるフィルターをはずす</a:t>
            </a:r>
            <a:endParaRPr kumimoji="1" lang="en-US" altLang="ja-JP" sz="2200" dirty="0"/>
          </a:p>
          <a:p>
            <a:pPr lvl="1"/>
            <a:endParaRPr kumimoji="1" lang="en-US" altLang="ja-JP" sz="2000" dirty="0"/>
          </a:p>
          <a:p>
            <a:pPr lvl="1"/>
            <a:endParaRPr kumimoji="1" lang="en-US" altLang="ja-JP" sz="2000" dirty="0"/>
          </a:p>
          <a:p>
            <a:r>
              <a:rPr kumimoji="1" lang="en-US" altLang="ja-JP" sz="2400" dirty="0">
                <a:solidFill>
                  <a:schemeClr val="accent1"/>
                </a:solidFill>
              </a:rPr>
              <a:t>Ⅳ:</a:t>
            </a:r>
            <a:r>
              <a:rPr kumimoji="1" lang="ja-JP" altLang="en-US" sz="2400" dirty="0">
                <a:solidFill>
                  <a:schemeClr val="accent1"/>
                </a:solidFill>
              </a:rPr>
              <a:t>メンバーシップ時に採用したフィルター</a:t>
            </a:r>
            <a:endParaRPr kumimoji="1" lang="en-US" altLang="ja-JP" sz="2400" dirty="0">
              <a:solidFill>
                <a:schemeClr val="accent1"/>
              </a:solidFill>
            </a:endParaRPr>
          </a:p>
          <a:p>
            <a:pPr marL="800100" lvl="1" indent="-342900">
              <a:buFont typeface="Arial" panose="020B0604020202020204" pitchFamily="34" charset="0"/>
              <a:buChar char="•"/>
            </a:pPr>
            <a:r>
              <a:rPr kumimoji="1" lang="ja-JP" altLang="en-US" sz="2000" dirty="0"/>
              <a:t>年周視差の相対誤差が</a:t>
            </a:r>
            <a:r>
              <a:rPr kumimoji="1" lang="en-US" altLang="ja-JP" sz="2000" dirty="0">
                <a:solidFill>
                  <a:schemeClr val="accent6"/>
                </a:solidFill>
              </a:rPr>
              <a:t>2%</a:t>
            </a:r>
            <a:r>
              <a:rPr kumimoji="1" lang="ja-JP" altLang="en-US" sz="2000" dirty="0">
                <a:solidFill>
                  <a:schemeClr val="accent6"/>
                </a:solidFill>
              </a:rPr>
              <a:t>以下</a:t>
            </a:r>
            <a:endParaRPr kumimoji="1" lang="en-US" altLang="ja-JP" sz="2000" dirty="0">
              <a:solidFill>
                <a:schemeClr val="accent6"/>
              </a:solidFill>
            </a:endParaRPr>
          </a:p>
          <a:p>
            <a:pPr marL="800100" lvl="1" indent="-342900">
              <a:buFont typeface="Arial" panose="020B0604020202020204" pitchFamily="34" charset="0"/>
              <a:buChar char="•"/>
            </a:pPr>
            <a:r>
              <a:rPr kumimoji="1" lang="ja-JP" altLang="en-US" sz="2000" dirty="0"/>
              <a:t>観測回数が</a:t>
            </a:r>
            <a:r>
              <a:rPr kumimoji="1" lang="en-US" altLang="ja-JP" sz="2000" dirty="0"/>
              <a:t>9</a:t>
            </a:r>
            <a:r>
              <a:rPr kumimoji="1" lang="ja-JP" altLang="en-US" sz="2000" dirty="0"/>
              <a:t>回以上</a:t>
            </a:r>
            <a:endParaRPr kumimoji="1" lang="en-US" altLang="ja-JP" sz="2000" dirty="0"/>
          </a:p>
          <a:p>
            <a:pPr marL="800100" lvl="1" indent="-342900">
              <a:buFont typeface="Arial" panose="020B0604020202020204" pitchFamily="34" charset="0"/>
              <a:buChar char="•"/>
            </a:pPr>
            <a:r>
              <a:rPr kumimoji="1" lang="en-US" altLang="ja-JP" sz="2000" strike="sngStrike" dirty="0"/>
              <a:t>G-band</a:t>
            </a:r>
            <a:r>
              <a:rPr kumimoji="1" lang="ja-JP" altLang="en-US" sz="2000" strike="sngStrike" dirty="0"/>
              <a:t>の明るさの相対誤差が</a:t>
            </a:r>
            <a:r>
              <a:rPr kumimoji="1" lang="en-US" altLang="ja-JP" sz="2000" strike="sngStrike" dirty="0"/>
              <a:t>2%</a:t>
            </a:r>
            <a:r>
              <a:rPr kumimoji="1" lang="ja-JP" altLang="en-US" sz="2000" strike="sngStrike" dirty="0"/>
              <a:t>以下、色に対しては</a:t>
            </a:r>
            <a:r>
              <a:rPr kumimoji="1" lang="en-US" altLang="ja-JP" sz="2000" strike="sngStrike" dirty="0"/>
              <a:t>5%</a:t>
            </a:r>
            <a:r>
              <a:rPr kumimoji="1" lang="ja-JP" altLang="en-US" sz="2000" strike="sngStrike" dirty="0"/>
              <a:t>以下</a:t>
            </a:r>
            <a:endParaRPr kumimoji="1" lang="en-US" altLang="ja-JP" sz="2000" strike="sngStrike" dirty="0"/>
          </a:p>
          <a:p>
            <a:pPr marL="800100" lvl="1" indent="-342900">
              <a:buFont typeface="Arial" panose="020B0604020202020204" pitchFamily="34" charset="0"/>
              <a:buChar char="•"/>
            </a:pPr>
            <a:r>
              <a:rPr kumimoji="1" lang="en-US" altLang="ja-JP" sz="2000" strike="sngStrike" dirty="0" err="1"/>
              <a:t>color_excess</a:t>
            </a:r>
            <a:r>
              <a:rPr kumimoji="1" lang="ja-JP" altLang="en-US" sz="2000" strike="sngStrike" dirty="0"/>
              <a:t> フィルター</a:t>
            </a:r>
            <a:endParaRPr kumimoji="1" lang="en-US" altLang="ja-JP" sz="2000" strike="sngStrike" dirty="0"/>
          </a:p>
        </p:txBody>
      </p:sp>
      <p:sp>
        <p:nvSpPr>
          <p:cNvPr id="11" name="テキスト ボックス 10">
            <a:extLst>
              <a:ext uri="{FF2B5EF4-FFF2-40B4-BE49-F238E27FC236}">
                <a16:creationId xmlns:a16="http://schemas.microsoft.com/office/drawing/2014/main" id="{39E1FBE2-A43B-4408-8B94-D887CDD891C9}"/>
              </a:ext>
            </a:extLst>
          </p:cNvPr>
          <p:cNvSpPr txBox="1"/>
          <p:nvPr/>
        </p:nvSpPr>
        <p:spPr>
          <a:xfrm>
            <a:off x="973263" y="4304579"/>
            <a:ext cx="7190614" cy="461665"/>
          </a:xfrm>
          <a:prstGeom prst="rect">
            <a:avLst/>
          </a:prstGeom>
          <a:noFill/>
        </p:spPr>
        <p:txBody>
          <a:bodyPr wrap="square" rtlCol="0">
            <a:spAutoFit/>
          </a:bodyPr>
          <a:lstStyle/>
          <a:p>
            <a:pPr algn="ctr"/>
            <a:r>
              <a:rPr kumimoji="1" lang="en-US" altLang="ja-JP" sz="2400" dirty="0"/>
              <a:t>US</a:t>
            </a:r>
            <a:r>
              <a:rPr kumimoji="1" lang="ja-JP" altLang="en-US" sz="2400" dirty="0"/>
              <a:t>のサンプル数：</a:t>
            </a:r>
            <a:r>
              <a:rPr kumimoji="1" lang="en-US" altLang="ja-JP" sz="2400" dirty="0"/>
              <a:t>7,799</a:t>
            </a:r>
            <a:r>
              <a:rPr kumimoji="1" lang="ja-JP" altLang="en-US" sz="2400" dirty="0"/>
              <a:t>→</a:t>
            </a:r>
            <a:r>
              <a:rPr kumimoji="1" lang="en-US" altLang="ja-JP" sz="2400" dirty="0">
                <a:solidFill>
                  <a:schemeClr val="accent6"/>
                </a:solidFill>
              </a:rPr>
              <a:t>8,052</a:t>
            </a:r>
            <a:endParaRPr kumimoji="1" lang="ja-JP" altLang="en-US" sz="2400" dirty="0">
              <a:solidFill>
                <a:schemeClr val="accent6"/>
              </a:solidFill>
            </a:endParaRPr>
          </a:p>
        </p:txBody>
      </p:sp>
    </p:spTree>
    <p:extLst>
      <p:ext uri="{BB962C8B-B14F-4D97-AF65-F5344CB8AC3E}">
        <p14:creationId xmlns:p14="http://schemas.microsoft.com/office/powerpoint/2010/main" val="147648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1C10F-CE06-40FE-8255-715F9D69EA0C}"/>
              </a:ext>
            </a:extLst>
          </p:cNvPr>
          <p:cNvSpPr>
            <a:spLocks noGrp="1"/>
          </p:cNvSpPr>
          <p:nvPr>
            <p:ph type="title"/>
          </p:nvPr>
        </p:nvSpPr>
        <p:spPr/>
        <p:txBody>
          <a:bodyPr/>
          <a:lstStyle/>
          <a:p>
            <a:r>
              <a:rPr lang="ja-JP" altLang="en-US" dirty="0"/>
              <a:t>固有運動によるメンバーシップ</a:t>
            </a:r>
            <a:endParaRPr kumimoji="1" lang="ja-JP" altLang="en-US" dirty="0"/>
          </a:p>
        </p:txBody>
      </p:sp>
      <p:sp>
        <p:nvSpPr>
          <p:cNvPr id="3" name="コンテンツ プレースホルダー 2">
            <a:extLst>
              <a:ext uri="{FF2B5EF4-FFF2-40B4-BE49-F238E27FC236}">
                <a16:creationId xmlns:a16="http://schemas.microsoft.com/office/drawing/2014/main" id="{6723A457-B47D-441A-874D-EA79115D66C2}"/>
              </a:ext>
            </a:extLst>
          </p:cNvPr>
          <p:cNvSpPr>
            <a:spLocks noGrp="1"/>
          </p:cNvSpPr>
          <p:nvPr>
            <p:ph idx="1"/>
          </p:nvPr>
        </p:nvSpPr>
        <p:spPr>
          <a:xfrm>
            <a:off x="201167" y="1165206"/>
            <a:ext cx="8734807" cy="5006531"/>
          </a:xfrm>
        </p:spPr>
        <p:txBody>
          <a:bodyPr/>
          <a:lstStyle/>
          <a:p>
            <a:r>
              <a:rPr kumimoji="1" lang="ja-JP" altLang="en-US" dirty="0"/>
              <a:t>固有運動平面内の高密度部をガウシアンにてフィッティングをして抜き出す</a:t>
            </a:r>
            <a:endParaRPr kumimoji="1" lang="en-US" altLang="ja-JP" dirty="0"/>
          </a:p>
          <a:p>
            <a:r>
              <a:rPr lang="ja-JP" altLang="en-US" dirty="0"/>
              <a:t>全てのサンプル　に対して　　　　　　</a:t>
            </a:r>
            <a:endParaRPr lang="en-US" altLang="ja-JP" dirty="0"/>
          </a:p>
          <a:p>
            <a:endParaRPr kumimoji="1" lang="en-US" altLang="ja-JP" dirty="0"/>
          </a:p>
          <a:p>
            <a:endParaRPr lang="en-US" altLang="ja-JP" dirty="0"/>
          </a:p>
          <a:p>
            <a:pPr marL="0" indent="0">
              <a:buNone/>
            </a:pPr>
            <a:r>
              <a:rPr lang="ja-JP" altLang="en-US" dirty="0"/>
              <a:t>　を計算し、閾値を超えたものをメンバーとして抜き出す</a:t>
            </a:r>
            <a:endParaRPr lang="en-US" altLang="ja-JP" dirty="0"/>
          </a:p>
          <a:p>
            <a:pPr marL="0" indent="0">
              <a:buNone/>
            </a:pPr>
            <a:endParaRPr kumimoji="1" lang="en-US" altLang="ja-JP" dirty="0"/>
          </a:p>
          <a:p>
            <a:pPr marL="0" indent="0">
              <a:buNone/>
            </a:pPr>
            <a:r>
              <a:rPr lang="ja-JP" altLang="en-US" sz="2400" dirty="0"/>
              <a:t>閾値</a:t>
            </a:r>
            <a:r>
              <a:rPr lang="en-US" altLang="ja-JP" sz="2400" dirty="0"/>
              <a:t>:2.0</a:t>
            </a:r>
            <a:r>
              <a:rPr lang="ja-JP" altLang="en-US" sz="2400" dirty="0"/>
              <a:t>、   </a:t>
            </a:r>
            <a:r>
              <a:rPr lang="en-US" altLang="ja-JP" sz="2400" dirty="0"/>
              <a:t>=0.1</a:t>
            </a:r>
            <a:r>
              <a:rPr lang="ja-JP" altLang="en-US" sz="2400" dirty="0"/>
              <a:t>、   </a:t>
            </a:r>
            <a:r>
              <a:rPr lang="en-US" altLang="ja-JP" sz="2400" dirty="0"/>
              <a:t>=0.1</a:t>
            </a:r>
            <a:r>
              <a:rPr lang="ja-JP" altLang="en-US" sz="2400" dirty="0"/>
              <a:t> を採用し　　　　の刻み幅はどちらも</a:t>
            </a:r>
            <a:r>
              <a:rPr lang="en-US" altLang="ja-JP" sz="2400" dirty="0"/>
              <a:t>0.1</a:t>
            </a:r>
            <a:endParaRPr kumimoji="1" lang="en-US" altLang="ja-JP" sz="2400" dirty="0"/>
          </a:p>
        </p:txBody>
      </p:sp>
      <p:sp>
        <p:nvSpPr>
          <p:cNvPr id="4" name="日付プレースホルダー 3">
            <a:extLst>
              <a:ext uri="{FF2B5EF4-FFF2-40B4-BE49-F238E27FC236}">
                <a16:creationId xmlns:a16="http://schemas.microsoft.com/office/drawing/2014/main" id="{020C84E1-9B4E-42D1-A460-E83CB2EE243E}"/>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dirty="0"/>
          </a:p>
        </p:txBody>
      </p:sp>
      <p:sp>
        <p:nvSpPr>
          <p:cNvPr id="5" name="スライド番号プレースホルダー 4">
            <a:extLst>
              <a:ext uri="{FF2B5EF4-FFF2-40B4-BE49-F238E27FC236}">
                <a16:creationId xmlns:a16="http://schemas.microsoft.com/office/drawing/2014/main" id="{5D101AE2-BCA9-4D93-B8E9-968FED1B8293}"/>
              </a:ext>
            </a:extLst>
          </p:cNvPr>
          <p:cNvSpPr>
            <a:spLocks noGrp="1"/>
          </p:cNvSpPr>
          <p:nvPr>
            <p:ph type="sldNum" sz="quarter" idx="12"/>
          </p:nvPr>
        </p:nvSpPr>
        <p:spPr/>
        <p:txBody>
          <a:bodyPr/>
          <a:lstStyle/>
          <a:p>
            <a:fld id="{23AA0947-152D-42B7-9DD5-BF55467BEFCA}" type="slidenum">
              <a:rPr kumimoji="1" lang="ja-JP" altLang="en-US" smtClean="0"/>
              <a:t>23</a:t>
            </a:fld>
            <a:endParaRPr kumimoji="1" lang="ja-JP" altLang="en-US" dirty="0"/>
          </a:p>
        </p:txBody>
      </p:sp>
      <p:pic>
        <p:nvPicPr>
          <p:cNvPr id="9" name="図 8">
            <a:extLst>
              <a:ext uri="{FF2B5EF4-FFF2-40B4-BE49-F238E27FC236}">
                <a16:creationId xmlns:a16="http://schemas.microsoft.com/office/drawing/2014/main" id="{BEEE2B7A-6FF0-4CA6-AFDA-286F5DB3C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96" y="2779839"/>
            <a:ext cx="7767407" cy="692394"/>
          </a:xfrm>
          <a:prstGeom prst="rect">
            <a:avLst/>
          </a:prstGeom>
        </p:spPr>
      </p:pic>
      <p:grpSp>
        <p:nvGrpSpPr>
          <p:cNvPr id="12" name="グループ化 11">
            <a:extLst>
              <a:ext uri="{FF2B5EF4-FFF2-40B4-BE49-F238E27FC236}">
                <a16:creationId xmlns:a16="http://schemas.microsoft.com/office/drawing/2014/main" id="{F7C15B06-2CFE-4A1A-AC48-5900BFFEC330}"/>
              </a:ext>
            </a:extLst>
          </p:cNvPr>
          <p:cNvGrpSpPr/>
          <p:nvPr/>
        </p:nvGrpSpPr>
        <p:grpSpPr>
          <a:xfrm>
            <a:off x="3944374" y="4078161"/>
            <a:ext cx="5674505" cy="369332"/>
            <a:chOff x="3199134" y="3463396"/>
            <a:chExt cx="5674505" cy="369332"/>
          </a:xfrm>
        </p:grpSpPr>
        <p:pic>
          <p:nvPicPr>
            <p:cNvPr id="4098" name="Picture 2" descr="\textcolor[rgb]{1,1,1}{\begin{align*}\textcolor[rgb]{0.8,0.8,0.8}{}&#10;  %\sum_i W_i(\mu_{\alpha_i}^*,\mu_{\delta_i})=\rm{exp}\left(-\frac{1}{2\sigma_{\alpha}^2}(\mu_{\alpha_i}-\mu_{\alpha}^*) \right)\times \rm{exp}\left(-\frac{1}{2\sigma_{\delta}^2}(\mu_{\delta_i}-\mu_{\delta}^*) \right)&#10;  \mu_{\alpha}^*,\mu_{\delta}&#10;\end{align*}}\textcolor[rgb]{0.8,0.8,0.8}{}">
              <a:hlinkClick r:id="rId3"/>
              <a:extLst>
                <a:ext uri="{FF2B5EF4-FFF2-40B4-BE49-F238E27FC236}">
                  <a16:creationId xmlns:a16="http://schemas.microsoft.com/office/drawing/2014/main" id="{4915342F-0A80-4D5F-9014-64845AF95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756" y="3520664"/>
              <a:ext cx="653877" cy="25479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789F1113-564F-4748-8A1F-E8BE9F9823FB}"/>
                </a:ext>
              </a:extLst>
            </p:cNvPr>
            <p:cNvSpPr txBox="1"/>
            <p:nvPr/>
          </p:nvSpPr>
          <p:spPr>
            <a:xfrm>
              <a:off x="3199134" y="3463396"/>
              <a:ext cx="5674505" cy="369332"/>
            </a:xfrm>
            <a:prstGeom prst="rect">
              <a:avLst/>
            </a:prstGeom>
            <a:noFill/>
          </p:spPr>
          <p:txBody>
            <a:bodyPr wrap="square" rtlCol="0">
              <a:spAutoFit/>
            </a:bodyPr>
            <a:lstStyle/>
            <a:p>
              <a:r>
                <a:rPr kumimoji="1" lang="en-US" altLang="ja-JP" dirty="0"/>
                <a:t>(</a:t>
              </a:r>
              <a:r>
                <a:rPr kumimoji="1" lang="ja-JP" altLang="en-US" dirty="0"/>
                <a:t>　　　　　</a:t>
              </a:r>
              <a:r>
                <a:rPr kumimoji="1" lang="en-US" altLang="ja-JP" dirty="0" err="1"/>
                <a:t>yr</a:t>
              </a:r>
              <a:r>
                <a:rPr kumimoji="1" lang="en-US" altLang="ja-JP" dirty="0"/>
                <a:t>/mas)</a:t>
              </a:r>
              <a:r>
                <a:rPr kumimoji="1" lang="ja-JP" altLang="en-US" dirty="0"/>
                <a:t>は赤経、赤緯方向の固有運動</a:t>
              </a:r>
            </a:p>
          </p:txBody>
        </p:sp>
      </p:grpSp>
      <p:pic>
        <p:nvPicPr>
          <p:cNvPr id="4100" name="Picture 4" descr="\textcolor[rgb]{1,1,1}{\begin{align*}\textcolor[rgb]{0.8,0.8,0.8}{}&#10;  %\sum_i W_i(\mu_{\alpha_i}^*,\mu_{\delta_i})=\rm{exp}\left(-\frac{1}{2\sigma_{\alpha}^2}(\mu_{\alpha_i}-\mu_{\alpha}^*) \right)\times \rm{exp}\left(-\frac{1}{2\sigma_{\delta}^2}(\mu_{\delta_i}-\mu_{\delta}^*) \right)&#10;  i&#10;\end{align*}}\textcolor[rgb]{0.8,0.8,0.8}{}">
            <a:hlinkClick r:id="rId5"/>
            <a:extLst>
              <a:ext uri="{FF2B5EF4-FFF2-40B4-BE49-F238E27FC236}">
                <a16:creationId xmlns:a16="http://schemas.microsoft.com/office/drawing/2014/main" id="{A6EDAFD9-0B55-4F4B-8DD5-47B46D04D0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1282" y="2159679"/>
            <a:ext cx="109536" cy="27145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extcolor[rgb]{1,1,1}{\begin{align*}\textcolor[rgb]{0.8,0.8,0.8}{}&#10;  %\sum_i W_i(\mu_{\alpha_i}^*,\mu_{\delta_i})=\rm{exp}\left(-\frac{1}{2\sigma_{\alpha}^2}(\mu_{\alpha_i}-\mu_{\alpha}^*) \right)\times \rm{exp}\left(-\frac{1}{2\sigma_{\delta}^2}(\mu_{\delta_i}-\mu_{\delta}^*) \right)&#10;  \mu_{\alpha}^*,\mu_{\delta}&#10;\end{align*}}\textcolor[rgb]{0.8,0.8,0.8}{}">
            <a:hlinkClick r:id="rId3"/>
            <a:extLst>
              <a:ext uri="{FF2B5EF4-FFF2-40B4-BE49-F238E27FC236}">
                <a16:creationId xmlns:a16="http://schemas.microsoft.com/office/drawing/2014/main" id="{AE98076C-F4BE-4176-AD01-FFA50E172B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721" y="4664793"/>
            <a:ext cx="777011" cy="30277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extcolor[rgb]{1,1,1}{\begin{align*}\textcolor[rgb]{0.8,0.8,0.8}{}&#10;  %\sum_i W_i(\mu_{\alpha_i}^*,\mu_{\delta_i})=\rm{exp}\left(-\frac{1}{2\sigma_{\alpha}^2}(\mu_{\alpha_i}-\mu_{\alpha}^*) \right)\times \rm{exp}\left(-\frac{1}{2\sigma_{\delta}^2}(\mu_{\delta_i}-\mu_{\delta}^*) \right)&#10;  \sigma_{\alpha}%\mu_{\delta}&#10;\end{align*}}\textcolor[rgb]{0.8,0.8,0.8}{}">
            <a:hlinkClick r:id="rId7"/>
            <a:extLst>
              <a:ext uri="{FF2B5EF4-FFF2-40B4-BE49-F238E27FC236}">
                <a16:creationId xmlns:a16="http://schemas.microsoft.com/office/drawing/2014/main" id="{6B4FC639-298A-4BE6-A61B-575619CC4C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7350" y="4805756"/>
            <a:ext cx="378660" cy="22539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textcolor[rgb]{1,1,1}{\begin{align*}\textcolor[rgb]{0.8,0.8,0.8}{}&#10;  %\sum_i W_i(\mu_{\alpha_i}^*,\mu_{\delta_i})=\rm{exp}\left(-\frac{1}{2\sigma_{\alpha}^2}(\mu_{\alpha_i}-\mu_{\alpha}^*) \right)\times \rm{exp}\left(-\frac{1}{2\sigma_{\delta}^2}(\mu_{\delta_i}-\mu_{\delta}^*) \right)&#10;   %\sigma_{\alpha}&#10;   \sigma_{\delta}&#10;\end{align*}}\textcolor[rgb]{0.8,0.8,0.8}{}">
            <a:hlinkClick r:id="rId9"/>
            <a:extLst>
              <a:ext uri="{FF2B5EF4-FFF2-40B4-BE49-F238E27FC236}">
                <a16:creationId xmlns:a16="http://schemas.microsoft.com/office/drawing/2014/main" id="{F0DFF2D1-37E3-493A-B5FA-C0F0A60C6D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5736" y="4742179"/>
            <a:ext cx="333582" cy="225393"/>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0CD8C230-8893-4017-8C60-FFF47A6E2F62}"/>
              </a:ext>
            </a:extLst>
          </p:cNvPr>
          <p:cNvSpPr txBox="1"/>
          <p:nvPr/>
        </p:nvSpPr>
        <p:spPr>
          <a:xfrm>
            <a:off x="973263" y="5446368"/>
            <a:ext cx="7190614" cy="584775"/>
          </a:xfrm>
          <a:prstGeom prst="rect">
            <a:avLst/>
          </a:prstGeom>
          <a:noFill/>
        </p:spPr>
        <p:txBody>
          <a:bodyPr wrap="square" rtlCol="0">
            <a:spAutoFit/>
          </a:bodyPr>
          <a:lstStyle/>
          <a:p>
            <a:pPr algn="ctr"/>
            <a:r>
              <a:rPr kumimoji="1" lang="en-US" altLang="ja-JP" sz="3200" dirty="0">
                <a:solidFill>
                  <a:schemeClr val="accent1"/>
                </a:solidFill>
              </a:rPr>
              <a:t>Ⅴ</a:t>
            </a:r>
            <a:r>
              <a:rPr kumimoji="1" lang="ja-JP" altLang="en-US" sz="3200" dirty="0"/>
              <a:t> </a:t>
            </a:r>
            <a:r>
              <a:rPr kumimoji="1" lang="en-US" altLang="ja-JP" sz="3200" dirty="0"/>
              <a:t>US</a:t>
            </a:r>
            <a:r>
              <a:rPr kumimoji="1" lang="ja-JP" altLang="en-US" sz="3200" dirty="0"/>
              <a:t>の高密度部サンプル数：</a:t>
            </a:r>
            <a:r>
              <a:rPr kumimoji="1" lang="en-US" altLang="ja-JP" sz="3200" dirty="0">
                <a:solidFill>
                  <a:schemeClr val="accent6"/>
                </a:solidFill>
              </a:rPr>
              <a:t>4,324</a:t>
            </a:r>
            <a:endParaRPr kumimoji="1" lang="ja-JP" altLang="en-US" sz="3200" dirty="0">
              <a:solidFill>
                <a:schemeClr val="accent6"/>
              </a:solidFill>
            </a:endParaRPr>
          </a:p>
        </p:txBody>
      </p:sp>
    </p:spTree>
    <p:extLst>
      <p:ext uri="{BB962C8B-B14F-4D97-AF65-F5344CB8AC3E}">
        <p14:creationId xmlns:p14="http://schemas.microsoft.com/office/powerpoint/2010/main" val="786375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655D228C-12D9-47B6-8865-7FD54CD8A124}"/>
              </a:ext>
            </a:extLst>
          </p:cNvPr>
          <p:cNvPicPr>
            <a:picLocks noChangeAspect="1"/>
          </p:cNvPicPr>
          <p:nvPr/>
        </p:nvPicPr>
        <p:blipFill rotWithShape="1">
          <a:blip r:embed="rId2">
            <a:extLst>
              <a:ext uri="{28A0092B-C50C-407E-A947-70E740481C1C}">
                <a14:useLocalDpi xmlns:a14="http://schemas.microsoft.com/office/drawing/2010/main" val="0"/>
              </a:ext>
            </a:extLst>
          </a:blip>
          <a:srcRect r="14329"/>
          <a:stretch/>
        </p:blipFill>
        <p:spPr>
          <a:xfrm>
            <a:off x="4088931" y="2688872"/>
            <a:ext cx="5013233" cy="3667480"/>
          </a:xfrm>
          <a:prstGeom prst="rect">
            <a:avLst/>
          </a:prstGeom>
        </p:spPr>
      </p:pic>
      <p:pic>
        <p:nvPicPr>
          <p:cNvPr id="8" name="図 7">
            <a:extLst>
              <a:ext uri="{FF2B5EF4-FFF2-40B4-BE49-F238E27FC236}">
                <a16:creationId xmlns:a16="http://schemas.microsoft.com/office/drawing/2014/main" id="{A2322609-7484-46FE-A701-174529A03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7" y="1399218"/>
            <a:ext cx="3852863" cy="3096340"/>
          </a:xfrm>
          <a:prstGeom prst="rect">
            <a:avLst/>
          </a:prstGeom>
        </p:spPr>
      </p:pic>
      <p:sp>
        <p:nvSpPr>
          <p:cNvPr id="2" name="タイトル 1">
            <a:extLst>
              <a:ext uri="{FF2B5EF4-FFF2-40B4-BE49-F238E27FC236}">
                <a16:creationId xmlns:a16="http://schemas.microsoft.com/office/drawing/2014/main" id="{111CDCE4-2748-48AA-874B-CBCAFA056696}"/>
              </a:ext>
            </a:extLst>
          </p:cNvPr>
          <p:cNvSpPr>
            <a:spLocks noGrp="1"/>
          </p:cNvSpPr>
          <p:nvPr>
            <p:ph type="title"/>
          </p:nvPr>
        </p:nvSpPr>
        <p:spPr/>
        <p:txBody>
          <a:bodyPr/>
          <a:lstStyle/>
          <a:p>
            <a:r>
              <a:rPr lang="ja-JP" altLang="en-US" dirty="0"/>
              <a:t>固有運動による</a:t>
            </a:r>
            <a:r>
              <a:rPr lang="en-US" altLang="ja-JP" dirty="0"/>
              <a:t>US</a:t>
            </a:r>
            <a:r>
              <a:rPr lang="ja-JP" altLang="en-US" dirty="0"/>
              <a:t>のメンバーシップ</a:t>
            </a:r>
            <a:endParaRPr kumimoji="1" lang="ja-JP" altLang="en-US" dirty="0"/>
          </a:p>
        </p:txBody>
      </p:sp>
      <p:sp>
        <p:nvSpPr>
          <p:cNvPr id="3" name="日付プレースホルダー 2">
            <a:extLst>
              <a:ext uri="{FF2B5EF4-FFF2-40B4-BE49-F238E27FC236}">
                <a16:creationId xmlns:a16="http://schemas.microsoft.com/office/drawing/2014/main" id="{D3401E90-186D-4668-B8CC-B5DBE207A6D1}"/>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4" name="スライド番号プレースホルダー 3">
            <a:extLst>
              <a:ext uri="{FF2B5EF4-FFF2-40B4-BE49-F238E27FC236}">
                <a16:creationId xmlns:a16="http://schemas.microsoft.com/office/drawing/2014/main" id="{4536B3A3-34B6-493B-BE9F-723993A192F5}"/>
              </a:ext>
            </a:extLst>
          </p:cNvPr>
          <p:cNvSpPr>
            <a:spLocks noGrp="1"/>
          </p:cNvSpPr>
          <p:nvPr>
            <p:ph type="sldNum" sz="quarter" idx="12"/>
          </p:nvPr>
        </p:nvSpPr>
        <p:spPr/>
        <p:txBody>
          <a:bodyPr/>
          <a:lstStyle/>
          <a:p>
            <a:fld id="{23AA0947-152D-42B7-9DD5-BF55467BEFCA}" type="slidenum">
              <a:rPr kumimoji="1" lang="ja-JP" altLang="en-US" smtClean="0"/>
              <a:t>24</a:t>
            </a:fld>
            <a:endParaRPr kumimoji="1" lang="ja-JP" altLang="en-US"/>
          </a:p>
        </p:txBody>
      </p:sp>
      <p:sp>
        <p:nvSpPr>
          <p:cNvPr id="5" name="テキスト ボックス 4">
            <a:extLst>
              <a:ext uri="{FF2B5EF4-FFF2-40B4-BE49-F238E27FC236}">
                <a16:creationId xmlns:a16="http://schemas.microsoft.com/office/drawing/2014/main" id="{6AB6D213-CC96-4C4C-873F-CD9FAF552B99}"/>
              </a:ext>
            </a:extLst>
          </p:cNvPr>
          <p:cNvSpPr txBox="1"/>
          <p:nvPr/>
        </p:nvSpPr>
        <p:spPr>
          <a:xfrm>
            <a:off x="138465" y="942229"/>
            <a:ext cx="4642131" cy="461665"/>
          </a:xfrm>
          <a:prstGeom prst="rect">
            <a:avLst/>
          </a:prstGeom>
          <a:noFill/>
        </p:spPr>
        <p:txBody>
          <a:bodyPr wrap="square" rtlCol="0">
            <a:spAutoFit/>
          </a:bodyPr>
          <a:lstStyle/>
          <a:p>
            <a:pPr algn="ctr"/>
            <a:r>
              <a:rPr kumimoji="1" lang="ja-JP" altLang="en-US" sz="2400" dirty="0"/>
              <a:t>抜き出した</a:t>
            </a:r>
            <a:r>
              <a:rPr kumimoji="1" lang="en-US" altLang="ja-JP" sz="2400" dirty="0"/>
              <a:t>US</a:t>
            </a:r>
            <a:r>
              <a:rPr kumimoji="1" lang="ja-JP" altLang="en-US" sz="2400" dirty="0"/>
              <a:t>のサンプル数：</a:t>
            </a:r>
            <a:r>
              <a:rPr kumimoji="1" lang="en-US" altLang="ja-JP" sz="2400" dirty="0">
                <a:solidFill>
                  <a:schemeClr val="accent6"/>
                </a:solidFill>
              </a:rPr>
              <a:t>4,324</a:t>
            </a:r>
            <a:endParaRPr kumimoji="1" lang="ja-JP" altLang="en-US" sz="2400" dirty="0">
              <a:solidFill>
                <a:schemeClr val="accent6"/>
              </a:solidFill>
            </a:endParaRPr>
          </a:p>
        </p:txBody>
      </p:sp>
      <p:sp>
        <p:nvSpPr>
          <p:cNvPr id="12" name="テキスト ボックス 11">
            <a:extLst>
              <a:ext uri="{FF2B5EF4-FFF2-40B4-BE49-F238E27FC236}">
                <a16:creationId xmlns:a16="http://schemas.microsoft.com/office/drawing/2014/main" id="{99610AB6-01C0-45C8-9569-5A6AE3D44816}"/>
              </a:ext>
            </a:extLst>
          </p:cNvPr>
          <p:cNvSpPr txBox="1"/>
          <p:nvPr/>
        </p:nvSpPr>
        <p:spPr>
          <a:xfrm>
            <a:off x="579991" y="4530775"/>
            <a:ext cx="3083872" cy="1200329"/>
          </a:xfrm>
          <a:prstGeom prst="rect">
            <a:avLst/>
          </a:prstGeom>
          <a:noFill/>
        </p:spPr>
        <p:txBody>
          <a:bodyPr wrap="square" rtlCol="0">
            <a:spAutoFit/>
          </a:bodyPr>
          <a:lstStyle/>
          <a:p>
            <a:r>
              <a:rPr kumimoji="1" lang="ja-JP" altLang="en-US" sz="2400" dirty="0">
                <a:solidFill>
                  <a:schemeClr val="accent1"/>
                </a:solidFill>
              </a:rPr>
              <a:t>↑固有運動空間</a:t>
            </a:r>
            <a:endParaRPr kumimoji="1" lang="en-US" altLang="ja-JP" sz="2400" dirty="0">
              <a:solidFill>
                <a:schemeClr val="accent1"/>
              </a:solidFill>
            </a:endParaRPr>
          </a:p>
          <a:p>
            <a:r>
              <a:rPr kumimoji="1" lang="ja-JP" altLang="en-US" sz="2400" dirty="0"/>
              <a:t>非常にコンパクトな領域が抽出されている</a:t>
            </a:r>
          </a:p>
        </p:txBody>
      </p:sp>
      <p:sp>
        <p:nvSpPr>
          <p:cNvPr id="13" name="テキスト ボックス 12">
            <a:extLst>
              <a:ext uri="{FF2B5EF4-FFF2-40B4-BE49-F238E27FC236}">
                <a16:creationId xmlns:a16="http://schemas.microsoft.com/office/drawing/2014/main" id="{3B963B9A-0FA1-4C4E-B060-4EF6D8D54E62}"/>
              </a:ext>
            </a:extLst>
          </p:cNvPr>
          <p:cNvSpPr txBox="1"/>
          <p:nvPr/>
        </p:nvSpPr>
        <p:spPr>
          <a:xfrm>
            <a:off x="4088931" y="2210266"/>
            <a:ext cx="5364507" cy="461665"/>
          </a:xfrm>
          <a:prstGeom prst="rect">
            <a:avLst/>
          </a:prstGeom>
          <a:noFill/>
        </p:spPr>
        <p:txBody>
          <a:bodyPr wrap="square" rtlCol="0">
            <a:spAutoFit/>
          </a:bodyPr>
          <a:lstStyle/>
          <a:p>
            <a:r>
              <a:rPr kumimoji="1" lang="ja-JP" altLang="en-US" sz="2400" dirty="0">
                <a:solidFill>
                  <a:schemeClr val="accent1"/>
                </a:solidFill>
              </a:rPr>
              <a:t>↓</a:t>
            </a:r>
            <a:r>
              <a:rPr kumimoji="1" lang="en-US" altLang="ja-JP" sz="2400" dirty="0">
                <a:solidFill>
                  <a:schemeClr val="accent1"/>
                </a:solidFill>
              </a:rPr>
              <a:t>HR</a:t>
            </a:r>
            <a:r>
              <a:rPr kumimoji="1" lang="ja-JP" altLang="en-US" sz="2400" dirty="0">
                <a:solidFill>
                  <a:schemeClr val="accent1"/>
                </a:solidFill>
              </a:rPr>
              <a:t>図</a:t>
            </a:r>
            <a:r>
              <a:rPr kumimoji="1" lang="en-US" altLang="ja-JP" sz="2400" dirty="0"/>
              <a:t>:</a:t>
            </a:r>
            <a:r>
              <a:rPr kumimoji="1" lang="ja-JP" altLang="en-US" sz="2400" dirty="0"/>
              <a:t>小質量星以上の星が含まれる</a:t>
            </a:r>
          </a:p>
        </p:txBody>
      </p:sp>
      <p:sp>
        <p:nvSpPr>
          <p:cNvPr id="11" name="楕円 10">
            <a:extLst>
              <a:ext uri="{FF2B5EF4-FFF2-40B4-BE49-F238E27FC236}">
                <a16:creationId xmlns:a16="http://schemas.microsoft.com/office/drawing/2014/main" id="{5CDABBD0-4E7A-4899-8843-D2E216812438}"/>
              </a:ext>
            </a:extLst>
          </p:cNvPr>
          <p:cNvSpPr/>
          <p:nvPr/>
        </p:nvSpPr>
        <p:spPr>
          <a:xfrm rot="2717215">
            <a:off x="4587081" y="3235112"/>
            <a:ext cx="2205117" cy="82994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9008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CDCE4-2748-48AA-874B-CBCAFA056696}"/>
              </a:ext>
            </a:extLst>
          </p:cNvPr>
          <p:cNvSpPr>
            <a:spLocks noGrp="1"/>
          </p:cNvSpPr>
          <p:nvPr>
            <p:ph type="title"/>
          </p:nvPr>
        </p:nvSpPr>
        <p:spPr/>
        <p:txBody>
          <a:bodyPr/>
          <a:lstStyle/>
          <a:p>
            <a:r>
              <a:rPr lang="ja-JP" altLang="en-US" dirty="0"/>
              <a:t>固有運動による</a:t>
            </a:r>
            <a:r>
              <a:rPr lang="en-US" altLang="ja-JP" dirty="0"/>
              <a:t>US</a:t>
            </a:r>
            <a:r>
              <a:rPr lang="ja-JP" altLang="en-US" dirty="0"/>
              <a:t>のメンバーシップ</a:t>
            </a:r>
            <a:endParaRPr kumimoji="1" lang="ja-JP" altLang="en-US" dirty="0"/>
          </a:p>
        </p:txBody>
      </p:sp>
      <p:sp>
        <p:nvSpPr>
          <p:cNvPr id="3" name="日付プレースホルダー 2">
            <a:extLst>
              <a:ext uri="{FF2B5EF4-FFF2-40B4-BE49-F238E27FC236}">
                <a16:creationId xmlns:a16="http://schemas.microsoft.com/office/drawing/2014/main" id="{D3401E90-186D-4668-B8CC-B5DBE207A6D1}"/>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4" name="スライド番号プレースホルダー 3">
            <a:extLst>
              <a:ext uri="{FF2B5EF4-FFF2-40B4-BE49-F238E27FC236}">
                <a16:creationId xmlns:a16="http://schemas.microsoft.com/office/drawing/2014/main" id="{4536B3A3-34B6-493B-BE9F-723993A192F5}"/>
              </a:ext>
            </a:extLst>
          </p:cNvPr>
          <p:cNvSpPr>
            <a:spLocks noGrp="1"/>
          </p:cNvSpPr>
          <p:nvPr>
            <p:ph type="sldNum" sz="quarter" idx="12"/>
          </p:nvPr>
        </p:nvSpPr>
        <p:spPr/>
        <p:txBody>
          <a:bodyPr/>
          <a:lstStyle/>
          <a:p>
            <a:fld id="{23AA0947-152D-42B7-9DD5-BF55467BEFCA}" type="slidenum">
              <a:rPr kumimoji="1" lang="ja-JP" altLang="en-US" smtClean="0"/>
              <a:t>25</a:t>
            </a:fld>
            <a:endParaRPr kumimoji="1" lang="ja-JP" altLang="en-US"/>
          </a:p>
        </p:txBody>
      </p:sp>
      <p:sp>
        <p:nvSpPr>
          <p:cNvPr id="8" name="テキスト ボックス 7">
            <a:extLst>
              <a:ext uri="{FF2B5EF4-FFF2-40B4-BE49-F238E27FC236}">
                <a16:creationId xmlns:a16="http://schemas.microsoft.com/office/drawing/2014/main" id="{D2F12000-58C2-43CD-917C-533B61B3332A}"/>
              </a:ext>
            </a:extLst>
          </p:cNvPr>
          <p:cNvSpPr txBox="1"/>
          <p:nvPr/>
        </p:nvSpPr>
        <p:spPr>
          <a:xfrm>
            <a:off x="138465" y="942229"/>
            <a:ext cx="4642131" cy="461665"/>
          </a:xfrm>
          <a:prstGeom prst="rect">
            <a:avLst/>
          </a:prstGeom>
          <a:noFill/>
        </p:spPr>
        <p:txBody>
          <a:bodyPr wrap="square" rtlCol="0">
            <a:spAutoFit/>
          </a:bodyPr>
          <a:lstStyle/>
          <a:p>
            <a:pPr algn="ctr"/>
            <a:r>
              <a:rPr kumimoji="1" lang="ja-JP" altLang="en-US" sz="2400" dirty="0"/>
              <a:t>抜き出した</a:t>
            </a:r>
            <a:r>
              <a:rPr kumimoji="1" lang="en-US" altLang="ja-JP" sz="2400" dirty="0"/>
              <a:t>US</a:t>
            </a:r>
            <a:r>
              <a:rPr kumimoji="1" lang="ja-JP" altLang="en-US" sz="2400" dirty="0"/>
              <a:t>のサンプル数：</a:t>
            </a:r>
            <a:r>
              <a:rPr kumimoji="1" lang="en-US" altLang="ja-JP" sz="2400" dirty="0">
                <a:solidFill>
                  <a:schemeClr val="accent6"/>
                </a:solidFill>
              </a:rPr>
              <a:t>4,324</a:t>
            </a:r>
            <a:endParaRPr kumimoji="1" lang="ja-JP" altLang="en-US" sz="2400" dirty="0">
              <a:solidFill>
                <a:schemeClr val="accent6"/>
              </a:solidFill>
            </a:endParaRPr>
          </a:p>
        </p:txBody>
      </p:sp>
      <p:sp>
        <p:nvSpPr>
          <p:cNvPr id="9" name="テキスト ボックス 8">
            <a:extLst>
              <a:ext uri="{FF2B5EF4-FFF2-40B4-BE49-F238E27FC236}">
                <a16:creationId xmlns:a16="http://schemas.microsoft.com/office/drawing/2014/main" id="{DE2D40C0-D6BC-4D66-BF4A-4D032ABD6991}"/>
              </a:ext>
            </a:extLst>
          </p:cNvPr>
          <p:cNvSpPr txBox="1"/>
          <p:nvPr/>
        </p:nvSpPr>
        <p:spPr>
          <a:xfrm>
            <a:off x="248833" y="4948733"/>
            <a:ext cx="4079870" cy="830997"/>
          </a:xfrm>
          <a:prstGeom prst="rect">
            <a:avLst/>
          </a:prstGeom>
          <a:noFill/>
        </p:spPr>
        <p:txBody>
          <a:bodyPr wrap="square" rtlCol="0">
            <a:spAutoFit/>
          </a:bodyPr>
          <a:lstStyle/>
          <a:p>
            <a:r>
              <a:rPr kumimoji="1" lang="ja-JP" altLang="en-US" sz="2400" dirty="0">
                <a:solidFill>
                  <a:schemeClr val="accent1"/>
                </a:solidFill>
              </a:rPr>
              <a:t>→銀経銀緯平面</a:t>
            </a:r>
            <a:endParaRPr kumimoji="1" lang="en-US" altLang="ja-JP" sz="2400" dirty="0">
              <a:solidFill>
                <a:schemeClr val="accent1"/>
              </a:solidFill>
            </a:endParaRPr>
          </a:p>
          <a:p>
            <a:r>
              <a:rPr kumimoji="1" lang="en-US" altLang="ja-JP" sz="2400" dirty="0" err="1"/>
              <a:t>ρOph</a:t>
            </a:r>
            <a:r>
              <a:rPr kumimoji="1" lang="ja-JP" altLang="en-US" sz="2400" dirty="0"/>
              <a:t>がある領域を含んでいる</a:t>
            </a:r>
          </a:p>
        </p:txBody>
      </p:sp>
      <p:pic>
        <p:nvPicPr>
          <p:cNvPr id="10" name="図 9">
            <a:extLst>
              <a:ext uri="{FF2B5EF4-FFF2-40B4-BE49-F238E27FC236}">
                <a16:creationId xmlns:a16="http://schemas.microsoft.com/office/drawing/2014/main" id="{7225954C-4946-46F0-9437-4C60936BB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86" y="1403894"/>
            <a:ext cx="3907421" cy="3140185"/>
          </a:xfrm>
          <a:prstGeom prst="rect">
            <a:avLst/>
          </a:prstGeom>
        </p:spPr>
      </p:pic>
      <p:pic>
        <p:nvPicPr>
          <p:cNvPr id="5" name="図 4">
            <a:extLst>
              <a:ext uri="{FF2B5EF4-FFF2-40B4-BE49-F238E27FC236}">
                <a16:creationId xmlns:a16="http://schemas.microsoft.com/office/drawing/2014/main" id="{76562E6F-C4E9-4F57-B37E-C31A11323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703" y="2715816"/>
            <a:ext cx="4457047" cy="3640535"/>
          </a:xfrm>
          <a:prstGeom prst="rect">
            <a:avLst/>
          </a:prstGeom>
        </p:spPr>
      </p:pic>
      <p:pic>
        <p:nvPicPr>
          <p:cNvPr id="11" name="図 10">
            <a:extLst>
              <a:ext uri="{FF2B5EF4-FFF2-40B4-BE49-F238E27FC236}">
                <a16:creationId xmlns:a16="http://schemas.microsoft.com/office/drawing/2014/main" id="{84BE07B5-BF4B-4A7A-BBDA-04F7CBE809A7}"/>
              </a:ext>
            </a:extLst>
          </p:cNvPr>
          <p:cNvPicPr>
            <a:picLocks noChangeAspect="1"/>
          </p:cNvPicPr>
          <p:nvPr/>
        </p:nvPicPr>
        <p:blipFill rotWithShape="1">
          <a:blip r:embed="rId4">
            <a:extLst>
              <a:ext uri="{28A0092B-C50C-407E-A947-70E740481C1C}">
                <a14:useLocalDpi xmlns:a14="http://schemas.microsoft.com/office/drawing/2010/main" val="0"/>
              </a:ext>
            </a:extLst>
          </a:blip>
          <a:srcRect r="10196"/>
          <a:stretch/>
        </p:blipFill>
        <p:spPr>
          <a:xfrm>
            <a:off x="4304572" y="2350691"/>
            <a:ext cx="4493196" cy="4005660"/>
          </a:xfrm>
          <a:prstGeom prst="rect">
            <a:avLst/>
          </a:prstGeom>
        </p:spPr>
      </p:pic>
      <p:sp>
        <p:nvSpPr>
          <p:cNvPr id="12" name="楕円 11">
            <a:extLst>
              <a:ext uri="{FF2B5EF4-FFF2-40B4-BE49-F238E27FC236}">
                <a16:creationId xmlns:a16="http://schemas.microsoft.com/office/drawing/2014/main" id="{AC068901-1710-44D3-BCCB-80F5E1C59D72}"/>
              </a:ext>
            </a:extLst>
          </p:cNvPr>
          <p:cNvSpPr/>
          <p:nvPr/>
        </p:nvSpPr>
        <p:spPr>
          <a:xfrm>
            <a:off x="5736184" y="4274473"/>
            <a:ext cx="506497" cy="523220"/>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99417CC6-F907-43B8-928E-E431188FDF34}"/>
              </a:ext>
            </a:extLst>
          </p:cNvPr>
          <p:cNvSpPr txBox="1"/>
          <p:nvPr/>
        </p:nvSpPr>
        <p:spPr>
          <a:xfrm>
            <a:off x="4200610" y="4363958"/>
            <a:ext cx="1788822" cy="584775"/>
          </a:xfrm>
          <a:prstGeom prst="rect">
            <a:avLst/>
          </a:prstGeom>
          <a:noFill/>
        </p:spPr>
        <p:txBody>
          <a:bodyPr wrap="square" rtlCol="0">
            <a:spAutoFit/>
          </a:bodyPr>
          <a:lstStyle/>
          <a:p>
            <a:r>
              <a:rPr kumimoji="1" lang="en-US" altLang="ja-JP" sz="3200" dirty="0" err="1">
                <a:solidFill>
                  <a:schemeClr val="accent2"/>
                </a:solidFill>
              </a:rPr>
              <a:t>ρOph</a:t>
            </a:r>
            <a:r>
              <a:rPr kumimoji="1" lang="ja-JP" altLang="en-US" sz="3200" dirty="0">
                <a:solidFill>
                  <a:schemeClr val="accent2"/>
                </a:solidFill>
              </a:rPr>
              <a:t>→</a:t>
            </a:r>
          </a:p>
        </p:txBody>
      </p:sp>
    </p:spTree>
    <p:extLst>
      <p:ext uri="{BB962C8B-B14F-4D97-AF65-F5344CB8AC3E}">
        <p14:creationId xmlns:p14="http://schemas.microsoft.com/office/powerpoint/2010/main" val="4263799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CD0727A1-37B3-4598-ABC1-DA77A45A8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519" y="2462423"/>
            <a:ext cx="5009471" cy="3585681"/>
          </a:xfrm>
          <a:prstGeom prst="rect">
            <a:avLst/>
          </a:prstGeom>
        </p:spPr>
      </p:pic>
      <p:sp>
        <p:nvSpPr>
          <p:cNvPr id="2" name="タイトル 1">
            <a:extLst>
              <a:ext uri="{FF2B5EF4-FFF2-40B4-BE49-F238E27FC236}">
                <a16:creationId xmlns:a16="http://schemas.microsoft.com/office/drawing/2014/main" id="{CD707A36-CDE3-4F30-9A18-E69A070113A1}"/>
              </a:ext>
            </a:extLst>
          </p:cNvPr>
          <p:cNvSpPr>
            <a:spLocks noGrp="1"/>
          </p:cNvSpPr>
          <p:nvPr>
            <p:ph type="title"/>
          </p:nvPr>
        </p:nvSpPr>
        <p:spPr/>
        <p:txBody>
          <a:bodyPr/>
          <a:lstStyle/>
          <a:p>
            <a:r>
              <a:rPr lang="ja-JP" altLang="en-US" dirty="0"/>
              <a:t>メンバーシップの評価</a:t>
            </a:r>
            <a:endParaRPr kumimoji="1" lang="ja-JP" altLang="en-US" dirty="0"/>
          </a:p>
        </p:txBody>
      </p:sp>
      <p:sp>
        <p:nvSpPr>
          <p:cNvPr id="3" name="コンテンツ プレースホルダー 2">
            <a:extLst>
              <a:ext uri="{FF2B5EF4-FFF2-40B4-BE49-F238E27FC236}">
                <a16:creationId xmlns:a16="http://schemas.microsoft.com/office/drawing/2014/main" id="{34E0D4FE-27F5-4063-925F-C3EEC82D89C9}"/>
              </a:ext>
            </a:extLst>
          </p:cNvPr>
          <p:cNvSpPr>
            <a:spLocks noGrp="1"/>
          </p:cNvSpPr>
          <p:nvPr>
            <p:ph idx="1"/>
          </p:nvPr>
        </p:nvSpPr>
        <p:spPr/>
        <p:txBody>
          <a:bodyPr/>
          <a:lstStyle/>
          <a:p>
            <a:r>
              <a:rPr kumimoji="1" lang="ja-JP" altLang="en-US" dirty="0"/>
              <a:t>固有運動で抜き出したメンバーから</a:t>
            </a:r>
            <a:r>
              <a:rPr kumimoji="1" lang="en-US" altLang="ja-JP" dirty="0"/>
              <a:t>HR</a:t>
            </a:r>
            <a:r>
              <a:rPr kumimoji="1" lang="ja-JP" altLang="en-US" dirty="0"/>
              <a:t>図にて評価する</a:t>
            </a:r>
            <a:endParaRPr kumimoji="1" lang="en-US" altLang="ja-JP" dirty="0"/>
          </a:p>
          <a:p>
            <a:r>
              <a:rPr kumimoji="1" lang="ja-JP" altLang="en-US" dirty="0"/>
              <a:t>恒星の年齢による</a:t>
            </a:r>
            <a:r>
              <a:rPr kumimoji="1" lang="ja-JP" altLang="en-US" dirty="0">
                <a:solidFill>
                  <a:schemeClr val="accent1"/>
                </a:solidFill>
              </a:rPr>
              <a:t>等時線</a:t>
            </a:r>
            <a:r>
              <a:rPr lang="en-US" altLang="ja-JP" dirty="0">
                <a:solidFill>
                  <a:schemeClr val="accent1"/>
                </a:solidFill>
              </a:rPr>
              <a:t>(Isochrone)</a:t>
            </a:r>
            <a:r>
              <a:rPr lang="ja-JP" altLang="en-US" dirty="0"/>
              <a:t>と比較する</a:t>
            </a:r>
            <a:endParaRPr kumimoji="1" lang="ja-JP" altLang="en-US" dirty="0"/>
          </a:p>
        </p:txBody>
      </p:sp>
      <p:sp>
        <p:nvSpPr>
          <p:cNvPr id="4" name="日付プレースホルダー 3">
            <a:extLst>
              <a:ext uri="{FF2B5EF4-FFF2-40B4-BE49-F238E27FC236}">
                <a16:creationId xmlns:a16="http://schemas.microsoft.com/office/drawing/2014/main" id="{9D618548-DCE3-49FD-83C8-AF83B134335D}"/>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1F0181F0-351D-49F5-9332-B837B9DA5A4F}"/>
              </a:ext>
            </a:extLst>
          </p:cNvPr>
          <p:cNvSpPr>
            <a:spLocks noGrp="1"/>
          </p:cNvSpPr>
          <p:nvPr>
            <p:ph type="sldNum" sz="quarter" idx="12"/>
          </p:nvPr>
        </p:nvSpPr>
        <p:spPr/>
        <p:txBody>
          <a:bodyPr/>
          <a:lstStyle/>
          <a:p>
            <a:fld id="{23AA0947-152D-42B7-9DD5-BF55467BEFCA}" type="slidenum">
              <a:rPr kumimoji="1" lang="ja-JP" altLang="en-US" smtClean="0"/>
              <a:t>26</a:t>
            </a:fld>
            <a:endParaRPr kumimoji="1" lang="ja-JP" altLang="en-US"/>
          </a:p>
        </p:txBody>
      </p:sp>
      <p:sp>
        <p:nvSpPr>
          <p:cNvPr id="7" name="テキスト ボックス 6">
            <a:extLst>
              <a:ext uri="{FF2B5EF4-FFF2-40B4-BE49-F238E27FC236}">
                <a16:creationId xmlns:a16="http://schemas.microsoft.com/office/drawing/2014/main" id="{89E9FDC6-46F5-4DBC-89B1-50B2FAC92657}"/>
              </a:ext>
            </a:extLst>
          </p:cNvPr>
          <p:cNvSpPr txBox="1"/>
          <p:nvPr/>
        </p:nvSpPr>
        <p:spPr>
          <a:xfrm>
            <a:off x="4815840" y="2617469"/>
            <a:ext cx="1889083" cy="923330"/>
          </a:xfrm>
          <a:prstGeom prst="rect">
            <a:avLst/>
          </a:prstGeom>
          <a:solidFill>
            <a:srgbClr val="FFFFFF"/>
          </a:solidFill>
        </p:spPr>
        <p:txBody>
          <a:bodyPr wrap="square" rtlCol="0">
            <a:spAutoFit/>
          </a:bodyPr>
          <a:lstStyle/>
          <a:p>
            <a:pPr algn="ctr"/>
            <a:endParaRPr kumimoji="1" lang="en-US" altLang="ja-JP" sz="1400" dirty="0">
              <a:solidFill>
                <a:schemeClr val="bg1"/>
              </a:solidFill>
            </a:endParaRPr>
          </a:p>
          <a:p>
            <a:pPr algn="ctr"/>
            <a:r>
              <a:rPr kumimoji="1" lang="en-US" altLang="ja-JP" sz="800" dirty="0">
                <a:solidFill>
                  <a:schemeClr val="bg1"/>
                </a:solidFill>
              </a:rPr>
              <a:t>Ⅵ</a:t>
            </a:r>
          </a:p>
          <a:p>
            <a:pPr algn="ctr"/>
            <a:endParaRPr kumimoji="1" lang="en-US" altLang="ja-JP" sz="800" dirty="0">
              <a:solidFill>
                <a:schemeClr val="bg1"/>
              </a:solidFill>
            </a:endParaRPr>
          </a:p>
          <a:p>
            <a:pPr algn="ctr"/>
            <a:r>
              <a:rPr kumimoji="1" lang="en-US" altLang="ja-JP" sz="800" dirty="0">
                <a:solidFill>
                  <a:schemeClr val="bg1"/>
                </a:solidFill>
              </a:rPr>
              <a:t>3Myr</a:t>
            </a:r>
          </a:p>
          <a:p>
            <a:pPr algn="ctr"/>
            <a:endParaRPr kumimoji="1" lang="en-US" altLang="ja-JP" sz="800" dirty="0">
              <a:solidFill>
                <a:schemeClr val="bg1"/>
              </a:solidFill>
            </a:endParaRPr>
          </a:p>
          <a:p>
            <a:pPr algn="ctr"/>
            <a:r>
              <a:rPr kumimoji="1" lang="en-US" altLang="ja-JP" sz="800" dirty="0">
                <a:solidFill>
                  <a:schemeClr val="bg1"/>
                </a:solidFill>
              </a:rPr>
              <a:t>17Myr</a:t>
            </a:r>
          </a:p>
        </p:txBody>
      </p:sp>
      <p:pic>
        <p:nvPicPr>
          <p:cNvPr id="9" name="図 8">
            <a:extLst>
              <a:ext uri="{FF2B5EF4-FFF2-40B4-BE49-F238E27FC236}">
                <a16:creationId xmlns:a16="http://schemas.microsoft.com/office/drawing/2014/main" id="{9A354151-A1E5-40F1-A423-093A692224F9}"/>
              </a:ext>
            </a:extLst>
          </p:cNvPr>
          <p:cNvPicPr>
            <a:picLocks noChangeAspect="1"/>
          </p:cNvPicPr>
          <p:nvPr/>
        </p:nvPicPr>
        <p:blipFill rotWithShape="1">
          <a:blip r:embed="rId3"/>
          <a:srcRect l="90507" t="3294" r="4046" b="92160"/>
          <a:stretch/>
        </p:blipFill>
        <p:spPr>
          <a:xfrm>
            <a:off x="6224375" y="2829627"/>
            <a:ext cx="342158" cy="204433"/>
          </a:xfrm>
          <a:prstGeom prst="rect">
            <a:avLst/>
          </a:prstGeom>
        </p:spPr>
      </p:pic>
      <p:pic>
        <p:nvPicPr>
          <p:cNvPr id="10" name="図 9">
            <a:extLst>
              <a:ext uri="{FF2B5EF4-FFF2-40B4-BE49-F238E27FC236}">
                <a16:creationId xmlns:a16="http://schemas.microsoft.com/office/drawing/2014/main" id="{C0D6DC53-CFE6-494D-8CEF-4ADC03AFDEE8}"/>
              </a:ext>
            </a:extLst>
          </p:cNvPr>
          <p:cNvPicPr>
            <a:picLocks noChangeAspect="1"/>
          </p:cNvPicPr>
          <p:nvPr/>
        </p:nvPicPr>
        <p:blipFill rotWithShape="1">
          <a:blip r:embed="rId3"/>
          <a:srcRect l="89705" t="26914" r="4466" b="69280"/>
          <a:stretch/>
        </p:blipFill>
        <p:spPr>
          <a:xfrm>
            <a:off x="6200455" y="3103529"/>
            <a:ext cx="366078" cy="171153"/>
          </a:xfrm>
          <a:prstGeom prst="rect">
            <a:avLst/>
          </a:prstGeom>
        </p:spPr>
      </p:pic>
      <p:pic>
        <p:nvPicPr>
          <p:cNvPr id="12" name="図 11">
            <a:extLst>
              <a:ext uri="{FF2B5EF4-FFF2-40B4-BE49-F238E27FC236}">
                <a16:creationId xmlns:a16="http://schemas.microsoft.com/office/drawing/2014/main" id="{7608C5EA-C30F-454F-A036-8627190F0F42}"/>
              </a:ext>
            </a:extLst>
          </p:cNvPr>
          <p:cNvPicPr>
            <a:picLocks noChangeAspect="1"/>
          </p:cNvPicPr>
          <p:nvPr/>
        </p:nvPicPr>
        <p:blipFill rotWithShape="1">
          <a:blip r:embed="rId3"/>
          <a:srcRect l="89857" t="18139" r="4315" b="78055"/>
          <a:stretch/>
        </p:blipFill>
        <p:spPr>
          <a:xfrm>
            <a:off x="6200455" y="3322164"/>
            <a:ext cx="366078" cy="171153"/>
          </a:xfrm>
          <a:prstGeom prst="rect">
            <a:avLst/>
          </a:prstGeom>
        </p:spPr>
      </p:pic>
    </p:spTree>
    <p:extLst>
      <p:ext uri="{BB962C8B-B14F-4D97-AF65-F5344CB8AC3E}">
        <p14:creationId xmlns:p14="http://schemas.microsoft.com/office/powerpoint/2010/main" val="1698121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519F15-CC32-4830-AA7B-6F97425D6492}"/>
              </a:ext>
            </a:extLst>
          </p:cNvPr>
          <p:cNvSpPr>
            <a:spLocks noGrp="1"/>
          </p:cNvSpPr>
          <p:nvPr>
            <p:ph type="title"/>
          </p:nvPr>
        </p:nvSpPr>
        <p:spPr/>
        <p:txBody>
          <a:bodyPr/>
          <a:lstStyle/>
          <a:p>
            <a:r>
              <a:rPr kumimoji="1" lang="ja-JP" altLang="en-US" dirty="0"/>
              <a:t>メンバーの評価</a:t>
            </a:r>
          </a:p>
        </p:txBody>
      </p:sp>
      <p:sp>
        <p:nvSpPr>
          <p:cNvPr id="3" name="日付プレースホルダー 2">
            <a:extLst>
              <a:ext uri="{FF2B5EF4-FFF2-40B4-BE49-F238E27FC236}">
                <a16:creationId xmlns:a16="http://schemas.microsoft.com/office/drawing/2014/main" id="{3CCF70CF-A84A-423A-9D51-794E409B0F13}"/>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4" name="スライド番号プレースホルダー 3">
            <a:extLst>
              <a:ext uri="{FF2B5EF4-FFF2-40B4-BE49-F238E27FC236}">
                <a16:creationId xmlns:a16="http://schemas.microsoft.com/office/drawing/2014/main" id="{F6008A9A-C0FF-420E-A663-C42E0D926D73}"/>
              </a:ext>
            </a:extLst>
          </p:cNvPr>
          <p:cNvSpPr>
            <a:spLocks noGrp="1"/>
          </p:cNvSpPr>
          <p:nvPr>
            <p:ph type="sldNum" sz="quarter" idx="12"/>
          </p:nvPr>
        </p:nvSpPr>
        <p:spPr/>
        <p:txBody>
          <a:bodyPr/>
          <a:lstStyle/>
          <a:p>
            <a:fld id="{23AA0947-152D-42B7-9DD5-BF55467BEFCA}" type="slidenum">
              <a:rPr kumimoji="1" lang="ja-JP" altLang="en-US" smtClean="0"/>
              <a:t>27</a:t>
            </a:fld>
            <a:endParaRPr kumimoji="1" lang="ja-JP" altLang="en-US"/>
          </a:p>
        </p:txBody>
      </p:sp>
      <p:pic>
        <p:nvPicPr>
          <p:cNvPr id="11" name="図 10">
            <a:extLst>
              <a:ext uri="{FF2B5EF4-FFF2-40B4-BE49-F238E27FC236}">
                <a16:creationId xmlns:a16="http://schemas.microsoft.com/office/drawing/2014/main" id="{F1D9046A-D801-46B3-9BBA-1B2AEC74F8C3}"/>
              </a:ext>
            </a:extLst>
          </p:cNvPr>
          <p:cNvPicPr>
            <a:picLocks noChangeAspect="1"/>
          </p:cNvPicPr>
          <p:nvPr/>
        </p:nvPicPr>
        <p:blipFill>
          <a:blip r:embed="rId2"/>
          <a:stretch>
            <a:fillRect/>
          </a:stretch>
        </p:blipFill>
        <p:spPr>
          <a:xfrm>
            <a:off x="201166" y="136524"/>
            <a:ext cx="8796211" cy="6297947"/>
          </a:xfrm>
          <a:prstGeom prst="rect">
            <a:avLst/>
          </a:prstGeom>
        </p:spPr>
      </p:pic>
      <p:sp>
        <p:nvSpPr>
          <p:cNvPr id="13" name="テキスト ボックス 12">
            <a:extLst>
              <a:ext uri="{FF2B5EF4-FFF2-40B4-BE49-F238E27FC236}">
                <a16:creationId xmlns:a16="http://schemas.microsoft.com/office/drawing/2014/main" id="{5DA78C06-31F2-4D8D-946D-99AEF77B4784}"/>
              </a:ext>
            </a:extLst>
          </p:cNvPr>
          <p:cNvSpPr txBox="1"/>
          <p:nvPr/>
        </p:nvSpPr>
        <p:spPr>
          <a:xfrm>
            <a:off x="5319195" y="395816"/>
            <a:ext cx="3404181" cy="2031325"/>
          </a:xfrm>
          <a:prstGeom prst="rect">
            <a:avLst/>
          </a:prstGeom>
          <a:solidFill>
            <a:srgbClr val="FFFFFF"/>
          </a:solidFill>
        </p:spPr>
        <p:txBody>
          <a:bodyPr wrap="square" rtlCol="0">
            <a:spAutoFit/>
          </a:bodyPr>
          <a:lstStyle/>
          <a:p>
            <a:pPr algn="ctr"/>
            <a:endParaRPr kumimoji="1" lang="en-US" altLang="ja-JP" sz="1400" dirty="0">
              <a:solidFill>
                <a:schemeClr val="bg1"/>
              </a:solidFill>
            </a:endParaRPr>
          </a:p>
          <a:p>
            <a:pPr algn="ctr"/>
            <a:r>
              <a:rPr kumimoji="1" lang="en-US" altLang="ja-JP" sz="1400" dirty="0">
                <a:solidFill>
                  <a:schemeClr val="bg1"/>
                </a:solidFill>
              </a:rPr>
              <a:t>Ⅵ</a:t>
            </a:r>
          </a:p>
          <a:p>
            <a:pPr algn="ctr"/>
            <a:endParaRPr kumimoji="1" lang="en-US" altLang="ja-JP" sz="1400" dirty="0">
              <a:solidFill>
                <a:schemeClr val="bg1"/>
              </a:solidFill>
            </a:endParaRPr>
          </a:p>
          <a:p>
            <a:pPr algn="ctr"/>
            <a:r>
              <a:rPr kumimoji="1" lang="en-US" altLang="ja-JP" sz="1400" dirty="0">
                <a:solidFill>
                  <a:schemeClr val="bg1"/>
                </a:solidFill>
              </a:rPr>
              <a:t>3Myr</a:t>
            </a:r>
          </a:p>
          <a:p>
            <a:pPr algn="ctr"/>
            <a:endParaRPr kumimoji="1" lang="en-US" altLang="ja-JP" sz="1400" dirty="0">
              <a:solidFill>
                <a:schemeClr val="bg1"/>
              </a:solidFill>
            </a:endParaRPr>
          </a:p>
          <a:p>
            <a:pPr algn="ctr"/>
            <a:r>
              <a:rPr kumimoji="1" lang="en-US" altLang="ja-JP" sz="1400" dirty="0">
                <a:solidFill>
                  <a:schemeClr val="bg1"/>
                </a:solidFill>
              </a:rPr>
              <a:t>17Myr</a:t>
            </a:r>
          </a:p>
          <a:p>
            <a:pPr algn="ctr"/>
            <a:endParaRPr kumimoji="1" lang="en-US" altLang="ja-JP" sz="1400" dirty="0">
              <a:solidFill>
                <a:schemeClr val="bg1"/>
              </a:solidFill>
            </a:endParaRPr>
          </a:p>
          <a:p>
            <a:pPr algn="ctr"/>
            <a:endParaRPr kumimoji="1" lang="en-US" altLang="ja-JP" sz="1400" dirty="0">
              <a:solidFill>
                <a:schemeClr val="bg1"/>
              </a:solidFill>
            </a:endParaRPr>
          </a:p>
          <a:p>
            <a:pPr algn="ctr"/>
            <a:endParaRPr kumimoji="1" lang="ja-JP" altLang="en-US" sz="1400" dirty="0">
              <a:solidFill>
                <a:schemeClr val="bg1"/>
              </a:solidFill>
            </a:endParaRPr>
          </a:p>
        </p:txBody>
      </p:sp>
      <p:pic>
        <p:nvPicPr>
          <p:cNvPr id="12" name="図 11">
            <a:extLst>
              <a:ext uri="{FF2B5EF4-FFF2-40B4-BE49-F238E27FC236}">
                <a16:creationId xmlns:a16="http://schemas.microsoft.com/office/drawing/2014/main" id="{6717FEB4-8C0F-403D-96AB-0E662061A6E5}"/>
              </a:ext>
            </a:extLst>
          </p:cNvPr>
          <p:cNvPicPr>
            <a:picLocks noChangeAspect="1"/>
          </p:cNvPicPr>
          <p:nvPr/>
        </p:nvPicPr>
        <p:blipFill rotWithShape="1">
          <a:blip r:embed="rId2"/>
          <a:srcRect l="90507" t="3294" r="4046" b="92160"/>
          <a:stretch/>
        </p:blipFill>
        <p:spPr>
          <a:xfrm>
            <a:off x="7732236" y="531229"/>
            <a:ext cx="752094" cy="449363"/>
          </a:xfrm>
          <a:prstGeom prst="rect">
            <a:avLst/>
          </a:prstGeom>
        </p:spPr>
      </p:pic>
      <p:pic>
        <p:nvPicPr>
          <p:cNvPr id="15" name="図 14">
            <a:extLst>
              <a:ext uri="{FF2B5EF4-FFF2-40B4-BE49-F238E27FC236}">
                <a16:creationId xmlns:a16="http://schemas.microsoft.com/office/drawing/2014/main" id="{6B8D0487-7995-4578-916F-3F5E57152421}"/>
              </a:ext>
            </a:extLst>
          </p:cNvPr>
          <p:cNvPicPr>
            <a:picLocks noChangeAspect="1"/>
          </p:cNvPicPr>
          <p:nvPr/>
        </p:nvPicPr>
        <p:blipFill rotWithShape="1">
          <a:blip r:embed="rId2"/>
          <a:srcRect l="89705" t="26914" r="4466" b="69280"/>
          <a:stretch/>
        </p:blipFill>
        <p:spPr>
          <a:xfrm>
            <a:off x="7618259" y="1019603"/>
            <a:ext cx="804672" cy="376210"/>
          </a:xfrm>
          <a:prstGeom prst="rect">
            <a:avLst/>
          </a:prstGeom>
        </p:spPr>
      </p:pic>
      <p:pic>
        <p:nvPicPr>
          <p:cNvPr id="14" name="図 13">
            <a:extLst>
              <a:ext uri="{FF2B5EF4-FFF2-40B4-BE49-F238E27FC236}">
                <a16:creationId xmlns:a16="http://schemas.microsoft.com/office/drawing/2014/main" id="{641251C3-4D30-4A8F-B19D-8FD8E4B1AE22}"/>
              </a:ext>
            </a:extLst>
          </p:cNvPr>
          <p:cNvPicPr>
            <a:picLocks noChangeAspect="1"/>
          </p:cNvPicPr>
          <p:nvPr/>
        </p:nvPicPr>
        <p:blipFill rotWithShape="1">
          <a:blip r:embed="rId2"/>
          <a:srcRect l="89857" t="18139" r="4315" b="78055"/>
          <a:stretch/>
        </p:blipFill>
        <p:spPr>
          <a:xfrm>
            <a:off x="7618259" y="1451806"/>
            <a:ext cx="804672" cy="376210"/>
          </a:xfrm>
          <a:prstGeom prst="rect">
            <a:avLst/>
          </a:prstGeom>
        </p:spPr>
      </p:pic>
      <p:sp>
        <p:nvSpPr>
          <p:cNvPr id="16" name="テキスト ボックス 15">
            <a:extLst>
              <a:ext uri="{FF2B5EF4-FFF2-40B4-BE49-F238E27FC236}">
                <a16:creationId xmlns:a16="http://schemas.microsoft.com/office/drawing/2014/main" id="{FB2E4FB7-83E5-4334-BAA4-971FF386B9C0}"/>
              </a:ext>
            </a:extLst>
          </p:cNvPr>
          <p:cNvSpPr txBox="1"/>
          <p:nvPr/>
        </p:nvSpPr>
        <p:spPr>
          <a:xfrm>
            <a:off x="992777" y="4241699"/>
            <a:ext cx="4237591" cy="707886"/>
          </a:xfrm>
          <a:prstGeom prst="rect">
            <a:avLst/>
          </a:prstGeom>
          <a:noFill/>
        </p:spPr>
        <p:txBody>
          <a:bodyPr wrap="square" rtlCol="0">
            <a:spAutoFit/>
          </a:bodyPr>
          <a:lstStyle/>
          <a:p>
            <a:r>
              <a:rPr kumimoji="1" lang="en-US" altLang="ja-JP" sz="2000" dirty="0">
                <a:solidFill>
                  <a:schemeClr val="bg1"/>
                </a:solidFill>
              </a:rPr>
              <a:t>US</a:t>
            </a:r>
            <a:r>
              <a:rPr kumimoji="1" lang="ja-JP" altLang="en-US" sz="2000" dirty="0">
                <a:solidFill>
                  <a:schemeClr val="bg1"/>
                </a:solidFill>
              </a:rPr>
              <a:t>として抜き出した星は</a:t>
            </a:r>
            <a:endParaRPr kumimoji="1" lang="en-US" altLang="ja-JP" sz="2000" dirty="0">
              <a:solidFill>
                <a:schemeClr val="bg1"/>
              </a:solidFill>
            </a:endParaRPr>
          </a:p>
          <a:p>
            <a:r>
              <a:rPr kumimoji="1" lang="en-US" altLang="ja-JP" sz="2000" dirty="0">
                <a:solidFill>
                  <a:schemeClr val="bg1"/>
                </a:solidFill>
              </a:rPr>
              <a:t>10±7Myr</a:t>
            </a:r>
            <a:r>
              <a:rPr kumimoji="1" lang="ja-JP" altLang="en-US" sz="2000" dirty="0">
                <a:solidFill>
                  <a:schemeClr val="bg1"/>
                </a:solidFill>
              </a:rPr>
              <a:t>の領域に集中している</a:t>
            </a:r>
          </a:p>
        </p:txBody>
      </p:sp>
    </p:spTree>
    <p:extLst>
      <p:ext uri="{BB962C8B-B14F-4D97-AF65-F5344CB8AC3E}">
        <p14:creationId xmlns:p14="http://schemas.microsoft.com/office/powerpoint/2010/main" val="409475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519F15-CC32-4830-AA7B-6F97425D6492}"/>
              </a:ext>
            </a:extLst>
          </p:cNvPr>
          <p:cNvSpPr>
            <a:spLocks noGrp="1"/>
          </p:cNvSpPr>
          <p:nvPr>
            <p:ph type="title"/>
          </p:nvPr>
        </p:nvSpPr>
        <p:spPr/>
        <p:txBody>
          <a:bodyPr/>
          <a:lstStyle/>
          <a:p>
            <a:r>
              <a:rPr kumimoji="1" lang="ja-JP" altLang="en-US" dirty="0"/>
              <a:t>メンバーの評価</a:t>
            </a:r>
          </a:p>
        </p:txBody>
      </p:sp>
      <p:sp>
        <p:nvSpPr>
          <p:cNvPr id="3" name="日付プレースホルダー 2">
            <a:extLst>
              <a:ext uri="{FF2B5EF4-FFF2-40B4-BE49-F238E27FC236}">
                <a16:creationId xmlns:a16="http://schemas.microsoft.com/office/drawing/2014/main" id="{3CCF70CF-A84A-423A-9D51-794E409B0F13}"/>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4" name="スライド番号プレースホルダー 3">
            <a:extLst>
              <a:ext uri="{FF2B5EF4-FFF2-40B4-BE49-F238E27FC236}">
                <a16:creationId xmlns:a16="http://schemas.microsoft.com/office/drawing/2014/main" id="{F6008A9A-C0FF-420E-A663-C42E0D926D73}"/>
              </a:ext>
            </a:extLst>
          </p:cNvPr>
          <p:cNvSpPr>
            <a:spLocks noGrp="1"/>
          </p:cNvSpPr>
          <p:nvPr>
            <p:ph type="sldNum" sz="quarter" idx="12"/>
          </p:nvPr>
        </p:nvSpPr>
        <p:spPr/>
        <p:txBody>
          <a:bodyPr/>
          <a:lstStyle/>
          <a:p>
            <a:fld id="{23AA0947-152D-42B7-9DD5-BF55467BEFCA}" type="slidenum">
              <a:rPr kumimoji="1" lang="ja-JP" altLang="en-US" smtClean="0"/>
              <a:t>28</a:t>
            </a:fld>
            <a:endParaRPr kumimoji="1" lang="ja-JP" altLang="en-US"/>
          </a:p>
        </p:txBody>
      </p:sp>
      <p:pic>
        <p:nvPicPr>
          <p:cNvPr id="5" name="図 4">
            <a:extLst>
              <a:ext uri="{FF2B5EF4-FFF2-40B4-BE49-F238E27FC236}">
                <a16:creationId xmlns:a16="http://schemas.microsoft.com/office/drawing/2014/main" id="{1C850945-EB41-492D-8C1E-B0F7CDAA55E6}"/>
              </a:ext>
            </a:extLst>
          </p:cNvPr>
          <p:cNvPicPr>
            <a:picLocks noChangeAspect="1"/>
          </p:cNvPicPr>
          <p:nvPr/>
        </p:nvPicPr>
        <p:blipFill>
          <a:blip r:embed="rId2"/>
          <a:stretch>
            <a:fillRect/>
          </a:stretch>
        </p:blipFill>
        <p:spPr>
          <a:xfrm>
            <a:off x="117613" y="56299"/>
            <a:ext cx="8908773" cy="6379500"/>
          </a:xfrm>
          <a:prstGeom prst="rect">
            <a:avLst/>
          </a:prstGeom>
        </p:spPr>
      </p:pic>
      <p:sp>
        <p:nvSpPr>
          <p:cNvPr id="7" name="テキスト ボックス 6">
            <a:extLst>
              <a:ext uri="{FF2B5EF4-FFF2-40B4-BE49-F238E27FC236}">
                <a16:creationId xmlns:a16="http://schemas.microsoft.com/office/drawing/2014/main" id="{1E9FFC38-41CF-411E-8CD2-F7D8FE8FCBB2}"/>
              </a:ext>
            </a:extLst>
          </p:cNvPr>
          <p:cNvSpPr txBox="1"/>
          <p:nvPr/>
        </p:nvSpPr>
        <p:spPr>
          <a:xfrm>
            <a:off x="5319195" y="296538"/>
            <a:ext cx="3404181" cy="2462213"/>
          </a:xfrm>
          <a:prstGeom prst="rect">
            <a:avLst/>
          </a:prstGeom>
          <a:solidFill>
            <a:srgbClr val="FFFFFF"/>
          </a:solidFill>
        </p:spPr>
        <p:txBody>
          <a:bodyPr wrap="square" rtlCol="0">
            <a:spAutoFit/>
          </a:bodyPr>
          <a:lstStyle/>
          <a:p>
            <a:pPr algn="ctr"/>
            <a:endParaRPr kumimoji="1" lang="en-US" altLang="ja-JP" sz="1400" dirty="0">
              <a:solidFill>
                <a:schemeClr val="bg1"/>
              </a:solidFill>
            </a:endParaRPr>
          </a:p>
          <a:p>
            <a:pPr algn="ctr"/>
            <a:r>
              <a:rPr kumimoji="1" lang="en-US" altLang="ja-JP" sz="1400" dirty="0">
                <a:solidFill>
                  <a:schemeClr val="bg1"/>
                </a:solidFill>
              </a:rPr>
              <a:t>Ⅵ</a:t>
            </a:r>
          </a:p>
          <a:p>
            <a:pPr algn="ctr"/>
            <a:endParaRPr kumimoji="1" lang="en-US" altLang="ja-JP" sz="1400" dirty="0">
              <a:solidFill>
                <a:schemeClr val="bg1"/>
              </a:solidFill>
            </a:endParaRPr>
          </a:p>
          <a:p>
            <a:pPr algn="ctr"/>
            <a:r>
              <a:rPr kumimoji="1" lang="en-US" altLang="ja-JP" sz="1400" dirty="0">
                <a:solidFill>
                  <a:schemeClr val="bg1"/>
                </a:solidFill>
              </a:rPr>
              <a:t>3Myr</a:t>
            </a:r>
          </a:p>
          <a:p>
            <a:pPr algn="ctr"/>
            <a:endParaRPr kumimoji="1" lang="en-US" altLang="ja-JP" sz="1400" dirty="0">
              <a:solidFill>
                <a:schemeClr val="bg1"/>
              </a:solidFill>
            </a:endParaRPr>
          </a:p>
          <a:p>
            <a:pPr algn="ctr"/>
            <a:r>
              <a:rPr kumimoji="1" lang="en-US" altLang="ja-JP" sz="1400" dirty="0">
                <a:solidFill>
                  <a:schemeClr val="bg1"/>
                </a:solidFill>
              </a:rPr>
              <a:t>10Myr</a:t>
            </a:r>
          </a:p>
          <a:p>
            <a:pPr algn="ctr"/>
            <a:endParaRPr kumimoji="1" lang="en-US" altLang="ja-JP" sz="1400" dirty="0">
              <a:solidFill>
                <a:schemeClr val="bg1"/>
              </a:solidFill>
            </a:endParaRPr>
          </a:p>
          <a:p>
            <a:pPr algn="ctr"/>
            <a:r>
              <a:rPr kumimoji="1" lang="en-US" altLang="ja-JP" sz="1400" dirty="0">
                <a:solidFill>
                  <a:schemeClr val="bg1"/>
                </a:solidFill>
              </a:rPr>
              <a:t>17Myr</a:t>
            </a:r>
          </a:p>
          <a:p>
            <a:pPr algn="ctr"/>
            <a:endParaRPr kumimoji="1" lang="en-US" altLang="ja-JP" sz="1400" dirty="0">
              <a:solidFill>
                <a:schemeClr val="bg1"/>
              </a:solidFill>
            </a:endParaRPr>
          </a:p>
          <a:p>
            <a:pPr algn="ctr"/>
            <a:endParaRPr kumimoji="1" lang="en-US" altLang="ja-JP" sz="1400" dirty="0">
              <a:solidFill>
                <a:schemeClr val="bg1"/>
              </a:solidFill>
            </a:endParaRPr>
          </a:p>
          <a:p>
            <a:pPr algn="ctr"/>
            <a:endParaRPr kumimoji="1" lang="ja-JP" altLang="en-US" sz="1400" dirty="0">
              <a:solidFill>
                <a:schemeClr val="bg1"/>
              </a:solidFill>
            </a:endParaRPr>
          </a:p>
        </p:txBody>
      </p:sp>
      <p:pic>
        <p:nvPicPr>
          <p:cNvPr id="8" name="図 7">
            <a:extLst>
              <a:ext uri="{FF2B5EF4-FFF2-40B4-BE49-F238E27FC236}">
                <a16:creationId xmlns:a16="http://schemas.microsoft.com/office/drawing/2014/main" id="{50061DCC-024B-4862-9EA2-EB9BE0B03709}"/>
              </a:ext>
            </a:extLst>
          </p:cNvPr>
          <p:cNvPicPr>
            <a:picLocks noChangeAspect="1"/>
          </p:cNvPicPr>
          <p:nvPr/>
        </p:nvPicPr>
        <p:blipFill rotWithShape="1">
          <a:blip r:embed="rId3"/>
          <a:srcRect l="90507" t="3294" r="4046" b="92160"/>
          <a:stretch/>
        </p:blipFill>
        <p:spPr>
          <a:xfrm>
            <a:off x="7732236" y="431951"/>
            <a:ext cx="752094" cy="449363"/>
          </a:xfrm>
          <a:prstGeom prst="rect">
            <a:avLst/>
          </a:prstGeom>
        </p:spPr>
      </p:pic>
      <p:pic>
        <p:nvPicPr>
          <p:cNvPr id="9" name="図 8">
            <a:extLst>
              <a:ext uri="{FF2B5EF4-FFF2-40B4-BE49-F238E27FC236}">
                <a16:creationId xmlns:a16="http://schemas.microsoft.com/office/drawing/2014/main" id="{8CC8385E-67FF-4FEE-9B53-60AAC3F21DDF}"/>
              </a:ext>
            </a:extLst>
          </p:cNvPr>
          <p:cNvPicPr>
            <a:picLocks noChangeAspect="1"/>
          </p:cNvPicPr>
          <p:nvPr/>
        </p:nvPicPr>
        <p:blipFill rotWithShape="1">
          <a:blip r:embed="rId3"/>
          <a:srcRect l="89705" t="26914" r="4466" b="69280"/>
          <a:stretch/>
        </p:blipFill>
        <p:spPr>
          <a:xfrm>
            <a:off x="7618259" y="920325"/>
            <a:ext cx="804672" cy="376210"/>
          </a:xfrm>
          <a:prstGeom prst="rect">
            <a:avLst/>
          </a:prstGeom>
        </p:spPr>
      </p:pic>
      <p:pic>
        <p:nvPicPr>
          <p:cNvPr id="10" name="図 9">
            <a:extLst>
              <a:ext uri="{FF2B5EF4-FFF2-40B4-BE49-F238E27FC236}">
                <a16:creationId xmlns:a16="http://schemas.microsoft.com/office/drawing/2014/main" id="{D75F7583-C759-4520-BAD1-343485CF47EF}"/>
              </a:ext>
            </a:extLst>
          </p:cNvPr>
          <p:cNvPicPr>
            <a:picLocks noChangeAspect="1"/>
          </p:cNvPicPr>
          <p:nvPr/>
        </p:nvPicPr>
        <p:blipFill rotWithShape="1">
          <a:blip r:embed="rId3"/>
          <a:srcRect l="89857" t="18139" r="4315" b="78055"/>
          <a:stretch/>
        </p:blipFill>
        <p:spPr>
          <a:xfrm>
            <a:off x="7618259" y="1797511"/>
            <a:ext cx="804672" cy="376210"/>
          </a:xfrm>
          <a:prstGeom prst="rect">
            <a:avLst/>
          </a:prstGeom>
        </p:spPr>
      </p:pic>
      <p:pic>
        <p:nvPicPr>
          <p:cNvPr id="12" name="図 11">
            <a:extLst>
              <a:ext uri="{FF2B5EF4-FFF2-40B4-BE49-F238E27FC236}">
                <a16:creationId xmlns:a16="http://schemas.microsoft.com/office/drawing/2014/main" id="{2FC7E360-925E-40E0-B601-BA86A3B09F9A}"/>
              </a:ext>
            </a:extLst>
          </p:cNvPr>
          <p:cNvPicPr>
            <a:picLocks noChangeAspect="1"/>
          </p:cNvPicPr>
          <p:nvPr/>
        </p:nvPicPr>
        <p:blipFill rotWithShape="1">
          <a:blip r:embed="rId3"/>
          <a:srcRect l="90273" t="12298" r="4371" b="83896"/>
          <a:stretch/>
        </p:blipFill>
        <p:spPr>
          <a:xfrm>
            <a:off x="7698484" y="1358917"/>
            <a:ext cx="690676" cy="376211"/>
          </a:xfrm>
          <a:prstGeom prst="rect">
            <a:avLst/>
          </a:prstGeom>
        </p:spPr>
      </p:pic>
      <p:sp>
        <p:nvSpPr>
          <p:cNvPr id="13" name="テキスト ボックス 12">
            <a:extLst>
              <a:ext uri="{FF2B5EF4-FFF2-40B4-BE49-F238E27FC236}">
                <a16:creationId xmlns:a16="http://schemas.microsoft.com/office/drawing/2014/main" id="{08EA9EC1-13AF-4C11-BDE5-C7318A76F608}"/>
              </a:ext>
            </a:extLst>
          </p:cNvPr>
          <p:cNvSpPr txBox="1"/>
          <p:nvPr/>
        </p:nvSpPr>
        <p:spPr>
          <a:xfrm>
            <a:off x="1332413" y="3938641"/>
            <a:ext cx="2999232" cy="707886"/>
          </a:xfrm>
          <a:prstGeom prst="rect">
            <a:avLst/>
          </a:prstGeom>
          <a:noFill/>
        </p:spPr>
        <p:txBody>
          <a:bodyPr wrap="square" rtlCol="0">
            <a:spAutoFit/>
          </a:bodyPr>
          <a:lstStyle/>
          <a:p>
            <a:r>
              <a:rPr kumimoji="1" lang="en-US" altLang="ja-JP" sz="2000" dirty="0">
                <a:solidFill>
                  <a:schemeClr val="bg1"/>
                </a:solidFill>
              </a:rPr>
              <a:t>10Myr</a:t>
            </a:r>
            <a:r>
              <a:rPr kumimoji="1" lang="ja-JP" altLang="en-US" sz="2000" dirty="0">
                <a:solidFill>
                  <a:schemeClr val="bg1"/>
                </a:solidFill>
              </a:rPr>
              <a:t>の黄色のライン上が最も点が込み合っている？</a:t>
            </a:r>
          </a:p>
        </p:txBody>
      </p:sp>
    </p:spTree>
    <p:extLst>
      <p:ext uri="{BB962C8B-B14F-4D97-AF65-F5344CB8AC3E}">
        <p14:creationId xmlns:p14="http://schemas.microsoft.com/office/powerpoint/2010/main" val="193228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a:extLst>
              <a:ext uri="{FF2B5EF4-FFF2-40B4-BE49-F238E27FC236}">
                <a16:creationId xmlns:a16="http://schemas.microsoft.com/office/drawing/2014/main" id="{CB4E9768-0A9A-4826-B014-65D192DC3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22" y="1619403"/>
            <a:ext cx="4443801" cy="3818114"/>
          </a:xfrm>
          <a:prstGeom prst="rect">
            <a:avLst/>
          </a:prstGeom>
        </p:spPr>
      </p:pic>
      <p:pic>
        <p:nvPicPr>
          <p:cNvPr id="26" name="図 25">
            <a:extLst>
              <a:ext uri="{FF2B5EF4-FFF2-40B4-BE49-F238E27FC236}">
                <a16:creationId xmlns:a16="http://schemas.microsoft.com/office/drawing/2014/main" id="{9D513C7E-1933-41B6-831E-BF65F9B44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179" y="2235956"/>
            <a:ext cx="4672099" cy="4014268"/>
          </a:xfrm>
          <a:prstGeom prst="rect">
            <a:avLst/>
          </a:prstGeom>
        </p:spPr>
      </p:pic>
      <p:sp>
        <p:nvSpPr>
          <p:cNvPr id="2" name="タイトル 1">
            <a:extLst>
              <a:ext uri="{FF2B5EF4-FFF2-40B4-BE49-F238E27FC236}">
                <a16:creationId xmlns:a16="http://schemas.microsoft.com/office/drawing/2014/main" id="{CD707A36-CDE3-4F30-9A18-E69A070113A1}"/>
              </a:ext>
            </a:extLst>
          </p:cNvPr>
          <p:cNvSpPr>
            <a:spLocks noGrp="1"/>
          </p:cNvSpPr>
          <p:nvPr>
            <p:ph type="title"/>
          </p:nvPr>
        </p:nvSpPr>
        <p:spPr>
          <a:xfrm>
            <a:off x="201167" y="217088"/>
            <a:ext cx="8734807" cy="763504"/>
          </a:xfrm>
        </p:spPr>
        <p:txBody>
          <a:bodyPr/>
          <a:lstStyle/>
          <a:p>
            <a:r>
              <a:rPr lang="ja-JP" altLang="en-US" dirty="0"/>
              <a:t>メンバーシップの評価</a:t>
            </a:r>
            <a:endParaRPr kumimoji="1" lang="ja-JP" altLang="en-US" dirty="0"/>
          </a:p>
        </p:txBody>
      </p:sp>
      <p:sp>
        <p:nvSpPr>
          <p:cNvPr id="3" name="コンテンツ プレースホルダー 2">
            <a:extLst>
              <a:ext uri="{FF2B5EF4-FFF2-40B4-BE49-F238E27FC236}">
                <a16:creationId xmlns:a16="http://schemas.microsoft.com/office/drawing/2014/main" id="{34E0D4FE-27F5-4063-925F-C3EEC82D89C9}"/>
              </a:ext>
            </a:extLst>
          </p:cNvPr>
          <p:cNvSpPr>
            <a:spLocks noGrp="1"/>
          </p:cNvSpPr>
          <p:nvPr>
            <p:ph idx="1"/>
          </p:nvPr>
        </p:nvSpPr>
        <p:spPr/>
        <p:txBody>
          <a:bodyPr/>
          <a:lstStyle/>
          <a:p>
            <a:r>
              <a:rPr lang="ja-JP" altLang="en-US" dirty="0"/>
              <a:t>メンバーは銀経銀緯で</a:t>
            </a:r>
            <a:r>
              <a:rPr lang="en-US" altLang="ja-JP" dirty="0"/>
              <a:t>10°×10°</a:t>
            </a:r>
            <a:r>
              <a:rPr lang="ja-JP" altLang="en-US" dirty="0"/>
              <a:t>に約</a:t>
            </a:r>
            <a:r>
              <a:rPr lang="en-US" altLang="ja-JP" dirty="0"/>
              <a:t>8</a:t>
            </a:r>
            <a:r>
              <a:rPr lang="ja-JP" altLang="en-US" dirty="0"/>
              <a:t>割の星が存在する</a:t>
            </a:r>
            <a:endParaRPr kumimoji="1" lang="ja-JP" altLang="en-US" dirty="0"/>
          </a:p>
        </p:txBody>
      </p:sp>
      <p:sp>
        <p:nvSpPr>
          <p:cNvPr id="4" name="日付プレースホルダー 3">
            <a:extLst>
              <a:ext uri="{FF2B5EF4-FFF2-40B4-BE49-F238E27FC236}">
                <a16:creationId xmlns:a16="http://schemas.microsoft.com/office/drawing/2014/main" id="{9D618548-DCE3-49FD-83C8-AF83B134335D}"/>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1F0181F0-351D-49F5-9332-B837B9DA5A4F}"/>
              </a:ext>
            </a:extLst>
          </p:cNvPr>
          <p:cNvSpPr>
            <a:spLocks noGrp="1"/>
          </p:cNvSpPr>
          <p:nvPr>
            <p:ph type="sldNum" sz="quarter" idx="12"/>
          </p:nvPr>
        </p:nvSpPr>
        <p:spPr/>
        <p:txBody>
          <a:bodyPr/>
          <a:lstStyle/>
          <a:p>
            <a:fld id="{23AA0947-152D-42B7-9DD5-BF55467BEFCA}" type="slidenum">
              <a:rPr kumimoji="1" lang="ja-JP" altLang="en-US" smtClean="0"/>
              <a:t>29</a:t>
            </a:fld>
            <a:endParaRPr kumimoji="1" lang="ja-JP" altLang="en-US"/>
          </a:p>
        </p:txBody>
      </p:sp>
      <p:sp>
        <p:nvSpPr>
          <p:cNvPr id="15" name="楕円 14">
            <a:extLst>
              <a:ext uri="{FF2B5EF4-FFF2-40B4-BE49-F238E27FC236}">
                <a16:creationId xmlns:a16="http://schemas.microsoft.com/office/drawing/2014/main" id="{FB4190A7-8400-4F54-A1A2-D79E247B1EF1}"/>
              </a:ext>
            </a:extLst>
          </p:cNvPr>
          <p:cNvSpPr/>
          <p:nvPr/>
        </p:nvSpPr>
        <p:spPr>
          <a:xfrm>
            <a:off x="1528654" y="3406861"/>
            <a:ext cx="506497" cy="523220"/>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楕円 16">
            <a:extLst>
              <a:ext uri="{FF2B5EF4-FFF2-40B4-BE49-F238E27FC236}">
                <a16:creationId xmlns:a16="http://schemas.microsoft.com/office/drawing/2014/main" id="{AB83CDA4-30FC-4E0C-98BE-D7DE7D9308AF}"/>
              </a:ext>
            </a:extLst>
          </p:cNvPr>
          <p:cNvSpPr/>
          <p:nvPr/>
        </p:nvSpPr>
        <p:spPr>
          <a:xfrm>
            <a:off x="5512818" y="4181110"/>
            <a:ext cx="506497" cy="463743"/>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7210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C70BB-A05B-4F4B-94A5-109B5AC7F97F}"/>
              </a:ext>
            </a:extLst>
          </p:cNvPr>
          <p:cNvSpPr>
            <a:spLocks noGrp="1"/>
          </p:cNvSpPr>
          <p:nvPr>
            <p:ph type="title"/>
          </p:nvPr>
        </p:nvSpPr>
        <p:spPr>
          <a:xfrm>
            <a:off x="201167" y="217088"/>
            <a:ext cx="8734807" cy="763504"/>
          </a:xfrm>
        </p:spPr>
        <p:txBody>
          <a:bodyPr>
            <a:normAutofit/>
          </a:bodyPr>
          <a:lstStyle/>
          <a:p>
            <a:r>
              <a:rPr kumimoji="1" lang="en-US" altLang="ja-JP" dirty="0"/>
              <a:t>Gaia</a:t>
            </a:r>
            <a:r>
              <a:rPr kumimoji="1" lang="ja-JP" altLang="en-US" dirty="0"/>
              <a:t> </a:t>
            </a:r>
            <a:r>
              <a:rPr kumimoji="1" lang="en-US" altLang="ja-JP" dirty="0"/>
              <a:t>DR2</a:t>
            </a:r>
            <a:r>
              <a:rPr lang="ja-JP" altLang="en-US" dirty="0"/>
              <a:t>　 </a:t>
            </a:r>
            <a:endParaRPr kumimoji="1" lang="ja-JP" altLang="en-US" dirty="0"/>
          </a:p>
        </p:txBody>
      </p:sp>
      <p:sp>
        <p:nvSpPr>
          <p:cNvPr id="3" name="コンテンツ プレースホルダー 2">
            <a:extLst>
              <a:ext uri="{FF2B5EF4-FFF2-40B4-BE49-F238E27FC236}">
                <a16:creationId xmlns:a16="http://schemas.microsoft.com/office/drawing/2014/main" id="{188E34EC-B320-497B-8925-52FE8FC5080D}"/>
              </a:ext>
            </a:extLst>
          </p:cNvPr>
          <p:cNvSpPr>
            <a:spLocks noGrp="1"/>
          </p:cNvSpPr>
          <p:nvPr>
            <p:ph idx="1"/>
          </p:nvPr>
        </p:nvSpPr>
        <p:spPr>
          <a:xfrm>
            <a:off x="201167" y="1165207"/>
            <a:ext cx="8734807" cy="4958660"/>
          </a:xfrm>
        </p:spPr>
        <p:txBody>
          <a:bodyPr>
            <a:normAutofit/>
          </a:bodyPr>
          <a:lstStyle/>
          <a:p>
            <a:r>
              <a:rPr kumimoji="1" lang="en-US" altLang="ja-JP" dirty="0">
                <a:solidFill>
                  <a:schemeClr val="accent1"/>
                </a:solidFill>
              </a:rPr>
              <a:t>Gaia</a:t>
            </a:r>
            <a:r>
              <a:rPr kumimoji="1" lang="ja-JP" altLang="en-US" dirty="0">
                <a:solidFill>
                  <a:schemeClr val="accent1"/>
                </a:solidFill>
              </a:rPr>
              <a:t> </a:t>
            </a:r>
            <a:r>
              <a:rPr kumimoji="1" lang="en-US" altLang="ja-JP" dirty="0">
                <a:solidFill>
                  <a:schemeClr val="accent1"/>
                </a:solidFill>
              </a:rPr>
              <a:t>DR2</a:t>
            </a:r>
            <a:r>
              <a:rPr kumimoji="1" lang="ja-JP" altLang="en-US" dirty="0">
                <a:solidFill>
                  <a:schemeClr val="accent1"/>
                </a:solidFill>
              </a:rPr>
              <a:t>とは</a:t>
            </a:r>
            <a:endParaRPr kumimoji="1" lang="en-US" altLang="ja-JP" dirty="0">
              <a:solidFill>
                <a:schemeClr val="accent1"/>
              </a:solidFill>
            </a:endParaRPr>
          </a:p>
          <a:p>
            <a:pPr marL="0" indent="0">
              <a:buNone/>
            </a:pPr>
            <a:r>
              <a:rPr lang="ja-JP" altLang="en-US" dirty="0"/>
              <a:t>　</a:t>
            </a:r>
            <a:r>
              <a:rPr lang="en-US" altLang="ja-JP" sz="2400" dirty="0"/>
              <a:t>2018/4/25</a:t>
            </a:r>
            <a:r>
              <a:rPr lang="ja-JP" altLang="en-US" sz="2400" dirty="0"/>
              <a:t>に行われた、</a:t>
            </a:r>
            <a:r>
              <a:rPr lang="en-US" altLang="ja-JP" sz="2400" dirty="0"/>
              <a:t>Gaia</a:t>
            </a:r>
            <a:r>
              <a:rPr lang="ja-JP" altLang="en-US" sz="2400" dirty="0"/>
              <a:t>による観測の</a:t>
            </a:r>
            <a:r>
              <a:rPr lang="en-US" altLang="ja-JP" sz="2400" dirty="0"/>
              <a:t>2</a:t>
            </a:r>
            <a:r>
              <a:rPr lang="ja-JP" altLang="en-US" sz="2400" dirty="0"/>
              <a:t>回目のデータリリース</a:t>
            </a:r>
            <a:endParaRPr lang="en-US" altLang="ja-JP" sz="2400" dirty="0"/>
          </a:p>
          <a:p>
            <a:pPr marL="0" indent="0">
              <a:buNone/>
            </a:pPr>
            <a:r>
              <a:rPr lang="ja-JP" altLang="en-US" sz="2400" dirty="0"/>
              <a:t>　</a:t>
            </a:r>
            <a:r>
              <a:rPr lang="en-US" altLang="ja-JP" sz="2400" dirty="0"/>
              <a:t>16</a:t>
            </a:r>
            <a:r>
              <a:rPr lang="ja-JP" altLang="en-US" sz="2400" dirty="0"/>
              <a:t>億もの点源の観測データが得られた</a:t>
            </a:r>
            <a:endParaRPr lang="en-US" altLang="ja-JP" dirty="0"/>
          </a:p>
          <a:p>
            <a:pPr marL="0" indent="0">
              <a:buNone/>
            </a:pPr>
            <a:endParaRPr kumimoji="1" lang="en-US" altLang="ja-JP" dirty="0"/>
          </a:p>
          <a:p>
            <a:pPr marL="0" indent="0">
              <a:buNone/>
            </a:pPr>
            <a:r>
              <a:rPr lang="ja-JP" altLang="en-US" dirty="0"/>
              <a:t>　</a:t>
            </a:r>
            <a:endParaRPr kumimoji="1" lang="en-US" altLang="ja-JP" sz="2400" dirty="0"/>
          </a:p>
        </p:txBody>
      </p:sp>
      <p:sp>
        <p:nvSpPr>
          <p:cNvPr id="4" name="日付プレースホルダー 3">
            <a:extLst>
              <a:ext uri="{FF2B5EF4-FFF2-40B4-BE49-F238E27FC236}">
                <a16:creationId xmlns:a16="http://schemas.microsoft.com/office/drawing/2014/main" id="{6588DF11-9C2D-4E05-B719-4E7648740AF9}"/>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スライド番号プレースホルダー 4">
            <a:extLst>
              <a:ext uri="{FF2B5EF4-FFF2-40B4-BE49-F238E27FC236}">
                <a16:creationId xmlns:a16="http://schemas.microsoft.com/office/drawing/2014/main" id="{1BAEC3FA-A115-4BFA-AB4B-AA01AB913FFC}"/>
              </a:ext>
            </a:extLst>
          </p:cNvPr>
          <p:cNvSpPr>
            <a:spLocks noGrp="1"/>
          </p:cNvSpPr>
          <p:nvPr>
            <p:ph type="sldNum" sz="quarter" idx="12"/>
          </p:nvPr>
        </p:nvSpPr>
        <p:spPr/>
        <p:txBody>
          <a:bodyPr/>
          <a:lstStyle/>
          <a:p>
            <a:fld id="{23AA0947-152D-42B7-9DD5-BF55467BEFCA}" type="slidenum">
              <a:rPr kumimoji="1" lang="ja-JP" altLang="en-US" smtClean="0"/>
              <a:t>3</a:t>
            </a:fld>
            <a:endParaRPr kumimoji="1" lang="ja-JP" altLang="en-US" dirty="0"/>
          </a:p>
        </p:txBody>
      </p:sp>
      <p:pic>
        <p:nvPicPr>
          <p:cNvPr id="7" name="図 6">
            <a:extLst>
              <a:ext uri="{FF2B5EF4-FFF2-40B4-BE49-F238E27FC236}">
                <a16:creationId xmlns:a16="http://schemas.microsoft.com/office/drawing/2014/main" id="{72262D3C-C47B-4582-8B4F-E0D7D3A6F34A}"/>
              </a:ext>
            </a:extLst>
          </p:cNvPr>
          <p:cNvPicPr>
            <a:picLocks noChangeAspect="1"/>
          </p:cNvPicPr>
          <p:nvPr/>
        </p:nvPicPr>
        <p:blipFill rotWithShape="1">
          <a:blip r:embed="rId2"/>
          <a:srcRect t="-1" b="41876"/>
          <a:stretch/>
        </p:blipFill>
        <p:spPr>
          <a:xfrm>
            <a:off x="497340" y="3031958"/>
            <a:ext cx="3926225" cy="2432262"/>
          </a:xfrm>
          <a:prstGeom prst="rect">
            <a:avLst/>
          </a:prstGeom>
        </p:spPr>
      </p:pic>
      <p:sp>
        <p:nvSpPr>
          <p:cNvPr id="6" name="テキスト ボックス 5">
            <a:extLst>
              <a:ext uri="{FF2B5EF4-FFF2-40B4-BE49-F238E27FC236}">
                <a16:creationId xmlns:a16="http://schemas.microsoft.com/office/drawing/2014/main" id="{E876766C-9327-47CF-B751-A778001CA91C}"/>
              </a:ext>
            </a:extLst>
          </p:cNvPr>
          <p:cNvSpPr txBox="1"/>
          <p:nvPr/>
        </p:nvSpPr>
        <p:spPr>
          <a:xfrm>
            <a:off x="424360" y="3031958"/>
            <a:ext cx="3999205" cy="369332"/>
          </a:xfrm>
          <a:prstGeom prst="rect">
            <a:avLst/>
          </a:prstGeom>
          <a:solidFill>
            <a:srgbClr val="282D34"/>
          </a:solidFill>
        </p:spPr>
        <p:txBody>
          <a:bodyPr wrap="square" rtlCol="0">
            <a:spAutoFit/>
          </a:bodyPr>
          <a:lstStyle/>
          <a:p>
            <a:r>
              <a:rPr kumimoji="1" lang="en-US" altLang="ja-JP" dirty="0"/>
              <a:t>Gaia</a:t>
            </a:r>
            <a:r>
              <a:rPr kumimoji="1" lang="ja-JP" altLang="en-US" dirty="0"/>
              <a:t> </a:t>
            </a:r>
            <a:r>
              <a:rPr kumimoji="1" lang="en-US" altLang="ja-JP" dirty="0"/>
              <a:t>DR2</a:t>
            </a:r>
            <a:r>
              <a:rPr kumimoji="1" lang="ja-JP" altLang="en-US" dirty="0"/>
              <a:t>の種類別データ総数</a:t>
            </a:r>
          </a:p>
        </p:txBody>
      </p:sp>
      <p:sp>
        <p:nvSpPr>
          <p:cNvPr id="9" name="テキスト ボックス 8">
            <a:extLst>
              <a:ext uri="{FF2B5EF4-FFF2-40B4-BE49-F238E27FC236}">
                <a16:creationId xmlns:a16="http://schemas.microsoft.com/office/drawing/2014/main" id="{FC8D33B2-935F-408C-B28F-FB66EB41339A}"/>
              </a:ext>
            </a:extLst>
          </p:cNvPr>
          <p:cNvSpPr txBox="1"/>
          <p:nvPr/>
        </p:nvSpPr>
        <p:spPr>
          <a:xfrm>
            <a:off x="4470401" y="3031958"/>
            <a:ext cx="4513162" cy="1631216"/>
          </a:xfrm>
          <a:prstGeom prst="rect">
            <a:avLst/>
          </a:prstGeom>
          <a:noFill/>
        </p:spPr>
        <p:txBody>
          <a:bodyPr wrap="square" rtlCol="0">
            <a:spAutoFit/>
          </a:bodyPr>
          <a:lstStyle/>
          <a:p>
            <a:r>
              <a:rPr kumimoji="1" lang="ja-JP" altLang="en-US" sz="2000" dirty="0"/>
              <a:t>解析に用いる位置、固有運動、年周視差</a:t>
            </a:r>
            <a:endParaRPr kumimoji="1" lang="en-US" altLang="ja-JP" sz="2000" dirty="0"/>
          </a:p>
          <a:p>
            <a:r>
              <a:rPr kumimoji="1" lang="en-US" altLang="ja-JP" sz="2000" dirty="0"/>
              <a:t>(</a:t>
            </a:r>
            <a:r>
              <a:rPr kumimoji="1" lang="ja-JP" altLang="en-US" sz="2000" dirty="0"/>
              <a:t>　　　　　　　　　　</a:t>
            </a:r>
            <a:r>
              <a:rPr kumimoji="1" lang="en-US" altLang="ja-JP" sz="2000" dirty="0"/>
              <a:t>)</a:t>
            </a:r>
            <a:r>
              <a:rPr kumimoji="1" lang="ja-JP" altLang="en-US" sz="2000" dirty="0"/>
              <a:t>が約</a:t>
            </a:r>
            <a:r>
              <a:rPr kumimoji="1" lang="en-US" altLang="ja-JP" sz="2000" dirty="0"/>
              <a:t>13</a:t>
            </a:r>
            <a:r>
              <a:rPr kumimoji="1" lang="ja-JP" altLang="en-US" sz="2000" dirty="0"/>
              <a:t>億の天体に対して得られている</a:t>
            </a:r>
            <a:endParaRPr kumimoji="1" lang="en-US" altLang="ja-JP" sz="2000" dirty="0"/>
          </a:p>
          <a:p>
            <a:r>
              <a:rPr kumimoji="1" lang="ja-JP" altLang="en-US" sz="2000" dirty="0"/>
              <a:t>→</a:t>
            </a:r>
            <a:r>
              <a:rPr kumimoji="1" lang="en-US" altLang="ja-JP" sz="2000" dirty="0"/>
              <a:t>DR1</a:t>
            </a:r>
            <a:r>
              <a:rPr kumimoji="1" lang="ja-JP" altLang="en-US" sz="2000" dirty="0"/>
              <a:t>では</a:t>
            </a:r>
            <a:r>
              <a:rPr kumimoji="1" lang="en-US" altLang="ja-JP" sz="2000" dirty="0"/>
              <a:t>200</a:t>
            </a:r>
            <a:r>
              <a:rPr kumimoji="1" lang="ja-JP" altLang="en-US" sz="2000" dirty="0"/>
              <a:t>万</a:t>
            </a:r>
            <a:endParaRPr kumimoji="1" lang="en-US" altLang="ja-JP" sz="2000" dirty="0"/>
          </a:p>
          <a:p>
            <a:r>
              <a:rPr kumimoji="1" lang="ja-JP" altLang="en-US" sz="2000" dirty="0"/>
              <a:t>→</a:t>
            </a:r>
            <a:r>
              <a:rPr kumimoji="1" lang="en-US" altLang="ja-JP" sz="2000" dirty="0" err="1"/>
              <a:t>Hipparcos</a:t>
            </a:r>
            <a:r>
              <a:rPr kumimoji="1" lang="ja-JP" altLang="en-US" sz="2000" dirty="0"/>
              <a:t>では</a:t>
            </a:r>
            <a:r>
              <a:rPr kumimoji="1" lang="en-US" altLang="ja-JP" sz="2000" dirty="0"/>
              <a:t>12</a:t>
            </a:r>
            <a:r>
              <a:rPr kumimoji="1" lang="ja-JP" altLang="en-US" sz="2000" dirty="0"/>
              <a:t>万</a:t>
            </a:r>
            <a:endParaRPr kumimoji="1" lang="ja-JP" altLang="en-US" dirty="0"/>
          </a:p>
        </p:txBody>
      </p:sp>
      <p:pic>
        <p:nvPicPr>
          <p:cNvPr id="1026" name="Picture 2" descr="\textcolor[rgb]{1,1,1}{\begin{align*}\textcolor[rgb]{0.8,0.8,0.8}{}&#10;  \alpha,\delta,\mu_{\alpha}^*,\mu_{\delta},\varpi&#10;\end{align*}}\textcolor[rgb]{0.8,0.8,0.8}{}">
            <a:hlinkClick r:id="rId3"/>
            <a:extLst>
              <a:ext uri="{FF2B5EF4-FFF2-40B4-BE49-F238E27FC236}">
                <a16:creationId xmlns:a16="http://schemas.microsoft.com/office/drawing/2014/main" id="{B2FD2AFD-06B1-4C9B-A423-21989383B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738" y="3429000"/>
            <a:ext cx="1559142" cy="266822"/>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0F68DEC2-5146-4331-85E4-2D9EEBD44E95}"/>
              </a:ext>
            </a:extLst>
          </p:cNvPr>
          <p:cNvSpPr/>
          <p:nvPr/>
        </p:nvSpPr>
        <p:spPr>
          <a:xfrm>
            <a:off x="424360" y="4012837"/>
            <a:ext cx="4046041" cy="192212"/>
          </a:xfrm>
          <a:prstGeom prst="round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C34BF5B-20AB-4E9B-B003-8518FBF1FA29}"/>
              </a:ext>
            </a:extLst>
          </p:cNvPr>
          <p:cNvSpPr/>
          <p:nvPr/>
        </p:nvSpPr>
        <p:spPr>
          <a:xfrm>
            <a:off x="424360" y="4682550"/>
            <a:ext cx="4046041" cy="563445"/>
          </a:xfrm>
          <a:prstGeom prst="round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8251F59-9D1C-41F7-A84E-F1F92F25ED1C}"/>
              </a:ext>
            </a:extLst>
          </p:cNvPr>
          <p:cNvSpPr txBox="1"/>
          <p:nvPr/>
        </p:nvSpPr>
        <p:spPr>
          <a:xfrm>
            <a:off x="4470025" y="4768890"/>
            <a:ext cx="4513162" cy="1323439"/>
          </a:xfrm>
          <a:prstGeom prst="rect">
            <a:avLst/>
          </a:prstGeom>
          <a:noFill/>
        </p:spPr>
        <p:txBody>
          <a:bodyPr wrap="square" rtlCol="0">
            <a:spAutoFit/>
          </a:bodyPr>
          <a:lstStyle/>
          <a:p>
            <a:r>
              <a:rPr kumimoji="1" lang="en-US" altLang="ja-JP" sz="2000" dirty="0"/>
              <a:t>G-band</a:t>
            </a:r>
            <a:r>
              <a:rPr kumimoji="1" lang="ja-JP" altLang="en-US" sz="2000" dirty="0"/>
              <a:t>の明るさはすべての点源に対して得られている</a:t>
            </a:r>
            <a:endParaRPr kumimoji="1" lang="en-US" altLang="ja-JP" sz="2000" dirty="0"/>
          </a:p>
          <a:p>
            <a:r>
              <a:rPr kumimoji="1" lang="ja-JP" altLang="en-US" sz="2000" dirty="0"/>
              <a:t>そのうち、約</a:t>
            </a:r>
            <a:r>
              <a:rPr kumimoji="1" lang="en-US" altLang="ja-JP" sz="2000" dirty="0"/>
              <a:t>8</a:t>
            </a:r>
            <a:r>
              <a:rPr kumimoji="1" lang="ja-JP" altLang="en-US" sz="2000" dirty="0"/>
              <a:t>割に対しては色データがある</a:t>
            </a:r>
            <a:endParaRPr kumimoji="1" lang="en-US" altLang="ja-JP" sz="2000" dirty="0"/>
          </a:p>
          <a:p>
            <a:r>
              <a:rPr kumimoji="1" lang="ja-JP" altLang="en-US" sz="2000" dirty="0">
                <a:solidFill>
                  <a:schemeClr val="accent6"/>
                </a:solidFill>
              </a:rPr>
              <a:t>→</a:t>
            </a:r>
            <a:r>
              <a:rPr kumimoji="1" lang="en-US" altLang="ja-JP" sz="2000" dirty="0">
                <a:solidFill>
                  <a:schemeClr val="accent6"/>
                </a:solidFill>
              </a:rPr>
              <a:t>Gaia</a:t>
            </a:r>
            <a:r>
              <a:rPr kumimoji="1" lang="ja-JP" altLang="en-US" sz="2000" dirty="0">
                <a:solidFill>
                  <a:schemeClr val="accent6"/>
                </a:solidFill>
              </a:rPr>
              <a:t>単独で</a:t>
            </a:r>
            <a:r>
              <a:rPr kumimoji="1" lang="en-US" altLang="ja-JP" sz="2000" dirty="0">
                <a:solidFill>
                  <a:schemeClr val="accent6"/>
                </a:solidFill>
              </a:rPr>
              <a:t>HR</a:t>
            </a:r>
            <a:r>
              <a:rPr kumimoji="1" lang="ja-JP" altLang="en-US" sz="2000" dirty="0">
                <a:solidFill>
                  <a:schemeClr val="accent6"/>
                </a:solidFill>
              </a:rPr>
              <a:t>図が作れる</a:t>
            </a:r>
            <a:endParaRPr kumimoji="1" lang="en-US" altLang="ja-JP" sz="2000" dirty="0">
              <a:solidFill>
                <a:schemeClr val="accent6"/>
              </a:solidFill>
            </a:endParaRPr>
          </a:p>
        </p:txBody>
      </p:sp>
    </p:spTree>
    <p:extLst>
      <p:ext uri="{BB962C8B-B14F-4D97-AF65-F5344CB8AC3E}">
        <p14:creationId xmlns:p14="http://schemas.microsoft.com/office/powerpoint/2010/main" val="1953873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a:extLst>
              <a:ext uri="{FF2B5EF4-FFF2-40B4-BE49-F238E27FC236}">
                <a16:creationId xmlns:a16="http://schemas.microsoft.com/office/drawing/2014/main" id="{CB4E9768-0A9A-4826-B014-65D192DC3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22" y="1619403"/>
            <a:ext cx="4443801" cy="3818114"/>
          </a:xfrm>
          <a:prstGeom prst="rect">
            <a:avLst/>
          </a:prstGeom>
        </p:spPr>
      </p:pic>
      <p:pic>
        <p:nvPicPr>
          <p:cNvPr id="26" name="図 25">
            <a:extLst>
              <a:ext uri="{FF2B5EF4-FFF2-40B4-BE49-F238E27FC236}">
                <a16:creationId xmlns:a16="http://schemas.microsoft.com/office/drawing/2014/main" id="{9D513C7E-1933-41B6-831E-BF65F9B44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179" y="2235956"/>
            <a:ext cx="4672099" cy="4014268"/>
          </a:xfrm>
          <a:prstGeom prst="rect">
            <a:avLst/>
          </a:prstGeom>
        </p:spPr>
      </p:pic>
      <p:sp>
        <p:nvSpPr>
          <p:cNvPr id="2" name="タイトル 1">
            <a:extLst>
              <a:ext uri="{FF2B5EF4-FFF2-40B4-BE49-F238E27FC236}">
                <a16:creationId xmlns:a16="http://schemas.microsoft.com/office/drawing/2014/main" id="{CD707A36-CDE3-4F30-9A18-E69A070113A1}"/>
              </a:ext>
            </a:extLst>
          </p:cNvPr>
          <p:cNvSpPr>
            <a:spLocks noGrp="1"/>
          </p:cNvSpPr>
          <p:nvPr>
            <p:ph type="title"/>
          </p:nvPr>
        </p:nvSpPr>
        <p:spPr>
          <a:xfrm>
            <a:off x="201167" y="217088"/>
            <a:ext cx="8734807" cy="763504"/>
          </a:xfrm>
        </p:spPr>
        <p:txBody>
          <a:bodyPr/>
          <a:lstStyle/>
          <a:p>
            <a:r>
              <a:rPr lang="ja-JP" altLang="en-US" dirty="0"/>
              <a:t>メンバーシップの評価</a:t>
            </a:r>
            <a:endParaRPr kumimoji="1" lang="ja-JP" altLang="en-US" dirty="0"/>
          </a:p>
        </p:txBody>
      </p:sp>
      <p:sp>
        <p:nvSpPr>
          <p:cNvPr id="3" name="コンテンツ プレースホルダー 2">
            <a:extLst>
              <a:ext uri="{FF2B5EF4-FFF2-40B4-BE49-F238E27FC236}">
                <a16:creationId xmlns:a16="http://schemas.microsoft.com/office/drawing/2014/main" id="{34E0D4FE-27F5-4063-925F-C3EEC82D89C9}"/>
              </a:ext>
            </a:extLst>
          </p:cNvPr>
          <p:cNvSpPr>
            <a:spLocks noGrp="1"/>
          </p:cNvSpPr>
          <p:nvPr>
            <p:ph idx="1"/>
          </p:nvPr>
        </p:nvSpPr>
        <p:spPr/>
        <p:txBody>
          <a:bodyPr/>
          <a:lstStyle/>
          <a:p>
            <a:r>
              <a:rPr lang="ja-JP" altLang="en-US" dirty="0"/>
              <a:t>メンバーは銀経銀緯で</a:t>
            </a:r>
            <a:r>
              <a:rPr lang="en-US" altLang="ja-JP" dirty="0"/>
              <a:t>10°×10°</a:t>
            </a:r>
            <a:r>
              <a:rPr lang="ja-JP" altLang="en-US" dirty="0"/>
              <a:t>に約</a:t>
            </a:r>
            <a:r>
              <a:rPr lang="en-US" altLang="ja-JP" dirty="0"/>
              <a:t>8</a:t>
            </a:r>
            <a:r>
              <a:rPr lang="ja-JP" altLang="en-US" dirty="0"/>
              <a:t>割の星が存在する</a:t>
            </a:r>
            <a:endParaRPr kumimoji="1" lang="ja-JP" altLang="en-US" dirty="0"/>
          </a:p>
        </p:txBody>
      </p:sp>
      <p:sp>
        <p:nvSpPr>
          <p:cNvPr id="4" name="日付プレースホルダー 3">
            <a:extLst>
              <a:ext uri="{FF2B5EF4-FFF2-40B4-BE49-F238E27FC236}">
                <a16:creationId xmlns:a16="http://schemas.microsoft.com/office/drawing/2014/main" id="{9D618548-DCE3-49FD-83C8-AF83B134335D}"/>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1F0181F0-351D-49F5-9332-B837B9DA5A4F}"/>
              </a:ext>
            </a:extLst>
          </p:cNvPr>
          <p:cNvSpPr>
            <a:spLocks noGrp="1"/>
          </p:cNvSpPr>
          <p:nvPr>
            <p:ph type="sldNum" sz="quarter" idx="12"/>
          </p:nvPr>
        </p:nvSpPr>
        <p:spPr/>
        <p:txBody>
          <a:bodyPr/>
          <a:lstStyle/>
          <a:p>
            <a:fld id="{23AA0947-152D-42B7-9DD5-BF55467BEFCA}" type="slidenum">
              <a:rPr kumimoji="1" lang="ja-JP" altLang="en-US" smtClean="0"/>
              <a:t>30</a:t>
            </a:fld>
            <a:endParaRPr kumimoji="1" lang="ja-JP" altLang="en-US"/>
          </a:p>
        </p:txBody>
      </p:sp>
      <p:sp>
        <p:nvSpPr>
          <p:cNvPr id="15" name="楕円 14">
            <a:extLst>
              <a:ext uri="{FF2B5EF4-FFF2-40B4-BE49-F238E27FC236}">
                <a16:creationId xmlns:a16="http://schemas.microsoft.com/office/drawing/2014/main" id="{FB4190A7-8400-4F54-A1A2-D79E247B1EF1}"/>
              </a:ext>
            </a:extLst>
          </p:cNvPr>
          <p:cNvSpPr/>
          <p:nvPr/>
        </p:nvSpPr>
        <p:spPr>
          <a:xfrm>
            <a:off x="1528654" y="3406861"/>
            <a:ext cx="506497" cy="523220"/>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楕円 16">
            <a:extLst>
              <a:ext uri="{FF2B5EF4-FFF2-40B4-BE49-F238E27FC236}">
                <a16:creationId xmlns:a16="http://schemas.microsoft.com/office/drawing/2014/main" id="{AB83CDA4-30FC-4E0C-98BE-D7DE7D9308AF}"/>
              </a:ext>
            </a:extLst>
          </p:cNvPr>
          <p:cNvSpPr/>
          <p:nvPr/>
        </p:nvSpPr>
        <p:spPr>
          <a:xfrm>
            <a:off x="5512818" y="4181110"/>
            <a:ext cx="506497" cy="463743"/>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58CB0653-F662-4B87-87DE-CF46C397D72F}"/>
              </a:ext>
            </a:extLst>
          </p:cNvPr>
          <p:cNvSpPr txBox="1"/>
          <p:nvPr/>
        </p:nvSpPr>
        <p:spPr>
          <a:xfrm>
            <a:off x="925173" y="1281849"/>
            <a:ext cx="7286793" cy="954107"/>
          </a:xfrm>
          <a:prstGeom prst="rect">
            <a:avLst/>
          </a:prstGeom>
          <a:solidFill>
            <a:schemeClr val="bg2"/>
          </a:solidFill>
          <a:ln w="38100">
            <a:solidFill>
              <a:schemeClr val="accent6"/>
            </a:solidFill>
          </a:ln>
        </p:spPr>
        <p:txBody>
          <a:bodyPr wrap="square" rtlCol="0">
            <a:spAutoFit/>
          </a:bodyPr>
          <a:lstStyle/>
          <a:p>
            <a:pPr algn="ctr"/>
            <a:r>
              <a:rPr kumimoji="1" lang="ja-JP" altLang="en-US" sz="2800" dirty="0"/>
              <a:t>固有運動分布上の高密度部に着目し、</a:t>
            </a:r>
            <a:endParaRPr kumimoji="1" lang="en-US" altLang="ja-JP" sz="2800" dirty="0"/>
          </a:p>
          <a:p>
            <a:pPr algn="ctr"/>
            <a:r>
              <a:rPr kumimoji="1" lang="en-US" altLang="ja-JP" sz="2800" dirty="0"/>
              <a:t>US</a:t>
            </a:r>
            <a:r>
              <a:rPr kumimoji="1" lang="ja-JP" altLang="en-US" sz="2800" dirty="0"/>
              <a:t> </a:t>
            </a:r>
            <a:r>
              <a:rPr kumimoji="1" lang="en-US" altLang="ja-JP" sz="2800" dirty="0"/>
              <a:t>OB</a:t>
            </a:r>
            <a:r>
              <a:rPr kumimoji="1" lang="ja-JP" altLang="en-US" sz="2800" dirty="0"/>
              <a:t>アソシエーションのメンバーがえられた</a:t>
            </a:r>
          </a:p>
        </p:txBody>
      </p:sp>
    </p:spTree>
    <p:extLst>
      <p:ext uri="{BB962C8B-B14F-4D97-AF65-F5344CB8AC3E}">
        <p14:creationId xmlns:p14="http://schemas.microsoft.com/office/powerpoint/2010/main" val="4072382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56661-F18F-4FC1-855E-3F6237D6BD80}"/>
              </a:ext>
            </a:extLst>
          </p:cNvPr>
          <p:cNvSpPr>
            <a:spLocks noGrp="1"/>
          </p:cNvSpPr>
          <p:nvPr>
            <p:ph type="title"/>
          </p:nvPr>
        </p:nvSpPr>
        <p:spPr/>
        <p:txBody>
          <a:bodyPr/>
          <a:lstStyle/>
          <a:p>
            <a:r>
              <a:rPr kumimoji="1" lang="ja-JP" altLang="en-US" dirty="0"/>
              <a:t>まとめ、今後の課題</a:t>
            </a:r>
          </a:p>
        </p:txBody>
      </p:sp>
      <p:sp>
        <p:nvSpPr>
          <p:cNvPr id="3" name="コンテンツ プレースホルダー 2">
            <a:extLst>
              <a:ext uri="{FF2B5EF4-FFF2-40B4-BE49-F238E27FC236}">
                <a16:creationId xmlns:a16="http://schemas.microsoft.com/office/drawing/2014/main" id="{8CE94CE0-26A8-4A79-976F-F4D3B37ACAFB}"/>
              </a:ext>
            </a:extLst>
          </p:cNvPr>
          <p:cNvSpPr>
            <a:spLocks noGrp="1"/>
          </p:cNvSpPr>
          <p:nvPr>
            <p:ph idx="1"/>
          </p:nvPr>
        </p:nvSpPr>
        <p:spPr/>
        <p:txBody>
          <a:bodyPr>
            <a:normAutofit/>
          </a:bodyPr>
          <a:lstStyle/>
          <a:p>
            <a:r>
              <a:rPr kumimoji="1" lang="ja-JP" altLang="en-US" dirty="0"/>
              <a:t>固有運動によるメンバーシップにより、小質量星以外の</a:t>
            </a:r>
            <a:r>
              <a:rPr kumimoji="1" lang="en-US" altLang="ja-JP" dirty="0"/>
              <a:t>OB</a:t>
            </a:r>
            <a:r>
              <a:rPr kumimoji="1" lang="ja-JP" altLang="en-US" dirty="0"/>
              <a:t>アソシエーションメンバーを抜き出すことが可能</a:t>
            </a:r>
            <a:endParaRPr kumimoji="1" lang="en-US" altLang="ja-JP" dirty="0"/>
          </a:p>
          <a:p>
            <a:r>
              <a:rPr kumimoji="1" lang="en-US" altLang="ja-JP" dirty="0"/>
              <a:t>US</a:t>
            </a:r>
            <a:r>
              <a:rPr kumimoji="1" lang="ja-JP" altLang="en-US" dirty="0"/>
              <a:t> </a:t>
            </a:r>
            <a:r>
              <a:rPr kumimoji="1" lang="en-US" altLang="ja-JP" dirty="0"/>
              <a:t>OB</a:t>
            </a:r>
            <a:r>
              <a:rPr kumimoji="1" lang="ja-JP" altLang="en-US" dirty="0"/>
              <a:t>アソシエーションの起源、</a:t>
            </a:r>
            <a:r>
              <a:rPr kumimoji="1" lang="en-US" altLang="ja-JP" dirty="0" err="1"/>
              <a:t>ρOph</a:t>
            </a:r>
            <a:r>
              <a:rPr kumimoji="1" lang="ja-JP" altLang="en-US" dirty="0"/>
              <a:t>分子雲からいびつに広がっているように見える</a:t>
            </a:r>
            <a:endParaRPr kumimoji="1" lang="en-US" altLang="ja-JP" dirty="0"/>
          </a:p>
          <a:p>
            <a:r>
              <a:rPr lang="en-US" altLang="ja-JP" dirty="0"/>
              <a:t>US</a:t>
            </a:r>
            <a:r>
              <a:rPr lang="ja-JP" altLang="en-US" dirty="0"/>
              <a:t> </a:t>
            </a:r>
            <a:r>
              <a:rPr lang="en-US" altLang="ja-JP" dirty="0"/>
              <a:t>OB</a:t>
            </a:r>
            <a:r>
              <a:rPr lang="ja-JP" altLang="en-US" dirty="0"/>
              <a:t>アソシエーション内にいくつかのサブグループが存在</a:t>
            </a:r>
            <a:endParaRPr lang="en-US" altLang="ja-JP" dirty="0"/>
          </a:p>
          <a:p>
            <a:endParaRPr kumimoji="1" lang="en-US" altLang="ja-JP" dirty="0"/>
          </a:p>
          <a:p>
            <a:r>
              <a:rPr lang="en-US" altLang="ja-JP" dirty="0"/>
              <a:t>US</a:t>
            </a:r>
            <a:r>
              <a:rPr lang="ja-JP" altLang="en-US" dirty="0"/>
              <a:t> </a:t>
            </a:r>
            <a:r>
              <a:rPr lang="en-US" altLang="ja-JP" dirty="0"/>
              <a:t>OB</a:t>
            </a:r>
            <a:r>
              <a:rPr lang="ja-JP" altLang="en-US" dirty="0"/>
              <a:t>アソシエーション内部のサブグループを探る</a:t>
            </a:r>
            <a:endParaRPr lang="en-US" altLang="ja-JP" dirty="0"/>
          </a:p>
          <a:p>
            <a:r>
              <a:rPr lang="en-US" altLang="ja-JP" dirty="0" err="1"/>
              <a:t>Sco</a:t>
            </a:r>
            <a:r>
              <a:rPr lang="en-US" altLang="ja-JP" dirty="0"/>
              <a:t>-Cen</a:t>
            </a:r>
            <a:r>
              <a:rPr lang="ja-JP" altLang="en-US" dirty="0"/>
              <a:t> </a:t>
            </a:r>
            <a:r>
              <a:rPr lang="en-US" altLang="ja-JP" dirty="0"/>
              <a:t>OB</a:t>
            </a:r>
            <a:r>
              <a:rPr lang="ja-JP" altLang="en-US" dirty="0"/>
              <a:t>アソシエーション全体で同様に解析</a:t>
            </a:r>
            <a:endParaRPr kumimoji="1" lang="ja-JP" altLang="en-US" dirty="0"/>
          </a:p>
        </p:txBody>
      </p:sp>
      <p:sp>
        <p:nvSpPr>
          <p:cNvPr id="4" name="日付プレースホルダー 3">
            <a:extLst>
              <a:ext uri="{FF2B5EF4-FFF2-40B4-BE49-F238E27FC236}">
                <a16:creationId xmlns:a16="http://schemas.microsoft.com/office/drawing/2014/main" id="{3A0AE26E-B066-4E7E-AA77-DEE2DB8C8A0D}"/>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616B39E2-712B-4644-8F84-0661FB074825}"/>
              </a:ext>
            </a:extLst>
          </p:cNvPr>
          <p:cNvSpPr>
            <a:spLocks noGrp="1"/>
          </p:cNvSpPr>
          <p:nvPr>
            <p:ph type="sldNum" sz="quarter" idx="12"/>
          </p:nvPr>
        </p:nvSpPr>
        <p:spPr/>
        <p:txBody>
          <a:bodyPr/>
          <a:lstStyle/>
          <a:p>
            <a:fld id="{23AA0947-152D-42B7-9DD5-BF55467BEFCA}" type="slidenum">
              <a:rPr kumimoji="1" lang="ja-JP" altLang="en-US" smtClean="0"/>
              <a:t>31</a:t>
            </a:fld>
            <a:endParaRPr kumimoji="1" lang="ja-JP" altLang="en-US"/>
          </a:p>
        </p:txBody>
      </p:sp>
    </p:spTree>
    <p:extLst>
      <p:ext uri="{BB962C8B-B14F-4D97-AF65-F5344CB8AC3E}">
        <p14:creationId xmlns:p14="http://schemas.microsoft.com/office/powerpoint/2010/main" val="426806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07A36-CDE3-4F30-9A18-E69A070113A1}"/>
              </a:ext>
            </a:extLst>
          </p:cNvPr>
          <p:cNvSpPr>
            <a:spLocks noGrp="1"/>
          </p:cNvSpPr>
          <p:nvPr>
            <p:ph type="title"/>
          </p:nvPr>
        </p:nvSpPr>
        <p:spPr>
          <a:xfrm>
            <a:off x="201167" y="217088"/>
            <a:ext cx="8734807" cy="763504"/>
          </a:xfrm>
        </p:spPr>
        <p:txBody>
          <a:bodyPr/>
          <a:lstStyle/>
          <a:p>
            <a:r>
              <a:rPr lang="ja-JP" altLang="en-US" dirty="0"/>
              <a:t>メンバーシップの評価</a:t>
            </a:r>
            <a:endParaRPr kumimoji="1" lang="ja-JP" altLang="en-US" dirty="0"/>
          </a:p>
        </p:txBody>
      </p:sp>
      <p:pic>
        <p:nvPicPr>
          <p:cNvPr id="11" name="コンテンツ プレースホルダー 10">
            <a:extLst>
              <a:ext uri="{FF2B5EF4-FFF2-40B4-BE49-F238E27FC236}">
                <a16:creationId xmlns:a16="http://schemas.microsoft.com/office/drawing/2014/main" id="{0EC6CABA-AF6E-4535-9F48-E98898815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887" y="1021547"/>
            <a:ext cx="4118914" cy="3496501"/>
          </a:xfrm>
        </p:spPr>
      </p:pic>
      <p:sp>
        <p:nvSpPr>
          <p:cNvPr id="4" name="日付プレースホルダー 3">
            <a:extLst>
              <a:ext uri="{FF2B5EF4-FFF2-40B4-BE49-F238E27FC236}">
                <a16:creationId xmlns:a16="http://schemas.microsoft.com/office/drawing/2014/main" id="{9D618548-DCE3-49FD-83C8-AF83B134335D}"/>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1F0181F0-351D-49F5-9332-B837B9DA5A4F}"/>
              </a:ext>
            </a:extLst>
          </p:cNvPr>
          <p:cNvSpPr>
            <a:spLocks noGrp="1"/>
          </p:cNvSpPr>
          <p:nvPr>
            <p:ph type="sldNum" sz="quarter" idx="12"/>
          </p:nvPr>
        </p:nvSpPr>
        <p:spPr/>
        <p:txBody>
          <a:bodyPr/>
          <a:lstStyle/>
          <a:p>
            <a:fld id="{23AA0947-152D-42B7-9DD5-BF55467BEFCA}" type="slidenum">
              <a:rPr kumimoji="1" lang="ja-JP" altLang="en-US" smtClean="0"/>
              <a:t>32</a:t>
            </a:fld>
            <a:endParaRPr kumimoji="1" lang="ja-JP" altLang="en-US"/>
          </a:p>
        </p:txBody>
      </p:sp>
      <p:sp>
        <p:nvSpPr>
          <p:cNvPr id="17" name="楕円 16">
            <a:extLst>
              <a:ext uri="{FF2B5EF4-FFF2-40B4-BE49-F238E27FC236}">
                <a16:creationId xmlns:a16="http://schemas.microsoft.com/office/drawing/2014/main" id="{AB83CDA4-30FC-4E0C-98BE-D7DE7D9308AF}"/>
              </a:ext>
            </a:extLst>
          </p:cNvPr>
          <p:cNvSpPr/>
          <p:nvPr/>
        </p:nvSpPr>
        <p:spPr>
          <a:xfrm>
            <a:off x="5512818" y="4181110"/>
            <a:ext cx="506497" cy="463743"/>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図 8">
            <a:extLst>
              <a:ext uri="{FF2B5EF4-FFF2-40B4-BE49-F238E27FC236}">
                <a16:creationId xmlns:a16="http://schemas.microsoft.com/office/drawing/2014/main" id="{63697A74-CA2F-4A42-8F02-93613E75A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786" y="2679745"/>
            <a:ext cx="4570327" cy="3676606"/>
          </a:xfrm>
          <a:prstGeom prst="rect">
            <a:avLst/>
          </a:prstGeom>
        </p:spPr>
      </p:pic>
      <p:sp>
        <p:nvSpPr>
          <p:cNvPr id="12" name="テキスト ボックス 11">
            <a:extLst>
              <a:ext uri="{FF2B5EF4-FFF2-40B4-BE49-F238E27FC236}">
                <a16:creationId xmlns:a16="http://schemas.microsoft.com/office/drawing/2014/main" id="{21EBB34D-177B-41D6-AAA3-AD9067AC8311}"/>
              </a:ext>
            </a:extLst>
          </p:cNvPr>
          <p:cNvSpPr txBox="1"/>
          <p:nvPr/>
        </p:nvSpPr>
        <p:spPr>
          <a:xfrm>
            <a:off x="537471" y="4644853"/>
            <a:ext cx="3350473" cy="369332"/>
          </a:xfrm>
          <a:prstGeom prst="rect">
            <a:avLst/>
          </a:prstGeom>
          <a:noFill/>
        </p:spPr>
        <p:txBody>
          <a:bodyPr wrap="square" rtlCol="0">
            <a:spAutoFit/>
          </a:bodyPr>
          <a:lstStyle/>
          <a:p>
            <a:r>
              <a:rPr kumimoji="1" lang="ja-JP" altLang="en-US" dirty="0"/>
              <a:t>↑固有運動を</a:t>
            </a:r>
            <a:r>
              <a:rPr kumimoji="1" lang="en-US" altLang="ja-JP" dirty="0"/>
              <a:t>-23mas/</a:t>
            </a:r>
            <a:r>
              <a:rPr kumimoji="1" lang="en-US" altLang="ja-JP" dirty="0" err="1"/>
              <a:t>yr</a:t>
            </a:r>
            <a:r>
              <a:rPr kumimoji="1" lang="ja-JP" altLang="en-US" dirty="0"/>
              <a:t>で分割</a:t>
            </a:r>
            <a:endParaRPr kumimoji="1" lang="en-US" altLang="ja-JP" dirty="0"/>
          </a:p>
        </p:txBody>
      </p:sp>
      <p:sp>
        <p:nvSpPr>
          <p:cNvPr id="19" name="テキスト ボックス 18">
            <a:extLst>
              <a:ext uri="{FF2B5EF4-FFF2-40B4-BE49-F238E27FC236}">
                <a16:creationId xmlns:a16="http://schemas.microsoft.com/office/drawing/2014/main" id="{6F9FB303-F4A2-4D78-862E-A1DB9936A926}"/>
              </a:ext>
            </a:extLst>
          </p:cNvPr>
          <p:cNvSpPr txBox="1"/>
          <p:nvPr/>
        </p:nvSpPr>
        <p:spPr>
          <a:xfrm>
            <a:off x="4717419" y="1991454"/>
            <a:ext cx="3350473" cy="646331"/>
          </a:xfrm>
          <a:prstGeom prst="rect">
            <a:avLst/>
          </a:prstGeom>
          <a:noFill/>
        </p:spPr>
        <p:txBody>
          <a:bodyPr wrap="square" rtlCol="0">
            <a:spAutoFit/>
          </a:bodyPr>
          <a:lstStyle/>
          <a:p>
            <a:r>
              <a:rPr kumimoji="1" lang="ja-JP" altLang="en-US" dirty="0"/>
              <a:t>↓距離ごとの星の数。青が</a:t>
            </a:r>
            <a:r>
              <a:rPr kumimoji="1" lang="en-US" altLang="ja-JP" dirty="0"/>
              <a:t>140pc</a:t>
            </a:r>
          </a:p>
          <a:p>
            <a:r>
              <a:rPr kumimoji="1" lang="ja-JP" altLang="en-US" dirty="0"/>
              <a:t>   にピークを持つ</a:t>
            </a:r>
            <a:endParaRPr kumimoji="1" lang="en-US" altLang="ja-JP" dirty="0"/>
          </a:p>
        </p:txBody>
      </p:sp>
    </p:spTree>
    <p:extLst>
      <p:ext uri="{BB962C8B-B14F-4D97-AF65-F5344CB8AC3E}">
        <p14:creationId xmlns:p14="http://schemas.microsoft.com/office/powerpoint/2010/main" val="1481012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07A36-CDE3-4F30-9A18-E69A070113A1}"/>
              </a:ext>
            </a:extLst>
          </p:cNvPr>
          <p:cNvSpPr>
            <a:spLocks noGrp="1"/>
          </p:cNvSpPr>
          <p:nvPr>
            <p:ph type="title"/>
          </p:nvPr>
        </p:nvSpPr>
        <p:spPr>
          <a:xfrm>
            <a:off x="201167" y="217088"/>
            <a:ext cx="8734807" cy="763504"/>
          </a:xfrm>
        </p:spPr>
        <p:txBody>
          <a:bodyPr/>
          <a:lstStyle/>
          <a:p>
            <a:r>
              <a:rPr lang="ja-JP" altLang="en-US" dirty="0"/>
              <a:t>メンバーシップの評価</a:t>
            </a:r>
            <a:endParaRPr kumimoji="1" lang="ja-JP" altLang="en-US" dirty="0"/>
          </a:p>
        </p:txBody>
      </p:sp>
      <p:pic>
        <p:nvPicPr>
          <p:cNvPr id="11" name="コンテンツ プレースホルダー 10">
            <a:extLst>
              <a:ext uri="{FF2B5EF4-FFF2-40B4-BE49-F238E27FC236}">
                <a16:creationId xmlns:a16="http://schemas.microsoft.com/office/drawing/2014/main" id="{0EC6CABA-AF6E-4535-9F48-E98898815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887" y="1021547"/>
            <a:ext cx="4118914" cy="3496501"/>
          </a:xfrm>
        </p:spPr>
      </p:pic>
      <p:sp>
        <p:nvSpPr>
          <p:cNvPr id="4" name="日付プレースホルダー 3">
            <a:extLst>
              <a:ext uri="{FF2B5EF4-FFF2-40B4-BE49-F238E27FC236}">
                <a16:creationId xmlns:a16="http://schemas.microsoft.com/office/drawing/2014/main" id="{9D618548-DCE3-49FD-83C8-AF83B134335D}"/>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1F0181F0-351D-49F5-9332-B837B9DA5A4F}"/>
              </a:ext>
            </a:extLst>
          </p:cNvPr>
          <p:cNvSpPr>
            <a:spLocks noGrp="1"/>
          </p:cNvSpPr>
          <p:nvPr>
            <p:ph type="sldNum" sz="quarter" idx="12"/>
          </p:nvPr>
        </p:nvSpPr>
        <p:spPr/>
        <p:txBody>
          <a:bodyPr/>
          <a:lstStyle/>
          <a:p>
            <a:fld id="{23AA0947-152D-42B7-9DD5-BF55467BEFCA}" type="slidenum">
              <a:rPr kumimoji="1" lang="ja-JP" altLang="en-US" smtClean="0"/>
              <a:t>33</a:t>
            </a:fld>
            <a:endParaRPr kumimoji="1" lang="ja-JP" altLang="en-US"/>
          </a:p>
        </p:txBody>
      </p:sp>
      <p:sp>
        <p:nvSpPr>
          <p:cNvPr id="17" name="楕円 16">
            <a:extLst>
              <a:ext uri="{FF2B5EF4-FFF2-40B4-BE49-F238E27FC236}">
                <a16:creationId xmlns:a16="http://schemas.microsoft.com/office/drawing/2014/main" id="{AB83CDA4-30FC-4E0C-98BE-D7DE7D9308AF}"/>
              </a:ext>
            </a:extLst>
          </p:cNvPr>
          <p:cNvSpPr/>
          <p:nvPr/>
        </p:nvSpPr>
        <p:spPr>
          <a:xfrm>
            <a:off x="5512818" y="4181110"/>
            <a:ext cx="506497" cy="463743"/>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21EBB34D-177B-41D6-AAA3-AD9067AC8311}"/>
              </a:ext>
            </a:extLst>
          </p:cNvPr>
          <p:cNvSpPr txBox="1"/>
          <p:nvPr/>
        </p:nvSpPr>
        <p:spPr>
          <a:xfrm>
            <a:off x="537472" y="4644853"/>
            <a:ext cx="3409162" cy="1200329"/>
          </a:xfrm>
          <a:prstGeom prst="rect">
            <a:avLst/>
          </a:prstGeom>
          <a:noFill/>
        </p:spPr>
        <p:txBody>
          <a:bodyPr wrap="square" rtlCol="0">
            <a:spAutoFit/>
          </a:bodyPr>
          <a:lstStyle/>
          <a:p>
            <a:r>
              <a:rPr kumimoji="1" lang="ja-JP" altLang="en-US" dirty="0"/>
              <a:t>↑固有運動を</a:t>
            </a:r>
            <a:r>
              <a:rPr kumimoji="1" lang="en-US" altLang="ja-JP" dirty="0"/>
              <a:t>-23mas/</a:t>
            </a:r>
            <a:r>
              <a:rPr kumimoji="1" lang="en-US" altLang="ja-JP" dirty="0" err="1"/>
              <a:t>yr</a:t>
            </a:r>
            <a:r>
              <a:rPr kumimoji="1" lang="ja-JP" altLang="en-US" dirty="0"/>
              <a:t>で分割</a:t>
            </a:r>
            <a:endParaRPr kumimoji="1" lang="en-US" altLang="ja-JP" dirty="0"/>
          </a:p>
          <a:p>
            <a:r>
              <a:rPr kumimoji="1" lang="ja-JP" altLang="en-US" dirty="0"/>
              <a:t>   したグループを銀経銀緯での分布</a:t>
            </a:r>
            <a:endParaRPr kumimoji="1" lang="en-US" altLang="ja-JP" dirty="0"/>
          </a:p>
          <a:p>
            <a:r>
              <a:rPr kumimoji="1" lang="ja-JP" altLang="en-US" dirty="0"/>
              <a:t>   だいぶ重なった奥行方向の構造  </a:t>
            </a:r>
            <a:endParaRPr kumimoji="1" lang="en-US" altLang="ja-JP" dirty="0"/>
          </a:p>
          <a:p>
            <a:r>
              <a:rPr kumimoji="1" lang="ja-JP" altLang="en-US" dirty="0"/>
              <a:t>   の可能性がある</a:t>
            </a:r>
            <a:endParaRPr kumimoji="1" lang="en-US" altLang="ja-JP" dirty="0"/>
          </a:p>
        </p:txBody>
      </p:sp>
      <p:sp>
        <p:nvSpPr>
          <p:cNvPr id="19" name="テキスト ボックス 18">
            <a:extLst>
              <a:ext uri="{FF2B5EF4-FFF2-40B4-BE49-F238E27FC236}">
                <a16:creationId xmlns:a16="http://schemas.microsoft.com/office/drawing/2014/main" id="{6F9FB303-F4A2-4D78-862E-A1DB9936A926}"/>
              </a:ext>
            </a:extLst>
          </p:cNvPr>
          <p:cNvSpPr txBox="1"/>
          <p:nvPr/>
        </p:nvSpPr>
        <p:spPr>
          <a:xfrm>
            <a:off x="4717419" y="1991454"/>
            <a:ext cx="3350473" cy="646331"/>
          </a:xfrm>
          <a:prstGeom prst="rect">
            <a:avLst/>
          </a:prstGeom>
          <a:noFill/>
        </p:spPr>
        <p:txBody>
          <a:bodyPr wrap="square" rtlCol="0">
            <a:spAutoFit/>
          </a:bodyPr>
          <a:lstStyle/>
          <a:p>
            <a:r>
              <a:rPr kumimoji="1" lang="ja-JP" altLang="en-US" dirty="0"/>
              <a:t>↓距離ごとの星の数。青が</a:t>
            </a:r>
            <a:r>
              <a:rPr kumimoji="1" lang="en-US" altLang="ja-JP" dirty="0"/>
              <a:t>140pc</a:t>
            </a:r>
          </a:p>
          <a:p>
            <a:r>
              <a:rPr kumimoji="1" lang="ja-JP" altLang="en-US" dirty="0"/>
              <a:t>   にピークを持つ</a:t>
            </a:r>
            <a:endParaRPr kumimoji="1" lang="en-US" altLang="ja-JP" dirty="0"/>
          </a:p>
        </p:txBody>
      </p:sp>
      <p:pic>
        <p:nvPicPr>
          <p:cNvPr id="6" name="図 5">
            <a:extLst>
              <a:ext uri="{FF2B5EF4-FFF2-40B4-BE49-F238E27FC236}">
                <a16:creationId xmlns:a16="http://schemas.microsoft.com/office/drawing/2014/main" id="{8CED0433-BFE1-4B62-B693-018C35E3D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89" y="883139"/>
            <a:ext cx="4391661" cy="3773315"/>
          </a:xfrm>
          <a:prstGeom prst="rect">
            <a:avLst/>
          </a:prstGeom>
        </p:spPr>
      </p:pic>
      <p:pic>
        <p:nvPicPr>
          <p:cNvPr id="9" name="図 8">
            <a:extLst>
              <a:ext uri="{FF2B5EF4-FFF2-40B4-BE49-F238E27FC236}">
                <a16:creationId xmlns:a16="http://schemas.microsoft.com/office/drawing/2014/main" id="{63697A74-CA2F-4A42-8F02-93613E75A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647" y="2679745"/>
            <a:ext cx="4570327" cy="3676606"/>
          </a:xfrm>
          <a:prstGeom prst="rect">
            <a:avLst/>
          </a:prstGeom>
        </p:spPr>
      </p:pic>
    </p:spTree>
    <p:extLst>
      <p:ext uri="{BB962C8B-B14F-4D97-AF65-F5344CB8AC3E}">
        <p14:creationId xmlns:p14="http://schemas.microsoft.com/office/powerpoint/2010/main" val="2086570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56661-F18F-4FC1-855E-3F6237D6BD80}"/>
              </a:ext>
            </a:extLst>
          </p:cNvPr>
          <p:cNvSpPr>
            <a:spLocks noGrp="1"/>
          </p:cNvSpPr>
          <p:nvPr>
            <p:ph type="title"/>
          </p:nvPr>
        </p:nvSpPr>
        <p:spPr/>
        <p:txBody>
          <a:bodyPr/>
          <a:lstStyle/>
          <a:p>
            <a:r>
              <a:rPr kumimoji="1" lang="ja-JP" altLang="en-US" dirty="0"/>
              <a:t>まとめ、今後の課題</a:t>
            </a:r>
          </a:p>
        </p:txBody>
      </p:sp>
      <p:sp>
        <p:nvSpPr>
          <p:cNvPr id="3" name="コンテンツ プレースホルダー 2">
            <a:extLst>
              <a:ext uri="{FF2B5EF4-FFF2-40B4-BE49-F238E27FC236}">
                <a16:creationId xmlns:a16="http://schemas.microsoft.com/office/drawing/2014/main" id="{8CE94CE0-26A8-4A79-976F-F4D3B37ACAFB}"/>
              </a:ext>
            </a:extLst>
          </p:cNvPr>
          <p:cNvSpPr>
            <a:spLocks noGrp="1"/>
          </p:cNvSpPr>
          <p:nvPr>
            <p:ph idx="1"/>
          </p:nvPr>
        </p:nvSpPr>
        <p:spPr/>
        <p:txBody>
          <a:bodyPr>
            <a:normAutofit/>
          </a:bodyPr>
          <a:lstStyle/>
          <a:p>
            <a:r>
              <a:rPr kumimoji="1" lang="ja-JP" altLang="en-US" dirty="0"/>
              <a:t>固有運動によるメンバーシップにより、小質量星以外の</a:t>
            </a:r>
            <a:r>
              <a:rPr kumimoji="1" lang="en-US" altLang="ja-JP" dirty="0"/>
              <a:t>OB</a:t>
            </a:r>
            <a:r>
              <a:rPr kumimoji="1" lang="ja-JP" altLang="en-US" dirty="0"/>
              <a:t>アソシエーションメンバーを抜き出すことが可能</a:t>
            </a:r>
            <a:endParaRPr kumimoji="1" lang="en-US" altLang="ja-JP" dirty="0"/>
          </a:p>
          <a:p>
            <a:r>
              <a:rPr kumimoji="1" lang="en-US" altLang="ja-JP" dirty="0"/>
              <a:t>US</a:t>
            </a:r>
            <a:r>
              <a:rPr kumimoji="1" lang="ja-JP" altLang="en-US" dirty="0"/>
              <a:t> </a:t>
            </a:r>
            <a:r>
              <a:rPr kumimoji="1" lang="en-US" altLang="ja-JP" dirty="0"/>
              <a:t>OB</a:t>
            </a:r>
            <a:r>
              <a:rPr kumimoji="1" lang="ja-JP" altLang="en-US" dirty="0"/>
              <a:t>アソシエーションの起源、</a:t>
            </a:r>
            <a:r>
              <a:rPr kumimoji="1" lang="en-US" altLang="ja-JP" dirty="0" err="1"/>
              <a:t>ρOph</a:t>
            </a:r>
            <a:r>
              <a:rPr kumimoji="1" lang="ja-JP" altLang="en-US" dirty="0"/>
              <a:t>分子雲からいびつに広がっているように見える</a:t>
            </a:r>
            <a:endParaRPr kumimoji="1" lang="en-US" altLang="ja-JP" dirty="0"/>
          </a:p>
          <a:p>
            <a:r>
              <a:rPr lang="en-US" altLang="ja-JP" dirty="0"/>
              <a:t>US</a:t>
            </a:r>
            <a:r>
              <a:rPr lang="ja-JP" altLang="en-US" dirty="0"/>
              <a:t> </a:t>
            </a:r>
            <a:r>
              <a:rPr lang="en-US" altLang="ja-JP" dirty="0"/>
              <a:t>OB</a:t>
            </a:r>
            <a:r>
              <a:rPr lang="ja-JP" altLang="en-US" dirty="0"/>
              <a:t>アソシエーション内にいくつかのサブグループが存在</a:t>
            </a:r>
            <a:endParaRPr lang="en-US" altLang="ja-JP" dirty="0"/>
          </a:p>
          <a:p>
            <a:endParaRPr kumimoji="1" lang="en-US" altLang="ja-JP" dirty="0"/>
          </a:p>
          <a:p>
            <a:r>
              <a:rPr lang="en-US" altLang="ja-JP" dirty="0"/>
              <a:t>US</a:t>
            </a:r>
            <a:r>
              <a:rPr lang="ja-JP" altLang="en-US" dirty="0"/>
              <a:t> </a:t>
            </a:r>
            <a:r>
              <a:rPr lang="en-US" altLang="ja-JP" dirty="0"/>
              <a:t>OB</a:t>
            </a:r>
            <a:r>
              <a:rPr lang="ja-JP" altLang="en-US" dirty="0"/>
              <a:t>アソシエーション内部のサブグループを探る</a:t>
            </a:r>
            <a:endParaRPr lang="en-US" altLang="ja-JP" dirty="0"/>
          </a:p>
          <a:p>
            <a:r>
              <a:rPr lang="en-US" altLang="ja-JP" dirty="0" err="1"/>
              <a:t>Sco</a:t>
            </a:r>
            <a:r>
              <a:rPr lang="en-US" altLang="ja-JP" dirty="0"/>
              <a:t>-Cen</a:t>
            </a:r>
            <a:r>
              <a:rPr lang="ja-JP" altLang="en-US" dirty="0"/>
              <a:t> </a:t>
            </a:r>
            <a:r>
              <a:rPr lang="en-US" altLang="ja-JP" dirty="0"/>
              <a:t>OB</a:t>
            </a:r>
            <a:r>
              <a:rPr lang="ja-JP" altLang="en-US" dirty="0"/>
              <a:t>アソシエーション全体で同様に解析</a:t>
            </a:r>
            <a:endParaRPr kumimoji="1" lang="ja-JP" altLang="en-US" dirty="0"/>
          </a:p>
        </p:txBody>
      </p:sp>
      <p:sp>
        <p:nvSpPr>
          <p:cNvPr id="4" name="日付プレースホルダー 3">
            <a:extLst>
              <a:ext uri="{FF2B5EF4-FFF2-40B4-BE49-F238E27FC236}">
                <a16:creationId xmlns:a16="http://schemas.microsoft.com/office/drawing/2014/main" id="{3A0AE26E-B066-4E7E-AA77-DEE2DB8C8A0D}"/>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616B39E2-712B-4644-8F84-0661FB074825}"/>
              </a:ext>
            </a:extLst>
          </p:cNvPr>
          <p:cNvSpPr>
            <a:spLocks noGrp="1"/>
          </p:cNvSpPr>
          <p:nvPr>
            <p:ph type="sldNum" sz="quarter" idx="12"/>
          </p:nvPr>
        </p:nvSpPr>
        <p:spPr/>
        <p:txBody>
          <a:bodyPr/>
          <a:lstStyle/>
          <a:p>
            <a:fld id="{23AA0947-152D-42B7-9DD5-BF55467BEFCA}" type="slidenum">
              <a:rPr kumimoji="1" lang="ja-JP" altLang="en-US" smtClean="0"/>
              <a:t>34</a:t>
            </a:fld>
            <a:endParaRPr kumimoji="1" lang="ja-JP" altLang="en-US"/>
          </a:p>
        </p:txBody>
      </p:sp>
    </p:spTree>
    <p:extLst>
      <p:ext uri="{BB962C8B-B14F-4D97-AF65-F5344CB8AC3E}">
        <p14:creationId xmlns:p14="http://schemas.microsoft.com/office/powerpoint/2010/main" val="141361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91AD1-AFDF-4B7F-B2E5-B22A5E2C0462}"/>
              </a:ext>
            </a:extLst>
          </p:cNvPr>
          <p:cNvSpPr>
            <a:spLocks noGrp="1"/>
          </p:cNvSpPr>
          <p:nvPr>
            <p:ph type="title"/>
          </p:nvPr>
        </p:nvSpPr>
        <p:spPr/>
        <p:txBody>
          <a:bodyPr/>
          <a:lstStyle/>
          <a:p>
            <a:r>
              <a:rPr kumimoji="1" lang="en-US" altLang="ja-JP" dirty="0"/>
              <a:t>Gaia</a:t>
            </a:r>
            <a:r>
              <a:rPr kumimoji="1" lang="ja-JP" altLang="en-US" dirty="0"/>
              <a:t> </a:t>
            </a:r>
            <a:r>
              <a:rPr kumimoji="1" lang="en-US" altLang="ja-JP" dirty="0"/>
              <a:t>DR2</a:t>
            </a:r>
            <a:r>
              <a:rPr kumimoji="1" lang="ja-JP" altLang="en-US" dirty="0"/>
              <a:t>の精度</a:t>
            </a:r>
          </a:p>
        </p:txBody>
      </p:sp>
      <p:sp>
        <p:nvSpPr>
          <p:cNvPr id="17" name="コンテンツ プレースホルダー 16">
            <a:extLst>
              <a:ext uri="{FF2B5EF4-FFF2-40B4-BE49-F238E27FC236}">
                <a16:creationId xmlns:a16="http://schemas.microsoft.com/office/drawing/2014/main" id="{A0D2BAB8-AA03-4B83-BFCD-303340BCDB6A}"/>
              </a:ext>
            </a:extLst>
          </p:cNvPr>
          <p:cNvSpPr>
            <a:spLocks noGrp="1"/>
          </p:cNvSpPr>
          <p:nvPr>
            <p:ph idx="1"/>
          </p:nvPr>
        </p:nvSpPr>
        <p:spPr/>
        <p:txBody>
          <a:bodyPr/>
          <a:lstStyle/>
          <a:p>
            <a:endParaRPr kumimoji="1" lang="ja-JP" altLang="en-US" dirty="0"/>
          </a:p>
        </p:txBody>
      </p:sp>
      <p:sp>
        <p:nvSpPr>
          <p:cNvPr id="3" name="日付プレースホルダー 2">
            <a:extLst>
              <a:ext uri="{FF2B5EF4-FFF2-40B4-BE49-F238E27FC236}">
                <a16:creationId xmlns:a16="http://schemas.microsoft.com/office/drawing/2014/main" id="{19CA1383-6D0E-4392-B7AA-4A73CF3895EF}"/>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4" name="スライド番号プレースホルダー 3">
            <a:extLst>
              <a:ext uri="{FF2B5EF4-FFF2-40B4-BE49-F238E27FC236}">
                <a16:creationId xmlns:a16="http://schemas.microsoft.com/office/drawing/2014/main" id="{70CE6FA0-9547-4EA5-ABE6-F1CFC6039633}"/>
              </a:ext>
            </a:extLst>
          </p:cNvPr>
          <p:cNvSpPr>
            <a:spLocks noGrp="1"/>
          </p:cNvSpPr>
          <p:nvPr>
            <p:ph type="sldNum" sz="quarter" idx="12"/>
          </p:nvPr>
        </p:nvSpPr>
        <p:spPr/>
        <p:txBody>
          <a:bodyPr/>
          <a:lstStyle/>
          <a:p>
            <a:fld id="{23AA0947-152D-42B7-9DD5-BF55467BEFCA}" type="slidenum">
              <a:rPr kumimoji="1" lang="ja-JP" altLang="en-US" smtClean="0"/>
              <a:t>4</a:t>
            </a:fld>
            <a:endParaRPr kumimoji="1" lang="ja-JP" altLang="en-US"/>
          </a:p>
        </p:txBody>
      </p:sp>
      <p:pic>
        <p:nvPicPr>
          <p:cNvPr id="5" name="図 4">
            <a:extLst>
              <a:ext uri="{FF2B5EF4-FFF2-40B4-BE49-F238E27FC236}">
                <a16:creationId xmlns:a16="http://schemas.microsoft.com/office/drawing/2014/main" id="{AEA00A57-2886-474F-A868-984C920BEDC3}"/>
              </a:ext>
            </a:extLst>
          </p:cNvPr>
          <p:cNvPicPr>
            <a:picLocks noChangeAspect="1"/>
          </p:cNvPicPr>
          <p:nvPr/>
        </p:nvPicPr>
        <p:blipFill>
          <a:blip r:embed="rId2"/>
          <a:stretch>
            <a:fillRect/>
          </a:stretch>
        </p:blipFill>
        <p:spPr>
          <a:xfrm>
            <a:off x="303344" y="1216300"/>
            <a:ext cx="4337623" cy="5005342"/>
          </a:xfrm>
          <a:prstGeom prst="rect">
            <a:avLst/>
          </a:prstGeom>
        </p:spPr>
      </p:pic>
      <p:pic>
        <p:nvPicPr>
          <p:cNvPr id="6" name="図 5">
            <a:extLst>
              <a:ext uri="{FF2B5EF4-FFF2-40B4-BE49-F238E27FC236}">
                <a16:creationId xmlns:a16="http://schemas.microsoft.com/office/drawing/2014/main" id="{B96604EA-2E1A-4BA2-A04A-871A1440F47C}"/>
              </a:ext>
            </a:extLst>
          </p:cNvPr>
          <p:cNvPicPr>
            <a:picLocks noChangeAspect="1"/>
          </p:cNvPicPr>
          <p:nvPr/>
        </p:nvPicPr>
        <p:blipFill>
          <a:blip r:embed="rId3"/>
          <a:stretch>
            <a:fillRect/>
          </a:stretch>
        </p:blipFill>
        <p:spPr>
          <a:xfrm>
            <a:off x="5238809" y="3337035"/>
            <a:ext cx="3400400" cy="2256035"/>
          </a:xfrm>
          <a:prstGeom prst="rect">
            <a:avLst/>
          </a:prstGeom>
        </p:spPr>
      </p:pic>
      <p:sp>
        <p:nvSpPr>
          <p:cNvPr id="7" name="四角形: 角を丸くする 6">
            <a:extLst>
              <a:ext uri="{FF2B5EF4-FFF2-40B4-BE49-F238E27FC236}">
                <a16:creationId xmlns:a16="http://schemas.microsoft.com/office/drawing/2014/main" id="{E9008488-5C2B-428B-9B52-D7C112D059CD}"/>
              </a:ext>
            </a:extLst>
          </p:cNvPr>
          <p:cNvSpPr/>
          <p:nvPr/>
        </p:nvSpPr>
        <p:spPr>
          <a:xfrm>
            <a:off x="201167" y="1516907"/>
            <a:ext cx="4525907" cy="563445"/>
          </a:xfrm>
          <a:prstGeom prst="round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B85CA241-6366-4A58-A640-6BC0D24AEF83}"/>
              </a:ext>
            </a:extLst>
          </p:cNvPr>
          <p:cNvSpPr/>
          <p:nvPr/>
        </p:nvSpPr>
        <p:spPr>
          <a:xfrm>
            <a:off x="217237" y="2099236"/>
            <a:ext cx="4525907" cy="563445"/>
          </a:xfrm>
          <a:prstGeom prst="round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36CA4518-8D5E-4242-923D-442B22851312}"/>
              </a:ext>
            </a:extLst>
          </p:cNvPr>
          <p:cNvSpPr/>
          <p:nvPr/>
        </p:nvSpPr>
        <p:spPr>
          <a:xfrm>
            <a:off x="217237" y="3596994"/>
            <a:ext cx="4525907" cy="868059"/>
          </a:xfrm>
          <a:prstGeom prst="round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2C32244D-4A09-4296-9CDA-AC777A0D74EB}"/>
              </a:ext>
            </a:extLst>
          </p:cNvPr>
          <p:cNvCxnSpPr>
            <a:cxnSpLocks/>
          </p:cNvCxnSpPr>
          <p:nvPr/>
        </p:nvCxnSpPr>
        <p:spPr>
          <a:xfrm>
            <a:off x="5616897" y="5003361"/>
            <a:ext cx="276993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BEA47CB-DDC7-4ADD-BE89-F9B7A39CEA38}"/>
              </a:ext>
            </a:extLst>
          </p:cNvPr>
          <p:cNvSpPr txBox="1"/>
          <p:nvPr/>
        </p:nvSpPr>
        <p:spPr>
          <a:xfrm>
            <a:off x="5202663" y="3196761"/>
            <a:ext cx="3556527" cy="646331"/>
          </a:xfrm>
          <a:prstGeom prst="rect">
            <a:avLst/>
          </a:prstGeom>
          <a:solidFill>
            <a:srgbClr val="282D34"/>
          </a:solidFill>
        </p:spPr>
        <p:txBody>
          <a:bodyPr wrap="square" rtlCol="0">
            <a:spAutoFit/>
          </a:bodyPr>
          <a:lstStyle/>
          <a:p>
            <a:r>
              <a:rPr kumimoji="1" lang="en-US" altLang="ja-JP" dirty="0"/>
              <a:t>G-band</a:t>
            </a:r>
            <a:r>
              <a:rPr kumimoji="1" lang="ja-JP" altLang="en-US" dirty="0"/>
              <a:t>における</a:t>
            </a:r>
            <a:r>
              <a:rPr kumimoji="1" lang="en-US" altLang="ja-JP" dirty="0"/>
              <a:t>Gaia DR2</a:t>
            </a:r>
            <a:r>
              <a:rPr kumimoji="1" lang="ja-JP" altLang="en-US" dirty="0"/>
              <a:t>の星の分布割合</a:t>
            </a:r>
          </a:p>
        </p:txBody>
      </p:sp>
      <p:sp>
        <p:nvSpPr>
          <p:cNvPr id="15" name="テキスト ボックス 14">
            <a:extLst>
              <a:ext uri="{FF2B5EF4-FFF2-40B4-BE49-F238E27FC236}">
                <a16:creationId xmlns:a16="http://schemas.microsoft.com/office/drawing/2014/main" id="{B56FF821-E398-46B3-ABE3-3C497ABAA952}"/>
              </a:ext>
            </a:extLst>
          </p:cNvPr>
          <p:cNvSpPr txBox="1"/>
          <p:nvPr/>
        </p:nvSpPr>
        <p:spPr>
          <a:xfrm>
            <a:off x="5046881" y="5679307"/>
            <a:ext cx="4245098" cy="369332"/>
          </a:xfrm>
          <a:prstGeom prst="rect">
            <a:avLst/>
          </a:prstGeom>
          <a:noFill/>
        </p:spPr>
        <p:txBody>
          <a:bodyPr wrap="square" rtlCol="0">
            <a:spAutoFit/>
          </a:bodyPr>
          <a:lstStyle/>
          <a:p>
            <a:r>
              <a:rPr kumimoji="1" lang="ja-JP" altLang="en-US" dirty="0"/>
              <a:t>↑</a:t>
            </a:r>
            <a:r>
              <a:rPr kumimoji="1" lang="en-US" altLang="ja-JP" dirty="0"/>
              <a:t>5</a:t>
            </a:r>
            <a:r>
              <a:rPr kumimoji="1" lang="ja-JP" altLang="en-US" dirty="0"/>
              <a:t>パラメータ天体の</a:t>
            </a:r>
            <a:r>
              <a:rPr kumimoji="1" lang="en-US" altLang="ja-JP" dirty="0"/>
              <a:t>8</a:t>
            </a:r>
            <a:r>
              <a:rPr kumimoji="1" lang="ja-JP" altLang="en-US" dirty="0"/>
              <a:t>割以上が</a:t>
            </a:r>
            <a:r>
              <a:rPr kumimoji="1" lang="en-US" altLang="ja-JP" dirty="0"/>
              <a:t>1mas</a:t>
            </a:r>
            <a:r>
              <a:rPr kumimoji="1" lang="ja-JP" altLang="en-US" dirty="0"/>
              <a:t>以下</a:t>
            </a:r>
          </a:p>
        </p:txBody>
      </p:sp>
      <p:sp>
        <p:nvSpPr>
          <p:cNvPr id="11" name="テキスト ボックス 10">
            <a:extLst>
              <a:ext uri="{FF2B5EF4-FFF2-40B4-BE49-F238E27FC236}">
                <a16:creationId xmlns:a16="http://schemas.microsoft.com/office/drawing/2014/main" id="{DA3C4236-EFB3-4F2A-8A96-BA9B543315E5}"/>
              </a:ext>
            </a:extLst>
          </p:cNvPr>
          <p:cNvSpPr txBox="1"/>
          <p:nvPr/>
        </p:nvSpPr>
        <p:spPr>
          <a:xfrm>
            <a:off x="4829251" y="1604143"/>
            <a:ext cx="4097512" cy="1323439"/>
          </a:xfrm>
          <a:prstGeom prst="rect">
            <a:avLst/>
          </a:prstGeom>
          <a:noFill/>
        </p:spPr>
        <p:txBody>
          <a:bodyPr wrap="square" rtlCol="0">
            <a:spAutoFit/>
          </a:bodyPr>
          <a:lstStyle/>
          <a:p>
            <a:r>
              <a:rPr kumimoji="1" lang="en-US" altLang="ja-JP" sz="2000" dirty="0"/>
              <a:t>DR2</a:t>
            </a:r>
            <a:r>
              <a:rPr kumimoji="1" lang="ja-JP" altLang="en-US" sz="2000" dirty="0"/>
              <a:t>における最高精度は</a:t>
            </a:r>
            <a:r>
              <a:rPr kumimoji="1" lang="en-US" altLang="ja-JP" sz="2000" dirty="0"/>
              <a:t>15</a:t>
            </a:r>
            <a:r>
              <a:rPr kumimoji="1" lang="ja-JP" altLang="en-US" sz="2000" dirty="0"/>
              <a:t>等級より明るい天体に対して～</a:t>
            </a:r>
            <a:r>
              <a:rPr kumimoji="1" lang="en-US" altLang="ja-JP" sz="2000" dirty="0"/>
              <a:t>10μ</a:t>
            </a:r>
            <a:r>
              <a:rPr kumimoji="1" lang="ja-JP" altLang="en-US" sz="2000" dirty="0"/>
              <a:t>秒角</a:t>
            </a:r>
            <a:endParaRPr kumimoji="1" lang="en-US" altLang="ja-JP" sz="2000" dirty="0"/>
          </a:p>
          <a:p>
            <a:r>
              <a:rPr kumimoji="1" lang="ja-JP" altLang="en-US" sz="2000" dirty="0"/>
              <a:t>→</a:t>
            </a:r>
            <a:r>
              <a:rPr kumimoji="1" lang="en-US" altLang="ja-JP" sz="2000" dirty="0" err="1"/>
              <a:t>Hipparcos</a:t>
            </a:r>
            <a:r>
              <a:rPr kumimoji="1" lang="ja-JP" altLang="en-US" sz="2000" dirty="0"/>
              <a:t>では数ミリ秒角</a:t>
            </a:r>
            <a:endParaRPr kumimoji="1" lang="en-US" altLang="ja-JP" sz="2000" dirty="0"/>
          </a:p>
          <a:p>
            <a:endParaRPr kumimoji="1" lang="ja-JP" altLang="en-US" sz="2000" dirty="0"/>
          </a:p>
        </p:txBody>
      </p:sp>
    </p:spTree>
    <p:extLst>
      <p:ext uri="{BB962C8B-B14F-4D97-AF65-F5344CB8AC3E}">
        <p14:creationId xmlns:p14="http://schemas.microsoft.com/office/powerpoint/2010/main" val="342717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F076-2D27-40B1-8CD1-AAB845D26F59}"/>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4F3EB221-D369-4182-AEF2-2D8315A68D1A}"/>
              </a:ext>
            </a:extLst>
          </p:cNvPr>
          <p:cNvSpPr>
            <a:spLocks noGrp="1"/>
          </p:cNvSpPr>
          <p:nvPr>
            <p:ph idx="1"/>
          </p:nvPr>
        </p:nvSpPr>
        <p:spPr/>
        <p:txBody>
          <a:bodyPr>
            <a:normAutofit/>
          </a:bodyPr>
          <a:lstStyle/>
          <a:p>
            <a:r>
              <a:rPr kumimoji="1" lang="ja-JP" altLang="en-US" sz="2400" dirty="0"/>
              <a:t>銀河系内の</a:t>
            </a:r>
            <a:r>
              <a:rPr kumimoji="1" lang="en-US" altLang="ja-JP" sz="2400" dirty="0">
                <a:solidFill>
                  <a:schemeClr val="accent1"/>
                </a:solidFill>
              </a:rPr>
              <a:t>OB</a:t>
            </a:r>
            <a:r>
              <a:rPr kumimoji="1" lang="ja-JP" altLang="en-US" sz="2400" dirty="0">
                <a:solidFill>
                  <a:schemeClr val="accent1"/>
                </a:solidFill>
              </a:rPr>
              <a:t>アソシエーション</a:t>
            </a:r>
            <a:r>
              <a:rPr kumimoji="1" lang="ja-JP" altLang="en-US" sz="2400" dirty="0"/>
              <a:t>の解析で、　　　　　　　　　　　　　　　銀河規模の星形成史を知る</a:t>
            </a:r>
            <a:endParaRPr lang="en-US" altLang="ja-JP" sz="2400" dirty="0"/>
          </a:p>
          <a:p>
            <a:endParaRPr lang="en-US" altLang="ja-JP" sz="2400" dirty="0"/>
          </a:p>
          <a:p>
            <a:r>
              <a:rPr lang="en-US" altLang="ja-JP" sz="2400" dirty="0">
                <a:solidFill>
                  <a:schemeClr val="accent1"/>
                </a:solidFill>
              </a:rPr>
              <a:t>OB</a:t>
            </a:r>
            <a:r>
              <a:rPr lang="ja-JP" altLang="en-US" sz="2400" dirty="0">
                <a:solidFill>
                  <a:schemeClr val="accent1"/>
                </a:solidFill>
              </a:rPr>
              <a:t>アソシエーション</a:t>
            </a:r>
            <a:r>
              <a:rPr lang="ja-JP" altLang="en-US" sz="2400" dirty="0"/>
              <a:t>とは？</a:t>
            </a:r>
            <a:endParaRPr lang="en-US" altLang="ja-JP" sz="2400" dirty="0"/>
          </a:p>
          <a:p>
            <a:pPr marL="800100" lvl="1" indent="-342900">
              <a:buFont typeface="Arial" panose="020B0604020202020204" pitchFamily="34" charset="0"/>
              <a:buChar char="•"/>
            </a:pPr>
            <a:r>
              <a:rPr kumimoji="1" lang="ja-JP" altLang="en-US" dirty="0"/>
              <a:t>大質量星</a:t>
            </a:r>
            <a:r>
              <a:rPr kumimoji="1" lang="en-US" altLang="ja-JP" dirty="0"/>
              <a:t>(O,B</a:t>
            </a:r>
            <a:r>
              <a:rPr kumimoji="1" lang="ja-JP" altLang="en-US" dirty="0"/>
              <a:t>型星</a:t>
            </a:r>
            <a:r>
              <a:rPr kumimoji="1" lang="en-US" altLang="ja-JP" dirty="0"/>
              <a:t>)</a:t>
            </a:r>
            <a:r>
              <a:rPr kumimoji="1" lang="ja-JP" altLang="en-US" dirty="0"/>
              <a:t>が目立つ</a:t>
            </a:r>
            <a:r>
              <a:rPr lang="ja-JP" altLang="en-US" dirty="0"/>
              <a:t>星の集団</a:t>
            </a:r>
            <a:endParaRPr lang="en-US" altLang="ja-JP" dirty="0"/>
          </a:p>
          <a:p>
            <a:pPr marL="800100" lvl="1" indent="-342900">
              <a:buFont typeface="Arial" panose="020B0604020202020204" pitchFamily="34" charset="0"/>
              <a:buChar char="•"/>
            </a:pPr>
            <a:r>
              <a:rPr lang="ja-JP" altLang="en-US" dirty="0"/>
              <a:t>全質量の</a:t>
            </a:r>
            <a:r>
              <a:rPr lang="en-US" altLang="ja-JP" dirty="0"/>
              <a:t>6</a:t>
            </a:r>
            <a:r>
              <a:rPr lang="ja-JP" altLang="en-US" dirty="0"/>
              <a:t>割以上は</a:t>
            </a:r>
            <a:r>
              <a:rPr lang="ja-JP" altLang="en-US" dirty="0">
                <a:solidFill>
                  <a:schemeClr val="accent6"/>
                </a:solidFill>
              </a:rPr>
              <a:t>小質量星</a:t>
            </a:r>
            <a:endParaRPr lang="en-US" altLang="ja-JP" dirty="0">
              <a:solidFill>
                <a:schemeClr val="accent6"/>
              </a:solidFill>
            </a:endParaRPr>
          </a:p>
          <a:p>
            <a:pPr marL="800100" lvl="1" indent="-342900">
              <a:buFont typeface="Arial" panose="020B0604020202020204" pitchFamily="34" charset="0"/>
              <a:buChar char="•"/>
            </a:pPr>
            <a:r>
              <a:rPr lang="ja-JP" altLang="en-US" dirty="0"/>
              <a:t>非常に</a:t>
            </a:r>
            <a:r>
              <a:rPr kumimoji="1" lang="ja-JP" altLang="en-US" dirty="0">
                <a:solidFill>
                  <a:schemeClr val="accent6"/>
                </a:solidFill>
              </a:rPr>
              <a:t>若い星々</a:t>
            </a:r>
            <a:r>
              <a:rPr kumimoji="1" lang="en-US" altLang="ja-JP" dirty="0"/>
              <a:t>(</a:t>
            </a:r>
            <a:r>
              <a:rPr kumimoji="1" lang="ja-JP" altLang="en-US" dirty="0"/>
              <a:t>≦</a:t>
            </a:r>
            <a:r>
              <a:rPr kumimoji="1" lang="en-US" altLang="ja-JP" dirty="0"/>
              <a:t>30~50Myr)</a:t>
            </a:r>
            <a:r>
              <a:rPr kumimoji="1" lang="ja-JP" altLang="en-US" dirty="0"/>
              <a:t>で形成される</a:t>
            </a:r>
            <a:endParaRPr lang="en-US" altLang="ja-JP" dirty="0"/>
          </a:p>
          <a:p>
            <a:pPr marL="0" indent="0">
              <a:buNone/>
            </a:pPr>
            <a:r>
              <a:rPr lang="ja-JP" altLang="en-US" sz="2400" dirty="0"/>
              <a:t>　　　　→大部分を占めるのは</a:t>
            </a:r>
            <a:r>
              <a:rPr lang="ja-JP" altLang="en-US" sz="2400" dirty="0">
                <a:solidFill>
                  <a:schemeClr val="accent6"/>
                </a:solidFill>
              </a:rPr>
              <a:t>前主系列星</a:t>
            </a:r>
            <a:endParaRPr lang="en-US" altLang="ja-JP" sz="2400" dirty="0">
              <a:solidFill>
                <a:schemeClr val="accent6"/>
              </a:solidFill>
            </a:endParaRPr>
          </a:p>
          <a:p>
            <a:pPr marL="0" indent="0">
              <a:buNone/>
            </a:pPr>
            <a:r>
              <a:rPr lang="ja-JP" altLang="en-US" sz="2400" dirty="0"/>
              <a:t>　　　　→</a:t>
            </a:r>
            <a:r>
              <a:rPr lang="en-US" altLang="ja-JP" sz="2400" dirty="0"/>
              <a:t>Gaia</a:t>
            </a:r>
            <a:r>
              <a:rPr lang="ja-JP" altLang="en-US" sz="2400" dirty="0"/>
              <a:t>以前は</a:t>
            </a:r>
            <a:r>
              <a:rPr lang="ja-JP" altLang="en-US" sz="2400" dirty="0">
                <a:solidFill>
                  <a:schemeClr val="accent6"/>
                </a:solidFill>
              </a:rPr>
              <a:t>暗すぎ</a:t>
            </a:r>
            <a:r>
              <a:rPr lang="ja-JP" altLang="en-US" sz="2400" dirty="0"/>
              <a:t>て観測は困難</a:t>
            </a:r>
            <a:endParaRPr kumimoji="1" lang="en-US" altLang="ja-JP" dirty="0"/>
          </a:p>
          <a:p>
            <a:pPr marL="800100" lvl="1" indent="-342900">
              <a:buFont typeface="Arial" panose="020B0604020202020204" pitchFamily="34" charset="0"/>
              <a:buChar char="•"/>
            </a:pPr>
            <a:r>
              <a:rPr lang="ja-JP" altLang="en-US" dirty="0"/>
              <a:t>一か所で一度に星が誕生して集団を構成するが、星団ほど重力的な束縛が強くない</a:t>
            </a:r>
            <a:endParaRPr lang="en-US" altLang="ja-JP" dirty="0"/>
          </a:p>
          <a:p>
            <a:pPr marL="0" indent="0">
              <a:buNone/>
            </a:pPr>
            <a:r>
              <a:rPr lang="ja-JP" altLang="en-US" sz="2400" dirty="0"/>
              <a:t>　　　　→外的な力を受けやすい</a:t>
            </a:r>
            <a:endParaRPr lang="en-US" altLang="ja-JP" sz="2800" dirty="0">
              <a:solidFill>
                <a:schemeClr val="accent6"/>
              </a:solidFill>
            </a:endParaRPr>
          </a:p>
          <a:p>
            <a:pPr marL="800100" lvl="1" indent="-342900">
              <a:buFont typeface="Arial" panose="020B0604020202020204" pitchFamily="34" charset="0"/>
              <a:buChar char="•"/>
            </a:pPr>
            <a:endParaRPr lang="en-US" altLang="ja-JP" sz="2400" dirty="0"/>
          </a:p>
          <a:p>
            <a:endParaRPr kumimoji="1" lang="en-US" altLang="ja-JP" sz="2400" dirty="0"/>
          </a:p>
          <a:p>
            <a:endParaRPr kumimoji="1" lang="ja-JP" altLang="en-US" dirty="0"/>
          </a:p>
        </p:txBody>
      </p:sp>
      <p:sp>
        <p:nvSpPr>
          <p:cNvPr id="4" name="日付プレースホルダー 3">
            <a:extLst>
              <a:ext uri="{FF2B5EF4-FFF2-40B4-BE49-F238E27FC236}">
                <a16:creationId xmlns:a16="http://schemas.microsoft.com/office/drawing/2014/main" id="{512C0E4E-6FFB-4136-82C7-D504F8A477E9}"/>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スライド番号プレースホルダー 4">
            <a:extLst>
              <a:ext uri="{FF2B5EF4-FFF2-40B4-BE49-F238E27FC236}">
                <a16:creationId xmlns:a16="http://schemas.microsoft.com/office/drawing/2014/main" id="{C8121EDD-01BC-43F8-A658-A643A6B2DF10}"/>
              </a:ext>
            </a:extLst>
          </p:cNvPr>
          <p:cNvSpPr>
            <a:spLocks noGrp="1"/>
          </p:cNvSpPr>
          <p:nvPr>
            <p:ph type="sldNum" sz="quarter" idx="12"/>
          </p:nvPr>
        </p:nvSpPr>
        <p:spPr/>
        <p:txBody>
          <a:bodyPr/>
          <a:lstStyle/>
          <a:p>
            <a:fld id="{23AA0947-152D-42B7-9DD5-BF55467BEFCA}" type="slidenum">
              <a:rPr kumimoji="1" lang="ja-JP" altLang="en-US" smtClean="0"/>
              <a:t>5</a:t>
            </a:fld>
            <a:endParaRPr kumimoji="1" lang="ja-JP" altLang="en-US"/>
          </a:p>
        </p:txBody>
      </p:sp>
    </p:spTree>
    <p:extLst>
      <p:ext uri="{BB962C8B-B14F-4D97-AF65-F5344CB8AC3E}">
        <p14:creationId xmlns:p14="http://schemas.microsoft.com/office/powerpoint/2010/main" val="182251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F076-2D27-40B1-8CD1-AAB845D26F59}"/>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4F3EB221-D369-4182-AEF2-2D8315A68D1A}"/>
              </a:ext>
            </a:extLst>
          </p:cNvPr>
          <p:cNvSpPr>
            <a:spLocks noGrp="1"/>
          </p:cNvSpPr>
          <p:nvPr>
            <p:ph idx="1"/>
          </p:nvPr>
        </p:nvSpPr>
        <p:spPr/>
        <p:txBody>
          <a:bodyPr>
            <a:normAutofit/>
          </a:bodyPr>
          <a:lstStyle/>
          <a:p>
            <a:pPr marL="0" indent="0">
              <a:buNone/>
            </a:pPr>
            <a:r>
              <a:rPr lang="ja-JP" altLang="en-US" sz="2400" dirty="0"/>
              <a:t>さらに、</a:t>
            </a:r>
            <a:endParaRPr lang="en-US" altLang="ja-JP" sz="2400" dirty="0"/>
          </a:p>
          <a:p>
            <a:r>
              <a:rPr lang="ja-JP" altLang="en-US" sz="2400" dirty="0"/>
              <a:t>銀河内の多くの星は</a:t>
            </a:r>
            <a:r>
              <a:rPr lang="en-US" altLang="ja-JP" sz="2400" dirty="0"/>
              <a:t>OB</a:t>
            </a:r>
            <a:r>
              <a:rPr lang="ja-JP" altLang="en-US" sz="2400" dirty="0"/>
              <a:t>アソシエーションに属していた</a:t>
            </a:r>
            <a:endParaRPr lang="en-US" altLang="ja-JP" sz="2400" dirty="0"/>
          </a:p>
          <a:p>
            <a:pPr marL="0" indent="0">
              <a:buNone/>
            </a:pPr>
            <a:r>
              <a:rPr lang="ja-JP" altLang="en-US" sz="2400" dirty="0"/>
              <a:t>　→そのため</a:t>
            </a:r>
            <a:r>
              <a:rPr lang="en-US" altLang="ja-JP" sz="2400" dirty="0"/>
              <a:t>OB</a:t>
            </a:r>
            <a:r>
              <a:rPr lang="ja-JP" altLang="en-US" sz="2400" dirty="0"/>
              <a:t>アソシエーションの星々を観測し、解析することで、</a:t>
            </a:r>
            <a:endParaRPr lang="en-US" altLang="ja-JP" sz="2400" dirty="0"/>
          </a:p>
          <a:p>
            <a:pPr marL="0" indent="0">
              <a:buNone/>
            </a:pPr>
            <a:r>
              <a:rPr lang="ja-JP" altLang="en-US" sz="2400" dirty="0"/>
              <a:t>　   大規模な星形成の痕跡をたどることができる</a:t>
            </a:r>
            <a:endParaRPr lang="en-US" altLang="ja-JP" sz="2400" dirty="0"/>
          </a:p>
          <a:p>
            <a:pPr marL="0" indent="0">
              <a:buNone/>
            </a:pPr>
            <a:r>
              <a:rPr lang="ja-JP" altLang="en-US" sz="2400" dirty="0"/>
              <a:t>　</a:t>
            </a:r>
            <a:r>
              <a:rPr lang="ja-JP" altLang="en-US" sz="2400" dirty="0">
                <a:solidFill>
                  <a:schemeClr val="accent6"/>
                </a:solidFill>
              </a:rPr>
              <a:t>→大部分の星が観測困難で構造すら詳細が分かっていない</a:t>
            </a:r>
            <a:endParaRPr lang="en-US" altLang="ja-JP" sz="2400" dirty="0">
              <a:solidFill>
                <a:schemeClr val="accent6"/>
              </a:solidFill>
            </a:endParaRPr>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512C0E4E-6FFB-4136-82C7-D504F8A477E9}"/>
              </a:ext>
            </a:extLst>
          </p:cNvPr>
          <p:cNvSpPr>
            <a:spLocks noGrp="1"/>
          </p:cNvSpPr>
          <p:nvPr>
            <p:ph type="dt" sz="half" idx="10"/>
          </p:nvPr>
        </p:nvSpPr>
        <p:spPr/>
        <p:txBody>
          <a:bodyPr/>
          <a:lstStyle/>
          <a:p>
            <a:fld id="{F8C934B1-1F0C-4EC0-A468-8FAE6A6341B4}" type="datetime1">
              <a:rPr kumimoji="1" lang="ja-JP" altLang="en-US" smtClean="0"/>
              <a:t>2019/10/18</a:t>
            </a:fld>
            <a:endParaRPr kumimoji="1" lang="ja-JP" altLang="en-US"/>
          </a:p>
        </p:txBody>
      </p:sp>
      <p:sp>
        <p:nvSpPr>
          <p:cNvPr id="5" name="スライド番号プレースホルダー 4">
            <a:extLst>
              <a:ext uri="{FF2B5EF4-FFF2-40B4-BE49-F238E27FC236}">
                <a16:creationId xmlns:a16="http://schemas.microsoft.com/office/drawing/2014/main" id="{C8121EDD-01BC-43F8-A658-A643A6B2DF10}"/>
              </a:ext>
            </a:extLst>
          </p:cNvPr>
          <p:cNvSpPr>
            <a:spLocks noGrp="1"/>
          </p:cNvSpPr>
          <p:nvPr>
            <p:ph type="sldNum" sz="quarter" idx="12"/>
          </p:nvPr>
        </p:nvSpPr>
        <p:spPr/>
        <p:txBody>
          <a:bodyPr/>
          <a:lstStyle/>
          <a:p>
            <a:fld id="{23AA0947-152D-42B7-9DD5-BF55467BEFCA}"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631311F7-9237-4DB0-BD74-0714A06FA1F8}"/>
              </a:ext>
            </a:extLst>
          </p:cNvPr>
          <p:cNvSpPr txBox="1"/>
          <p:nvPr/>
        </p:nvSpPr>
        <p:spPr>
          <a:xfrm>
            <a:off x="544236" y="4159778"/>
            <a:ext cx="8055527" cy="954107"/>
          </a:xfrm>
          <a:prstGeom prst="rect">
            <a:avLst/>
          </a:prstGeom>
          <a:noFill/>
          <a:ln w="28575">
            <a:solidFill>
              <a:schemeClr val="accent1"/>
            </a:solidFill>
          </a:ln>
        </p:spPr>
        <p:txBody>
          <a:bodyPr wrap="square" rtlCol="0">
            <a:spAutoFit/>
          </a:bodyPr>
          <a:lstStyle/>
          <a:p>
            <a:pPr algn="ctr"/>
            <a:r>
              <a:rPr lang="en-US" altLang="ja-JP" sz="2800" dirty="0">
                <a:solidFill>
                  <a:srgbClr val="FFFFFF"/>
                </a:solidFill>
              </a:rPr>
              <a:t>OB</a:t>
            </a:r>
            <a:r>
              <a:rPr lang="ja-JP" altLang="en-US" sz="2800" dirty="0">
                <a:solidFill>
                  <a:srgbClr val="FFFFFF"/>
                </a:solidFill>
              </a:rPr>
              <a:t>アソシエーション</a:t>
            </a:r>
            <a:r>
              <a:rPr lang="ja-JP" altLang="en-US" sz="2800" dirty="0"/>
              <a:t>に属する前主系列星を中心に</a:t>
            </a:r>
            <a:endParaRPr lang="en-US" altLang="ja-JP" sz="2800" dirty="0"/>
          </a:p>
          <a:p>
            <a:pPr algn="ctr"/>
            <a:r>
              <a:rPr lang="en-US" altLang="ja-JP" sz="2800" dirty="0"/>
              <a:t>GaiaDR2</a:t>
            </a:r>
            <a:r>
              <a:rPr lang="ja-JP" altLang="en-US" sz="2800" dirty="0"/>
              <a:t>を用いて集団内部の構造を調べる</a:t>
            </a:r>
            <a:endParaRPr kumimoji="1" lang="ja-JP" altLang="en-US" dirty="0"/>
          </a:p>
        </p:txBody>
      </p:sp>
    </p:spTree>
    <p:extLst>
      <p:ext uri="{BB962C8B-B14F-4D97-AF65-F5344CB8AC3E}">
        <p14:creationId xmlns:p14="http://schemas.microsoft.com/office/powerpoint/2010/main" val="33243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046269-98C5-4C7F-A767-9B8651EB48AF}"/>
              </a:ext>
            </a:extLst>
          </p:cNvPr>
          <p:cNvSpPr>
            <a:spLocks noGrp="1"/>
          </p:cNvSpPr>
          <p:nvPr>
            <p:ph type="title"/>
          </p:nvPr>
        </p:nvSpPr>
        <p:spPr/>
        <p:txBody>
          <a:bodyPr/>
          <a:lstStyle/>
          <a:p>
            <a:r>
              <a:rPr kumimoji="1" lang="ja-JP" altLang="en-US" dirty="0"/>
              <a:t>研究対象</a:t>
            </a:r>
          </a:p>
        </p:txBody>
      </p:sp>
      <p:sp>
        <p:nvSpPr>
          <p:cNvPr id="5" name="コンテンツ プレースホルダー 4">
            <a:extLst>
              <a:ext uri="{FF2B5EF4-FFF2-40B4-BE49-F238E27FC236}">
                <a16:creationId xmlns:a16="http://schemas.microsoft.com/office/drawing/2014/main" id="{A4BEE079-B549-4DE5-8B4C-61AD1986A11C}"/>
              </a:ext>
            </a:extLst>
          </p:cNvPr>
          <p:cNvSpPr>
            <a:spLocks noGrp="1"/>
          </p:cNvSpPr>
          <p:nvPr>
            <p:ph idx="1"/>
          </p:nvPr>
        </p:nvSpPr>
        <p:spPr>
          <a:xfrm>
            <a:off x="204596" y="1092054"/>
            <a:ext cx="8734807" cy="5006531"/>
          </a:xfrm>
        </p:spPr>
        <p:txBody>
          <a:bodyPr/>
          <a:lstStyle/>
          <a:p>
            <a:r>
              <a:rPr kumimoji="1" lang="en-US" altLang="ja-JP" dirty="0">
                <a:solidFill>
                  <a:schemeClr val="accent1"/>
                </a:solidFill>
              </a:rPr>
              <a:t>US(Upper</a:t>
            </a:r>
            <a:r>
              <a:rPr kumimoji="1" lang="ja-JP" altLang="en-US" dirty="0">
                <a:solidFill>
                  <a:schemeClr val="accent1"/>
                </a:solidFill>
              </a:rPr>
              <a:t> </a:t>
            </a:r>
            <a:r>
              <a:rPr kumimoji="1" lang="en-US" altLang="ja-JP" dirty="0">
                <a:solidFill>
                  <a:schemeClr val="accent1"/>
                </a:solidFill>
              </a:rPr>
              <a:t>Scorpius)</a:t>
            </a:r>
            <a:r>
              <a:rPr kumimoji="1" lang="ja-JP" altLang="en-US" dirty="0">
                <a:solidFill>
                  <a:schemeClr val="accent1"/>
                </a:solidFill>
              </a:rPr>
              <a:t> </a:t>
            </a:r>
            <a:r>
              <a:rPr kumimoji="1" lang="en-US" altLang="ja-JP" dirty="0">
                <a:solidFill>
                  <a:schemeClr val="accent1"/>
                </a:solidFill>
              </a:rPr>
              <a:t>OB</a:t>
            </a:r>
            <a:r>
              <a:rPr kumimoji="1" lang="ja-JP" altLang="en-US" dirty="0">
                <a:solidFill>
                  <a:schemeClr val="accent1"/>
                </a:solidFill>
              </a:rPr>
              <a:t>アソシエーション</a:t>
            </a:r>
            <a:endParaRPr lang="en-US" altLang="ja-JP" sz="1400" dirty="0"/>
          </a:p>
          <a:p>
            <a:pPr marL="742950" lvl="1" indent="-285750">
              <a:buFont typeface="Arial" panose="020B0604020202020204" pitchFamily="34" charset="0"/>
              <a:buChar char="•"/>
            </a:pPr>
            <a:r>
              <a:rPr lang="en-US" altLang="ja-JP" sz="1800" dirty="0" err="1">
                <a:solidFill>
                  <a:schemeClr val="accent2"/>
                </a:solidFill>
              </a:rPr>
              <a:t>Sco</a:t>
            </a:r>
            <a:r>
              <a:rPr lang="en-US" altLang="ja-JP" sz="1800" dirty="0">
                <a:solidFill>
                  <a:schemeClr val="accent2"/>
                </a:solidFill>
              </a:rPr>
              <a:t>-Cen(Scorpius-Centaurus)</a:t>
            </a:r>
            <a:r>
              <a:rPr lang="ja-JP" altLang="en-US" sz="1800" dirty="0">
                <a:solidFill>
                  <a:schemeClr val="accent2"/>
                </a:solidFill>
              </a:rPr>
              <a:t> </a:t>
            </a:r>
            <a:r>
              <a:rPr lang="en-US" altLang="ja-JP" sz="1800" dirty="0">
                <a:solidFill>
                  <a:schemeClr val="accent2"/>
                </a:solidFill>
              </a:rPr>
              <a:t>OB</a:t>
            </a:r>
            <a:r>
              <a:rPr lang="ja-JP" altLang="en-US" sz="1800" dirty="0">
                <a:solidFill>
                  <a:schemeClr val="accent2"/>
                </a:solidFill>
              </a:rPr>
              <a:t>アソシエーション</a:t>
            </a:r>
            <a:r>
              <a:rPr lang="ja-JP" altLang="en-US" sz="1800" dirty="0"/>
              <a:t>のうち最も若い星の集団</a:t>
            </a:r>
            <a:endParaRPr lang="en-US" altLang="ja-JP" sz="1800" dirty="0"/>
          </a:p>
          <a:p>
            <a:pPr marL="742950" lvl="1" indent="-285750">
              <a:buFont typeface="Arial" panose="020B0604020202020204" pitchFamily="34" charset="0"/>
              <a:buChar char="•"/>
            </a:pPr>
            <a:r>
              <a:rPr lang="ja-JP" altLang="en-US" sz="1800" dirty="0"/>
              <a:t>距離約</a:t>
            </a:r>
            <a:r>
              <a:rPr lang="en-US" altLang="ja-JP" sz="1800" dirty="0"/>
              <a:t>120~160pc(</a:t>
            </a:r>
            <a:r>
              <a:rPr lang="ja-JP" altLang="en-US" sz="1800" dirty="0"/>
              <a:t>約</a:t>
            </a:r>
            <a:r>
              <a:rPr lang="en-US" altLang="ja-JP" sz="1800" dirty="0"/>
              <a:t>400~500</a:t>
            </a:r>
            <a:r>
              <a:rPr lang="ja-JP" altLang="en-US" sz="1800" dirty="0"/>
              <a:t>光年</a:t>
            </a:r>
            <a:r>
              <a:rPr lang="en-US" altLang="ja-JP" sz="1800" dirty="0"/>
              <a:t>)</a:t>
            </a:r>
            <a:r>
              <a:rPr lang="ja-JP" altLang="en-US" sz="1800" dirty="0"/>
              <a:t>、銀経銀緯</a:t>
            </a:r>
            <a:r>
              <a:rPr lang="en-US" altLang="ja-JP" sz="1800" dirty="0"/>
              <a:t>(340~360°,10</a:t>
            </a:r>
            <a:r>
              <a:rPr lang="ja-JP" altLang="en-US" sz="1800" dirty="0"/>
              <a:t>∼</a:t>
            </a:r>
            <a:r>
              <a:rPr lang="en-US" altLang="ja-JP" sz="1800" dirty="0"/>
              <a:t>30°)</a:t>
            </a:r>
          </a:p>
          <a:p>
            <a:pPr marL="742950" lvl="1" indent="-285750">
              <a:buFont typeface="Arial" panose="020B0604020202020204" pitchFamily="34" charset="0"/>
              <a:buChar char="•"/>
            </a:pPr>
            <a:r>
              <a:rPr lang="ja-JP" altLang="en-US" sz="1800" dirty="0"/>
              <a:t>年齢</a:t>
            </a:r>
            <a:r>
              <a:rPr lang="en-US" altLang="ja-JP" sz="1800" dirty="0"/>
              <a:t>1000±700</a:t>
            </a:r>
            <a:r>
              <a:rPr lang="ja-JP" altLang="en-US" sz="1800" dirty="0"/>
              <a:t>万年　　</a:t>
            </a:r>
            <a:r>
              <a:rPr lang="en-US" altLang="ja-JP" sz="1800" dirty="0"/>
              <a:t>(Pecaut</a:t>
            </a:r>
            <a:r>
              <a:rPr lang="ja-JP" altLang="en-US" sz="1800" dirty="0"/>
              <a:t> </a:t>
            </a:r>
            <a:r>
              <a:rPr lang="en-US" altLang="ja-JP" sz="1800" dirty="0"/>
              <a:t>and</a:t>
            </a:r>
            <a:r>
              <a:rPr lang="ja-JP" altLang="en-US" sz="1800" dirty="0"/>
              <a:t> </a:t>
            </a:r>
            <a:r>
              <a:rPr lang="en-US" altLang="ja-JP" sz="1800" dirty="0"/>
              <a:t>Mamajek.2016)</a:t>
            </a:r>
          </a:p>
          <a:p>
            <a:pPr marL="742950" lvl="1" indent="-285750">
              <a:buFont typeface="Arial" panose="020B0604020202020204" pitchFamily="34" charset="0"/>
              <a:buChar char="•"/>
            </a:pPr>
            <a:r>
              <a:rPr lang="ja-JP" altLang="en-US" sz="1800" dirty="0">
                <a:solidFill>
                  <a:schemeClr val="accent6"/>
                </a:solidFill>
              </a:rPr>
              <a:t>へびつかい座</a:t>
            </a:r>
            <a:r>
              <a:rPr lang="en-US" altLang="ja-JP" sz="1800" dirty="0">
                <a:solidFill>
                  <a:schemeClr val="accent6"/>
                </a:solidFill>
              </a:rPr>
              <a:t>ρ</a:t>
            </a:r>
            <a:r>
              <a:rPr lang="ja-JP" altLang="en-US" sz="1800" dirty="0">
                <a:solidFill>
                  <a:schemeClr val="accent6"/>
                </a:solidFill>
              </a:rPr>
              <a:t>分子雲</a:t>
            </a:r>
            <a:r>
              <a:rPr lang="en-US" altLang="ja-JP" sz="1800" dirty="0">
                <a:solidFill>
                  <a:schemeClr val="accent6"/>
                </a:solidFill>
              </a:rPr>
              <a:t>(</a:t>
            </a:r>
            <a:r>
              <a:rPr lang="en-US" altLang="ja-JP" sz="1800" dirty="0" err="1">
                <a:solidFill>
                  <a:schemeClr val="accent6"/>
                </a:solidFill>
              </a:rPr>
              <a:t>ρOph</a:t>
            </a:r>
            <a:r>
              <a:rPr lang="en-US" altLang="ja-JP" sz="1800" dirty="0">
                <a:solidFill>
                  <a:schemeClr val="accent6"/>
                </a:solidFill>
              </a:rPr>
              <a:t>)</a:t>
            </a:r>
            <a:r>
              <a:rPr lang="ja-JP" altLang="en-US" sz="1800" dirty="0"/>
              <a:t>を内包　　</a:t>
            </a:r>
            <a:r>
              <a:rPr lang="en-US" altLang="ja-JP" sz="1800" dirty="0"/>
              <a:t>(</a:t>
            </a:r>
            <a:r>
              <a:rPr lang="en-US" altLang="ja-JP" sz="1800" dirty="0" err="1"/>
              <a:t>F.Damiani</a:t>
            </a:r>
            <a:r>
              <a:rPr lang="ja-JP" altLang="en-US" sz="1800" dirty="0"/>
              <a:t> </a:t>
            </a:r>
            <a:r>
              <a:rPr lang="en-US" altLang="ja-JP" sz="1800" dirty="0"/>
              <a:t>et</a:t>
            </a:r>
            <a:r>
              <a:rPr lang="ja-JP" altLang="en-US" sz="1800" dirty="0"/>
              <a:t> </a:t>
            </a:r>
            <a:r>
              <a:rPr lang="en-US" altLang="ja-JP" sz="1800" dirty="0"/>
              <a:t>al.2018)</a:t>
            </a:r>
            <a:r>
              <a:rPr lang="ja-JP" altLang="en-US" sz="1800" dirty="0"/>
              <a:t>　　</a:t>
            </a:r>
            <a:endParaRPr lang="en-US" altLang="ja-JP" sz="1800" dirty="0"/>
          </a:p>
          <a:p>
            <a:pPr marL="742950" lvl="1" indent="-285750">
              <a:buFont typeface="Arial" panose="020B0604020202020204" pitchFamily="34" charset="0"/>
              <a:buChar char="•"/>
            </a:pPr>
            <a:endParaRPr lang="en-US" altLang="ja-JP" sz="1800" dirty="0"/>
          </a:p>
        </p:txBody>
      </p:sp>
      <p:sp>
        <p:nvSpPr>
          <p:cNvPr id="3" name="日付プレースホルダー 2">
            <a:extLst>
              <a:ext uri="{FF2B5EF4-FFF2-40B4-BE49-F238E27FC236}">
                <a16:creationId xmlns:a16="http://schemas.microsoft.com/office/drawing/2014/main" id="{6DF11870-098C-4E4E-B5BF-39D3B9274371}"/>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4" name="スライド番号プレースホルダー 3">
            <a:extLst>
              <a:ext uri="{FF2B5EF4-FFF2-40B4-BE49-F238E27FC236}">
                <a16:creationId xmlns:a16="http://schemas.microsoft.com/office/drawing/2014/main" id="{56812FAD-72C6-4940-8417-918063D07448}"/>
              </a:ext>
            </a:extLst>
          </p:cNvPr>
          <p:cNvSpPr>
            <a:spLocks noGrp="1"/>
          </p:cNvSpPr>
          <p:nvPr>
            <p:ph type="sldNum" sz="quarter" idx="12"/>
          </p:nvPr>
        </p:nvSpPr>
        <p:spPr/>
        <p:txBody>
          <a:bodyPr/>
          <a:lstStyle/>
          <a:p>
            <a:fld id="{23AA0947-152D-42B7-9DD5-BF55467BEFCA}" type="slidenum">
              <a:rPr kumimoji="1" lang="ja-JP" altLang="en-US" smtClean="0"/>
              <a:t>7</a:t>
            </a:fld>
            <a:endParaRPr kumimoji="1" lang="ja-JP" altLang="en-US" dirty="0"/>
          </a:p>
        </p:txBody>
      </p:sp>
      <p:pic>
        <p:nvPicPr>
          <p:cNvPr id="6" name="図 5" descr="スクリーンショット 2019-01-29 16.03.02.png">
            <a:extLst>
              <a:ext uri="{FF2B5EF4-FFF2-40B4-BE49-F238E27FC236}">
                <a16:creationId xmlns:a16="http://schemas.microsoft.com/office/drawing/2014/main" id="{B71D6A79-7E6D-44DF-8F4D-D8DACA5CD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38" y="2830294"/>
            <a:ext cx="7073925" cy="3526057"/>
          </a:xfrm>
          <a:prstGeom prst="rect">
            <a:avLst/>
          </a:prstGeom>
        </p:spPr>
      </p:pic>
      <p:sp>
        <p:nvSpPr>
          <p:cNvPr id="8" name="正方形/長方形 7">
            <a:extLst>
              <a:ext uri="{FF2B5EF4-FFF2-40B4-BE49-F238E27FC236}">
                <a16:creationId xmlns:a16="http://schemas.microsoft.com/office/drawing/2014/main" id="{2F12932A-B3D7-46AB-BF95-0C7500EF1927}"/>
              </a:ext>
            </a:extLst>
          </p:cNvPr>
          <p:cNvSpPr/>
          <p:nvPr/>
        </p:nvSpPr>
        <p:spPr>
          <a:xfrm>
            <a:off x="4218637" y="3865315"/>
            <a:ext cx="2129911" cy="899084"/>
          </a:xfrm>
          <a:prstGeom prst="rect">
            <a:avLst/>
          </a:prstGeom>
          <a:noFill/>
          <a:ln w="31750">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08A8D01-6CCF-4A6C-B363-FCA29E862EF2}"/>
              </a:ext>
            </a:extLst>
          </p:cNvPr>
          <p:cNvSpPr/>
          <p:nvPr/>
        </p:nvSpPr>
        <p:spPr>
          <a:xfrm>
            <a:off x="4218637" y="3877650"/>
            <a:ext cx="522695" cy="502246"/>
          </a:xfrm>
          <a:prstGeom prst="rect">
            <a:avLst/>
          </a:prstGeom>
          <a:noFill/>
          <a:ln w="3175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9AA7B83-1863-49D4-9ED8-62C302BD0295}"/>
              </a:ext>
            </a:extLst>
          </p:cNvPr>
          <p:cNvSpPr txBox="1"/>
          <p:nvPr/>
        </p:nvSpPr>
        <p:spPr>
          <a:xfrm>
            <a:off x="3548867" y="3500190"/>
            <a:ext cx="2964297" cy="382955"/>
          </a:xfrm>
          <a:prstGeom prst="rect">
            <a:avLst/>
          </a:prstGeom>
          <a:noFill/>
        </p:spPr>
        <p:txBody>
          <a:bodyPr wrap="square" rtlCol="0">
            <a:spAutoFit/>
          </a:bodyPr>
          <a:lstStyle/>
          <a:p>
            <a:r>
              <a:rPr kumimoji="1" lang="en-US" altLang="ja-JP" dirty="0">
                <a:solidFill>
                  <a:schemeClr val="accent1"/>
                </a:solidFill>
              </a:rPr>
              <a:t>US</a:t>
            </a:r>
            <a:r>
              <a:rPr kumimoji="1" lang="ja-JP" altLang="en-US" dirty="0">
                <a:solidFill>
                  <a:schemeClr val="accent1"/>
                </a:solidFill>
              </a:rPr>
              <a:t> </a:t>
            </a:r>
            <a:r>
              <a:rPr kumimoji="1" lang="en-US" altLang="ja-JP" dirty="0">
                <a:solidFill>
                  <a:schemeClr val="accent1"/>
                </a:solidFill>
              </a:rPr>
              <a:t>OB</a:t>
            </a:r>
            <a:r>
              <a:rPr kumimoji="1" lang="ja-JP" altLang="en-US" dirty="0">
                <a:solidFill>
                  <a:schemeClr val="accent1"/>
                </a:solidFill>
              </a:rPr>
              <a:t>アソシエーション</a:t>
            </a:r>
          </a:p>
        </p:txBody>
      </p:sp>
      <p:sp>
        <p:nvSpPr>
          <p:cNvPr id="11" name="テキスト ボックス 10">
            <a:extLst>
              <a:ext uri="{FF2B5EF4-FFF2-40B4-BE49-F238E27FC236}">
                <a16:creationId xmlns:a16="http://schemas.microsoft.com/office/drawing/2014/main" id="{7A7F2CEB-D788-427B-8A9D-7143C92BFC6B}"/>
              </a:ext>
            </a:extLst>
          </p:cNvPr>
          <p:cNvSpPr txBox="1"/>
          <p:nvPr/>
        </p:nvSpPr>
        <p:spPr>
          <a:xfrm>
            <a:off x="4100358" y="4830687"/>
            <a:ext cx="3561649" cy="382955"/>
          </a:xfrm>
          <a:prstGeom prst="rect">
            <a:avLst/>
          </a:prstGeom>
          <a:noFill/>
        </p:spPr>
        <p:txBody>
          <a:bodyPr wrap="square" rtlCol="0">
            <a:spAutoFit/>
          </a:bodyPr>
          <a:lstStyle/>
          <a:p>
            <a:r>
              <a:rPr kumimoji="1" lang="en-US" altLang="ja-JP" dirty="0" err="1">
                <a:solidFill>
                  <a:schemeClr val="accent2"/>
                </a:solidFill>
              </a:rPr>
              <a:t>Sco</a:t>
            </a:r>
            <a:r>
              <a:rPr kumimoji="1" lang="en-US" altLang="ja-JP" dirty="0">
                <a:solidFill>
                  <a:schemeClr val="accent2"/>
                </a:solidFill>
              </a:rPr>
              <a:t>-Cen</a:t>
            </a:r>
            <a:r>
              <a:rPr kumimoji="1" lang="ja-JP" altLang="en-US" dirty="0">
                <a:solidFill>
                  <a:schemeClr val="accent2"/>
                </a:solidFill>
              </a:rPr>
              <a:t> </a:t>
            </a:r>
            <a:r>
              <a:rPr kumimoji="1" lang="en-US" altLang="ja-JP" dirty="0">
                <a:solidFill>
                  <a:schemeClr val="accent2"/>
                </a:solidFill>
              </a:rPr>
              <a:t>OB</a:t>
            </a:r>
            <a:r>
              <a:rPr kumimoji="1" lang="ja-JP" altLang="en-US" dirty="0">
                <a:solidFill>
                  <a:schemeClr val="accent2"/>
                </a:solidFill>
              </a:rPr>
              <a:t>アソシエーション</a:t>
            </a:r>
          </a:p>
        </p:txBody>
      </p:sp>
      <p:sp>
        <p:nvSpPr>
          <p:cNvPr id="10" name="テキスト ボックス 9">
            <a:extLst>
              <a:ext uri="{FF2B5EF4-FFF2-40B4-BE49-F238E27FC236}">
                <a16:creationId xmlns:a16="http://schemas.microsoft.com/office/drawing/2014/main" id="{3C973AEB-67E5-47E6-BFFA-B86716E1C281}"/>
              </a:ext>
            </a:extLst>
          </p:cNvPr>
          <p:cNvSpPr txBox="1"/>
          <p:nvPr/>
        </p:nvSpPr>
        <p:spPr>
          <a:xfrm>
            <a:off x="5487084" y="6041350"/>
            <a:ext cx="3370962" cy="369332"/>
          </a:xfrm>
          <a:prstGeom prst="rect">
            <a:avLst/>
          </a:prstGeom>
          <a:noFill/>
        </p:spPr>
        <p:txBody>
          <a:bodyPr wrap="square" rtlCol="0">
            <a:spAutoFit/>
          </a:bodyPr>
          <a:lstStyle/>
          <a:p>
            <a:r>
              <a:rPr kumimoji="1" lang="ja-JP" altLang="en-US" dirty="0"/>
              <a:t>↑</a:t>
            </a:r>
            <a:r>
              <a:rPr kumimoji="1" lang="en-US" altLang="ja-JP" dirty="0"/>
              <a:t>Gaia</a:t>
            </a:r>
            <a:r>
              <a:rPr kumimoji="1" lang="ja-JP" altLang="en-US" dirty="0"/>
              <a:t>で観測された天の川銀河</a:t>
            </a:r>
          </a:p>
        </p:txBody>
      </p:sp>
      <p:sp>
        <p:nvSpPr>
          <p:cNvPr id="12" name="楕円 11">
            <a:extLst>
              <a:ext uri="{FF2B5EF4-FFF2-40B4-BE49-F238E27FC236}">
                <a16:creationId xmlns:a16="http://schemas.microsoft.com/office/drawing/2014/main" id="{2A4CCEB2-7915-4F91-8D2D-E4046036B378}"/>
              </a:ext>
            </a:extLst>
          </p:cNvPr>
          <p:cNvSpPr/>
          <p:nvPr/>
        </p:nvSpPr>
        <p:spPr>
          <a:xfrm>
            <a:off x="4390202" y="4104716"/>
            <a:ext cx="181798" cy="17881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553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CAC6A-E791-4D9E-99BF-4FB37932EED6}"/>
              </a:ext>
            </a:extLst>
          </p:cNvPr>
          <p:cNvSpPr>
            <a:spLocks noGrp="1"/>
          </p:cNvSpPr>
          <p:nvPr>
            <p:ph type="title"/>
          </p:nvPr>
        </p:nvSpPr>
        <p:spPr/>
        <p:txBody>
          <a:bodyPr/>
          <a:lstStyle/>
          <a:p>
            <a:r>
              <a:rPr kumimoji="1" lang="en-US" altLang="ja-JP" dirty="0"/>
              <a:t>US</a:t>
            </a:r>
            <a:r>
              <a:rPr lang="ja-JP" altLang="en-US" dirty="0"/>
              <a:t>のサンプル</a:t>
            </a:r>
            <a:endParaRPr kumimoji="1" lang="ja-JP" altLang="en-US" dirty="0"/>
          </a:p>
        </p:txBody>
      </p:sp>
      <p:sp>
        <p:nvSpPr>
          <p:cNvPr id="3" name="コンテンツ プレースホルダー 2">
            <a:extLst>
              <a:ext uri="{FF2B5EF4-FFF2-40B4-BE49-F238E27FC236}">
                <a16:creationId xmlns:a16="http://schemas.microsoft.com/office/drawing/2014/main" id="{FD84213C-E07E-4D50-8031-38FA5C542040}"/>
              </a:ext>
            </a:extLst>
          </p:cNvPr>
          <p:cNvSpPr>
            <a:spLocks noGrp="1"/>
          </p:cNvSpPr>
          <p:nvPr>
            <p:ph idx="1"/>
          </p:nvPr>
        </p:nvSpPr>
        <p:spPr/>
        <p:txBody>
          <a:bodyPr/>
          <a:lstStyle/>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858E2A47-5528-4D39-84A8-36AF7242CB5F}"/>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スライド番号プレースホルダー 4">
            <a:extLst>
              <a:ext uri="{FF2B5EF4-FFF2-40B4-BE49-F238E27FC236}">
                <a16:creationId xmlns:a16="http://schemas.microsoft.com/office/drawing/2014/main" id="{008A2644-064C-433A-9134-FE43C01830FE}"/>
              </a:ext>
            </a:extLst>
          </p:cNvPr>
          <p:cNvSpPr>
            <a:spLocks noGrp="1"/>
          </p:cNvSpPr>
          <p:nvPr>
            <p:ph type="sldNum" sz="quarter" idx="12"/>
          </p:nvPr>
        </p:nvSpPr>
        <p:spPr/>
        <p:txBody>
          <a:bodyPr/>
          <a:lstStyle/>
          <a:p>
            <a:fld id="{23AA0947-152D-42B7-9DD5-BF55467BEFCA}" type="slidenum">
              <a:rPr kumimoji="1" lang="ja-JP" altLang="en-US" smtClean="0"/>
              <a:t>8</a:t>
            </a:fld>
            <a:endParaRPr kumimoji="1" lang="ja-JP" altLang="en-US"/>
          </a:p>
        </p:txBody>
      </p:sp>
      <p:sp>
        <p:nvSpPr>
          <p:cNvPr id="8" name="テキスト ボックス 7">
            <a:extLst>
              <a:ext uri="{FF2B5EF4-FFF2-40B4-BE49-F238E27FC236}">
                <a16:creationId xmlns:a16="http://schemas.microsoft.com/office/drawing/2014/main" id="{8FBA91DB-7961-4C52-9FE8-284B5BEF2919}"/>
              </a:ext>
            </a:extLst>
          </p:cNvPr>
          <p:cNvSpPr txBox="1"/>
          <p:nvPr/>
        </p:nvSpPr>
        <p:spPr>
          <a:xfrm>
            <a:off x="201167" y="931950"/>
            <a:ext cx="7910866" cy="1938992"/>
          </a:xfrm>
          <a:prstGeom prst="rect">
            <a:avLst/>
          </a:prstGeom>
          <a:noFill/>
        </p:spPr>
        <p:txBody>
          <a:bodyPr wrap="square" rtlCol="0">
            <a:spAutoFit/>
          </a:bodyPr>
          <a:lstStyle/>
          <a:p>
            <a:r>
              <a:rPr kumimoji="1" lang="en-US" altLang="ja-JP" sz="2400" dirty="0"/>
              <a:t>US</a:t>
            </a:r>
            <a:r>
              <a:rPr kumimoji="1" lang="ja-JP" altLang="en-US" sz="2400" dirty="0"/>
              <a:t> </a:t>
            </a:r>
            <a:r>
              <a:rPr kumimoji="1" lang="en-US" altLang="ja-JP" sz="2400" dirty="0"/>
              <a:t>OB</a:t>
            </a:r>
            <a:r>
              <a:rPr kumimoji="1" lang="ja-JP" altLang="en-US" sz="2400" dirty="0"/>
              <a:t>アソシエーションを大きく覆う形でデータを選ぶ</a:t>
            </a:r>
            <a:endParaRPr kumimoji="1" lang="en-US" altLang="ja-JP" sz="2400" dirty="0"/>
          </a:p>
          <a:p>
            <a:endParaRPr kumimoji="1" lang="en-US" altLang="ja-JP" sz="2400" dirty="0"/>
          </a:p>
          <a:p>
            <a:r>
              <a:rPr kumimoji="1" lang="ja-JP" altLang="en-US" sz="2400" dirty="0"/>
              <a:t>銀経銀緯</a:t>
            </a:r>
            <a:r>
              <a:rPr kumimoji="1" lang="en-US" altLang="ja-JP" sz="2400" dirty="0"/>
              <a:t>(</a:t>
            </a:r>
            <a:r>
              <a:rPr kumimoji="1" lang="en-US" altLang="ja-JP" sz="2400" dirty="0" err="1"/>
              <a:t>l,b</a:t>
            </a:r>
            <a:r>
              <a:rPr kumimoji="1" lang="en-US" altLang="ja-JP" sz="2400" dirty="0"/>
              <a:t>)=(340~360/deg</a:t>
            </a:r>
            <a:r>
              <a:rPr kumimoji="1" lang="ja-JP" altLang="en-US" sz="2400" dirty="0"/>
              <a:t> </a:t>
            </a:r>
            <a:r>
              <a:rPr kumimoji="1" lang="en-US" altLang="ja-JP" sz="2400" dirty="0"/>
              <a:t>,</a:t>
            </a:r>
            <a:r>
              <a:rPr kumimoji="1" lang="ja-JP" altLang="en-US" sz="2400" dirty="0"/>
              <a:t> </a:t>
            </a:r>
            <a:r>
              <a:rPr kumimoji="1" lang="en-US" altLang="ja-JP" sz="2400" dirty="0"/>
              <a:t>8~30/deg)</a:t>
            </a:r>
          </a:p>
          <a:p>
            <a:r>
              <a:rPr kumimoji="1" lang="ja-JP" altLang="en-US" sz="2400" dirty="0"/>
              <a:t>年周視差</a:t>
            </a:r>
            <a:r>
              <a:rPr kumimoji="1" lang="en-US" altLang="ja-JP" sz="2400" dirty="0"/>
              <a:t>(</a:t>
            </a:r>
            <a:r>
              <a:rPr kumimoji="1" lang="ja-JP" altLang="en-US" sz="2400" dirty="0"/>
              <a:t>　 </a:t>
            </a:r>
            <a:r>
              <a:rPr kumimoji="1" lang="en-US" altLang="ja-JP" sz="2400" dirty="0"/>
              <a:t>)=(5.5~8.5/mas)</a:t>
            </a:r>
            <a:r>
              <a:rPr kumimoji="1" lang="ja-JP" altLang="en-US" sz="2400" dirty="0"/>
              <a:t>　</a:t>
            </a:r>
            <a:endParaRPr kumimoji="1" lang="en-US" altLang="ja-JP" sz="2400" dirty="0"/>
          </a:p>
          <a:p>
            <a:r>
              <a:rPr kumimoji="1" lang="ja-JP" altLang="en-US" sz="2400" dirty="0"/>
              <a:t>　</a:t>
            </a:r>
            <a:r>
              <a:rPr kumimoji="1" lang="en-US" altLang="ja-JP" sz="2400" dirty="0"/>
              <a:t>※</a:t>
            </a:r>
            <a:r>
              <a:rPr kumimoji="1" lang="ja-JP" altLang="en-US" sz="2400" dirty="0"/>
              <a:t>年周視差は距離に対応している　～</a:t>
            </a:r>
            <a:r>
              <a:rPr kumimoji="1" lang="en-US" altLang="ja-JP" sz="2400" dirty="0"/>
              <a:t>(d)=(118~181/pc)</a:t>
            </a:r>
            <a:endParaRPr kumimoji="1" lang="ja-JP" altLang="en-US" sz="2400" dirty="0"/>
          </a:p>
        </p:txBody>
      </p:sp>
      <p:pic>
        <p:nvPicPr>
          <p:cNvPr id="11" name="Picture 12" descr="\begin{align*}&#10;  \textcolor[rgb]{1,1,1}{\varpi}&#10;\end{align*}">
            <a:hlinkClick r:id="rId2"/>
            <a:extLst>
              <a:ext uri="{FF2B5EF4-FFF2-40B4-BE49-F238E27FC236}">
                <a16:creationId xmlns:a16="http://schemas.microsoft.com/office/drawing/2014/main" id="{46BC8D24-341B-4759-AAEC-D28E9EE85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184" y="2231756"/>
            <a:ext cx="290468" cy="162839"/>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a:extLst>
              <a:ext uri="{FF2B5EF4-FFF2-40B4-BE49-F238E27FC236}">
                <a16:creationId xmlns:a16="http://schemas.microsoft.com/office/drawing/2014/main" id="{7F9B21FD-7B0A-44CC-AF6C-A4D9AD585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900" y="3013455"/>
            <a:ext cx="6949340" cy="3342896"/>
          </a:xfrm>
          <a:prstGeom prst="rect">
            <a:avLst/>
          </a:prstGeom>
        </p:spPr>
      </p:pic>
    </p:spTree>
    <p:extLst>
      <p:ext uri="{BB962C8B-B14F-4D97-AF65-F5344CB8AC3E}">
        <p14:creationId xmlns:p14="http://schemas.microsoft.com/office/powerpoint/2010/main" val="307526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8D75D8-947B-4B3E-8284-3363768E88E0}"/>
              </a:ext>
            </a:extLst>
          </p:cNvPr>
          <p:cNvSpPr>
            <a:spLocks noGrp="1"/>
          </p:cNvSpPr>
          <p:nvPr>
            <p:ph type="title"/>
          </p:nvPr>
        </p:nvSpPr>
        <p:spPr/>
        <p:txBody>
          <a:bodyPr/>
          <a:lstStyle/>
          <a:p>
            <a:r>
              <a:rPr lang="ja-JP" altLang="en-US" dirty="0"/>
              <a:t>フィルタリング</a:t>
            </a:r>
            <a:r>
              <a:rPr lang="en-US" altLang="ja-JP" dirty="0"/>
              <a:t>1</a:t>
            </a:r>
            <a:endParaRPr kumimoji="1" lang="ja-JP" altLang="en-US" dirty="0"/>
          </a:p>
        </p:txBody>
      </p:sp>
      <p:sp>
        <p:nvSpPr>
          <p:cNvPr id="4" name="日付プレースホルダー 3">
            <a:extLst>
              <a:ext uri="{FF2B5EF4-FFF2-40B4-BE49-F238E27FC236}">
                <a16:creationId xmlns:a16="http://schemas.microsoft.com/office/drawing/2014/main" id="{B6812867-F138-4FA3-B4FD-4467FC81B5DD}"/>
              </a:ext>
            </a:extLst>
          </p:cNvPr>
          <p:cNvSpPr>
            <a:spLocks noGrp="1"/>
          </p:cNvSpPr>
          <p:nvPr>
            <p:ph type="dt" sz="half" idx="10"/>
          </p:nvPr>
        </p:nvSpPr>
        <p:spPr/>
        <p:txBody>
          <a:bodyPr/>
          <a:lstStyle/>
          <a:p>
            <a:fld id="{F8C934B1-1F0C-4EC0-A468-8FAE6A6341B4}" type="datetime1">
              <a:rPr kumimoji="1" lang="ja-JP" altLang="en-US" smtClean="0"/>
              <a:t>2019/10/17</a:t>
            </a:fld>
            <a:endParaRPr kumimoji="1" lang="ja-JP" altLang="en-US"/>
          </a:p>
        </p:txBody>
      </p:sp>
      <p:sp>
        <p:nvSpPr>
          <p:cNvPr id="5" name="スライド番号プレースホルダー 4">
            <a:extLst>
              <a:ext uri="{FF2B5EF4-FFF2-40B4-BE49-F238E27FC236}">
                <a16:creationId xmlns:a16="http://schemas.microsoft.com/office/drawing/2014/main" id="{4CD4C247-7227-41E2-845A-47D501CEE1DA}"/>
              </a:ext>
            </a:extLst>
          </p:cNvPr>
          <p:cNvSpPr>
            <a:spLocks noGrp="1"/>
          </p:cNvSpPr>
          <p:nvPr>
            <p:ph type="sldNum" sz="quarter" idx="12"/>
          </p:nvPr>
        </p:nvSpPr>
        <p:spPr/>
        <p:txBody>
          <a:bodyPr/>
          <a:lstStyle/>
          <a:p>
            <a:fld id="{23AA0947-152D-42B7-9DD5-BF55467BEFCA}" type="slidenum">
              <a:rPr kumimoji="1" lang="ja-JP" altLang="en-US" smtClean="0"/>
              <a:t>9</a:t>
            </a:fld>
            <a:endParaRPr kumimoji="1" lang="ja-JP" altLang="en-US"/>
          </a:p>
        </p:txBody>
      </p:sp>
      <p:sp>
        <p:nvSpPr>
          <p:cNvPr id="6" name="テキスト ボックス 5">
            <a:extLst>
              <a:ext uri="{FF2B5EF4-FFF2-40B4-BE49-F238E27FC236}">
                <a16:creationId xmlns:a16="http://schemas.microsoft.com/office/drawing/2014/main" id="{1A8499EA-241D-4C6F-A486-A91BA0C5F230}"/>
              </a:ext>
            </a:extLst>
          </p:cNvPr>
          <p:cNvSpPr txBox="1"/>
          <p:nvPr/>
        </p:nvSpPr>
        <p:spPr>
          <a:xfrm>
            <a:off x="201167" y="949967"/>
            <a:ext cx="8624099" cy="4893647"/>
          </a:xfrm>
          <a:prstGeom prst="rect">
            <a:avLst/>
          </a:prstGeom>
          <a:noFill/>
        </p:spPr>
        <p:txBody>
          <a:bodyPr wrap="square" rtlCol="0">
            <a:spAutoFit/>
          </a:bodyPr>
          <a:lstStyle/>
          <a:p>
            <a:r>
              <a:rPr kumimoji="1" lang="ja-JP" altLang="en-US" sz="2000" dirty="0"/>
              <a:t>解析のために領域内のサンプルにフィルタリングを行い、精度の良いサンプルを選ぶ</a:t>
            </a:r>
            <a:endParaRPr kumimoji="1" lang="en-US" altLang="ja-JP" sz="2000" dirty="0"/>
          </a:p>
          <a:p>
            <a:r>
              <a:rPr kumimoji="1" lang="en-US" altLang="ja-JP" sz="2400" dirty="0">
                <a:solidFill>
                  <a:schemeClr val="accent1"/>
                </a:solidFill>
              </a:rPr>
              <a:t>Ⅰ:</a:t>
            </a:r>
            <a:r>
              <a:rPr kumimoji="1" lang="ja-JP" altLang="en-US" sz="2400" dirty="0">
                <a:solidFill>
                  <a:schemeClr val="accent1"/>
                </a:solidFill>
              </a:rPr>
              <a:t>フィルターなし</a:t>
            </a:r>
            <a:endParaRPr kumimoji="1" lang="en-US" altLang="ja-JP" sz="2000" dirty="0"/>
          </a:p>
          <a:p>
            <a:pPr lvl="1"/>
            <a:endParaRPr kumimoji="1" lang="en-US" altLang="ja-JP" sz="2000" dirty="0"/>
          </a:p>
          <a:p>
            <a:r>
              <a:rPr kumimoji="1" lang="en-US" altLang="ja-JP" sz="2400" dirty="0">
                <a:solidFill>
                  <a:schemeClr val="accent1"/>
                </a:solidFill>
              </a:rPr>
              <a:t>Ⅱ:Gaia</a:t>
            </a:r>
            <a:r>
              <a:rPr kumimoji="1" lang="ja-JP" altLang="en-US" sz="2400" dirty="0">
                <a:solidFill>
                  <a:schemeClr val="accent1"/>
                </a:solidFill>
              </a:rPr>
              <a:t> </a:t>
            </a:r>
            <a:r>
              <a:rPr kumimoji="1" lang="en-US" altLang="ja-JP" sz="2400" dirty="0">
                <a:solidFill>
                  <a:schemeClr val="accent1"/>
                </a:solidFill>
              </a:rPr>
              <a:t>DR2</a:t>
            </a:r>
            <a:r>
              <a:rPr kumimoji="1" lang="ja-JP" altLang="en-US" sz="2400" dirty="0">
                <a:solidFill>
                  <a:schemeClr val="accent1"/>
                </a:solidFill>
              </a:rPr>
              <a:t>推奨フィルター</a:t>
            </a:r>
            <a:r>
              <a:rPr kumimoji="1" lang="en-US" altLang="ja-JP" sz="2400" dirty="0">
                <a:solidFill>
                  <a:schemeClr val="accent1"/>
                </a:solidFill>
              </a:rPr>
              <a:t>(HR</a:t>
            </a:r>
            <a:r>
              <a:rPr kumimoji="1" lang="ja-JP" altLang="en-US" sz="2400" dirty="0">
                <a:solidFill>
                  <a:schemeClr val="accent1"/>
                </a:solidFill>
              </a:rPr>
              <a:t>図作成用</a:t>
            </a:r>
            <a:r>
              <a:rPr kumimoji="1" lang="en-US" altLang="ja-JP" sz="2400" dirty="0">
                <a:solidFill>
                  <a:schemeClr val="accent1"/>
                </a:solidFill>
              </a:rPr>
              <a:t>)</a:t>
            </a:r>
          </a:p>
          <a:p>
            <a:pPr marL="800100" lvl="1" indent="-342900">
              <a:buFont typeface="Arial" panose="020B0604020202020204" pitchFamily="34" charset="0"/>
              <a:buChar char="•"/>
            </a:pPr>
            <a:r>
              <a:rPr kumimoji="1" lang="ja-JP" altLang="en-US" sz="2000" dirty="0"/>
              <a:t>年周視差の相対誤差が</a:t>
            </a:r>
            <a:r>
              <a:rPr kumimoji="1" lang="en-US" altLang="ja-JP" sz="2000" dirty="0"/>
              <a:t>10%</a:t>
            </a:r>
            <a:r>
              <a:rPr kumimoji="1" lang="ja-JP" altLang="en-US" sz="2000" dirty="0"/>
              <a:t>以下：</a:t>
            </a:r>
            <a:endParaRPr kumimoji="1" lang="en-US" altLang="ja-JP" sz="2000" dirty="0"/>
          </a:p>
          <a:p>
            <a:pPr marL="800100" lvl="1" indent="-342900">
              <a:buFont typeface="Arial" panose="020B0604020202020204" pitchFamily="34" charset="0"/>
              <a:buChar char="•"/>
            </a:pPr>
            <a:r>
              <a:rPr kumimoji="1" lang="ja-JP" altLang="en-US" sz="2000" dirty="0"/>
              <a:t>観測回数が</a:t>
            </a:r>
            <a:r>
              <a:rPr kumimoji="1" lang="en-US" altLang="ja-JP" sz="2000" dirty="0"/>
              <a:t>9</a:t>
            </a:r>
            <a:r>
              <a:rPr kumimoji="1" lang="ja-JP" altLang="en-US" sz="2000" dirty="0"/>
              <a:t>回以上</a:t>
            </a:r>
            <a:endParaRPr kumimoji="1" lang="en-US" altLang="ja-JP" sz="2000" dirty="0"/>
          </a:p>
          <a:p>
            <a:pPr marL="800100" lvl="1" indent="-342900">
              <a:buFont typeface="Arial" panose="020B0604020202020204" pitchFamily="34" charset="0"/>
              <a:buChar char="•"/>
            </a:pPr>
            <a:r>
              <a:rPr kumimoji="1" lang="en-US" altLang="ja-JP" sz="2000" dirty="0"/>
              <a:t>G-band</a:t>
            </a:r>
            <a:r>
              <a:rPr kumimoji="1" lang="ja-JP" altLang="en-US" sz="2000" dirty="0"/>
              <a:t>の明るさの相対誤差が</a:t>
            </a:r>
            <a:r>
              <a:rPr kumimoji="1" lang="en-US" altLang="ja-JP" sz="2000" dirty="0"/>
              <a:t>2%</a:t>
            </a:r>
            <a:r>
              <a:rPr kumimoji="1" lang="ja-JP" altLang="en-US" sz="2000" dirty="0"/>
              <a:t>以下、色に対しては</a:t>
            </a:r>
            <a:r>
              <a:rPr kumimoji="1" lang="en-US" altLang="ja-JP" sz="2000" dirty="0"/>
              <a:t>5%</a:t>
            </a:r>
            <a:r>
              <a:rPr kumimoji="1" lang="ja-JP" altLang="en-US" sz="2000" dirty="0"/>
              <a:t>以下</a:t>
            </a:r>
            <a:endParaRPr kumimoji="1" lang="en-US" altLang="ja-JP" sz="2000" dirty="0"/>
          </a:p>
          <a:p>
            <a:pPr marL="800100" lvl="1" indent="-342900">
              <a:buFont typeface="Arial" panose="020B0604020202020204" pitchFamily="34" charset="0"/>
              <a:buChar char="•"/>
            </a:pPr>
            <a:r>
              <a:rPr kumimoji="1" lang="en-US" altLang="ja-JP" sz="2000" dirty="0" err="1"/>
              <a:t>color_excess</a:t>
            </a:r>
            <a:r>
              <a:rPr kumimoji="1" lang="ja-JP" altLang="en-US" sz="2000" dirty="0"/>
              <a:t> フィルター：背景光の影響が大きいサンプルをはじく</a:t>
            </a:r>
            <a:endParaRPr kumimoji="1" lang="en-US" altLang="ja-JP" sz="2000" dirty="0"/>
          </a:p>
          <a:p>
            <a:pPr marL="800100" lvl="1" indent="-342900">
              <a:buFont typeface="Arial" panose="020B0604020202020204" pitchFamily="34" charset="0"/>
              <a:buChar char="•"/>
            </a:pPr>
            <a:endParaRPr kumimoji="1" lang="en-US" altLang="ja-JP" sz="2000" dirty="0"/>
          </a:p>
          <a:p>
            <a:pPr marL="800100" lvl="1" indent="-342900">
              <a:buFont typeface="Arial" panose="020B0604020202020204" pitchFamily="34" charset="0"/>
              <a:buChar char="•"/>
            </a:pPr>
            <a:endParaRPr kumimoji="1" lang="en-US" altLang="ja-JP" sz="2000" dirty="0"/>
          </a:p>
          <a:p>
            <a:r>
              <a:rPr kumimoji="1" lang="en-US" altLang="ja-JP" sz="2400" dirty="0">
                <a:solidFill>
                  <a:schemeClr val="accent1"/>
                </a:solidFill>
              </a:rPr>
              <a:t>Ⅲ:</a:t>
            </a:r>
            <a:r>
              <a:rPr kumimoji="1" lang="ja-JP" altLang="en-US" sz="2400" dirty="0">
                <a:solidFill>
                  <a:schemeClr val="accent1"/>
                </a:solidFill>
              </a:rPr>
              <a:t>採用したフィルター</a:t>
            </a:r>
            <a:endParaRPr kumimoji="1" lang="en-US" altLang="ja-JP" sz="2400" dirty="0">
              <a:solidFill>
                <a:schemeClr val="accent1"/>
              </a:solidFill>
            </a:endParaRPr>
          </a:p>
          <a:p>
            <a:pPr marL="800100" lvl="1" indent="-342900">
              <a:buFont typeface="Arial" panose="020B0604020202020204" pitchFamily="34" charset="0"/>
              <a:buChar char="•"/>
            </a:pPr>
            <a:r>
              <a:rPr kumimoji="1" lang="ja-JP" altLang="en-US" sz="2000" dirty="0"/>
              <a:t>年周視差の相対誤差が</a:t>
            </a:r>
            <a:r>
              <a:rPr kumimoji="1" lang="en-US" altLang="ja-JP" sz="2000" dirty="0">
                <a:solidFill>
                  <a:schemeClr val="accent6"/>
                </a:solidFill>
              </a:rPr>
              <a:t>2%</a:t>
            </a:r>
            <a:r>
              <a:rPr kumimoji="1" lang="ja-JP" altLang="en-US" sz="2000" dirty="0">
                <a:solidFill>
                  <a:schemeClr val="accent6"/>
                </a:solidFill>
              </a:rPr>
              <a:t>以下</a:t>
            </a:r>
            <a:endParaRPr kumimoji="1" lang="en-US" altLang="ja-JP" sz="2000" dirty="0">
              <a:solidFill>
                <a:schemeClr val="accent6"/>
              </a:solidFill>
            </a:endParaRPr>
          </a:p>
          <a:p>
            <a:pPr marL="800100" lvl="1" indent="-342900">
              <a:buFont typeface="Arial" panose="020B0604020202020204" pitchFamily="34" charset="0"/>
              <a:buChar char="•"/>
            </a:pPr>
            <a:r>
              <a:rPr kumimoji="1" lang="ja-JP" altLang="en-US" sz="2000" dirty="0"/>
              <a:t>観測回数が</a:t>
            </a:r>
            <a:r>
              <a:rPr kumimoji="1" lang="en-US" altLang="ja-JP" sz="2000" dirty="0"/>
              <a:t>9</a:t>
            </a:r>
            <a:r>
              <a:rPr kumimoji="1" lang="ja-JP" altLang="en-US" sz="2000" dirty="0"/>
              <a:t>回以上</a:t>
            </a:r>
            <a:endParaRPr kumimoji="1" lang="en-US" altLang="ja-JP" sz="2000" dirty="0"/>
          </a:p>
          <a:p>
            <a:pPr marL="800100" lvl="1" indent="-342900">
              <a:buFont typeface="Arial" panose="020B0604020202020204" pitchFamily="34" charset="0"/>
              <a:buChar char="•"/>
            </a:pPr>
            <a:r>
              <a:rPr kumimoji="1" lang="en-US" altLang="ja-JP" sz="2000" dirty="0"/>
              <a:t>G-band</a:t>
            </a:r>
            <a:r>
              <a:rPr kumimoji="1" lang="ja-JP" altLang="en-US" sz="2000" dirty="0"/>
              <a:t>の明るさの相対誤差が</a:t>
            </a:r>
            <a:r>
              <a:rPr kumimoji="1" lang="en-US" altLang="ja-JP" sz="2000" dirty="0"/>
              <a:t>2%</a:t>
            </a:r>
            <a:r>
              <a:rPr kumimoji="1" lang="ja-JP" altLang="en-US" sz="2000" dirty="0"/>
              <a:t>以下、色に対しては</a:t>
            </a:r>
            <a:r>
              <a:rPr kumimoji="1" lang="en-US" altLang="ja-JP" sz="2000" dirty="0"/>
              <a:t>5%</a:t>
            </a:r>
            <a:r>
              <a:rPr kumimoji="1" lang="ja-JP" altLang="en-US" sz="2000" dirty="0"/>
              <a:t>以下</a:t>
            </a:r>
            <a:endParaRPr kumimoji="1" lang="en-US" altLang="ja-JP" sz="2000" dirty="0"/>
          </a:p>
          <a:p>
            <a:pPr marL="800100" lvl="1" indent="-342900">
              <a:buFont typeface="Arial" panose="020B0604020202020204" pitchFamily="34" charset="0"/>
              <a:buChar char="•"/>
            </a:pPr>
            <a:r>
              <a:rPr kumimoji="1" lang="en-US" altLang="ja-JP" sz="2000" dirty="0" err="1"/>
              <a:t>color_excess</a:t>
            </a:r>
            <a:r>
              <a:rPr kumimoji="1" lang="ja-JP" altLang="en-US" sz="2000" dirty="0"/>
              <a:t> フィルター</a:t>
            </a:r>
            <a:endParaRPr kumimoji="1" lang="en-US" altLang="ja-JP" sz="2000" dirty="0"/>
          </a:p>
        </p:txBody>
      </p:sp>
      <p:pic>
        <p:nvPicPr>
          <p:cNvPr id="2050" name="Picture 2" descr="\textcolor[rgb]{1,1,1}{\begin{align*}\textcolor[rgb]{0.8,0.8,0.8}{}&#10;  \varpi/ \Delta\varpi\geq 10&#10;\end{align*}}\textcolor[rgb]{0.8,0.8,0.8}{}">
            <a:hlinkClick r:id="rId2"/>
            <a:extLst>
              <a:ext uri="{FF2B5EF4-FFF2-40B4-BE49-F238E27FC236}">
                <a16:creationId xmlns:a16="http://schemas.microsoft.com/office/drawing/2014/main" id="{3298905C-C9EE-4E73-A0CC-71C93FA49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631" y="2445099"/>
            <a:ext cx="1524572" cy="28908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3BBA3AEB-A1DE-46D1-8E5C-1F12EE3AD9CB}"/>
              </a:ext>
            </a:extLst>
          </p:cNvPr>
          <p:cNvSpPr txBox="1"/>
          <p:nvPr/>
        </p:nvSpPr>
        <p:spPr>
          <a:xfrm>
            <a:off x="4709934" y="2403876"/>
            <a:ext cx="3027336" cy="539736"/>
          </a:xfrm>
          <a:prstGeom prst="rect">
            <a:avLst/>
          </a:prstGeom>
          <a:solidFill>
            <a:srgbClr val="282D34"/>
          </a:solid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385A41D4-CEC0-41F3-8CB0-2DB22965C024}"/>
              </a:ext>
            </a:extLst>
          </p:cNvPr>
          <p:cNvSpPr txBox="1"/>
          <p:nvPr/>
        </p:nvSpPr>
        <p:spPr>
          <a:xfrm>
            <a:off x="973263" y="1563537"/>
            <a:ext cx="7190614" cy="461665"/>
          </a:xfrm>
          <a:prstGeom prst="rect">
            <a:avLst/>
          </a:prstGeom>
          <a:noFill/>
        </p:spPr>
        <p:txBody>
          <a:bodyPr wrap="square" rtlCol="0">
            <a:spAutoFit/>
          </a:bodyPr>
          <a:lstStyle/>
          <a:p>
            <a:pPr algn="ctr"/>
            <a:r>
              <a:rPr kumimoji="1" lang="ja-JP" altLang="en-US" sz="2400" dirty="0"/>
              <a:t>→</a:t>
            </a:r>
            <a:r>
              <a:rPr kumimoji="1" lang="en-US" altLang="ja-JP" sz="2400" dirty="0"/>
              <a:t>US</a:t>
            </a:r>
            <a:r>
              <a:rPr kumimoji="1" lang="ja-JP" altLang="en-US" sz="2400" dirty="0"/>
              <a:t>のサンプル数：</a:t>
            </a:r>
            <a:r>
              <a:rPr kumimoji="1" lang="en-US" altLang="ja-JP" sz="2400" dirty="0"/>
              <a:t>71,220</a:t>
            </a:r>
            <a:endParaRPr kumimoji="1" lang="ja-JP" altLang="en-US" sz="2400" dirty="0">
              <a:solidFill>
                <a:schemeClr val="accent6"/>
              </a:solidFill>
            </a:endParaRPr>
          </a:p>
        </p:txBody>
      </p:sp>
      <p:sp>
        <p:nvSpPr>
          <p:cNvPr id="11" name="テキスト ボックス 10">
            <a:extLst>
              <a:ext uri="{FF2B5EF4-FFF2-40B4-BE49-F238E27FC236}">
                <a16:creationId xmlns:a16="http://schemas.microsoft.com/office/drawing/2014/main" id="{39E1FBE2-A43B-4408-8B94-D887CDD891C9}"/>
              </a:ext>
            </a:extLst>
          </p:cNvPr>
          <p:cNvSpPr txBox="1"/>
          <p:nvPr/>
        </p:nvSpPr>
        <p:spPr>
          <a:xfrm>
            <a:off x="973263" y="3733324"/>
            <a:ext cx="7190614" cy="461665"/>
          </a:xfrm>
          <a:prstGeom prst="rect">
            <a:avLst/>
          </a:prstGeom>
          <a:noFill/>
        </p:spPr>
        <p:txBody>
          <a:bodyPr wrap="square" rtlCol="0">
            <a:spAutoFit/>
          </a:bodyPr>
          <a:lstStyle/>
          <a:p>
            <a:pPr algn="ctr"/>
            <a:r>
              <a:rPr kumimoji="1" lang="ja-JP" altLang="en-US" sz="2400" dirty="0"/>
              <a:t>→</a:t>
            </a:r>
            <a:r>
              <a:rPr kumimoji="1" lang="en-US" altLang="ja-JP" sz="2400" dirty="0"/>
              <a:t>US</a:t>
            </a:r>
            <a:r>
              <a:rPr kumimoji="1" lang="ja-JP" altLang="en-US" sz="2400" dirty="0"/>
              <a:t>のサンプル数：</a:t>
            </a:r>
            <a:r>
              <a:rPr kumimoji="1" lang="en-US" altLang="ja-JP" sz="2400" dirty="0"/>
              <a:t>9,781</a:t>
            </a:r>
            <a:endParaRPr kumimoji="1" lang="ja-JP" altLang="en-US" sz="2400" dirty="0">
              <a:solidFill>
                <a:schemeClr val="accent6"/>
              </a:solidFill>
            </a:endParaRPr>
          </a:p>
        </p:txBody>
      </p:sp>
      <p:sp>
        <p:nvSpPr>
          <p:cNvPr id="12" name="テキスト ボックス 11">
            <a:extLst>
              <a:ext uri="{FF2B5EF4-FFF2-40B4-BE49-F238E27FC236}">
                <a16:creationId xmlns:a16="http://schemas.microsoft.com/office/drawing/2014/main" id="{AC6E7B8A-B1C6-451B-A299-2B9406DAA908}"/>
              </a:ext>
            </a:extLst>
          </p:cNvPr>
          <p:cNvSpPr txBox="1"/>
          <p:nvPr/>
        </p:nvSpPr>
        <p:spPr>
          <a:xfrm>
            <a:off x="917909" y="5776804"/>
            <a:ext cx="7190614" cy="461665"/>
          </a:xfrm>
          <a:prstGeom prst="rect">
            <a:avLst/>
          </a:prstGeom>
          <a:noFill/>
        </p:spPr>
        <p:txBody>
          <a:bodyPr wrap="square" rtlCol="0">
            <a:spAutoFit/>
          </a:bodyPr>
          <a:lstStyle/>
          <a:p>
            <a:pPr algn="ctr"/>
            <a:r>
              <a:rPr kumimoji="1" lang="ja-JP" altLang="en-US" sz="2400" dirty="0"/>
              <a:t>→</a:t>
            </a:r>
            <a:r>
              <a:rPr kumimoji="1" lang="en-US" altLang="ja-JP" sz="2400" dirty="0"/>
              <a:t>US</a:t>
            </a:r>
            <a:r>
              <a:rPr kumimoji="1" lang="ja-JP" altLang="en-US" sz="2400" dirty="0"/>
              <a:t>のサンプル数：</a:t>
            </a:r>
            <a:r>
              <a:rPr kumimoji="1" lang="en-US" altLang="ja-JP" sz="2400" dirty="0">
                <a:solidFill>
                  <a:schemeClr val="accent6"/>
                </a:solidFill>
              </a:rPr>
              <a:t>7,799</a:t>
            </a:r>
            <a:endParaRPr kumimoji="1" lang="ja-JP" altLang="en-US" sz="2400" dirty="0">
              <a:solidFill>
                <a:schemeClr val="accent6"/>
              </a:solidFill>
            </a:endParaRPr>
          </a:p>
        </p:txBody>
      </p:sp>
    </p:spTree>
    <p:extLst>
      <p:ext uri="{BB962C8B-B14F-4D97-AF65-F5344CB8AC3E}">
        <p14:creationId xmlns:p14="http://schemas.microsoft.com/office/powerpoint/2010/main" val="3721471783"/>
      </p:ext>
    </p:extLst>
  </p:cSld>
  <p:clrMapOvr>
    <a:masterClrMapping/>
  </p:clrMapOvr>
</p:sld>
</file>

<file path=ppt/theme/theme1.xml><?xml version="1.0" encoding="utf-8"?>
<a:theme xmlns:a="http://schemas.openxmlformats.org/drawingml/2006/main" name="テーマ3">
  <a:themeElements>
    <a:clrScheme name="ユーザー定義 2">
      <a:dk1>
        <a:sysClr val="windowText" lastClr="000000"/>
      </a:dk1>
      <a:lt1>
        <a:srgbClr val="EBEBEB"/>
      </a:lt1>
      <a:dk2>
        <a:srgbClr val="282D34"/>
      </a:dk2>
      <a:lt2>
        <a:srgbClr val="EBEBEB"/>
      </a:lt2>
      <a:accent1>
        <a:srgbClr val="FFC000"/>
      </a:accent1>
      <a:accent2>
        <a:srgbClr val="48B2D1"/>
      </a:accent2>
      <a:accent3>
        <a:srgbClr val="92D050"/>
      </a:accent3>
      <a:accent4>
        <a:srgbClr val="9167E3"/>
      </a:accent4>
      <a:accent5>
        <a:srgbClr val="564EFC"/>
      </a:accent5>
      <a:accent6>
        <a:srgbClr val="E05073"/>
      </a:accent6>
      <a:hlink>
        <a:srgbClr val="FFC000"/>
      </a:hlink>
      <a:folHlink>
        <a:srgbClr val="00B050"/>
      </a:folHlink>
    </a:clrScheme>
    <a:fontScheme name="Meiryo UI">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3" id="{323B5EEF-A54D-4F4E-85DE-BF2794BF245F}" vid="{80CE17FE-AB9A-4CD5-BB78-92C9FB1E07F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テーマ3</Template>
  <TotalTime>26698</TotalTime>
  <Words>1268</Words>
  <Application>Microsoft Office PowerPoint</Application>
  <PresentationFormat>画面に合わせる (4:3)</PresentationFormat>
  <Paragraphs>311</Paragraphs>
  <Slides>34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34</vt:i4>
      </vt:variant>
    </vt:vector>
  </HeadingPairs>
  <TitlesOfParts>
    <vt:vector size="38" baseType="lpstr">
      <vt:lpstr>Meiryo UI</vt:lpstr>
      <vt:lpstr>游ゴシック</vt:lpstr>
      <vt:lpstr>Arial</vt:lpstr>
      <vt:lpstr>テーマ3</vt:lpstr>
      <vt:lpstr>Gaia DR2を用いた UpperScorpius 　　　　　　　OBアソシエーションの解析</vt:lpstr>
      <vt:lpstr>位置天文衛星“Gaia”　 </vt:lpstr>
      <vt:lpstr>Gaia DR2　 </vt:lpstr>
      <vt:lpstr>Gaia DR2の精度</vt:lpstr>
      <vt:lpstr>研究目的</vt:lpstr>
      <vt:lpstr>研究目的</vt:lpstr>
      <vt:lpstr>研究対象</vt:lpstr>
      <vt:lpstr>USのサンプル</vt:lpstr>
      <vt:lpstr>フィルタリング1</vt:lpstr>
      <vt:lpstr>未フィルタリングUS</vt:lpstr>
      <vt:lpstr>フィルタリングしたUS</vt:lpstr>
      <vt:lpstr>未フィルタリングUS</vt:lpstr>
      <vt:lpstr>フィルタリングしたUS</vt:lpstr>
      <vt:lpstr>研究目的</vt:lpstr>
      <vt:lpstr>フィルタリングしたUS</vt:lpstr>
      <vt:lpstr>フィルタリングしたUS</vt:lpstr>
      <vt:lpstr>フィルタリングしたUS</vt:lpstr>
      <vt:lpstr>HR図からのメンバーシップ</vt:lpstr>
      <vt:lpstr>HR図からのメンバーシップ</vt:lpstr>
      <vt:lpstr>固有運動によるメンバーシップ</vt:lpstr>
      <vt:lpstr>固有運動によるメンバーシップ</vt:lpstr>
      <vt:lpstr>フィルタリング2</vt:lpstr>
      <vt:lpstr>固有運動によるメンバーシップ</vt:lpstr>
      <vt:lpstr>固有運動によるUSのメンバーシップ</vt:lpstr>
      <vt:lpstr>固有運動によるUSのメンバーシップ</vt:lpstr>
      <vt:lpstr>メンバーシップの評価</vt:lpstr>
      <vt:lpstr>メンバーの評価</vt:lpstr>
      <vt:lpstr>メンバーの評価</vt:lpstr>
      <vt:lpstr>メンバーシップの評価</vt:lpstr>
      <vt:lpstr>メンバーシップの評価</vt:lpstr>
      <vt:lpstr>まとめ、今後の課題</vt:lpstr>
      <vt:lpstr>メンバーシップの評価</vt:lpstr>
      <vt:lpstr>メンバーシップの評価</vt:lpstr>
      <vt:lpstr>まとめ、今後の課題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優太郎 山田</dc:creator>
  <cp:lastModifiedBy>山田優太郎</cp:lastModifiedBy>
  <cp:revision>166</cp:revision>
  <dcterms:created xsi:type="dcterms:W3CDTF">2019-08-27T12:09:51Z</dcterms:created>
  <dcterms:modified xsi:type="dcterms:W3CDTF">2019-10-19T00:08:41Z</dcterms:modified>
</cp:coreProperties>
</file>