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22"/>
  </p:notesMasterIdLst>
  <p:sldIdLst>
    <p:sldId id="289" r:id="rId2"/>
    <p:sldId id="290" r:id="rId3"/>
    <p:sldId id="258" r:id="rId4"/>
    <p:sldId id="287" r:id="rId5"/>
    <p:sldId id="263" r:id="rId6"/>
    <p:sldId id="268" r:id="rId7"/>
    <p:sldId id="264" r:id="rId8"/>
    <p:sldId id="295" r:id="rId9"/>
    <p:sldId id="300" r:id="rId10"/>
    <p:sldId id="296" r:id="rId11"/>
    <p:sldId id="297" r:id="rId12"/>
    <p:sldId id="298" r:id="rId13"/>
    <p:sldId id="299" r:id="rId14"/>
    <p:sldId id="272" r:id="rId15"/>
    <p:sldId id="265" r:id="rId16"/>
    <p:sldId id="292" r:id="rId17"/>
    <p:sldId id="291" r:id="rId18"/>
    <p:sldId id="284" r:id="rId19"/>
    <p:sldId id="288"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A343F-64DF-4A3C-B6C6-A6A8C079AA52}" v="246" dt="2024-02-29T11:20:58.922"/>
    <p1510:client id="{3AF04891-A219-4864-8A19-981A996AB1FB}" v="881" dt="2024-02-29T09:32:43.441"/>
    <p1510:client id="{705123F1-4926-4679-813E-82DD7C3B566E}" v="409" dt="2024-02-29T08:19:56.141"/>
    <p1510:client id="{92A8FAAE-8E54-4C30-AA3B-074313800BD9}" v="2028" dt="2024-02-29T10:37:21.259"/>
    <p1510:client id="{99CE0EEF-10D5-4558-953C-3BDBB76FD9BF}" v="671" dt="2024-02-29T07:23:53.733"/>
    <p1510:client id="{D264677A-E5C1-470A-A9DB-54A882769E60}" v="634" dt="2024-02-29T20:06:24.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4660"/>
  </p:normalViewPr>
  <p:slideViewPr>
    <p:cSldViewPr snapToGrid="0">
      <p:cViewPr>
        <p:scale>
          <a:sx n="75" d="100"/>
          <a:sy n="75" d="100"/>
        </p:scale>
        <p:origin x="-4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E42FD-56D9-4740-8B27-849887AA3D40}" type="doc">
      <dgm:prSet loTypeId="urn:microsoft.com/office/officeart/2005/8/layout/venn3" loCatId="relationship" qsTypeId="urn:microsoft.com/office/officeart/2005/8/quickstyle/simple1" qsCatId="simple" csTypeId="urn:microsoft.com/office/officeart/2005/8/colors/accent5_2" csCatId="accent5" phldr="1"/>
      <dgm:spPr/>
      <dgm:t>
        <a:bodyPr/>
        <a:lstStyle/>
        <a:p>
          <a:endParaRPr lang="en-US"/>
        </a:p>
      </dgm:t>
    </dgm:pt>
    <dgm:pt modelId="{7285E6FD-BC9D-46B1-B5B1-99CA0E69F5B7}">
      <dgm:prSet phldrT="[Text]" phldr="0"/>
      <dgm:spPr/>
      <dgm:t>
        <a:bodyPr/>
        <a:lstStyle/>
        <a:p>
          <a:pPr rtl="0"/>
          <a:r>
            <a:rPr lang="en-US" dirty="0" smtClean="0"/>
            <a:t>Logistic Regression</a:t>
          </a:r>
          <a:endParaRPr lang="en-US" dirty="0"/>
        </a:p>
      </dgm:t>
    </dgm:pt>
    <dgm:pt modelId="{1AEA91EA-916E-4876-B5F5-CCB062395B62}" type="parTrans" cxnId="{6D3ECF2F-EAFA-484B-9BDD-40E25B4F1121}">
      <dgm:prSet/>
      <dgm:spPr/>
      <dgm:t>
        <a:bodyPr/>
        <a:lstStyle/>
        <a:p>
          <a:endParaRPr lang="en-US"/>
        </a:p>
      </dgm:t>
    </dgm:pt>
    <dgm:pt modelId="{A32FC15D-707C-4E0C-B749-DB75D25D6BF6}" type="sibTrans" cxnId="{6D3ECF2F-EAFA-484B-9BDD-40E25B4F1121}">
      <dgm:prSet/>
      <dgm:spPr/>
      <dgm:t>
        <a:bodyPr/>
        <a:lstStyle/>
        <a:p>
          <a:endParaRPr lang="en-US"/>
        </a:p>
      </dgm:t>
    </dgm:pt>
    <dgm:pt modelId="{12070E20-4609-4B9A-8E07-FC6CB20A0F41}">
      <dgm:prSet phldrT="[Text]" phldr="0"/>
      <dgm:spPr/>
      <dgm:t>
        <a:bodyPr/>
        <a:lstStyle/>
        <a:p>
          <a:r>
            <a:rPr lang="en-US" dirty="0" smtClean="0"/>
            <a:t>Decision Tree</a:t>
          </a:r>
          <a:endParaRPr lang="en-US" dirty="0"/>
        </a:p>
      </dgm:t>
    </dgm:pt>
    <dgm:pt modelId="{1576FA05-B12C-4168-9F69-0BE3C2ED5BDE}" type="parTrans" cxnId="{43AD4C7D-CF42-4783-B6C2-3CB6DAF2D337}">
      <dgm:prSet/>
      <dgm:spPr/>
      <dgm:t>
        <a:bodyPr/>
        <a:lstStyle/>
        <a:p>
          <a:endParaRPr lang="en-US"/>
        </a:p>
      </dgm:t>
    </dgm:pt>
    <dgm:pt modelId="{4690ADFA-88CA-457F-947E-1E2CEE873006}" type="sibTrans" cxnId="{43AD4C7D-CF42-4783-B6C2-3CB6DAF2D337}">
      <dgm:prSet/>
      <dgm:spPr/>
      <dgm:t>
        <a:bodyPr/>
        <a:lstStyle/>
        <a:p>
          <a:endParaRPr lang="en-US"/>
        </a:p>
      </dgm:t>
    </dgm:pt>
    <dgm:pt modelId="{C03F682D-CFCC-4041-A74A-596ECB7FC0BD}">
      <dgm:prSet phldrT="[Text]" phldr="0"/>
      <dgm:spPr/>
      <dgm:t>
        <a:bodyPr/>
        <a:lstStyle/>
        <a:p>
          <a:pPr rtl="0"/>
          <a:r>
            <a:rPr lang="en-US" dirty="0" smtClean="0"/>
            <a:t>Random Forest</a:t>
          </a:r>
          <a:endParaRPr lang="en-US" dirty="0"/>
        </a:p>
      </dgm:t>
    </dgm:pt>
    <dgm:pt modelId="{396AA44E-0144-426F-BC74-9EA52E941535}" type="parTrans" cxnId="{3086FE3D-9CD3-45E3-A8BA-D350470ADA9E}">
      <dgm:prSet/>
      <dgm:spPr/>
      <dgm:t>
        <a:bodyPr/>
        <a:lstStyle/>
        <a:p>
          <a:endParaRPr lang="en-US"/>
        </a:p>
      </dgm:t>
    </dgm:pt>
    <dgm:pt modelId="{C703CA8D-B593-4064-8D94-A99779EF7075}" type="sibTrans" cxnId="{3086FE3D-9CD3-45E3-A8BA-D350470ADA9E}">
      <dgm:prSet/>
      <dgm:spPr/>
      <dgm:t>
        <a:bodyPr/>
        <a:lstStyle/>
        <a:p>
          <a:endParaRPr lang="en-US"/>
        </a:p>
      </dgm:t>
    </dgm:pt>
    <dgm:pt modelId="{F30DC7E4-D95B-4CFE-A35F-0178ACB08FD0}">
      <dgm:prSet phldrT="[Text]" phldr="0"/>
      <dgm:spPr/>
      <dgm:t>
        <a:bodyPr/>
        <a:lstStyle/>
        <a:p>
          <a:r>
            <a:rPr lang="en-US" dirty="0" smtClean="0"/>
            <a:t>Neural Network</a:t>
          </a:r>
          <a:endParaRPr lang="en-US" dirty="0"/>
        </a:p>
      </dgm:t>
    </dgm:pt>
    <dgm:pt modelId="{2AD05242-F3BA-4B82-8268-686B32151B95}" type="parTrans" cxnId="{9E6F7557-40F4-4F53-A5AB-F98A1587A4D1}">
      <dgm:prSet/>
      <dgm:spPr/>
      <dgm:t>
        <a:bodyPr/>
        <a:lstStyle/>
        <a:p>
          <a:endParaRPr lang="en-US"/>
        </a:p>
      </dgm:t>
    </dgm:pt>
    <dgm:pt modelId="{D617AC8E-0560-4D1D-914F-8F32B1C1B314}" type="sibTrans" cxnId="{9E6F7557-40F4-4F53-A5AB-F98A1587A4D1}">
      <dgm:prSet/>
      <dgm:spPr/>
      <dgm:t>
        <a:bodyPr/>
        <a:lstStyle/>
        <a:p>
          <a:endParaRPr lang="en-US"/>
        </a:p>
      </dgm:t>
    </dgm:pt>
    <dgm:pt modelId="{6C2F242D-05F2-4DAD-9B21-4DEA63DD8C7B}">
      <dgm:prSet phldr="0"/>
      <dgm:spPr/>
      <dgm:t>
        <a:bodyPr/>
        <a:lstStyle/>
        <a:p>
          <a:r>
            <a:rPr lang="en-US" dirty="0" smtClean="0">
              <a:latin typeface="Century Gothic" panose="020B0502020202020204"/>
            </a:rPr>
            <a:t>SVM</a:t>
          </a:r>
          <a:endParaRPr lang="en-US" dirty="0">
            <a:latin typeface="Century Gothic" panose="020B0502020202020204"/>
          </a:endParaRPr>
        </a:p>
      </dgm:t>
    </dgm:pt>
    <dgm:pt modelId="{9159C504-C800-46B9-8E04-42DA1F26FA78}" type="parTrans" cxnId="{6288B34C-03B3-4ABA-AFA2-36C2725AA637}">
      <dgm:prSet/>
      <dgm:spPr/>
      <dgm:t>
        <a:bodyPr/>
        <a:lstStyle/>
        <a:p>
          <a:endParaRPr lang="en-IN"/>
        </a:p>
      </dgm:t>
    </dgm:pt>
    <dgm:pt modelId="{C91E5662-B430-4F56-8F30-9C1885322242}" type="sibTrans" cxnId="{6288B34C-03B3-4ABA-AFA2-36C2725AA637}">
      <dgm:prSet/>
      <dgm:spPr/>
      <dgm:t>
        <a:bodyPr/>
        <a:lstStyle/>
        <a:p>
          <a:endParaRPr lang="en-US"/>
        </a:p>
      </dgm:t>
    </dgm:pt>
    <dgm:pt modelId="{6AD69A13-7FE5-4AF7-83A2-604EE4DFA16C}" type="pres">
      <dgm:prSet presAssocID="{21FE42FD-56D9-4740-8B27-849887AA3D40}" presName="Name0" presStyleCnt="0">
        <dgm:presLayoutVars>
          <dgm:dir/>
          <dgm:resizeHandles val="exact"/>
        </dgm:presLayoutVars>
      </dgm:prSet>
      <dgm:spPr/>
      <dgm:t>
        <a:bodyPr/>
        <a:lstStyle/>
        <a:p>
          <a:endParaRPr lang="en-IN"/>
        </a:p>
      </dgm:t>
    </dgm:pt>
    <dgm:pt modelId="{FBB56D09-BA76-434F-A574-B538F157C300}" type="pres">
      <dgm:prSet presAssocID="{7285E6FD-BC9D-46B1-B5B1-99CA0E69F5B7}" presName="Name5" presStyleLbl="vennNode1" presStyleIdx="0" presStyleCnt="5">
        <dgm:presLayoutVars>
          <dgm:bulletEnabled val="1"/>
        </dgm:presLayoutVars>
      </dgm:prSet>
      <dgm:spPr/>
      <dgm:t>
        <a:bodyPr/>
        <a:lstStyle/>
        <a:p>
          <a:endParaRPr lang="en-IN"/>
        </a:p>
      </dgm:t>
    </dgm:pt>
    <dgm:pt modelId="{B7655663-9B66-4DCC-994F-0CC5438C5110}" type="pres">
      <dgm:prSet presAssocID="{A32FC15D-707C-4E0C-B749-DB75D25D6BF6}" presName="space" presStyleCnt="0"/>
      <dgm:spPr/>
    </dgm:pt>
    <dgm:pt modelId="{0ECEEAD7-E738-4E94-98CC-BA8FB8FC4035}" type="pres">
      <dgm:prSet presAssocID="{12070E20-4609-4B9A-8E07-FC6CB20A0F41}" presName="Name5" presStyleLbl="vennNode1" presStyleIdx="1" presStyleCnt="5">
        <dgm:presLayoutVars>
          <dgm:bulletEnabled val="1"/>
        </dgm:presLayoutVars>
      </dgm:prSet>
      <dgm:spPr/>
      <dgm:t>
        <a:bodyPr/>
        <a:lstStyle/>
        <a:p>
          <a:endParaRPr lang="en-IN"/>
        </a:p>
      </dgm:t>
    </dgm:pt>
    <dgm:pt modelId="{7E955018-6E94-48F5-8E0A-CE749742B72B}" type="pres">
      <dgm:prSet presAssocID="{4690ADFA-88CA-457F-947E-1E2CEE873006}" presName="space" presStyleCnt="0"/>
      <dgm:spPr/>
    </dgm:pt>
    <dgm:pt modelId="{54C02051-BEB4-4100-9C65-18684BC2D643}" type="pres">
      <dgm:prSet presAssocID="{C03F682D-CFCC-4041-A74A-596ECB7FC0BD}" presName="Name5" presStyleLbl="vennNode1" presStyleIdx="2" presStyleCnt="5">
        <dgm:presLayoutVars>
          <dgm:bulletEnabled val="1"/>
        </dgm:presLayoutVars>
      </dgm:prSet>
      <dgm:spPr/>
      <dgm:t>
        <a:bodyPr/>
        <a:lstStyle/>
        <a:p>
          <a:endParaRPr lang="en-IN"/>
        </a:p>
      </dgm:t>
    </dgm:pt>
    <dgm:pt modelId="{A41075A2-0866-4428-A878-27FCA26AFB6B}" type="pres">
      <dgm:prSet presAssocID="{C703CA8D-B593-4064-8D94-A99779EF7075}" presName="space" presStyleCnt="0"/>
      <dgm:spPr/>
    </dgm:pt>
    <dgm:pt modelId="{97B61751-178E-4614-8FD7-0834655CC9F8}" type="pres">
      <dgm:prSet presAssocID="{F30DC7E4-D95B-4CFE-A35F-0178ACB08FD0}" presName="Name5" presStyleLbl="vennNode1" presStyleIdx="3" presStyleCnt="5">
        <dgm:presLayoutVars>
          <dgm:bulletEnabled val="1"/>
        </dgm:presLayoutVars>
      </dgm:prSet>
      <dgm:spPr/>
      <dgm:t>
        <a:bodyPr/>
        <a:lstStyle/>
        <a:p>
          <a:endParaRPr lang="en-IN"/>
        </a:p>
      </dgm:t>
    </dgm:pt>
    <dgm:pt modelId="{F5425012-3BCE-4AA1-B593-EB8293FF3C87}" type="pres">
      <dgm:prSet presAssocID="{D617AC8E-0560-4D1D-914F-8F32B1C1B314}" presName="space" presStyleCnt="0"/>
      <dgm:spPr/>
    </dgm:pt>
    <dgm:pt modelId="{FA97084F-8F56-4754-A4FF-B98C914FA2D8}" type="pres">
      <dgm:prSet presAssocID="{6C2F242D-05F2-4DAD-9B21-4DEA63DD8C7B}" presName="Name5" presStyleLbl="vennNode1" presStyleIdx="4" presStyleCnt="5">
        <dgm:presLayoutVars>
          <dgm:bulletEnabled val="1"/>
        </dgm:presLayoutVars>
      </dgm:prSet>
      <dgm:spPr/>
      <dgm:t>
        <a:bodyPr/>
        <a:lstStyle/>
        <a:p>
          <a:endParaRPr lang="en-IN"/>
        </a:p>
      </dgm:t>
    </dgm:pt>
  </dgm:ptLst>
  <dgm:cxnLst>
    <dgm:cxn modelId="{43AD4C7D-CF42-4783-B6C2-3CB6DAF2D337}" srcId="{21FE42FD-56D9-4740-8B27-849887AA3D40}" destId="{12070E20-4609-4B9A-8E07-FC6CB20A0F41}" srcOrd="1" destOrd="0" parTransId="{1576FA05-B12C-4168-9F69-0BE3C2ED5BDE}" sibTransId="{4690ADFA-88CA-457F-947E-1E2CEE873006}"/>
    <dgm:cxn modelId="{569E7E37-6FCD-4D23-A123-4644A259CE90}" type="presOf" srcId="{12070E20-4609-4B9A-8E07-FC6CB20A0F41}" destId="{0ECEEAD7-E738-4E94-98CC-BA8FB8FC4035}" srcOrd="0" destOrd="0" presId="urn:microsoft.com/office/officeart/2005/8/layout/venn3"/>
    <dgm:cxn modelId="{3086FE3D-9CD3-45E3-A8BA-D350470ADA9E}" srcId="{21FE42FD-56D9-4740-8B27-849887AA3D40}" destId="{C03F682D-CFCC-4041-A74A-596ECB7FC0BD}" srcOrd="2" destOrd="0" parTransId="{396AA44E-0144-426F-BC74-9EA52E941535}" sibTransId="{C703CA8D-B593-4064-8D94-A99779EF7075}"/>
    <dgm:cxn modelId="{059B1399-1B78-4155-85E1-9A18575B4C0D}" type="presOf" srcId="{21FE42FD-56D9-4740-8B27-849887AA3D40}" destId="{6AD69A13-7FE5-4AF7-83A2-604EE4DFA16C}" srcOrd="0" destOrd="0" presId="urn:microsoft.com/office/officeart/2005/8/layout/venn3"/>
    <dgm:cxn modelId="{825DADA3-C9C5-4173-9C20-B98AFF5304AC}" type="presOf" srcId="{C03F682D-CFCC-4041-A74A-596ECB7FC0BD}" destId="{54C02051-BEB4-4100-9C65-18684BC2D643}" srcOrd="0" destOrd="0" presId="urn:microsoft.com/office/officeart/2005/8/layout/venn3"/>
    <dgm:cxn modelId="{ECD8886E-2AEE-4E2A-BE93-87D77B670CFB}" type="presOf" srcId="{F30DC7E4-D95B-4CFE-A35F-0178ACB08FD0}" destId="{97B61751-178E-4614-8FD7-0834655CC9F8}" srcOrd="0" destOrd="0" presId="urn:microsoft.com/office/officeart/2005/8/layout/venn3"/>
    <dgm:cxn modelId="{9E6F7557-40F4-4F53-A5AB-F98A1587A4D1}" srcId="{21FE42FD-56D9-4740-8B27-849887AA3D40}" destId="{F30DC7E4-D95B-4CFE-A35F-0178ACB08FD0}" srcOrd="3" destOrd="0" parTransId="{2AD05242-F3BA-4B82-8268-686B32151B95}" sibTransId="{D617AC8E-0560-4D1D-914F-8F32B1C1B314}"/>
    <dgm:cxn modelId="{825E8D78-A566-4A25-ADD6-A8B4EB65ABD0}" type="presOf" srcId="{6C2F242D-05F2-4DAD-9B21-4DEA63DD8C7B}" destId="{FA97084F-8F56-4754-A4FF-B98C914FA2D8}" srcOrd="0" destOrd="0" presId="urn:microsoft.com/office/officeart/2005/8/layout/venn3"/>
    <dgm:cxn modelId="{6288B34C-03B3-4ABA-AFA2-36C2725AA637}" srcId="{21FE42FD-56D9-4740-8B27-849887AA3D40}" destId="{6C2F242D-05F2-4DAD-9B21-4DEA63DD8C7B}" srcOrd="4" destOrd="0" parTransId="{9159C504-C800-46B9-8E04-42DA1F26FA78}" sibTransId="{C91E5662-B430-4F56-8F30-9C1885322242}"/>
    <dgm:cxn modelId="{6D3ECF2F-EAFA-484B-9BDD-40E25B4F1121}" srcId="{21FE42FD-56D9-4740-8B27-849887AA3D40}" destId="{7285E6FD-BC9D-46B1-B5B1-99CA0E69F5B7}" srcOrd="0" destOrd="0" parTransId="{1AEA91EA-916E-4876-B5F5-CCB062395B62}" sibTransId="{A32FC15D-707C-4E0C-B749-DB75D25D6BF6}"/>
    <dgm:cxn modelId="{9299AF2D-536B-43CB-A468-84D9EE749489}" type="presOf" srcId="{7285E6FD-BC9D-46B1-B5B1-99CA0E69F5B7}" destId="{FBB56D09-BA76-434F-A574-B538F157C300}" srcOrd="0" destOrd="0" presId="urn:microsoft.com/office/officeart/2005/8/layout/venn3"/>
    <dgm:cxn modelId="{9D4DB1DF-2EEB-4BDA-B506-7BBBEA58C988}" type="presParOf" srcId="{6AD69A13-7FE5-4AF7-83A2-604EE4DFA16C}" destId="{FBB56D09-BA76-434F-A574-B538F157C300}" srcOrd="0" destOrd="0" presId="urn:microsoft.com/office/officeart/2005/8/layout/venn3"/>
    <dgm:cxn modelId="{E2917FAF-54DB-475D-856F-0866272821E0}" type="presParOf" srcId="{6AD69A13-7FE5-4AF7-83A2-604EE4DFA16C}" destId="{B7655663-9B66-4DCC-994F-0CC5438C5110}" srcOrd="1" destOrd="0" presId="urn:microsoft.com/office/officeart/2005/8/layout/venn3"/>
    <dgm:cxn modelId="{54BF8CEC-35DB-402D-8C3F-A64FA7DD7F7A}" type="presParOf" srcId="{6AD69A13-7FE5-4AF7-83A2-604EE4DFA16C}" destId="{0ECEEAD7-E738-4E94-98CC-BA8FB8FC4035}" srcOrd="2" destOrd="0" presId="urn:microsoft.com/office/officeart/2005/8/layout/venn3"/>
    <dgm:cxn modelId="{F8F9B79C-6F71-426D-87D3-DE847A30DFEA}" type="presParOf" srcId="{6AD69A13-7FE5-4AF7-83A2-604EE4DFA16C}" destId="{7E955018-6E94-48F5-8E0A-CE749742B72B}" srcOrd="3" destOrd="0" presId="urn:microsoft.com/office/officeart/2005/8/layout/venn3"/>
    <dgm:cxn modelId="{3095092C-1176-42D3-8F2D-0B98EB32C086}" type="presParOf" srcId="{6AD69A13-7FE5-4AF7-83A2-604EE4DFA16C}" destId="{54C02051-BEB4-4100-9C65-18684BC2D643}" srcOrd="4" destOrd="0" presId="urn:microsoft.com/office/officeart/2005/8/layout/venn3"/>
    <dgm:cxn modelId="{B1532810-AD33-4E3B-9408-05CFA1E5BAC7}" type="presParOf" srcId="{6AD69A13-7FE5-4AF7-83A2-604EE4DFA16C}" destId="{A41075A2-0866-4428-A878-27FCA26AFB6B}" srcOrd="5" destOrd="0" presId="urn:microsoft.com/office/officeart/2005/8/layout/venn3"/>
    <dgm:cxn modelId="{04E32253-F843-4767-BD70-A4ECD736F678}" type="presParOf" srcId="{6AD69A13-7FE5-4AF7-83A2-604EE4DFA16C}" destId="{97B61751-178E-4614-8FD7-0834655CC9F8}" srcOrd="6" destOrd="0" presId="urn:microsoft.com/office/officeart/2005/8/layout/venn3"/>
    <dgm:cxn modelId="{1A818CCB-CA4C-410B-B3DA-2F6D4D59D85A}" type="presParOf" srcId="{6AD69A13-7FE5-4AF7-83A2-604EE4DFA16C}" destId="{F5425012-3BCE-4AA1-B593-EB8293FF3C87}" srcOrd="7" destOrd="0" presId="urn:microsoft.com/office/officeart/2005/8/layout/venn3"/>
    <dgm:cxn modelId="{A45318BB-246C-44E8-9F81-E0526FF3D817}" type="presParOf" srcId="{6AD69A13-7FE5-4AF7-83A2-604EE4DFA16C}" destId="{FA97084F-8F56-4754-A4FF-B98C914FA2D8}"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06C57-E653-457A-84B8-30B55886694A}" type="datetimeFigureOut">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70D95-FA54-4420-8D6C-23C2E80D5238}" type="slidenum">
              <a:t>‹#›</a:t>
            </a:fld>
            <a:endParaRPr lang="en-US"/>
          </a:p>
        </p:txBody>
      </p:sp>
    </p:spTree>
    <p:extLst>
      <p:ext uri="{BB962C8B-B14F-4D97-AF65-F5344CB8AC3E}">
        <p14:creationId xmlns:p14="http://schemas.microsoft.com/office/powerpoint/2010/main" val="39285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B870D95-FA54-4420-8D6C-23C2E80D5238}" type="slidenum">
              <a:t>18</a:t>
            </a:fld>
            <a:endParaRPr lang="en-US"/>
          </a:p>
        </p:txBody>
      </p:sp>
    </p:spTree>
    <p:extLst>
      <p:ext uri="{BB962C8B-B14F-4D97-AF65-F5344CB8AC3E}">
        <p14:creationId xmlns:p14="http://schemas.microsoft.com/office/powerpoint/2010/main" val="218003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599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9472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2296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59763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00560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03734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29350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46761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9096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5609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4504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6331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1179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6013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4509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9607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2243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37904069"/>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452718"/>
            <a:ext cx="12064999" cy="1400530"/>
          </a:xfrm>
        </p:spPr>
        <p:txBody>
          <a:bodyPr/>
          <a:lstStyle/>
          <a:p>
            <a:r>
              <a:rPr lang="en-US" sz="4000" b="1" dirty="0"/>
              <a:t>Bank Bankruptcy Prediction</a:t>
            </a:r>
            <a:r>
              <a:rPr lang="en-US" sz="4000" b="1" dirty="0" smtClean="0"/>
              <a:t>.</a:t>
            </a:r>
            <a:br>
              <a:rPr lang="en-US" sz="4000" b="1" dirty="0" smtClean="0"/>
            </a:br>
            <a:r>
              <a:rPr lang="en-US" sz="4000" b="1" dirty="0" smtClean="0"/>
              <a:t>Date: 07/03/2024                     </a:t>
            </a:r>
            <a:r>
              <a:rPr lang="en-US" sz="4400" b="1" dirty="0" smtClean="0">
                <a:solidFill>
                  <a:schemeClr val="bg1"/>
                </a:solidFill>
              </a:rPr>
              <a:t>By </a:t>
            </a:r>
            <a:r>
              <a:rPr lang="en-US" sz="4400" b="1" dirty="0">
                <a:solidFill>
                  <a:schemeClr val="bg1"/>
                </a:solidFill>
              </a:rPr>
              <a:t>group 5</a:t>
            </a:r>
            <a:br>
              <a:rPr lang="en-US" sz="4400" b="1" dirty="0">
                <a:solidFill>
                  <a:schemeClr val="bg1"/>
                </a:solidFill>
              </a:rPr>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363" y="2747963"/>
            <a:ext cx="6645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866900"/>
            <a:ext cx="10883899"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736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780919-36F2-B9F7-6232-6780CBF3AD06}"/>
              </a:ext>
            </a:extLst>
          </p:cNvPr>
          <p:cNvSpPr txBox="1"/>
          <p:nvPr/>
        </p:nvSpPr>
        <p:spPr>
          <a:xfrm>
            <a:off x="653176" y="397976"/>
            <a:ext cx="98573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a:p>
            <a:pPr lvl="1"/>
            <a:endParaRPr lang="en-US" sz="2000" dirty="0">
              <a:solidFill>
                <a:srgbClr val="ECECEC"/>
              </a:solidFill>
              <a:cs typeface="Arial"/>
            </a:endParaRPr>
          </a:p>
          <a:p>
            <a:endParaRPr lang="en-US" sz="2000" dirty="0">
              <a:cs typeface="Arial"/>
            </a:endParaRPr>
          </a:p>
        </p:txBody>
      </p:sp>
      <p:sp>
        <p:nvSpPr>
          <p:cNvPr id="3" name="Rectangle 2"/>
          <p:cNvSpPr/>
          <p:nvPr/>
        </p:nvSpPr>
        <p:spPr>
          <a:xfrm>
            <a:off x="203200" y="512950"/>
            <a:ext cx="11112500" cy="400110"/>
          </a:xfrm>
          <a:prstGeom prst="rect">
            <a:avLst/>
          </a:prstGeom>
        </p:spPr>
        <p:txBody>
          <a:bodyPr wrap="square">
            <a:spAutoFit/>
          </a:bodyPr>
          <a:lstStyle/>
          <a:p>
            <a:pPr marL="0" lvl="1"/>
            <a:r>
              <a:rPr lang="en-US" sz="2000" dirty="0" smtClean="0">
                <a:solidFill>
                  <a:srgbClr val="FFFF00"/>
                </a:solidFill>
                <a:latin typeface="+mj-lt"/>
                <a:cs typeface="Times New Roman" panose="02020603050405020304" pitchFamily="18" charset="0"/>
              </a:rPr>
              <a:t>Data Visualization by Random Forest:</a:t>
            </a:r>
            <a:endParaRPr lang="en-US" sz="2400" dirty="0" smtClean="0">
              <a:solidFill>
                <a:srgbClr val="FFFF00"/>
              </a:solidFill>
              <a:latin typeface="+mj-lt"/>
              <a:cs typeface="Arial"/>
            </a:endParaRPr>
          </a:p>
        </p:txBody>
      </p:sp>
      <p:pic>
        <p:nvPicPr>
          <p:cNvPr id="5122" name="Picture 2" descr="C:\Users\user\Downloads\Random For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47788"/>
            <a:ext cx="8559799"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29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780919-36F2-B9F7-6232-6780CBF3AD06}"/>
              </a:ext>
            </a:extLst>
          </p:cNvPr>
          <p:cNvSpPr txBox="1"/>
          <p:nvPr/>
        </p:nvSpPr>
        <p:spPr>
          <a:xfrm>
            <a:off x="653176" y="397976"/>
            <a:ext cx="98573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a:p>
            <a:pPr lvl="1"/>
            <a:endParaRPr lang="en-US" sz="2000" dirty="0">
              <a:solidFill>
                <a:srgbClr val="ECECEC"/>
              </a:solidFill>
              <a:cs typeface="Arial"/>
            </a:endParaRPr>
          </a:p>
          <a:p>
            <a:endParaRPr lang="en-US" sz="2000" dirty="0">
              <a:cs typeface="Arial"/>
            </a:endParaRPr>
          </a:p>
        </p:txBody>
      </p:sp>
      <p:sp>
        <p:nvSpPr>
          <p:cNvPr id="3" name="Rectangle 2"/>
          <p:cNvSpPr/>
          <p:nvPr/>
        </p:nvSpPr>
        <p:spPr>
          <a:xfrm>
            <a:off x="203200" y="512950"/>
            <a:ext cx="11112500" cy="400110"/>
          </a:xfrm>
          <a:prstGeom prst="rect">
            <a:avLst/>
          </a:prstGeom>
        </p:spPr>
        <p:txBody>
          <a:bodyPr wrap="square">
            <a:spAutoFit/>
          </a:bodyPr>
          <a:lstStyle/>
          <a:p>
            <a:pPr marL="0" lvl="1"/>
            <a:r>
              <a:rPr lang="en-US" sz="2000" dirty="0" smtClean="0">
                <a:solidFill>
                  <a:srgbClr val="FFFF00"/>
                </a:solidFill>
                <a:latin typeface="+mj-lt"/>
                <a:cs typeface="Times New Roman" panose="02020603050405020304" pitchFamily="18" charset="0"/>
              </a:rPr>
              <a:t>Data Visualization by Neural Network:</a:t>
            </a:r>
            <a:endParaRPr lang="en-US" sz="2400" dirty="0" smtClean="0">
              <a:solidFill>
                <a:srgbClr val="FFFF00"/>
              </a:solidFill>
              <a:latin typeface="+mj-lt"/>
              <a:cs typeface="Arial"/>
            </a:endParaRPr>
          </a:p>
        </p:txBody>
      </p:sp>
      <p:pic>
        <p:nvPicPr>
          <p:cNvPr id="6146" name="Picture 2" descr="C:\Users\user\Downloads\Neural 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1347788"/>
            <a:ext cx="9118599" cy="525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94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780919-36F2-B9F7-6232-6780CBF3AD06}"/>
              </a:ext>
            </a:extLst>
          </p:cNvPr>
          <p:cNvSpPr txBox="1"/>
          <p:nvPr/>
        </p:nvSpPr>
        <p:spPr>
          <a:xfrm>
            <a:off x="653176" y="397976"/>
            <a:ext cx="98573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a:p>
            <a:pPr lvl="1"/>
            <a:endParaRPr lang="en-US" sz="2000" dirty="0">
              <a:solidFill>
                <a:srgbClr val="ECECEC"/>
              </a:solidFill>
              <a:cs typeface="Arial"/>
            </a:endParaRPr>
          </a:p>
          <a:p>
            <a:endParaRPr lang="en-US" sz="2000" dirty="0">
              <a:cs typeface="Arial"/>
            </a:endParaRPr>
          </a:p>
        </p:txBody>
      </p:sp>
      <p:sp>
        <p:nvSpPr>
          <p:cNvPr id="3" name="Rectangle 2"/>
          <p:cNvSpPr/>
          <p:nvPr/>
        </p:nvSpPr>
        <p:spPr>
          <a:xfrm>
            <a:off x="203200" y="512950"/>
            <a:ext cx="11112500" cy="400110"/>
          </a:xfrm>
          <a:prstGeom prst="rect">
            <a:avLst/>
          </a:prstGeom>
        </p:spPr>
        <p:txBody>
          <a:bodyPr wrap="square">
            <a:spAutoFit/>
          </a:bodyPr>
          <a:lstStyle/>
          <a:p>
            <a:pPr marL="0" lvl="1"/>
            <a:r>
              <a:rPr lang="en-US" sz="2000" dirty="0" smtClean="0">
                <a:solidFill>
                  <a:srgbClr val="FFFF00"/>
                </a:solidFill>
                <a:latin typeface="+mj-lt"/>
                <a:cs typeface="Times New Roman" panose="02020603050405020304" pitchFamily="18" charset="0"/>
              </a:rPr>
              <a:t>Data Visualization by Decision Tree:</a:t>
            </a:r>
            <a:endParaRPr lang="en-US" sz="2400" dirty="0" smtClean="0">
              <a:solidFill>
                <a:srgbClr val="FFFF00"/>
              </a:solidFill>
              <a:latin typeface="+mj-lt"/>
              <a:cs typeface="Arial"/>
            </a:endParaRPr>
          </a:p>
        </p:txBody>
      </p:sp>
      <p:pic>
        <p:nvPicPr>
          <p:cNvPr id="7170" name="Picture 2" descr="C:\Users\user\Downloads\Decision 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347788"/>
            <a:ext cx="8991599" cy="510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86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780919-36F2-B9F7-6232-6780CBF3AD06}"/>
              </a:ext>
            </a:extLst>
          </p:cNvPr>
          <p:cNvSpPr txBox="1"/>
          <p:nvPr/>
        </p:nvSpPr>
        <p:spPr>
          <a:xfrm>
            <a:off x="653176" y="397976"/>
            <a:ext cx="98573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a:p>
            <a:pPr lvl="1"/>
            <a:endParaRPr lang="en-US" sz="2000" dirty="0">
              <a:solidFill>
                <a:srgbClr val="ECECEC"/>
              </a:solidFill>
              <a:cs typeface="Arial"/>
            </a:endParaRPr>
          </a:p>
          <a:p>
            <a:endParaRPr lang="en-US" sz="2000" dirty="0">
              <a:cs typeface="Arial"/>
            </a:endParaRPr>
          </a:p>
        </p:txBody>
      </p:sp>
      <p:sp>
        <p:nvSpPr>
          <p:cNvPr id="3" name="Rectangle 2"/>
          <p:cNvSpPr/>
          <p:nvPr/>
        </p:nvSpPr>
        <p:spPr>
          <a:xfrm>
            <a:off x="203200" y="512950"/>
            <a:ext cx="11112500" cy="400110"/>
          </a:xfrm>
          <a:prstGeom prst="rect">
            <a:avLst/>
          </a:prstGeom>
        </p:spPr>
        <p:txBody>
          <a:bodyPr wrap="square">
            <a:spAutoFit/>
          </a:bodyPr>
          <a:lstStyle/>
          <a:p>
            <a:pPr marL="0" lvl="1"/>
            <a:r>
              <a:rPr lang="en-US" sz="2000" dirty="0" smtClean="0">
                <a:solidFill>
                  <a:srgbClr val="FFFF00"/>
                </a:solidFill>
                <a:latin typeface="+mj-lt"/>
                <a:cs typeface="Times New Roman" panose="02020603050405020304" pitchFamily="18" charset="0"/>
              </a:rPr>
              <a:t>Data Visualization by Logistic Regression:</a:t>
            </a:r>
            <a:endParaRPr lang="en-US" sz="2400" dirty="0" smtClean="0">
              <a:solidFill>
                <a:srgbClr val="FFFF00"/>
              </a:solidFill>
              <a:latin typeface="+mj-lt"/>
              <a:cs typeface="Arial"/>
            </a:endParaRPr>
          </a:p>
        </p:txBody>
      </p:sp>
      <p:pic>
        <p:nvPicPr>
          <p:cNvPr id="8194" name="Picture 2" descr="C:\Users\user\Downloads\Decision 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347788"/>
            <a:ext cx="8801099" cy="507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34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1EC19-C43C-48BD-F9B0-3471DDAF15A0}"/>
              </a:ext>
            </a:extLst>
          </p:cNvPr>
          <p:cNvSpPr>
            <a:spLocks noGrp="1"/>
          </p:cNvSpPr>
          <p:nvPr>
            <p:ph type="title"/>
          </p:nvPr>
        </p:nvSpPr>
        <p:spPr/>
        <p:txBody>
          <a:bodyPr/>
          <a:lstStyle/>
          <a:p>
            <a:r>
              <a:rPr lang="en-US" sz="4000" b="1" dirty="0"/>
              <a:t>Models used in Prediction of </a:t>
            </a:r>
            <a:r>
              <a:rPr lang="en-US" sz="4000" b="1" dirty="0" smtClean="0"/>
              <a:t>Bank Bankruptcy.</a:t>
            </a:r>
            <a:endParaRPr lang="en-US" sz="4000" b="1" dirty="0"/>
          </a:p>
        </p:txBody>
      </p:sp>
      <p:graphicFrame>
        <p:nvGraphicFramePr>
          <p:cNvPr id="4" name="Content Placeholder 3">
            <a:extLst>
              <a:ext uri="{FF2B5EF4-FFF2-40B4-BE49-F238E27FC236}">
                <a16:creationId xmlns="" xmlns:a16="http://schemas.microsoft.com/office/drawing/2014/main" id="{AB387C37-9392-5976-F954-29A3AF6839BD}"/>
              </a:ext>
            </a:extLst>
          </p:cNvPr>
          <p:cNvGraphicFramePr>
            <a:graphicFrameLocks noGrp="1"/>
          </p:cNvGraphicFramePr>
          <p:nvPr>
            <p:ph idx="1"/>
            <p:extLst>
              <p:ext uri="{D42A27DB-BD31-4B8C-83A1-F6EECF244321}">
                <p14:modId xmlns:p14="http://schemas.microsoft.com/office/powerpoint/2010/main" val="3747691396"/>
              </p:ext>
            </p:extLst>
          </p:nvPr>
        </p:nvGraphicFramePr>
        <p:xfrm>
          <a:off x="1261464" y="123312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0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EF58F3-2741-0472-23CB-E6E32C516FEB}"/>
              </a:ext>
            </a:extLst>
          </p:cNvPr>
          <p:cNvSpPr txBox="1"/>
          <p:nvPr/>
        </p:nvSpPr>
        <p:spPr>
          <a:xfrm>
            <a:off x="604209" y="1059364"/>
            <a:ext cx="97762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solidFill>
                  <a:srgbClr val="ECECEC"/>
                </a:solidFill>
                <a:latin typeface="Söhne"/>
                <a:ea typeface="Söhne"/>
                <a:cs typeface="Söhne"/>
              </a:rPr>
              <a:t>.</a:t>
            </a:r>
            <a:endParaRPr lang="en-US" dirty="0">
              <a:solidFill>
                <a:srgbClr val="FFFFFF"/>
              </a:solidFill>
              <a:latin typeface="Arial" panose="020B0604020202020204"/>
              <a:ea typeface="Söhne"/>
              <a:cs typeface="Arial"/>
            </a:endParaRPr>
          </a:p>
          <a:p>
            <a:pPr marL="0" lvl="1"/>
            <a:endParaRPr lang="en-US" sz="2000" dirty="0">
              <a:solidFill>
                <a:srgbClr val="ECECEC"/>
              </a:solidFill>
              <a:latin typeface="Söhne"/>
              <a:ea typeface="Söhne"/>
              <a:cs typeface="Söhne"/>
            </a:endParaRPr>
          </a:p>
        </p:txBody>
      </p:sp>
      <p:sp>
        <p:nvSpPr>
          <p:cNvPr id="3" name="Rectangle 2"/>
          <p:cNvSpPr/>
          <p:nvPr/>
        </p:nvSpPr>
        <p:spPr>
          <a:xfrm>
            <a:off x="604209" y="703540"/>
            <a:ext cx="9029700" cy="584775"/>
          </a:xfrm>
          <a:prstGeom prst="rect">
            <a:avLst/>
          </a:prstGeom>
        </p:spPr>
        <p:txBody>
          <a:bodyPr wrap="square">
            <a:spAutoFit/>
          </a:bodyPr>
          <a:lstStyle/>
          <a:p>
            <a:r>
              <a:rPr lang="en-US" sz="3200" dirty="0" smtClean="0"/>
              <a:t>Model Deployment </a:t>
            </a:r>
            <a:r>
              <a:rPr lang="en-US" sz="3200" dirty="0"/>
              <a:t>Screenshots </a:t>
            </a:r>
            <a:endParaRPr lang="en-IN" sz="3200" dirty="0"/>
          </a:p>
        </p:txBody>
      </p:sp>
      <p:pic>
        <p:nvPicPr>
          <p:cNvPr id="1028" name="Picture 4" descr="C:\Users\user\Downloads\4a79b8ce-fdb9-40f1-a480-80e0330cbf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209" y="1413304"/>
            <a:ext cx="7378700" cy="522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55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ownloads\Screenshot 2024-03-07 1631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508000"/>
            <a:ext cx="9550401" cy="603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0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Screenshot 2024-03-07 1632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495300"/>
            <a:ext cx="91440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72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5427AE-F5B1-E0F4-2962-1AD0D5FE4614}"/>
              </a:ext>
            </a:extLst>
          </p:cNvPr>
          <p:cNvSpPr>
            <a:spLocks noGrp="1"/>
          </p:cNvSpPr>
          <p:nvPr>
            <p:ph type="title"/>
          </p:nvPr>
        </p:nvSpPr>
        <p:spPr>
          <a:xfrm>
            <a:off x="157281" y="50152"/>
            <a:ext cx="9404723" cy="1400530"/>
          </a:xfrm>
        </p:spPr>
        <p:txBody>
          <a:bodyPr/>
          <a:lstStyle/>
          <a:p>
            <a:r>
              <a:rPr lang="en-US" sz="4000" b="1" dirty="0">
                <a:latin typeface="Century Gothic"/>
              </a:rPr>
              <a:t>Challenge we faced while working on this project</a:t>
            </a:r>
            <a:endParaRPr lang="en-US" b="1" dirty="0">
              <a:latin typeface="Century Gothic"/>
            </a:endParaRPr>
          </a:p>
        </p:txBody>
      </p:sp>
      <p:sp>
        <p:nvSpPr>
          <p:cNvPr id="3" name="Content Placeholder 2">
            <a:extLst>
              <a:ext uri="{FF2B5EF4-FFF2-40B4-BE49-F238E27FC236}">
                <a16:creationId xmlns="" xmlns:a16="http://schemas.microsoft.com/office/drawing/2014/main" id="{A3A15006-0123-3E1D-7585-B8B94B69FF68}"/>
              </a:ext>
            </a:extLst>
          </p:cNvPr>
          <p:cNvSpPr>
            <a:spLocks noGrp="1"/>
          </p:cNvSpPr>
          <p:nvPr>
            <p:ph idx="1"/>
          </p:nvPr>
        </p:nvSpPr>
        <p:spPr>
          <a:xfrm>
            <a:off x="82519" y="1894767"/>
            <a:ext cx="12037673" cy="4195481"/>
          </a:xfrm>
        </p:spPr>
        <p:txBody>
          <a:bodyPr vert="horz" lIns="91440" tIns="45720" rIns="91440" bIns="45720" rtlCol="0" anchor="t">
            <a:normAutofit fontScale="92500"/>
          </a:bodyPr>
          <a:lstStyle/>
          <a:p>
            <a:pPr marL="0" indent="0">
              <a:buClr>
                <a:srgbClr val="8AD0D6"/>
              </a:buClr>
              <a:buNone/>
            </a:pPr>
            <a:r>
              <a:rPr lang="en-US" dirty="0"/>
              <a:t/>
            </a:r>
            <a:br>
              <a:rPr lang="en-US" dirty="0"/>
            </a:br>
            <a:endParaRPr lang="en-US" dirty="0"/>
          </a:p>
          <a:p>
            <a:pPr>
              <a:buClr>
                <a:srgbClr val="8AD0D6"/>
              </a:buClr>
            </a:pPr>
            <a:r>
              <a:rPr lang="en-US" sz="3600" dirty="0" smtClean="0">
                <a:solidFill>
                  <a:srgbClr val="ECECEC"/>
                </a:solidFill>
              </a:rPr>
              <a:t>There were 95 Variables which are affecting the independent variable.</a:t>
            </a:r>
          </a:p>
          <a:p>
            <a:pPr>
              <a:buClr>
                <a:srgbClr val="8AD0D6"/>
              </a:buClr>
            </a:pPr>
            <a:r>
              <a:rPr lang="en-US" sz="3600" dirty="0" smtClean="0">
                <a:solidFill>
                  <a:srgbClr val="ECECEC"/>
                </a:solidFill>
              </a:rPr>
              <a:t>We found difficulty in feature selection too.</a:t>
            </a:r>
          </a:p>
          <a:p>
            <a:pPr>
              <a:buClr>
                <a:srgbClr val="8AD0D6"/>
              </a:buClr>
            </a:pPr>
            <a:r>
              <a:rPr lang="en-US" sz="3600" dirty="0" smtClean="0">
                <a:solidFill>
                  <a:srgbClr val="ECECEC"/>
                </a:solidFill>
              </a:rPr>
              <a:t>The training and testing accuracy for different models tried out were very similar values so analyzed thoroughly to select best model for deployment.</a:t>
            </a:r>
          </a:p>
        </p:txBody>
      </p:sp>
    </p:spTree>
    <p:extLst>
      <p:ext uri="{BB962C8B-B14F-4D97-AF65-F5344CB8AC3E}">
        <p14:creationId xmlns:p14="http://schemas.microsoft.com/office/powerpoint/2010/main" val="342285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11" y="198718"/>
            <a:ext cx="9404723" cy="1400530"/>
          </a:xfrm>
        </p:spPr>
        <p:txBody>
          <a:bodyPr/>
          <a:lstStyle/>
          <a:p>
            <a:r>
              <a:rPr lang="en-US" dirty="0" smtClean="0"/>
              <a:t>Overcoming the Challenges:</a:t>
            </a:r>
            <a:endParaRPr lang="en-IN" dirty="0"/>
          </a:p>
        </p:txBody>
      </p:sp>
      <p:sp>
        <p:nvSpPr>
          <p:cNvPr id="3" name="Content Placeholder 2"/>
          <p:cNvSpPr>
            <a:spLocks noGrp="1"/>
          </p:cNvSpPr>
          <p:nvPr>
            <p:ph idx="1"/>
          </p:nvPr>
        </p:nvSpPr>
        <p:spPr>
          <a:xfrm>
            <a:off x="419100" y="1079500"/>
            <a:ext cx="9630753" cy="5168899"/>
          </a:xfrm>
        </p:spPr>
        <p:txBody>
          <a:bodyPr>
            <a:normAutofit/>
          </a:bodyPr>
          <a:lstStyle/>
          <a:p>
            <a:endParaRPr lang="en-US" sz="3600" dirty="0" smtClean="0"/>
          </a:p>
          <a:p>
            <a:r>
              <a:rPr lang="en-US" sz="3600" dirty="0" smtClean="0"/>
              <a:t>1) We overcame these challenges by analyzing correlation matrix.</a:t>
            </a:r>
          </a:p>
          <a:p>
            <a:r>
              <a:rPr lang="en-US" sz="3600" dirty="0" smtClean="0"/>
              <a:t>2) Done coding to get best possible features for better model building.</a:t>
            </a:r>
          </a:p>
          <a:p>
            <a:r>
              <a:rPr lang="en-US" sz="3600" dirty="0" smtClean="0"/>
              <a:t>3) Best model for deployment is finalized after thorough discussion.</a:t>
            </a:r>
            <a:endParaRPr lang="en-IN" sz="3600" dirty="0"/>
          </a:p>
        </p:txBody>
      </p:sp>
    </p:spTree>
    <p:extLst>
      <p:ext uri="{BB962C8B-B14F-4D97-AF65-F5344CB8AC3E}">
        <p14:creationId xmlns:p14="http://schemas.microsoft.com/office/powerpoint/2010/main" val="20587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IN" dirty="0"/>
          </a:p>
        </p:txBody>
      </p:sp>
      <p:sp>
        <p:nvSpPr>
          <p:cNvPr id="3" name="Content Placeholder 2"/>
          <p:cNvSpPr>
            <a:spLocks noGrp="1"/>
          </p:cNvSpPr>
          <p:nvPr>
            <p:ph idx="1"/>
          </p:nvPr>
        </p:nvSpPr>
        <p:spPr/>
        <p:txBody>
          <a:bodyPr>
            <a:normAutofit/>
          </a:bodyPr>
          <a:lstStyle/>
          <a:p>
            <a:r>
              <a:rPr lang="en-US" sz="3200" dirty="0"/>
              <a:t>1</a:t>
            </a:r>
            <a:r>
              <a:rPr lang="en-US" sz="3200" dirty="0" smtClean="0"/>
              <a:t>)</a:t>
            </a:r>
            <a:r>
              <a:rPr lang="en-US" sz="3200" dirty="0" err="1" smtClean="0"/>
              <a:t>Aditya</a:t>
            </a:r>
            <a:r>
              <a:rPr lang="en-US" sz="3200" dirty="0" smtClean="0"/>
              <a:t> </a:t>
            </a:r>
            <a:r>
              <a:rPr lang="en-US" sz="3200" dirty="0" err="1" smtClean="0"/>
              <a:t>Awad</a:t>
            </a:r>
            <a:endParaRPr lang="en-US" sz="3200" dirty="0" smtClean="0"/>
          </a:p>
          <a:p>
            <a:r>
              <a:rPr lang="en-US" sz="3200" dirty="0" smtClean="0"/>
              <a:t>2)</a:t>
            </a:r>
            <a:r>
              <a:rPr lang="en-US" sz="3200" dirty="0" err="1" smtClean="0"/>
              <a:t>Anuja</a:t>
            </a:r>
            <a:r>
              <a:rPr lang="en-US" sz="3200" dirty="0" smtClean="0"/>
              <a:t> </a:t>
            </a:r>
            <a:r>
              <a:rPr lang="en-US" sz="3200" dirty="0" err="1" smtClean="0"/>
              <a:t>Sasane</a:t>
            </a:r>
            <a:endParaRPr lang="en-US" sz="3200" dirty="0" smtClean="0"/>
          </a:p>
          <a:p>
            <a:r>
              <a:rPr lang="en-US" sz="3200" dirty="0"/>
              <a:t>3)</a:t>
            </a:r>
            <a:r>
              <a:rPr lang="en-US" sz="3200" dirty="0" err="1"/>
              <a:t>Bala</a:t>
            </a:r>
            <a:r>
              <a:rPr lang="en-US" sz="3200" dirty="0"/>
              <a:t> </a:t>
            </a:r>
            <a:r>
              <a:rPr lang="en-US" sz="3200" dirty="0" smtClean="0"/>
              <a:t>Ram</a:t>
            </a:r>
          </a:p>
          <a:p>
            <a:r>
              <a:rPr lang="en-US" sz="3200" dirty="0" smtClean="0"/>
              <a:t>4)</a:t>
            </a:r>
            <a:r>
              <a:rPr lang="en-US" sz="3200" smtClean="0"/>
              <a:t>Gaurav</a:t>
            </a:r>
            <a:r>
              <a:rPr lang="en-US" sz="3200" dirty="0" smtClean="0"/>
              <a:t> </a:t>
            </a:r>
            <a:r>
              <a:rPr lang="en-US" sz="3200" dirty="0" err="1" smtClean="0"/>
              <a:t>Choudhari</a:t>
            </a:r>
            <a:endParaRPr lang="en-US" sz="3200" dirty="0" smtClean="0"/>
          </a:p>
          <a:p>
            <a:r>
              <a:rPr lang="en-US" sz="3200" dirty="0" smtClean="0"/>
              <a:t>5)</a:t>
            </a:r>
            <a:r>
              <a:rPr lang="en-US" sz="3200" dirty="0" err="1" smtClean="0"/>
              <a:t>Omini</a:t>
            </a:r>
            <a:r>
              <a:rPr lang="en-US" sz="3200" dirty="0" smtClean="0"/>
              <a:t> </a:t>
            </a:r>
            <a:r>
              <a:rPr lang="en-US" sz="3200" dirty="0" err="1"/>
              <a:t>Madhukar</a:t>
            </a:r>
            <a:r>
              <a:rPr lang="en-US" sz="3200" dirty="0"/>
              <a:t> </a:t>
            </a:r>
            <a:r>
              <a:rPr lang="en-US" sz="3200" dirty="0" err="1" smtClean="0"/>
              <a:t>Jhadav</a:t>
            </a:r>
            <a:endParaRPr lang="en-US" sz="3200" dirty="0" smtClean="0"/>
          </a:p>
          <a:p>
            <a:r>
              <a:rPr lang="en-US" sz="3200" dirty="0"/>
              <a:t>6</a:t>
            </a:r>
            <a:r>
              <a:rPr lang="en-US" sz="3200" dirty="0" smtClean="0"/>
              <a:t>)</a:t>
            </a:r>
            <a:r>
              <a:rPr lang="en-US" sz="3200" dirty="0" err="1" smtClean="0"/>
              <a:t>Suchetha</a:t>
            </a:r>
            <a:r>
              <a:rPr lang="en-US" sz="3200" dirty="0" smtClean="0"/>
              <a:t> D H </a:t>
            </a:r>
          </a:p>
        </p:txBody>
      </p:sp>
    </p:spTree>
    <p:extLst>
      <p:ext uri="{BB962C8B-B14F-4D97-AF65-F5344CB8AC3E}">
        <p14:creationId xmlns:p14="http://schemas.microsoft.com/office/powerpoint/2010/main" val="93069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94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D344A9-B4D6-AFED-00F8-22873CE04C49}"/>
              </a:ext>
            </a:extLst>
          </p:cNvPr>
          <p:cNvSpPr>
            <a:spLocks noGrp="1"/>
          </p:cNvSpPr>
          <p:nvPr>
            <p:ph type="title"/>
          </p:nvPr>
        </p:nvSpPr>
        <p:spPr>
          <a:xfrm>
            <a:off x="1233951" y="351383"/>
            <a:ext cx="7958331" cy="1077229"/>
          </a:xfrm>
        </p:spPr>
        <p:txBody>
          <a:bodyPr vert="horz" lIns="91440" tIns="45720" rIns="91440" bIns="45720" rtlCol="0" anchor="b">
            <a:normAutofit/>
          </a:bodyPr>
          <a:lstStyle/>
          <a:p>
            <a:pPr algn="l"/>
            <a:r>
              <a:rPr lang="en-US" sz="4400" b="1" spc="-50">
                <a:latin typeface="Century Schoolbook"/>
              </a:rPr>
              <a:t>Objectives</a:t>
            </a:r>
            <a:endParaRPr lang="en-US" sz="4400" u="sng" spc="-50">
              <a:latin typeface="Century Schoolbook"/>
            </a:endParaRPr>
          </a:p>
        </p:txBody>
      </p:sp>
      <p:sp>
        <p:nvSpPr>
          <p:cNvPr id="3" name="Content Placeholder 2">
            <a:extLst>
              <a:ext uri="{FF2B5EF4-FFF2-40B4-BE49-F238E27FC236}">
                <a16:creationId xmlns="" xmlns:a16="http://schemas.microsoft.com/office/drawing/2014/main" id="{AF384A3F-4228-3442-2B40-EEB27C365255}"/>
              </a:ext>
            </a:extLst>
          </p:cNvPr>
          <p:cNvSpPr>
            <a:spLocks noGrp="1"/>
          </p:cNvSpPr>
          <p:nvPr>
            <p:ph idx="1"/>
          </p:nvPr>
        </p:nvSpPr>
        <p:spPr>
          <a:xfrm>
            <a:off x="1694544" y="1909693"/>
            <a:ext cx="7796540" cy="3997828"/>
          </a:xfrm>
        </p:spPr>
        <p:txBody>
          <a:bodyPr>
            <a:normAutofit fontScale="92500" lnSpcReduction="20000"/>
          </a:bodyPr>
          <a:lstStyle/>
          <a:p>
            <a:pPr marL="0" indent="0">
              <a:buNone/>
            </a:pPr>
            <a:r>
              <a:rPr lang="en-US" sz="2400" dirty="0" smtClean="0">
                <a:solidFill>
                  <a:srgbClr val="ECECEC"/>
                </a:solidFill>
                <a:ea typeface="+mn-lt"/>
                <a:cs typeface="+mn-lt"/>
              </a:rPr>
              <a:t>Bank bankruptcy prediction involves several  variables, </a:t>
            </a:r>
            <a:r>
              <a:rPr lang="en-US" sz="2400" dirty="0">
                <a:solidFill>
                  <a:srgbClr val="ECECEC"/>
                </a:solidFill>
                <a:ea typeface="+mn-lt"/>
                <a:cs typeface="+mn-lt"/>
              </a:rPr>
              <a:t>each serving a specific purpose in </a:t>
            </a:r>
            <a:r>
              <a:rPr lang="en-US" sz="2400" dirty="0" smtClean="0">
                <a:solidFill>
                  <a:srgbClr val="ECECEC"/>
                </a:solidFill>
                <a:ea typeface="+mn-lt"/>
                <a:cs typeface="+mn-lt"/>
              </a:rPr>
              <a:t>prediction of bank bankruptcy. </a:t>
            </a:r>
            <a:r>
              <a:rPr lang="en-US" sz="2400" dirty="0">
                <a:solidFill>
                  <a:srgbClr val="ECECEC"/>
                </a:solidFill>
                <a:ea typeface="+mn-lt"/>
                <a:cs typeface="+mn-lt"/>
              </a:rPr>
              <a:t>Here are some </a:t>
            </a:r>
            <a:r>
              <a:rPr lang="en-US" sz="2400" dirty="0" smtClean="0">
                <a:solidFill>
                  <a:srgbClr val="ECECEC"/>
                </a:solidFill>
                <a:ea typeface="+mn-lt"/>
                <a:cs typeface="+mn-lt"/>
              </a:rPr>
              <a:t>variables which helps in prediction:</a:t>
            </a:r>
            <a:endParaRPr lang="en-US" sz="2400" dirty="0">
              <a:solidFill>
                <a:srgbClr val="FFFFFF"/>
              </a:solidFill>
              <a:ea typeface="+mn-lt"/>
              <a:cs typeface="+mn-lt"/>
            </a:endParaRPr>
          </a:p>
          <a:p>
            <a:r>
              <a:rPr lang="en-US" sz="2400" dirty="0" smtClean="0"/>
              <a:t>1)ROA(C</a:t>
            </a:r>
            <a:r>
              <a:rPr lang="en-US" sz="2400" dirty="0"/>
              <a:t>) before interest and depreciation before interest.</a:t>
            </a:r>
          </a:p>
          <a:p>
            <a:r>
              <a:rPr lang="en-US" sz="2400" dirty="0"/>
              <a:t>2)ROA(A) before interest and % after tax.</a:t>
            </a:r>
          </a:p>
          <a:p>
            <a:r>
              <a:rPr lang="en-US" sz="2400" dirty="0"/>
              <a:t>3)ROA(B) before interest and depreciation after tax.</a:t>
            </a:r>
          </a:p>
          <a:p>
            <a:r>
              <a:rPr lang="en-US" sz="2400" dirty="0"/>
              <a:t>4)Operating Gross Margin Realized Sales Gross Margin.</a:t>
            </a:r>
          </a:p>
          <a:p>
            <a:r>
              <a:rPr lang="en-US" sz="2400" dirty="0"/>
              <a:t>5)Liability to Equity</a:t>
            </a:r>
            <a:r>
              <a:rPr lang="en-US" sz="2400" dirty="0" smtClean="0"/>
              <a:t>.</a:t>
            </a:r>
            <a:endParaRPr lang="en-US" sz="2400" dirty="0">
              <a:solidFill>
                <a:srgbClr val="ECECEC"/>
              </a:solidFill>
              <a:cs typeface="Arial"/>
            </a:endParaRPr>
          </a:p>
          <a:p>
            <a:pPr marL="0" indent="0">
              <a:buNone/>
            </a:pPr>
            <a:endParaRPr lang="en-US" sz="2400" dirty="0">
              <a:solidFill>
                <a:srgbClr val="ECECEC"/>
              </a:solidFill>
              <a:cs typeface="Arial"/>
            </a:endParaRPr>
          </a:p>
          <a:p>
            <a:pPr marL="0" indent="0">
              <a:buNone/>
            </a:pPr>
            <a:endParaRPr lang="en-US" sz="1800" dirty="0">
              <a:solidFill>
                <a:srgbClr val="ECECEC"/>
              </a:solidFill>
              <a:cs typeface="Arial"/>
            </a:endParaRPr>
          </a:p>
        </p:txBody>
      </p:sp>
    </p:spTree>
    <p:extLst>
      <p:ext uri="{BB962C8B-B14F-4D97-AF65-F5344CB8AC3E}">
        <p14:creationId xmlns:p14="http://schemas.microsoft.com/office/powerpoint/2010/main" val="315284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2982"/>
          </a:xfrm>
        </p:spPr>
        <p:txBody>
          <a:bodyPr/>
          <a:lstStyle/>
          <a:p>
            <a:r>
              <a:rPr lang="en-US" dirty="0" smtClean="0"/>
              <a:t>Libraries Used:</a:t>
            </a:r>
            <a:endParaRPr lang="en-IN" dirty="0"/>
          </a:p>
        </p:txBody>
      </p:sp>
      <p:sp>
        <p:nvSpPr>
          <p:cNvPr id="3" name="Content Placeholder 2"/>
          <p:cNvSpPr>
            <a:spLocks noGrp="1"/>
          </p:cNvSpPr>
          <p:nvPr>
            <p:ph idx="1"/>
          </p:nvPr>
        </p:nvSpPr>
        <p:spPr>
          <a:xfrm>
            <a:off x="811212" y="1583018"/>
            <a:ext cx="10288588" cy="4195481"/>
          </a:xfrm>
        </p:spPr>
        <p:txBody>
          <a:bodyPr>
            <a:normAutofit/>
          </a:bodyPr>
          <a:lstStyle/>
          <a:p>
            <a:pPr>
              <a:lnSpc>
                <a:spcPct val="110000"/>
              </a:lnSpc>
            </a:pPr>
            <a:r>
              <a:rPr lang="en-US" dirty="0"/>
              <a:t>Pandas    </a:t>
            </a:r>
            <a:endParaRPr lang="en-US" dirty="0" smtClean="0"/>
          </a:p>
          <a:p>
            <a:pPr marL="0" indent="0">
              <a:lnSpc>
                <a:spcPct val="110000"/>
              </a:lnSpc>
              <a:buNone/>
            </a:pPr>
            <a:r>
              <a:rPr lang="en-US" dirty="0" smtClean="0"/>
              <a:t>                             </a:t>
            </a:r>
            <a:endParaRPr lang="en-US" dirty="0"/>
          </a:p>
          <a:p>
            <a:pPr>
              <a:lnSpc>
                <a:spcPct val="110000"/>
              </a:lnSpc>
            </a:pPr>
            <a:r>
              <a:rPr lang="en-US" dirty="0" err="1" smtClean="0"/>
              <a:t>Matplotlib</a:t>
            </a:r>
            <a:endParaRPr lang="en-US" dirty="0" smtClean="0"/>
          </a:p>
          <a:p>
            <a:pPr marL="0" indent="0">
              <a:lnSpc>
                <a:spcPct val="110000"/>
              </a:lnSpc>
              <a:buNone/>
            </a:pPr>
            <a:endParaRPr lang="en-US" dirty="0"/>
          </a:p>
          <a:p>
            <a:pPr>
              <a:lnSpc>
                <a:spcPct val="110000"/>
              </a:lnSpc>
            </a:pPr>
            <a:r>
              <a:rPr lang="en-US" dirty="0" smtClean="0"/>
              <a:t>Seaborn</a:t>
            </a:r>
          </a:p>
          <a:p>
            <a:pPr marL="0" indent="0">
              <a:lnSpc>
                <a:spcPct val="110000"/>
              </a:lnSpc>
              <a:buNone/>
            </a:pPr>
            <a:endParaRPr lang="en-US" dirty="0"/>
          </a:p>
          <a:p>
            <a:pPr>
              <a:lnSpc>
                <a:spcPct val="110000"/>
              </a:lnSpc>
            </a:pPr>
            <a:r>
              <a:rPr lang="en-US" dirty="0" err="1" smtClean="0"/>
              <a:t>Sklearn</a:t>
            </a:r>
            <a:endParaRPr lang="en-US" dirty="0" smtClean="0"/>
          </a:p>
          <a:p>
            <a:pPr marL="0" indent="0">
              <a:lnSpc>
                <a:spcPct val="110000"/>
              </a:lnSpc>
              <a:buNone/>
            </a:pPr>
            <a:endParaRPr lang="en-US" dirty="0" smtClean="0"/>
          </a:p>
          <a:p>
            <a:pPr>
              <a:lnSpc>
                <a:spcPct val="110000"/>
              </a:lnSpc>
            </a:pPr>
            <a:r>
              <a:rPr lang="en-US" dirty="0" err="1" smtClean="0"/>
              <a:t>numpy</a:t>
            </a:r>
            <a:endParaRPr lang="en-US" dirty="0"/>
          </a:p>
          <a:p>
            <a:pPr>
              <a:lnSpc>
                <a:spcPct val="110000"/>
              </a:lnSpc>
            </a:pPr>
            <a:endParaRPr lang="en-US" dirty="0"/>
          </a:p>
          <a:p>
            <a:pPr>
              <a:lnSpc>
                <a:spcPct val="110000"/>
              </a:lnSpc>
            </a:pPr>
            <a:endParaRPr lang="en-US" dirty="0"/>
          </a:p>
          <a:p>
            <a:pPr marL="0" indent="0">
              <a:lnSpc>
                <a:spcPct val="110000"/>
              </a:lnSpc>
              <a:buNone/>
            </a:pPr>
            <a:endParaRPr lang="en-US" dirty="0"/>
          </a:p>
          <a:p>
            <a:endParaRPr lang="en-IN" dirty="0"/>
          </a:p>
        </p:txBody>
      </p:sp>
    </p:spTree>
    <p:extLst>
      <p:ext uri="{BB962C8B-B14F-4D97-AF65-F5344CB8AC3E}">
        <p14:creationId xmlns:p14="http://schemas.microsoft.com/office/powerpoint/2010/main" val="19784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975" y="168673"/>
            <a:ext cx="7288774" cy="7294305"/>
          </a:xfrm>
          <a:prstGeom prst="rect">
            <a:avLst/>
          </a:prstGeom>
        </p:spPr>
        <p:txBody>
          <a:bodyPr wrap="square">
            <a:spAutoFit/>
          </a:bodyPr>
          <a:lstStyle/>
          <a:p>
            <a:r>
              <a:rPr lang="en-US" sz="3600" b="1" dirty="0" smtClean="0">
                <a:solidFill>
                  <a:srgbClr val="ECECEC"/>
                </a:solidFill>
                <a:ea typeface="+mj-lt"/>
                <a:cs typeface="+mj-lt"/>
              </a:rPr>
              <a:t>Project Work involves:</a:t>
            </a:r>
            <a:endParaRPr lang="en-US" sz="3600" b="1" dirty="0" smtClean="0"/>
          </a:p>
          <a:p>
            <a:r>
              <a:rPr lang="en-IN" sz="3600" dirty="0" smtClean="0">
                <a:latin typeface="Times New Roman" panose="02020603050405020304" pitchFamily="18" charset="0"/>
                <a:cs typeface="Times New Roman" panose="02020603050405020304" pitchFamily="18" charset="0"/>
              </a:rPr>
              <a:t>1.Analyze </a:t>
            </a:r>
            <a:r>
              <a:rPr lang="en-IN" sz="3600" dirty="0">
                <a:latin typeface="Times New Roman" panose="02020603050405020304" pitchFamily="18" charset="0"/>
                <a:cs typeface="Times New Roman" panose="02020603050405020304" pitchFamily="18" charset="0"/>
              </a:rPr>
              <a:t>the </a:t>
            </a:r>
            <a:r>
              <a:rPr lang="en-IN" sz="3600" dirty="0" smtClean="0">
                <a:latin typeface="Times New Roman" panose="02020603050405020304" pitchFamily="18" charset="0"/>
                <a:cs typeface="Times New Roman" panose="02020603050405020304" pitchFamily="18" charset="0"/>
              </a:rPr>
              <a:t>data</a:t>
            </a:r>
          </a:p>
          <a:p>
            <a:endParaRPr lang="en-IN" sz="3600"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2.Cleaning </a:t>
            </a:r>
            <a:r>
              <a:rPr lang="en-IN" sz="3600" dirty="0" smtClean="0">
                <a:latin typeface="Times New Roman" panose="02020603050405020304" pitchFamily="18" charset="0"/>
                <a:cs typeface="Times New Roman" panose="02020603050405020304" pitchFamily="18" charset="0"/>
              </a:rPr>
              <a:t>the data(EDA) </a:t>
            </a:r>
          </a:p>
          <a:p>
            <a:endParaRPr lang="en-IN" sz="3600" dirty="0">
              <a:latin typeface="Times New Roman" panose="02020603050405020304" pitchFamily="18" charset="0"/>
              <a:cs typeface="Times New Roman" panose="02020603050405020304" pitchFamily="18" charset="0"/>
            </a:endParaRPr>
          </a:p>
          <a:p>
            <a:r>
              <a:rPr lang="en-IN" sz="3600" dirty="0" smtClean="0">
                <a:latin typeface="Times New Roman" panose="02020603050405020304" pitchFamily="18" charset="0"/>
                <a:cs typeface="Times New Roman" panose="02020603050405020304" pitchFamily="18" charset="0"/>
              </a:rPr>
              <a:t>3.Data Visualization and Feature     </a:t>
            </a:r>
          </a:p>
          <a:p>
            <a:r>
              <a:rPr lang="en-IN" sz="3600" dirty="0">
                <a:latin typeface="Times New Roman" panose="02020603050405020304" pitchFamily="18" charset="0"/>
                <a:cs typeface="Times New Roman" panose="02020603050405020304" pitchFamily="18" charset="0"/>
              </a:rPr>
              <a:t> </a:t>
            </a:r>
            <a:r>
              <a:rPr lang="en-IN" sz="3600" dirty="0" smtClean="0">
                <a:latin typeface="Times New Roman" panose="02020603050405020304" pitchFamily="18" charset="0"/>
                <a:cs typeface="Times New Roman" panose="02020603050405020304" pitchFamily="18" charset="0"/>
              </a:rPr>
              <a:t>  Engineering</a:t>
            </a:r>
          </a:p>
          <a:p>
            <a:endParaRPr lang="en-US" sz="3600"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4.Building </a:t>
            </a:r>
            <a:r>
              <a:rPr lang="en-US" sz="3600" dirty="0">
                <a:latin typeface="Times New Roman" panose="02020603050405020304" pitchFamily="18" charset="0"/>
                <a:cs typeface="Times New Roman" panose="02020603050405020304" pitchFamily="18" charset="0"/>
              </a:rPr>
              <a:t>different </a:t>
            </a:r>
            <a:r>
              <a:rPr lang="en-US" sz="3600" dirty="0" smtClean="0">
                <a:latin typeface="Times New Roman" panose="02020603050405020304" pitchFamily="18" charset="0"/>
                <a:cs typeface="Times New Roman" panose="02020603050405020304" pitchFamily="18" charset="0"/>
              </a:rPr>
              <a:t>models</a:t>
            </a:r>
          </a:p>
          <a:p>
            <a:endParaRPr lang="en-US" sz="3600"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5.Model Deployment</a:t>
            </a:r>
            <a:endParaRPr lang="en-US" sz="3600" dirty="0">
              <a:latin typeface="Times New Roman" panose="02020603050405020304" pitchFamily="18" charset="0"/>
              <a:cs typeface="Times New Roman" panose="02020603050405020304" pitchFamily="18" charset="0"/>
            </a:endParaRPr>
          </a:p>
          <a:p>
            <a:r>
              <a:rPr lang="en-IN" sz="3600" dirty="0" smtClean="0"/>
              <a:t> </a:t>
            </a:r>
            <a:endParaRPr lang="en-IN" sz="3600" dirty="0"/>
          </a:p>
          <a:p>
            <a:endParaRPr lang="en-IN" sz="3600" dirty="0"/>
          </a:p>
        </p:txBody>
      </p:sp>
    </p:spTree>
    <p:extLst>
      <p:ext uri="{BB962C8B-B14F-4D97-AF65-F5344CB8AC3E}">
        <p14:creationId xmlns:p14="http://schemas.microsoft.com/office/powerpoint/2010/main" val="23918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20B574-0661-0592-E965-BDFB62255E23}"/>
              </a:ext>
            </a:extLst>
          </p:cNvPr>
          <p:cNvSpPr>
            <a:spLocks noGrp="1"/>
          </p:cNvSpPr>
          <p:nvPr>
            <p:ph idx="1"/>
          </p:nvPr>
        </p:nvSpPr>
        <p:spPr>
          <a:xfrm>
            <a:off x="948090" y="596901"/>
            <a:ext cx="9891985" cy="5312832"/>
          </a:xfrm>
        </p:spPr>
        <p:txBody>
          <a:bodyPr vert="horz" lIns="91440" tIns="45720" rIns="91440" bIns="45720" rtlCol="0" anchor="t">
            <a:normAutofit fontScale="92500" lnSpcReduction="20000"/>
          </a:bodyPr>
          <a:lstStyle/>
          <a:p>
            <a:pPr>
              <a:buFont typeface="Wingdings" pitchFamily="2" charset="2"/>
              <a:buChar char="Ø"/>
            </a:pPr>
            <a:r>
              <a:rPr lang="en-US" sz="2600" dirty="0">
                <a:solidFill>
                  <a:srgbClr val="FFFF00"/>
                </a:solidFill>
                <a:ea typeface="+mj-lt"/>
                <a:cs typeface="+mj-lt"/>
              </a:rPr>
              <a:t>Exploratory Data Analysis (EDA) </a:t>
            </a:r>
            <a:r>
              <a:rPr lang="en-US" sz="2600" dirty="0">
                <a:solidFill>
                  <a:srgbClr val="ECECEC"/>
                </a:solidFill>
                <a:ea typeface="+mj-lt"/>
                <a:cs typeface="+mj-lt"/>
              </a:rPr>
              <a:t>is a crucial step in </a:t>
            </a:r>
            <a:r>
              <a:rPr lang="en-US" sz="2600" dirty="0" smtClean="0">
                <a:solidFill>
                  <a:srgbClr val="ECECEC"/>
                </a:solidFill>
                <a:ea typeface="+mj-lt"/>
                <a:cs typeface="+mj-lt"/>
              </a:rPr>
              <a:t>predicting bank bankruptcy prediction as </a:t>
            </a:r>
            <a:r>
              <a:rPr lang="en-US" sz="2600" dirty="0">
                <a:solidFill>
                  <a:srgbClr val="ECECEC"/>
                </a:solidFill>
                <a:ea typeface="+mj-lt"/>
                <a:cs typeface="+mj-lt"/>
              </a:rPr>
              <a:t>it helps understand the underlying patterns, trends, and relationships within the data. </a:t>
            </a:r>
            <a:endParaRPr lang="en-US" sz="2600" dirty="0">
              <a:ea typeface="+mj-lt"/>
              <a:cs typeface="+mj-lt"/>
            </a:endParaRPr>
          </a:p>
          <a:p>
            <a:pPr marL="457200" lvl="1" indent="-457200">
              <a:buClr>
                <a:srgbClr val="8AD0D6"/>
              </a:buClr>
              <a:buFont typeface="Wingdings" pitchFamily="2" charset="2"/>
              <a:buChar char="Ø"/>
            </a:pPr>
            <a:endParaRPr lang="en-US" sz="2600" dirty="0" smtClean="0">
              <a:ea typeface="+mj-lt"/>
              <a:cs typeface="+mj-lt"/>
            </a:endParaRPr>
          </a:p>
          <a:p>
            <a:pPr marL="457200" lvl="1" indent="-457200">
              <a:buClr>
                <a:srgbClr val="8AD0D6"/>
              </a:buClr>
              <a:buFont typeface="Wingdings" pitchFamily="2" charset="2"/>
              <a:buChar char="Ø"/>
            </a:pPr>
            <a:r>
              <a:rPr lang="en-US" sz="2600" dirty="0" smtClean="0">
                <a:solidFill>
                  <a:srgbClr val="FFFF00"/>
                </a:solidFill>
                <a:ea typeface="+mj-lt"/>
                <a:cs typeface="+mj-lt"/>
              </a:rPr>
              <a:t>1.</a:t>
            </a:r>
            <a:r>
              <a:rPr lang="en-IN" sz="2600" dirty="0">
                <a:solidFill>
                  <a:srgbClr val="FFFF00"/>
                </a:solidFill>
                <a:cs typeface="Times New Roman" panose="02020603050405020304" pitchFamily="18" charset="0"/>
              </a:rPr>
              <a:t> </a:t>
            </a:r>
            <a:r>
              <a:rPr lang="en-IN" sz="2600" dirty="0" smtClean="0">
                <a:solidFill>
                  <a:srgbClr val="FFFF00"/>
                </a:solidFill>
                <a:cs typeface="Times New Roman" panose="02020603050405020304" pitchFamily="18" charset="0"/>
              </a:rPr>
              <a:t>Analyse </a:t>
            </a:r>
            <a:r>
              <a:rPr lang="en-IN" sz="2600" dirty="0">
                <a:solidFill>
                  <a:srgbClr val="FFFF00"/>
                </a:solidFill>
                <a:cs typeface="Times New Roman" panose="02020603050405020304" pitchFamily="18" charset="0"/>
              </a:rPr>
              <a:t>the </a:t>
            </a:r>
            <a:r>
              <a:rPr lang="en-IN" sz="2600" dirty="0" smtClean="0">
                <a:solidFill>
                  <a:srgbClr val="FFFF00"/>
                </a:solidFill>
                <a:cs typeface="Times New Roman" panose="02020603050405020304" pitchFamily="18" charset="0"/>
              </a:rPr>
              <a:t>data: </a:t>
            </a:r>
            <a:r>
              <a:rPr lang="en-US" sz="2600" dirty="0">
                <a:solidFill>
                  <a:srgbClr val="ECECEC"/>
                </a:solidFill>
                <a:ea typeface="+mn-lt"/>
                <a:cs typeface="+mn-lt"/>
              </a:rPr>
              <a:t>Calculate summary statistics such as mean, median, standard deviation, minimum, maximum, and quartiles to understand the central tendency, variability, and distribution of data.</a:t>
            </a:r>
            <a:endParaRPr lang="en-US" sz="2600" dirty="0">
              <a:cs typeface="Arial"/>
            </a:endParaRPr>
          </a:p>
          <a:p>
            <a:pPr>
              <a:buFont typeface="Wingdings" pitchFamily="2" charset="2"/>
              <a:buChar char="Ø"/>
            </a:pPr>
            <a:r>
              <a:rPr lang="en-US" sz="2600" dirty="0" smtClean="0">
                <a:solidFill>
                  <a:srgbClr val="FFFF00"/>
                </a:solidFill>
                <a:cs typeface="Times New Roman" panose="02020603050405020304" pitchFamily="18" charset="0"/>
              </a:rPr>
              <a:t>2. </a:t>
            </a:r>
            <a:r>
              <a:rPr lang="en-IN" sz="2600" dirty="0" smtClean="0">
                <a:solidFill>
                  <a:srgbClr val="FFFF00"/>
                </a:solidFill>
                <a:cs typeface="Times New Roman" panose="02020603050405020304" pitchFamily="18" charset="0"/>
              </a:rPr>
              <a:t>Cleaning data: </a:t>
            </a:r>
            <a:r>
              <a:rPr lang="en-IN" sz="2600" dirty="0" smtClean="0">
                <a:cs typeface="Times New Roman" panose="02020603050405020304" pitchFamily="18" charset="0"/>
              </a:rPr>
              <a:t>Looking for null and duplicated values in data, if found the null and duplicated values are treated and looking for outliers in the data and id found are treated to get the cleaned data and </a:t>
            </a:r>
            <a:r>
              <a:rPr lang="en-US" sz="2600" dirty="0" smtClean="0">
                <a:solidFill>
                  <a:srgbClr val="ECECEC"/>
                </a:solidFill>
                <a:ea typeface="Söhne"/>
                <a:cs typeface="Söhne"/>
              </a:rPr>
              <a:t>Correlation Analysis:</a:t>
            </a:r>
            <a:r>
              <a:rPr lang="en-US" sz="2600" dirty="0" smtClean="0"/>
              <a:t> </a:t>
            </a:r>
            <a:r>
              <a:rPr lang="en-US" sz="2600" dirty="0" smtClean="0">
                <a:solidFill>
                  <a:srgbClr val="ECECEC"/>
                </a:solidFill>
                <a:ea typeface="Söhne"/>
                <a:cs typeface="Söhne"/>
              </a:rPr>
              <a:t>Examine </a:t>
            </a:r>
            <a:r>
              <a:rPr lang="en-US" sz="2600" dirty="0">
                <a:solidFill>
                  <a:srgbClr val="ECECEC"/>
                </a:solidFill>
                <a:ea typeface="Söhne"/>
                <a:cs typeface="Söhne"/>
              </a:rPr>
              <a:t>the correlation between </a:t>
            </a:r>
            <a:r>
              <a:rPr lang="en-US" sz="2600" dirty="0" smtClean="0">
                <a:solidFill>
                  <a:srgbClr val="ECECEC"/>
                </a:solidFill>
                <a:ea typeface="Söhne"/>
                <a:cs typeface="Söhne"/>
              </a:rPr>
              <a:t>different </a:t>
            </a:r>
            <a:r>
              <a:rPr lang="en-US" sz="2600" dirty="0">
                <a:solidFill>
                  <a:srgbClr val="ECECEC"/>
                </a:solidFill>
                <a:ea typeface="Söhne"/>
                <a:cs typeface="Söhne"/>
              </a:rPr>
              <a:t>relevant variables such </a:t>
            </a:r>
            <a:r>
              <a:rPr lang="en-US" sz="2600" dirty="0" smtClean="0">
                <a:solidFill>
                  <a:srgbClr val="ECECEC"/>
                </a:solidFill>
                <a:ea typeface="Söhne"/>
                <a:cs typeface="Söhne"/>
              </a:rPr>
              <a:t>as:</a:t>
            </a:r>
            <a:r>
              <a:rPr lang="en-US" sz="2600" dirty="0">
                <a:solidFill>
                  <a:srgbClr val="ECECEC"/>
                </a:solidFill>
                <a:ea typeface="Söhne"/>
                <a:cs typeface="Söhne"/>
              </a:rPr>
              <a:t> </a:t>
            </a:r>
            <a:r>
              <a:rPr lang="en-US" sz="2600" dirty="0" smtClean="0">
                <a:solidFill>
                  <a:srgbClr val="ECECEC"/>
                </a:solidFill>
                <a:ea typeface="Söhne"/>
                <a:cs typeface="Söhne"/>
              </a:rPr>
              <a:t>Use </a:t>
            </a:r>
            <a:r>
              <a:rPr lang="en-US" sz="2600" dirty="0">
                <a:solidFill>
                  <a:srgbClr val="ECECEC"/>
                </a:solidFill>
                <a:ea typeface="Söhne"/>
                <a:cs typeface="Söhne"/>
              </a:rPr>
              <a:t>correlation matrices, scatter plots, or </a:t>
            </a:r>
            <a:r>
              <a:rPr lang="en-US" sz="2600" dirty="0" smtClean="0">
                <a:solidFill>
                  <a:srgbClr val="ECECEC"/>
                </a:solidFill>
                <a:ea typeface="Söhne"/>
                <a:cs typeface="Söhne"/>
              </a:rPr>
              <a:t>heat maps </a:t>
            </a:r>
            <a:r>
              <a:rPr lang="en-US" sz="2600" dirty="0">
                <a:solidFill>
                  <a:srgbClr val="ECECEC"/>
                </a:solidFill>
                <a:ea typeface="Söhne"/>
                <a:cs typeface="Söhne"/>
              </a:rPr>
              <a:t>to visualize and quantify the </a:t>
            </a:r>
            <a:r>
              <a:rPr lang="en-US" sz="2600" dirty="0" smtClean="0">
                <a:solidFill>
                  <a:srgbClr val="ECECEC"/>
                </a:solidFill>
                <a:ea typeface="Söhne"/>
                <a:cs typeface="Söhne"/>
              </a:rPr>
              <a:t>relationships and feature engineering is also done to get best 30 features for better model building.</a:t>
            </a:r>
            <a:endParaRPr lang="en-US" sz="2600" dirty="0">
              <a:solidFill>
                <a:srgbClr val="ECECEC"/>
              </a:solidFill>
              <a:ea typeface="Söhne"/>
              <a:cs typeface="Söhne"/>
            </a:endParaRPr>
          </a:p>
          <a:p>
            <a:pPr>
              <a:buClr>
                <a:srgbClr val="8AD0D6"/>
              </a:buClr>
              <a:buFont typeface="Wingdings" pitchFamily="2" charset="2"/>
              <a:buChar char="Ø"/>
            </a:pPr>
            <a:endParaRPr lang="en-IN" sz="2600" dirty="0">
              <a:cs typeface="Times New Roman" panose="02020603050405020304" pitchFamily="18" charset="0"/>
            </a:endParaRPr>
          </a:p>
          <a:p>
            <a:pPr>
              <a:buClr>
                <a:srgbClr val="8AD0D6"/>
              </a:buClr>
              <a:buFont typeface="Wingdings" pitchFamily="2" charset="2"/>
              <a:buChar char="Ø"/>
            </a:pPr>
            <a:endParaRPr lang="en-IN" sz="2600" dirty="0">
              <a:latin typeface="Times New Roman" panose="02020603050405020304" pitchFamily="18" charset="0"/>
              <a:cs typeface="Times New Roman" panose="02020603050405020304" pitchFamily="18" charset="0"/>
            </a:endParaRPr>
          </a:p>
          <a:p>
            <a:pPr>
              <a:buClr>
                <a:srgbClr val="8AD0D6"/>
              </a:buClr>
              <a:buFont typeface="Wingdings" pitchFamily="2" charset="2"/>
              <a:buChar char="Ø"/>
            </a:pPr>
            <a:endParaRPr lang="en-US" dirty="0">
              <a:ea typeface="+mj-lt"/>
              <a:cs typeface="+mj-lt"/>
            </a:endParaRPr>
          </a:p>
          <a:p>
            <a:pPr>
              <a:buClr>
                <a:srgbClr val="8AD0D6"/>
              </a:buClr>
              <a:buFont typeface="Wingdings" pitchFamily="2" charset="2"/>
              <a:buChar char="Ø"/>
            </a:pPr>
            <a:endParaRPr lang="en-US" dirty="0">
              <a:ea typeface="+mj-lt"/>
              <a:cs typeface="+mj-lt"/>
            </a:endParaRPr>
          </a:p>
          <a:p>
            <a:pPr>
              <a:buClr>
                <a:srgbClr val="8AD0D6"/>
              </a:buClr>
              <a:buFont typeface="Wingdings" pitchFamily="2" charset="2"/>
              <a:buChar char="Ø"/>
            </a:pPr>
            <a:endParaRPr lang="en-US" dirty="0"/>
          </a:p>
        </p:txBody>
      </p:sp>
    </p:spTree>
    <p:extLst>
      <p:ext uri="{BB962C8B-B14F-4D97-AF65-F5344CB8AC3E}">
        <p14:creationId xmlns:p14="http://schemas.microsoft.com/office/powerpoint/2010/main" val="306081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780919-36F2-B9F7-6232-6780CBF3AD06}"/>
              </a:ext>
            </a:extLst>
          </p:cNvPr>
          <p:cNvSpPr txBox="1"/>
          <p:nvPr/>
        </p:nvSpPr>
        <p:spPr>
          <a:xfrm>
            <a:off x="653176" y="397976"/>
            <a:ext cx="98573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a:p>
            <a:pPr lvl="1"/>
            <a:endParaRPr lang="en-US" sz="2000" dirty="0">
              <a:solidFill>
                <a:srgbClr val="ECECEC"/>
              </a:solidFill>
              <a:cs typeface="Arial"/>
            </a:endParaRPr>
          </a:p>
          <a:p>
            <a:endParaRPr lang="en-US" sz="2000" dirty="0">
              <a:cs typeface="Arial"/>
            </a:endParaRPr>
          </a:p>
        </p:txBody>
      </p:sp>
      <p:sp>
        <p:nvSpPr>
          <p:cNvPr id="3" name="Rectangle 2"/>
          <p:cNvSpPr/>
          <p:nvPr/>
        </p:nvSpPr>
        <p:spPr>
          <a:xfrm>
            <a:off x="203200" y="512950"/>
            <a:ext cx="11112500" cy="4893647"/>
          </a:xfrm>
          <a:prstGeom prst="rect">
            <a:avLst/>
          </a:prstGeom>
        </p:spPr>
        <p:txBody>
          <a:bodyPr wrap="square">
            <a:spAutoFit/>
          </a:bodyPr>
          <a:lstStyle/>
          <a:p>
            <a:pPr marL="342900" lvl="1" indent="-342900">
              <a:buFont typeface="Wingdings" pitchFamily="2" charset="2"/>
              <a:buChar char="Ø"/>
            </a:pPr>
            <a:r>
              <a:rPr lang="en-IN" sz="2000" dirty="0" smtClean="0">
                <a:latin typeface="+mj-lt"/>
                <a:cs typeface="Times New Roman" panose="02020603050405020304" pitchFamily="18" charset="0"/>
              </a:rPr>
              <a:t>   </a:t>
            </a:r>
            <a:r>
              <a:rPr lang="en-IN" sz="2400" dirty="0" smtClean="0">
                <a:solidFill>
                  <a:srgbClr val="FFFF00"/>
                </a:solidFill>
                <a:latin typeface="+mj-lt"/>
                <a:cs typeface="Times New Roman" panose="02020603050405020304" pitchFamily="18" charset="0"/>
              </a:rPr>
              <a:t>3.Data Visualization: </a:t>
            </a:r>
            <a:r>
              <a:rPr lang="en-US" sz="2400" dirty="0">
                <a:solidFill>
                  <a:srgbClr val="ECECEC"/>
                </a:solidFill>
                <a:latin typeface="+mj-lt"/>
                <a:ea typeface="Söhne"/>
                <a:cs typeface="Söhne"/>
              </a:rPr>
              <a:t>Examine the distribution of different variables to assess their </a:t>
            </a:r>
            <a:r>
              <a:rPr lang="en-US" sz="2400" dirty="0" smtClean="0">
                <a:solidFill>
                  <a:srgbClr val="ECECEC"/>
                </a:solidFill>
                <a:latin typeface="+mj-lt"/>
                <a:ea typeface="Söhne"/>
                <a:cs typeface="Söhne"/>
              </a:rPr>
              <a:t>normality </a:t>
            </a:r>
            <a:r>
              <a:rPr lang="en-US" sz="2400" dirty="0">
                <a:solidFill>
                  <a:srgbClr val="ECECEC"/>
                </a:solidFill>
                <a:latin typeface="+mj-lt"/>
                <a:ea typeface="Söhne"/>
                <a:cs typeface="Söhne"/>
              </a:rPr>
              <a:t>or identify potential skewness and </a:t>
            </a:r>
            <a:r>
              <a:rPr lang="en-US" sz="2400" dirty="0" smtClean="0">
                <a:solidFill>
                  <a:srgbClr val="ECECEC"/>
                </a:solidFill>
                <a:latin typeface="+mj-lt"/>
                <a:ea typeface="Söhne"/>
                <a:cs typeface="Söhne"/>
              </a:rPr>
              <a:t>kurtosis. Use </a:t>
            </a:r>
            <a:r>
              <a:rPr lang="en-US" sz="2400" dirty="0">
                <a:solidFill>
                  <a:srgbClr val="ECECEC"/>
                </a:solidFill>
                <a:latin typeface="+mj-lt"/>
                <a:ea typeface="Söhne"/>
                <a:cs typeface="Söhne"/>
              </a:rPr>
              <a:t>histograms, pie chart </a:t>
            </a:r>
            <a:r>
              <a:rPr lang="en-US" sz="2400" dirty="0" smtClean="0">
                <a:solidFill>
                  <a:srgbClr val="ECECEC"/>
                </a:solidFill>
                <a:latin typeface="+mj-lt"/>
                <a:ea typeface="Söhne"/>
                <a:cs typeface="Söhne"/>
              </a:rPr>
              <a:t>to visualize </a:t>
            </a:r>
            <a:r>
              <a:rPr lang="en-US" sz="2400" dirty="0">
                <a:solidFill>
                  <a:srgbClr val="ECECEC"/>
                </a:solidFill>
                <a:latin typeface="+mj-lt"/>
                <a:ea typeface="Söhne"/>
                <a:cs typeface="Söhne"/>
              </a:rPr>
              <a:t>the distribution and compare it with theoretical distributions like the </a:t>
            </a:r>
            <a:r>
              <a:rPr lang="en-US" sz="2400" dirty="0" smtClean="0">
                <a:solidFill>
                  <a:srgbClr val="ECECEC"/>
                </a:solidFill>
                <a:latin typeface="+mj-lt"/>
                <a:ea typeface="Söhne"/>
                <a:cs typeface="Söhne"/>
              </a:rPr>
              <a:t>normal distribution.</a:t>
            </a:r>
            <a:endParaRPr lang="en-US" sz="2400" dirty="0" smtClean="0">
              <a:latin typeface="+mj-lt"/>
              <a:cs typeface="Arial"/>
            </a:endParaRPr>
          </a:p>
          <a:p>
            <a:pPr marL="342900" lvl="1" indent="-342900">
              <a:buFont typeface="Wingdings" pitchFamily="2" charset="2"/>
              <a:buChar char="Ø"/>
            </a:pPr>
            <a:endParaRPr lang="en-US" sz="2400" dirty="0">
              <a:latin typeface="+mj-lt"/>
              <a:cs typeface="Times New Roman" panose="02020603050405020304" pitchFamily="18" charset="0"/>
            </a:endParaRPr>
          </a:p>
          <a:p>
            <a:pPr marL="342900" indent="-342900">
              <a:buFont typeface="Wingdings" pitchFamily="2" charset="2"/>
              <a:buChar char="Ø"/>
            </a:pPr>
            <a:r>
              <a:rPr lang="en-US" sz="2400" dirty="0" smtClean="0">
                <a:latin typeface="+mj-lt"/>
                <a:cs typeface="Times New Roman" panose="02020603050405020304" pitchFamily="18" charset="0"/>
              </a:rPr>
              <a:t> </a:t>
            </a:r>
            <a:r>
              <a:rPr lang="en-US" sz="2400" dirty="0" smtClean="0">
                <a:solidFill>
                  <a:srgbClr val="FFFF00"/>
                </a:solidFill>
                <a:latin typeface="+mj-lt"/>
                <a:cs typeface="Times New Roman" panose="02020603050405020304" pitchFamily="18" charset="0"/>
              </a:rPr>
              <a:t>4.Building </a:t>
            </a:r>
            <a:r>
              <a:rPr lang="en-US" sz="2400" dirty="0">
                <a:solidFill>
                  <a:srgbClr val="FFFF00"/>
                </a:solidFill>
                <a:latin typeface="+mj-lt"/>
                <a:cs typeface="Times New Roman" panose="02020603050405020304" pitchFamily="18" charset="0"/>
              </a:rPr>
              <a:t>different </a:t>
            </a:r>
            <a:r>
              <a:rPr lang="en-US" sz="2400" dirty="0" smtClean="0">
                <a:solidFill>
                  <a:srgbClr val="FFFF00"/>
                </a:solidFill>
                <a:latin typeface="+mj-lt"/>
                <a:cs typeface="Times New Roman" panose="02020603050405020304" pitchFamily="18" charset="0"/>
              </a:rPr>
              <a:t>model:</a:t>
            </a:r>
            <a:r>
              <a:rPr lang="en-US" sz="2400" dirty="0" smtClean="0">
                <a:solidFill>
                  <a:srgbClr val="FFFF00"/>
                </a:solidFill>
                <a:latin typeface="+mj-lt"/>
                <a:cs typeface="Arial"/>
              </a:rPr>
              <a:t> </a:t>
            </a:r>
            <a:r>
              <a:rPr lang="en-US" sz="2400" dirty="0" smtClean="0">
                <a:solidFill>
                  <a:srgbClr val="ECECEC"/>
                </a:solidFill>
                <a:latin typeface="+mj-lt"/>
                <a:ea typeface="+mn-lt"/>
                <a:cs typeface="+mn-lt"/>
              </a:rPr>
              <a:t>Based </a:t>
            </a:r>
            <a:r>
              <a:rPr lang="en-US" sz="2400" dirty="0">
                <a:solidFill>
                  <a:srgbClr val="ECECEC"/>
                </a:solidFill>
                <a:latin typeface="+mj-lt"/>
                <a:ea typeface="+mn-lt"/>
                <a:cs typeface="+mn-lt"/>
              </a:rPr>
              <a:t>on insights gained from EDA, identify potential models </a:t>
            </a:r>
            <a:r>
              <a:rPr lang="en-US" sz="2400" dirty="0" smtClean="0">
                <a:solidFill>
                  <a:srgbClr val="ECECEC"/>
                </a:solidFill>
                <a:latin typeface="+mj-lt"/>
                <a:ea typeface="+mn-lt"/>
                <a:cs typeface="+mn-lt"/>
              </a:rPr>
              <a:t>   or </a:t>
            </a:r>
            <a:r>
              <a:rPr lang="en-US" sz="2400" dirty="0">
                <a:solidFill>
                  <a:srgbClr val="ECECEC"/>
                </a:solidFill>
                <a:latin typeface="+mj-lt"/>
                <a:ea typeface="+mn-lt"/>
                <a:cs typeface="+mn-lt"/>
              </a:rPr>
              <a:t>forecasting techniques that are suitable for modeling Bank bankruptcy </a:t>
            </a:r>
            <a:r>
              <a:rPr lang="en-US" sz="2400" dirty="0" smtClean="0">
                <a:solidFill>
                  <a:srgbClr val="ECECEC"/>
                </a:solidFill>
                <a:latin typeface="+mj-lt"/>
                <a:ea typeface="+mn-lt"/>
                <a:cs typeface="+mn-lt"/>
              </a:rPr>
              <a:t>prediction.</a:t>
            </a:r>
            <a:r>
              <a:rPr lang="en-US" sz="2400" dirty="0" smtClean="0">
                <a:latin typeface="+mj-lt"/>
                <a:cs typeface="Arial"/>
              </a:rPr>
              <a:t> </a:t>
            </a:r>
            <a:r>
              <a:rPr lang="en-US" sz="2400" dirty="0" smtClean="0">
                <a:solidFill>
                  <a:srgbClr val="ECECEC"/>
                </a:solidFill>
                <a:latin typeface="+mj-lt"/>
                <a:ea typeface="+mn-lt"/>
                <a:cs typeface="+mn-lt"/>
              </a:rPr>
              <a:t>Consider </a:t>
            </a:r>
            <a:r>
              <a:rPr lang="en-US" sz="2400" dirty="0">
                <a:solidFill>
                  <a:srgbClr val="ECECEC"/>
                </a:solidFill>
                <a:latin typeface="+mj-lt"/>
                <a:ea typeface="+mn-lt"/>
                <a:cs typeface="+mn-lt"/>
              </a:rPr>
              <a:t>factors such as distribution of data and the relationship with relevant variables.</a:t>
            </a:r>
            <a:endParaRPr lang="en-US" sz="2400" dirty="0">
              <a:latin typeface="+mj-lt"/>
              <a:cs typeface="Arial"/>
            </a:endParaRPr>
          </a:p>
          <a:p>
            <a:pPr marL="342900" indent="-342900">
              <a:buFont typeface="Wingdings" pitchFamily="2" charset="2"/>
              <a:buChar char="Ø"/>
            </a:pPr>
            <a:endParaRPr lang="en-US" sz="2400" dirty="0" smtClean="0">
              <a:solidFill>
                <a:srgbClr val="ECECEC"/>
              </a:solidFill>
              <a:latin typeface="+mj-lt"/>
              <a:ea typeface="+mn-lt"/>
              <a:cs typeface="+mn-lt"/>
            </a:endParaRPr>
          </a:p>
          <a:p>
            <a:pPr marL="342900" indent="-342900">
              <a:buFont typeface="Wingdings" pitchFamily="2" charset="2"/>
              <a:buChar char="Ø"/>
            </a:pPr>
            <a:r>
              <a:rPr lang="en-US" sz="2400" dirty="0" smtClean="0">
                <a:solidFill>
                  <a:srgbClr val="ECECEC"/>
                </a:solidFill>
                <a:latin typeface="+mj-lt"/>
                <a:ea typeface="+mn-lt"/>
                <a:cs typeface="+mn-lt"/>
              </a:rPr>
              <a:t> </a:t>
            </a:r>
            <a:r>
              <a:rPr lang="en-US" sz="2400" dirty="0" smtClean="0">
                <a:solidFill>
                  <a:srgbClr val="FFFF00"/>
                </a:solidFill>
                <a:latin typeface="+mj-lt"/>
                <a:cs typeface="Times New Roman" panose="02020603050405020304" pitchFamily="18" charset="0"/>
              </a:rPr>
              <a:t>5.Model Deployment: </a:t>
            </a:r>
            <a:r>
              <a:rPr lang="en-US" sz="2400" dirty="0" smtClean="0">
                <a:latin typeface="+mj-lt"/>
                <a:cs typeface="Times New Roman" panose="02020603050405020304" pitchFamily="18" charset="0"/>
              </a:rPr>
              <a:t>Deployment of suitable model which gives best accuracy for unseen data prediction is done using and the model gets deployed.</a:t>
            </a:r>
            <a:r>
              <a:rPr lang="en-IN" sz="2400" dirty="0" smtClean="0">
                <a:latin typeface="+mj-lt"/>
              </a:rPr>
              <a:t> </a:t>
            </a:r>
            <a:endParaRPr lang="en-IN" sz="2400" dirty="0">
              <a:latin typeface="+mj-lt"/>
            </a:endParaRPr>
          </a:p>
        </p:txBody>
      </p:sp>
    </p:spTree>
    <p:extLst>
      <p:ext uri="{BB962C8B-B14F-4D97-AF65-F5344CB8AC3E}">
        <p14:creationId xmlns:p14="http://schemas.microsoft.com/office/powerpoint/2010/main" val="349809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780919-36F2-B9F7-6232-6780CBF3AD06}"/>
              </a:ext>
            </a:extLst>
          </p:cNvPr>
          <p:cNvSpPr txBox="1"/>
          <p:nvPr/>
        </p:nvSpPr>
        <p:spPr>
          <a:xfrm>
            <a:off x="653176" y="397976"/>
            <a:ext cx="98573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a:p>
            <a:pPr lvl="1"/>
            <a:endParaRPr lang="en-US" sz="2000" dirty="0">
              <a:solidFill>
                <a:srgbClr val="ECECEC"/>
              </a:solidFill>
              <a:cs typeface="Arial"/>
            </a:endParaRPr>
          </a:p>
          <a:p>
            <a:endParaRPr lang="en-US" sz="2000" dirty="0">
              <a:cs typeface="Arial"/>
            </a:endParaRPr>
          </a:p>
        </p:txBody>
      </p:sp>
      <p:sp>
        <p:nvSpPr>
          <p:cNvPr id="3" name="Rectangle 2"/>
          <p:cNvSpPr/>
          <p:nvPr/>
        </p:nvSpPr>
        <p:spPr>
          <a:xfrm>
            <a:off x="203200" y="512950"/>
            <a:ext cx="11112500" cy="400110"/>
          </a:xfrm>
          <a:prstGeom prst="rect">
            <a:avLst/>
          </a:prstGeom>
        </p:spPr>
        <p:txBody>
          <a:bodyPr wrap="square">
            <a:spAutoFit/>
          </a:bodyPr>
          <a:lstStyle/>
          <a:p>
            <a:pPr marL="0" lvl="1"/>
            <a:r>
              <a:rPr lang="en-US" sz="2000" dirty="0" smtClean="0">
                <a:solidFill>
                  <a:srgbClr val="FFFF00"/>
                </a:solidFill>
                <a:latin typeface="+mj-lt"/>
                <a:cs typeface="Times New Roman" panose="02020603050405020304" pitchFamily="18" charset="0"/>
              </a:rPr>
              <a:t>Data Visualization by SVM(Linear Kernel):</a:t>
            </a:r>
            <a:endParaRPr lang="en-US" sz="2400" dirty="0" smtClean="0">
              <a:solidFill>
                <a:srgbClr val="FFFF00"/>
              </a:solidFill>
              <a:latin typeface="+mj-lt"/>
              <a:cs typeface="Arial"/>
            </a:endParaRPr>
          </a:p>
        </p:txBody>
      </p:sp>
      <p:pic>
        <p:nvPicPr>
          <p:cNvPr id="3075" name="Picture 3" descr="C:\Users\user\Downloads\Linear kernel 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1347788"/>
            <a:ext cx="7861299" cy="49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6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780919-36F2-B9F7-6232-6780CBF3AD06}"/>
              </a:ext>
            </a:extLst>
          </p:cNvPr>
          <p:cNvSpPr txBox="1"/>
          <p:nvPr/>
        </p:nvSpPr>
        <p:spPr>
          <a:xfrm>
            <a:off x="653176" y="397976"/>
            <a:ext cx="98573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cs typeface="Arial"/>
            </a:endParaRPr>
          </a:p>
          <a:p>
            <a:pPr lvl="1"/>
            <a:endParaRPr lang="en-US" sz="2000" dirty="0">
              <a:solidFill>
                <a:srgbClr val="ECECEC"/>
              </a:solidFill>
              <a:cs typeface="Arial"/>
            </a:endParaRPr>
          </a:p>
          <a:p>
            <a:endParaRPr lang="en-US" sz="2000" dirty="0">
              <a:cs typeface="Arial"/>
            </a:endParaRPr>
          </a:p>
        </p:txBody>
      </p:sp>
      <p:sp>
        <p:nvSpPr>
          <p:cNvPr id="3" name="Rectangle 2"/>
          <p:cNvSpPr/>
          <p:nvPr/>
        </p:nvSpPr>
        <p:spPr>
          <a:xfrm>
            <a:off x="203200" y="512950"/>
            <a:ext cx="11112500" cy="400110"/>
          </a:xfrm>
          <a:prstGeom prst="rect">
            <a:avLst/>
          </a:prstGeom>
        </p:spPr>
        <p:txBody>
          <a:bodyPr wrap="square">
            <a:spAutoFit/>
          </a:bodyPr>
          <a:lstStyle/>
          <a:p>
            <a:pPr marL="0" lvl="1"/>
            <a:r>
              <a:rPr lang="en-US" sz="2000" dirty="0" smtClean="0">
                <a:solidFill>
                  <a:srgbClr val="FFFF00"/>
                </a:solidFill>
                <a:latin typeface="+mj-lt"/>
                <a:cs typeface="Times New Roman" panose="02020603050405020304" pitchFamily="18" charset="0"/>
              </a:rPr>
              <a:t>Data Visualization by SVM(RBF Kernel):</a:t>
            </a:r>
            <a:endParaRPr lang="en-US" sz="2400" dirty="0" smtClean="0">
              <a:solidFill>
                <a:srgbClr val="FFFF00"/>
              </a:solidFill>
              <a:latin typeface="+mj-lt"/>
              <a:cs typeface="Arial"/>
            </a:endParaRPr>
          </a:p>
        </p:txBody>
      </p:sp>
      <p:pic>
        <p:nvPicPr>
          <p:cNvPr id="4099" name="Picture 3" descr="C:\Users\user\Downloads\RBF KERNEL 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1347788"/>
            <a:ext cx="8420099" cy="512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10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354</Words>
  <Application>Microsoft Office PowerPoint</Application>
  <PresentationFormat>Custom</PresentationFormat>
  <Paragraphs>83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Bank Bankruptcy Prediction. Date: 07/03/2024                     By group 5 </vt:lpstr>
      <vt:lpstr>Team members:</vt:lpstr>
      <vt:lpstr>Objectives</vt:lpstr>
      <vt:lpstr>Libraries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used in Prediction of Bank Bankruptcy.</vt:lpstr>
      <vt:lpstr>PowerPoint Presentation</vt:lpstr>
      <vt:lpstr>PowerPoint Presentation</vt:lpstr>
      <vt:lpstr>PowerPoint Presentation</vt:lpstr>
      <vt:lpstr>Challenge we faced while working on this project</vt:lpstr>
      <vt:lpstr>Overcoming the Challenges: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Suraj Deshmukh</dc:creator>
  <cp:lastModifiedBy>user</cp:lastModifiedBy>
  <cp:revision>746</cp:revision>
  <dcterms:created xsi:type="dcterms:W3CDTF">2024-02-27T10:51:16Z</dcterms:created>
  <dcterms:modified xsi:type="dcterms:W3CDTF">2024-03-07T14:21:04Z</dcterms:modified>
</cp:coreProperties>
</file>