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8" r:id="rId6"/>
    <p:sldId id="269" r:id="rId7"/>
    <p:sldId id="276" r:id="rId8"/>
    <p:sldId id="274" r:id="rId9"/>
    <p:sldId id="275" r:id="rId10"/>
    <p:sldId id="270" r:id="rId11"/>
    <p:sldId id="271" r:id="rId12"/>
    <p:sldId id="277" r:id="rId13"/>
    <p:sldId id="278" r:id="rId14"/>
    <p:sldId id="279" r:id="rId15"/>
    <p:sldId id="272" r:id="rId16"/>
    <p:sldId id="281" r:id="rId17"/>
    <p:sldId id="273" r:id="rId18"/>
    <p:sldId id="266" r:id="rId19"/>
  </p:sldIdLst>
  <p:sldSz cx="9144000" cy="5143500" type="screen16x9"/>
  <p:notesSz cx="6858000" cy="9144000"/>
  <p:embeddedFontLst>
    <p:embeddedFont>
      <p:font typeface="Fira Sans Extra Condensed" panose="020B0503050000020004" pitchFamily="34" charset="0"/>
      <p:regular r:id="rId21"/>
      <p:bold r:id="rId22"/>
      <p:italic r:id="rId23"/>
      <p:boldItalic r:id="rId24"/>
    </p:embeddedFont>
    <p:embeddedFont>
      <p:font typeface="Fira Sans Extra Condensed SemiBold"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Medium"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78" autoAdjust="0"/>
  </p:normalViewPr>
  <p:slideViewPr>
    <p:cSldViewPr snapToGrid="0">
      <p:cViewPr varScale="1">
        <p:scale>
          <a:sx n="103" d="100"/>
          <a:sy n="103" d="100"/>
        </p:scale>
        <p:origin x="874"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421f3f7d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1421f3f7da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421f3f7da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1421f3f7da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1f3f7da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421f3f7dac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21f3f7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421f3f7da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1406700"/>
            <a:ext cx="3584100" cy="2330100"/>
          </a:xfrm>
          <a:prstGeom prst="rect">
            <a:avLst/>
          </a:prstGeom>
          <a:solidFill>
            <a:schemeClr val="lt1"/>
          </a:solid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25" y="3882622"/>
            <a:ext cx="3751200" cy="288600"/>
          </a:xfrm>
          <a:prstGeom prst="rect">
            <a:avLst/>
          </a:prstGeom>
          <a:solidFill>
            <a:schemeClr val="lt1"/>
          </a:solid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7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000250" y="1975275"/>
            <a:ext cx="5143500" cy="199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6" name="Google Shape;46;p11"/>
          <p:cNvSpPr txBox="1">
            <a:spLocks noGrp="1"/>
          </p:cNvSpPr>
          <p:nvPr>
            <p:ph type="body" idx="1"/>
          </p:nvPr>
        </p:nvSpPr>
        <p:spPr>
          <a:xfrm>
            <a:off x="1195500" y="4037275"/>
            <a:ext cx="6753000" cy="531600"/>
          </a:xfrm>
          <a:prstGeom prst="rect">
            <a:avLst/>
          </a:prstGeom>
          <a:noFill/>
          <a:ln>
            <a:noFill/>
          </a:ln>
        </p:spPr>
        <p:txBody>
          <a:bodyPr spcFirstLastPara="1" wrap="square" lIns="91425" tIns="91425" rIns="91425" bIns="91425" anchor="t" anchorCtr="0">
            <a:noAutofit/>
          </a:bodyPr>
          <a:lstStyle>
            <a:lvl1pPr marL="457200" lvl="0" indent="-330200" algn="ctr">
              <a:lnSpc>
                <a:spcPct val="115000"/>
              </a:lnSpc>
              <a:spcBef>
                <a:spcPts val="0"/>
              </a:spcBef>
              <a:spcAft>
                <a:spcPts val="0"/>
              </a:spcAft>
              <a:buSzPts val="1600"/>
              <a:buChar char="●"/>
              <a:defRPr sz="1600"/>
            </a:lvl1pPr>
            <a:lvl2pPr marL="914400" lvl="1" indent="-330200" algn="ctr">
              <a:lnSpc>
                <a:spcPct val="115000"/>
              </a:lnSpc>
              <a:spcBef>
                <a:spcPts val="0"/>
              </a:spcBef>
              <a:spcAft>
                <a:spcPts val="0"/>
              </a:spcAft>
              <a:buSzPts val="1600"/>
              <a:buChar char="○"/>
              <a:defRPr sz="1600"/>
            </a:lvl2pPr>
            <a:lvl3pPr marL="1371600" lvl="2" indent="-330200" algn="ctr">
              <a:lnSpc>
                <a:spcPct val="115000"/>
              </a:lnSpc>
              <a:spcBef>
                <a:spcPts val="0"/>
              </a:spcBef>
              <a:spcAft>
                <a:spcPts val="0"/>
              </a:spcAft>
              <a:buSzPts val="1600"/>
              <a:buChar char="■"/>
              <a:defRPr sz="1600"/>
            </a:lvl3pPr>
            <a:lvl4pPr marL="1828800" lvl="3" indent="-330200" algn="ctr">
              <a:lnSpc>
                <a:spcPct val="115000"/>
              </a:lnSpc>
              <a:spcBef>
                <a:spcPts val="0"/>
              </a:spcBef>
              <a:spcAft>
                <a:spcPts val="0"/>
              </a:spcAft>
              <a:buSzPts val="1600"/>
              <a:buChar char="●"/>
              <a:defRPr sz="1600"/>
            </a:lvl4pPr>
            <a:lvl5pPr marL="2286000" lvl="4" indent="-330200" algn="ctr">
              <a:lnSpc>
                <a:spcPct val="115000"/>
              </a:lnSpc>
              <a:spcBef>
                <a:spcPts val="0"/>
              </a:spcBef>
              <a:spcAft>
                <a:spcPts val="0"/>
              </a:spcAft>
              <a:buSzPts val="1600"/>
              <a:buChar char="○"/>
              <a:defRPr sz="1600"/>
            </a:lvl5pPr>
            <a:lvl6pPr marL="2743200" lvl="5" indent="-330200" algn="ctr">
              <a:lnSpc>
                <a:spcPct val="115000"/>
              </a:lnSpc>
              <a:spcBef>
                <a:spcPts val="0"/>
              </a:spcBef>
              <a:spcAft>
                <a:spcPts val="0"/>
              </a:spcAft>
              <a:buSzPts val="1600"/>
              <a:buChar char="■"/>
              <a:defRPr sz="1600"/>
            </a:lvl6pPr>
            <a:lvl7pPr marL="3200400" lvl="6" indent="-330200" algn="ctr">
              <a:lnSpc>
                <a:spcPct val="115000"/>
              </a:lnSpc>
              <a:spcBef>
                <a:spcPts val="0"/>
              </a:spcBef>
              <a:spcAft>
                <a:spcPts val="0"/>
              </a:spcAft>
              <a:buSzPts val="1600"/>
              <a:buChar char="●"/>
              <a:defRPr sz="1600"/>
            </a:lvl7pPr>
            <a:lvl8pPr marL="3657600" lvl="7" indent="-330200" algn="ctr">
              <a:lnSpc>
                <a:spcPct val="115000"/>
              </a:lnSpc>
              <a:spcBef>
                <a:spcPts val="0"/>
              </a:spcBef>
              <a:spcAft>
                <a:spcPts val="0"/>
              </a:spcAft>
              <a:buSzPts val="1600"/>
              <a:buChar char="○"/>
              <a:defRPr sz="1600"/>
            </a:lvl8pPr>
            <a:lvl9pPr marL="4114800" lvl="8" indent="-330200" algn="ctr">
              <a:lnSpc>
                <a:spcPct val="115000"/>
              </a:lnSpc>
              <a:spcBef>
                <a:spcPts val="0"/>
              </a:spcBef>
              <a:spcAft>
                <a:spcPts val="0"/>
              </a:spcAft>
              <a:buSzPts val="1600"/>
              <a:buChar char="■"/>
              <a:defRPr sz="1600"/>
            </a:lvl9pPr>
          </a:lstStyle>
          <a:p>
            <a:endParaRPr/>
          </a:p>
        </p:txBody>
      </p:sp>
      <p:sp>
        <p:nvSpPr>
          <p:cNvPr id="47" name="Google Shape;47;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15" name="Google Shape;15;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10025" y="2360877"/>
            <a:ext cx="41241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4"/>
          <p:cNvSpPr txBox="1">
            <a:spLocks noGrp="1"/>
          </p:cNvSpPr>
          <p:nvPr>
            <p:ph type="title" idx="2"/>
          </p:nvPr>
        </p:nvSpPr>
        <p:spPr>
          <a:xfrm>
            <a:off x="3434016" y="1412475"/>
            <a:ext cx="2276100" cy="899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7200"/>
              <a:buNone/>
              <a:defRPr sz="7200"/>
            </a:lvl1pPr>
            <a:lvl2pPr lvl="1" algn="ctr">
              <a:lnSpc>
                <a:spcPct val="100000"/>
              </a:lnSpc>
              <a:spcBef>
                <a:spcPts val="0"/>
              </a:spcBef>
              <a:spcAft>
                <a:spcPts val="0"/>
              </a:spcAft>
              <a:buClr>
                <a:schemeClr val="dk2"/>
              </a:buClr>
              <a:buSzPts val="9600"/>
              <a:buNone/>
              <a:defRPr sz="9600">
                <a:solidFill>
                  <a:schemeClr val="dk2"/>
                </a:solidFill>
              </a:defRPr>
            </a:lvl2pPr>
            <a:lvl3pPr lvl="2" algn="ctr">
              <a:lnSpc>
                <a:spcPct val="100000"/>
              </a:lnSpc>
              <a:spcBef>
                <a:spcPts val="0"/>
              </a:spcBef>
              <a:spcAft>
                <a:spcPts val="0"/>
              </a:spcAft>
              <a:buClr>
                <a:schemeClr val="dk2"/>
              </a:buClr>
              <a:buSzPts val="9600"/>
              <a:buNone/>
              <a:defRPr sz="9600">
                <a:solidFill>
                  <a:schemeClr val="dk2"/>
                </a:solidFill>
              </a:defRPr>
            </a:lvl3pPr>
            <a:lvl4pPr lvl="3" algn="ctr">
              <a:lnSpc>
                <a:spcPct val="100000"/>
              </a:lnSpc>
              <a:spcBef>
                <a:spcPts val="0"/>
              </a:spcBef>
              <a:spcAft>
                <a:spcPts val="0"/>
              </a:spcAft>
              <a:buClr>
                <a:schemeClr val="dk2"/>
              </a:buClr>
              <a:buSzPts val="9600"/>
              <a:buNone/>
              <a:defRPr sz="9600">
                <a:solidFill>
                  <a:schemeClr val="dk2"/>
                </a:solidFill>
              </a:defRPr>
            </a:lvl4pPr>
            <a:lvl5pPr lvl="4" algn="ctr">
              <a:lnSpc>
                <a:spcPct val="100000"/>
              </a:lnSpc>
              <a:spcBef>
                <a:spcPts val="0"/>
              </a:spcBef>
              <a:spcAft>
                <a:spcPts val="0"/>
              </a:spcAft>
              <a:buClr>
                <a:schemeClr val="dk2"/>
              </a:buClr>
              <a:buSzPts val="9600"/>
              <a:buNone/>
              <a:defRPr sz="9600">
                <a:solidFill>
                  <a:schemeClr val="dk2"/>
                </a:solidFill>
              </a:defRPr>
            </a:lvl5pPr>
            <a:lvl6pPr lvl="5" algn="ctr">
              <a:lnSpc>
                <a:spcPct val="100000"/>
              </a:lnSpc>
              <a:spcBef>
                <a:spcPts val="0"/>
              </a:spcBef>
              <a:spcAft>
                <a:spcPts val="0"/>
              </a:spcAft>
              <a:buClr>
                <a:schemeClr val="dk2"/>
              </a:buClr>
              <a:buSzPts val="9600"/>
              <a:buNone/>
              <a:defRPr sz="9600">
                <a:solidFill>
                  <a:schemeClr val="dk2"/>
                </a:solidFill>
              </a:defRPr>
            </a:lvl6pPr>
            <a:lvl7pPr lvl="6" algn="ctr">
              <a:lnSpc>
                <a:spcPct val="100000"/>
              </a:lnSpc>
              <a:spcBef>
                <a:spcPts val="0"/>
              </a:spcBef>
              <a:spcAft>
                <a:spcPts val="0"/>
              </a:spcAft>
              <a:buClr>
                <a:schemeClr val="dk2"/>
              </a:buClr>
              <a:buSzPts val="9600"/>
              <a:buNone/>
              <a:defRPr sz="9600">
                <a:solidFill>
                  <a:schemeClr val="dk2"/>
                </a:solidFill>
              </a:defRPr>
            </a:lvl7pPr>
            <a:lvl8pPr lvl="7" algn="ctr">
              <a:lnSpc>
                <a:spcPct val="100000"/>
              </a:lnSpc>
              <a:spcBef>
                <a:spcPts val="0"/>
              </a:spcBef>
              <a:spcAft>
                <a:spcPts val="0"/>
              </a:spcAft>
              <a:buClr>
                <a:schemeClr val="dk2"/>
              </a:buClr>
              <a:buSzPts val="9600"/>
              <a:buNone/>
              <a:defRPr sz="9600">
                <a:solidFill>
                  <a:schemeClr val="dk2"/>
                </a:solidFill>
              </a:defRPr>
            </a:lvl8pPr>
            <a:lvl9pPr lvl="8" algn="ctr">
              <a:lnSpc>
                <a:spcPct val="100000"/>
              </a:lnSpc>
              <a:spcBef>
                <a:spcPts val="0"/>
              </a:spcBef>
              <a:spcAft>
                <a:spcPts val="0"/>
              </a:spcAft>
              <a:buClr>
                <a:schemeClr val="dk2"/>
              </a:buClr>
              <a:buSzPts val="9600"/>
              <a:buNone/>
              <a:defRPr sz="9600">
                <a:solidFill>
                  <a:schemeClr val="dk2"/>
                </a:solidFill>
              </a:defRPr>
            </a:lvl9pPr>
          </a:lstStyle>
          <a:p>
            <a:endParaRPr/>
          </a:p>
        </p:txBody>
      </p:sp>
      <p:sp>
        <p:nvSpPr>
          <p:cNvPr id="19" name="Google Shape;19;p4"/>
          <p:cNvSpPr txBox="1">
            <a:spLocks noGrp="1"/>
          </p:cNvSpPr>
          <p:nvPr>
            <p:ph type="subTitle" idx="1"/>
          </p:nvPr>
        </p:nvSpPr>
        <p:spPr>
          <a:xfrm>
            <a:off x="2770467" y="3227325"/>
            <a:ext cx="3603300" cy="50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600"/>
              <a:buNone/>
              <a:defRPr sz="1600"/>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0" name="Google Shape;20;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457325" y="1491625"/>
            <a:ext cx="8238600" cy="32451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chemeClr val="dk1"/>
              </a:buClr>
              <a:buSzPts val="1000"/>
              <a:buAutoNum type="arabicPeriod"/>
              <a:defRPr sz="1100"/>
            </a:lvl1pPr>
            <a:lvl2pPr marL="914400" lvl="1" indent="-304800" algn="l">
              <a:lnSpc>
                <a:spcPct val="100000"/>
              </a:lnSpc>
              <a:spcBef>
                <a:spcPts val="0"/>
              </a:spcBef>
              <a:spcAft>
                <a:spcPts val="0"/>
              </a:spcAft>
              <a:buSzPts val="1200"/>
              <a:buAutoNum type="alphaLcPeriod"/>
              <a:defRPr/>
            </a:lvl2pPr>
            <a:lvl3pPr marL="1371600" lvl="2" indent="-304800" algn="l">
              <a:lnSpc>
                <a:spcPct val="100000"/>
              </a:lnSpc>
              <a:spcBef>
                <a:spcPts val="0"/>
              </a:spcBef>
              <a:spcAft>
                <a:spcPts val="0"/>
              </a:spcAft>
              <a:buSzPts val="1200"/>
              <a:buAutoNum type="romanLcPeriod"/>
              <a:defRPr/>
            </a:lvl3pPr>
            <a:lvl4pPr marL="1828800" lvl="3" indent="-304800" algn="l">
              <a:lnSpc>
                <a:spcPct val="100000"/>
              </a:lnSpc>
              <a:spcBef>
                <a:spcPts val="0"/>
              </a:spcBef>
              <a:spcAft>
                <a:spcPts val="0"/>
              </a:spcAft>
              <a:buSzPts val="1200"/>
              <a:buAutoNum type="arabicPeriod"/>
              <a:defRPr/>
            </a:lvl4pPr>
            <a:lvl5pPr marL="2286000" lvl="4" indent="-304800" algn="l">
              <a:lnSpc>
                <a:spcPct val="100000"/>
              </a:lnSpc>
              <a:spcBef>
                <a:spcPts val="0"/>
              </a:spcBef>
              <a:spcAft>
                <a:spcPts val="0"/>
              </a:spcAft>
              <a:buSzPts val="1200"/>
              <a:buAutoNum type="alphaLcPeriod"/>
              <a:defRPr/>
            </a:lvl5pPr>
            <a:lvl6pPr marL="2743200" lvl="5" indent="-304800" algn="l">
              <a:lnSpc>
                <a:spcPct val="100000"/>
              </a:lnSpc>
              <a:spcBef>
                <a:spcPts val="0"/>
              </a:spcBef>
              <a:spcAft>
                <a:spcPts val="0"/>
              </a:spcAft>
              <a:buSzPts val="1200"/>
              <a:buAutoNum type="romanLcPeriod"/>
              <a:defRPr/>
            </a:lvl6pPr>
            <a:lvl7pPr marL="3200400" lvl="6" indent="-304800" algn="l">
              <a:lnSpc>
                <a:spcPct val="100000"/>
              </a:lnSpc>
              <a:spcBef>
                <a:spcPts val="0"/>
              </a:spcBef>
              <a:spcAft>
                <a:spcPts val="0"/>
              </a:spcAft>
              <a:buSzPts val="1200"/>
              <a:buAutoNum type="arabicPeriod"/>
              <a:defRPr/>
            </a:lvl7pPr>
            <a:lvl8pPr marL="3657600" lvl="7" indent="-304800" algn="l">
              <a:lnSpc>
                <a:spcPct val="100000"/>
              </a:lnSpc>
              <a:spcBef>
                <a:spcPts val="0"/>
              </a:spcBef>
              <a:spcAft>
                <a:spcPts val="0"/>
              </a:spcAft>
              <a:buSzPts val="1200"/>
              <a:buAutoNum type="alphaLcPeriod"/>
              <a:defRPr/>
            </a:lvl8pPr>
            <a:lvl9pPr marL="4114800" lvl="8" indent="-304800" algn="l">
              <a:lnSpc>
                <a:spcPct val="100000"/>
              </a:lnSpc>
              <a:spcBef>
                <a:spcPts val="0"/>
              </a:spcBef>
              <a:spcAft>
                <a:spcPts val="0"/>
              </a:spcAft>
              <a:buSzPts val="1200"/>
              <a:buAutoNum type="romanLcPeriod"/>
              <a:defRPr/>
            </a:lvl9pPr>
          </a:lstStyle>
          <a:p>
            <a:endParaRPr/>
          </a:p>
        </p:txBody>
      </p:sp>
      <p:sp>
        <p:nvSpPr>
          <p:cNvPr id="23" name="Google Shape;23;p5"/>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24" name="Google Shape;24;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1573200"/>
            <a:ext cx="4012800" cy="3163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27" name="Google Shape;27;p6"/>
          <p:cNvSpPr txBox="1">
            <a:spLocks noGrp="1"/>
          </p:cNvSpPr>
          <p:nvPr>
            <p:ph type="body" idx="2"/>
          </p:nvPr>
        </p:nvSpPr>
        <p:spPr>
          <a:xfrm>
            <a:off x="4683077" y="1573200"/>
            <a:ext cx="4012800" cy="3163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28" name="Google Shape;28;p6"/>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29" name="Google Shape;29;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457325" y="1491625"/>
            <a:ext cx="4114800" cy="2160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33" name="Google Shape;33;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677900" y="1573200"/>
            <a:ext cx="5788200" cy="199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000"/>
              <a:buNone/>
              <a:defRPr sz="72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36" name="Google Shape;36;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510025" y="1425825"/>
            <a:ext cx="4124100" cy="90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510025" y="2283926"/>
            <a:ext cx="4124100" cy="195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0" name="Google Shape;40;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57325" y="4258400"/>
            <a:ext cx="82386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000"/>
              <a:buNone/>
              <a:defRPr/>
            </a:lvl1pPr>
            <a:lvl2pPr lvl="1" algn="ctr">
              <a:lnSpc>
                <a:spcPct val="100000"/>
              </a:lnSpc>
              <a:spcBef>
                <a:spcPts val="0"/>
              </a:spcBef>
              <a:spcAft>
                <a:spcPts val="0"/>
              </a:spcAft>
              <a:buClr>
                <a:schemeClr val="dk2"/>
              </a:buClr>
              <a:buSzPts val="3000"/>
              <a:buNone/>
              <a:defRPr>
                <a:solidFill>
                  <a:schemeClr val="dk2"/>
                </a:solidFill>
              </a:defRPr>
            </a:lvl2pPr>
            <a:lvl3pPr lvl="2" algn="ctr">
              <a:lnSpc>
                <a:spcPct val="100000"/>
              </a:lnSpc>
              <a:spcBef>
                <a:spcPts val="0"/>
              </a:spcBef>
              <a:spcAft>
                <a:spcPts val="0"/>
              </a:spcAft>
              <a:buClr>
                <a:schemeClr val="dk2"/>
              </a:buClr>
              <a:buSzPts val="3000"/>
              <a:buNone/>
              <a:defRPr>
                <a:solidFill>
                  <a:schemeClr val="dk2"/>
                </a:solidFill>
              </a:defRPr>
            </a:lvl3pPr>
            <a:lvl4pPr lvl="3" algn="ctr">
              <a:lnSpc>
                <a:spcPct val="100000"/>
              </a:lnSpc>
              <a:spcBef>
                <a:spcPts val="0"/>
              </a:spcBef>
              <a:spcAft>
                <a:spcPts val="0"/>
              </a:spcAft>
              <a:buClr>
                <a:schemeClr val="dk2"/>
              </a:buClr>
              <a:buSzPts val="3000"/>
              <a:buNone/>
              <a:defRPr>
                <a:solidFill>
                  <a:schemeClr val="dk2"/>
                </a:solidFill>
              </a:defRPr>
            </a:lvl4pPr>
            <a:lvl5pPr lvl="4" algn="ctr">
              <a:lnSpc>
                <a:spcPct val="100000"/>
              </a:lnSpc>
              <a:spcBef>
                <a:spcPts val="0"/>
              </a:spcBef>
              <a:spcAft>
                <a:spcPts val="0"/>
              </a:spcAft>
              <a:buClr>
                <a:schemeClr val="dk2"/>
              </a:buClr>
              <a:buSzPts val="3000"/>
              <a:buNone/>
              <a:defRPr>
                <a:solidFill>
                  <a:schemeClr val="dk2"/>
                </a:solidFill>
              </a:defRPr>
            </a:lvl5pPr>
            <a:lvl6pPr lvl="5" algn="ctr">
              <a:lnSpc>
                <a:spcPct val="100000"/>
              </a:lnSpc>
              <a:spcBef>
                <a:spcPts val="0"/>
              </a:spcBef>
              <a:spcAft>
                <a:spcPts val="0"/>
              </a:spcAft>
              <a:buClr>
                <a:schemeClr val="dk2"/>
              </a:buClr>
              <a:buSzPts val="3000"/>
              <a:buNone/>
              <a:defRPr>
                <a:solidFill>
                  <a:schemeClr val="dk2"/>
                </a:solidFill>
              </a:defRPr>
            </a:lvl6pPr>
            <a:lvl7pPr lvl="6" algn="ctr">
              <a:lnSpc>
                <a:spcPct val="100000"/>
              </a:lnSpc>
              <a:spcBef>
                <a:spcPts val="0"/>
              </a:spcBef>
              <a:spcAft>
                <a:spcPts val="0"/>
              </a:spcAft>
              <a:buClr>
                <a:schemeClr val="dk2"/>
              </a:buClr>
              <a:buSzPts val="3000"/>
              <a:buNone/>
              <a:defRPr>
                <a:solidFill>
                  <a:schemeClr val="dk2"/>
                </a:solidFill>
              </a:defRPr>
            </a:lvl7pPr>
            <a:lvl8pPr lvl="7" algn="ctr">
              <a:lnSpc>
                <a:spcPct val="100000"/>
              </a:lnSpc>
              <a:spcBef>
                <a:spcPts val="0"/>
              </a:spcBef>
              <a:spcAft>
                <a:spcPts val="0"/>
              </a:spcAft>
              <a:buClr>
                <a:schemeClr val="dk2"/>
              </a:buClr>
              <a:buSzPts val="3000"/>
              <a:buNone/>
              <a:defRPr>
                <a:solidFill>
                  <a:schemeClr val="dk2"/>
                </a:solidFill>
              </a:defRPr>
            </a:lvl8pPr>
            <a:lvl9pPr lvl="8" algn="ctr">
              <a:lnSpc>
                <a:spcPct val="100000"/>
              </a:lnSpc>
              <a:spcBef>
                <a:spcPts val="0"/>
              </a:spcBef>
              <a:spcAft>
                <a:spcPts val="0"/>
              </a:spcAft>
              <a:buClr>
                <a:schemeClr val="dk2"/>
              </a:buClr>
              <a:buSzPts val="3000"/>
              <a:buNone/>
              <a:defRPr>
                <a:solidFill>
                  <a:schemeClr val="dk2"/>
                </a:solidFill>
              </a:defRPr>
            </a:lvl9pPr>
          </a:lstStyle>
          <a:p>
            <a:endParaRPr/>
          </a:p>
        </p:txBody>
      </p:sp>
      <p:sp>
        <p:nvSpPr>
          <p:cNvPr id="43" name="Google Shape;43;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EFC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325" y="411475"/>
            <a:ext cx="8238600" cy="478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457200" y="1491625"/>
            <a:ext cx="8238600" cy="32451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2590005622000121" TargetMode="External"/><Relationship Id="rId2" Type="http://schemas.openxmlformats.org/officeDocument/2006/relationships/hyperlink" Target="https://www.who.int/news-room/fact-sheets/detail/deafness-and-hearing-loss" TargetMode="External"/><Relationship Id="rId1" Type="http://schemas.openxmlformats.org/officeDocument/2006/relationships/slideLayout" Target="../slideLayouts/slideLayout1.xml"/><Relationship Id="rId4" Type="http://schemas.openxmlformats.org/officeDocument/2006/relationships/hyperlink" Target="https://towardsdatascience.com/support-vector-machine-introduction-to-machine-learning-algorithm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vxv42870@ucmo.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mailto:vxt88380@ucmo.edu" TargetMode="External"/><Relationship Id="rId5" Type="http://schemas.openxmlformats.org/officeDocument/2006/relationships/hyperlink" Target="mailto:sxn28460@ucmo.edu" TargetMode="External"/><Relationship Id="rId4" Type="http://schemas.openxmlformats.org/officeDocument/2006/relationships/hyperlink" Target="mailto:sxr12280@ucmo.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60875" y="1101900"/>
            <a:ext cx="8366425" cy="233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dirty="0"/>
              <a:t>Sign Language Recognition System</a:t>
            </a:r>
            <a:endParaRPr dirty="0"/>
          </a:p>
        </p:txBody>
      </p:sp>
      <p:cxnSp>
        <p:nvCxnSpPr>
          <p:cNvPr id="55" name="Google Shape;55;p13"/>
          <p:cNvCxnSpPr/>
          <p:nvPr/>
        </p:nvCxnSpPr>
        <p:spPr>
          <a:xfrm>
            <a:off x="536600" y="3431988"/>
            <a:ext cx="8390700" cy="0"/>
          </a:xfrm>
          <a:prstGeom prst="straightConnector1">
            <a:avLst/>
          </a:prstGeom>
          <a:noFill/>
          <a:ln w="9525" cap="flat" cmpd="sng">
            <a:solidFill>
              <a:schemeClr val="dk1"/>
            </a:solidFill>
            <a:prstDash val="solid"/>
            <a:round/>
            <a:headEnd type="none" w="sm" len="sm"/>
            <a:tailEnd type="none" w="sm" len="sm"/>
          </a:ln>
        </p:spPr>
      </p:cxnSp>
      <p:sp>
        <p:nvSpPr>
          <p:cNvPr id="56" name="Google Shape;56;p13"/>
          <p:cNvSpPr txBox="1">
            <a:spLocks noGrp="1"/>
          </p:cNvSpPr>
          <p:nvPr>
            <p:ph type="ctrTitle"/>
          </p:nvPr>
        </p:nvSpPr>
        <p:spPr>
          <a:xfrm>
            <a:off x="523400" y="3661075"/>
            <a:ext cx="8417100" cy="689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5200"/>
              <a:buNone/>
            </a:pPr>
            <a:r>
              <a:rPr lang="en-US" sz="2000" dirty="0">
                <a:latin typeface="Roboto Medium"/>
                <a:ea typeface="Roboto Medium"/>
                <a:cs typeface="Roboto Medium"/>
                <a:sym typeface="Roboto Medium"/>
              </a:rPr>
              <a:t>Machine Learning</a:t>
            </a:r>
            <a:br>
              <a:rPr lang="en-US" sz="2000" dirty="0">
                <a:latin typeface="Roboto Medium"/>
                <a:ea typeface="Roboto Medium"/>
                <a:cs typeface="Roboto Medium"/>
                <a:sym typeface="Roboto Medium"/>
              </a:rPr>
            </a:br>
            <a:endParaRPr sz="2000" dirty="0">
              <a:latin typeface="Roboto Medium"/>
              <a:ea typeface="Roboto Medium"/>
              <a:cs typeface="Roboto Medium"/>
              <a:sym typeface="Roboto Medium"/>
            </a:endParaRPr>
          </a:p>
        </p:txBody>
      </p:sp>
      <p:sp>
        <p:nvSpPr>
          <p:cNvPr id="58" name="Google Shape;58;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pPr marL="0" lvl="0" indent="0" algn="r" rtl="0">
                <a:lnSpc>
                  <a:spcPct val="100000"/>
                </a:lnSpc>
                <a:spcBef>
                  <a:spcPts val="0"/>
                </a:spcBef>
                <a:spcAft>
                  <a:spcPts val="0"/>
                </a:spcAft>
                <a:buSzPts val="1300"/>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44550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Problem Statement</a:t>
            </a: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IN" sz="1500" dirty="0">
                <a:latin typeface="+mj-lt"/>
                <a:ea typeface="Fira Sans Extra Condensed"/>
                <a:cs typeface="Fira Sans Extra Condensed"/>
                <a:sym typeface="Fira Sans Extra Condensed"/>
              </a:rPr>
              <a:t>A communication gap occurs when conversing with a speech and hearing-impaired person if we don’t know the sign language.</a:t>
            </a:r>
            <a:r>
              <a:rPr lang="en-US" sz="1500" dirty="0">
                <a:latin typeface="+mj-lt"/>
                <a:ea typeface="Fira Sans Extra Condensed"/>
                <a:cs typeface="Fira Sans Extra Condensed"/>
                <a:sym typeface="Fira Sans Extra Condensed"/>
              </a:rPr>
              <a:t>Sign language is important as it gives the bridge sport to the common people and people containing hearing and vocal disabilities.</a:t>
            </a:r>
          </a:p>
          <a:p>
            <a:pPr marL="368300" lvl="0" indent="-285750" algn="l" rtl="0">
              <a:lnSpc>
                <a:spcPct val="150000"/>
              </a:lnSpc>
              <a:spcBef>
                <a:spcPts val="0"/>
              </a:spcBef>
              <a:spcAft>
                <a:spcPts val="0"/>
              </a:spcAft>
              <a:buSzPts val="2300"/>
              <a:buFont typeface="Arial" panose="020B0604020202020204" pitchFamily="34" charset="0"/>
              <a:buChar char="•"/>
            </a:pPr>
            <a:r>
              <a:rPr lang="en-IN" sz="1500" dirty="0">
                <a:latin typeface="+mj-lt"/>
                <a:ea typeface="Fira Sans Extra Condensed"/>
                <a:cs typeface="Fira Sans Extra Condensed"/>
                <a:sym typeface="Fira Sans Extra Condensed"/>
              </a:rPr>
              <a:t>The deaf and mute communicate through hand gestures ,but if the normal people can't understand the sign language, they might face problems in understanding what the former is conveying.</a:t>
            </a:r>
          </a:p>
          <a:p>
            <a:pPr marL="368300" lvl="0" indent="-285750" algn="l" rtl="0">
              <a:lnSpc>
                <a:spcPct val="150000"/>
              </a:lnSpc>
              <a:spcBef>
                <a:spcPts val="0"/>
              </a:spcBef>
              <a:spcAft>
                <a:spcPts val="0"/>
              </a:spcAft>
              <a:buSzPts val="2300"/>
              <a:buFont typeface="Arial" panose="020B0604020202020204" pitchFamily="34" charset="0"/>
              <a:buChar char="•"/>
            </a:pPr>
            <a:r>
              <a:rPr lang="en-IN" sz="1500" dirty="0">
                <a:latin typeface="+mj-lt"/>
                <a:ea typeface="Fira Sans Extra Condensed"/>
                <a:cs typeface="Fira Sans Extra Condensed"/>
                <a:sym typeface="Fira Sans Extra Condensed"/>
              </a:rPr>
              <a:t>In order to solve this problem, we use sign language recognition system to bridge this communication gap.</a:t>
            </a:r>
            <a:endParaRPr lang="en-US" sz="1500"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Experimental Analysis of these machine learning algorithms </a:t>
            </a:r>
            <a:r>
              <a:rPr lang="en-US" sz="1500" dirty="0" err="1">
                <a:latin typeface="+mj-lt"/>
                <a:ea typeface="Fira Sans Extra Condensed"/>
                <a:cs typeface="Fira Sans Extra Condensed"/>
                <a:sym typeface="Fira Sans Extra Condensed"/>
              </a:rPr>
              <a:t>XGBoost</a:t>
            </a:r>
            <a:r>
              <a:rPr lang="en-US" sz="1500" dirty="0">
                <a:latin typeface="+mj-lt"/>
                <a:ea typeface="Fira Sans Extra Condensed"/>
                <a:cs typeface="Fira Sans Extra Condensed"/>
                <a:sym typeface="Fira Sans Extra Condensed"/>
              </a:rPr>
              <a:t>, </a:t>
            </a:r>
            <a:r>
              <a:rPr lang="en-US" sz="1500" dirty="0" err="1">
                <a:latin typeface="+mj-lt"/>
                <a:ea typeface="Fira Sans Extra Condensed"/>
                <a:cs typeface="Fira Sans Extra Condensed"/>
                <a:sym typeface="Fira Sans Extra Condensed"/>
              </a:rPr>
              <a:t>LightGBM</a:t>
            </a:r>
            <a:r>
              <a:rPr lang="en-US" sz="1500" dirty="0">
                <a:latin typeface="+mj-lt"/>
                <a:ea typeface="Fira Sans Extra Condensed"/>
                <a:cs typeface="Fira Sans Extra Condensed"/>
                <a:sym typeface="Fira Sans Extra Condensed"/>
              </a:rPr>
              <a:t>, Support Vector Machine, Decision Tree, and Random Forest in the area of SLRS.</a:t>
            </a:r>
          </a:p>
        </p:txBody>
      </p:sp>
    </p:spTree>
    <p:extLst>
      <p:ext uri="{BB962C8B-B14F-4D97-AF65-F5344CB8AC3E}">
        <p14:creationId xmlns:p14="http://schemas.microsoft.com/office/powerpoint/2010/main" val="361450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37625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Proposed Solution</a:t>
            </a: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nSpc>
                <a:spcPct val="150000"/>
              </a:lnSpc>
              <a:buSzPts val="2300"/>
              <a:buFont typeface="Arial" panose="020B0604020202020204" pitchFamily="34" charset="0"/>
              <a:buChar char="•"/>
            </a:pPr>
            <a:r>
              <a:rPr lang="en-US" sz="1500" dirty="0"/>
              <a:t>Here we adopt the sequential method of machine learning which means we can import or export the data sequence like text streams, audio clips, video clips, time-series data, etc.,</a:t>
            </a:r>
            <a:endParaRPr lang="en-US" sz="1500"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Load the datasets from </a:t>
            </a:r>
            <a:r>
              <a:rPr lang="en-US" sz="1500" dirty="0" err="1">
                <a:latin typeface="+mj-lt"/>
                <a:ea typeface="Fira Sans Extra Condensed"/>
                <a:cs typeface="Fira Sans Extra Condensed"/>
                <a:sym typeface="Fira Sans Extra Condensed"/>
              </a:rPr>
              <a:t>Kaggle</a:t>
            </a:r>
            <a:r>
              <a:rPr lang="en-US" sz="1500" dirty="0">
                <a:latin typeface="+mj-lt"/>
                <a:ea typeface="Fira Sans Extra Condensed"/>
                <a:cs typeface="Fira Sans Extra Condensed"/>
                <a:sym typeface="Fira Sans Extra Condensed"/>
              </a:rPr>
              <a:t>, divide into two parts –</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One to train and other for testing</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Image Augmentation and Preprocess the data</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To get better feature extraction – used CNN layering model on images </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Train each ML algorithm and predict on test folder dataset</a:t>
            </a:r>
          </a:p>
          <a:p>
            <a:pPr marL="368300" lvl="2"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Providing classification report and accuracy</a:t>
            </a:r>
          </a:p>
        </p:txBody>
      </p:sp>
    </p:spTree>
    <p:extLst>
      <p:ext uri="{BB962C8B-B14F-4D97-AF65-F5344CB8AC3E}">
        <p14:creationId xmlns:p14="http://schemas.microsoft.com/office/powerpoint/2010/main" val="343475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005" y="2764565"/>
            <a:ext cx="8354862" cy="2378936"/>
          </a:xfrm>
        </p:spPr>
        <p:txBody>
          <a:bodyPr/>
          <a:lstStyle/>
          <a:p>
            <a:pPr algn="l"/>
            <a:br>
              <a:rPr lang="en-US" sz="1500" dirty="0">
                <a:latin typeface="+mj-lt"/>
              </a:rPr>
            </a:br>
            <a:r>
              <a:rPr lang="en-US" sz="1500" dirty="0">
                <a:latin typeface="+mj-lt"/>
              </a:rPr>
              <a:t>The above diagram shows us hoe the sign language recognition system works.</a:t>
            </a:r>
            <a:br>
              <a:rPr lang="en-US" sz="1500" dirty="0">
                <a:latin typeface="+mj-lt"/>
              </a:rPr>
            </a:br>
            <a:br>
              <a:rPr lang="en-US" sz="1500" dirty="0">
                <a:latin typeface="+mj-lt"/>
              </a:rPr>
            </a:br>
            <a:r>
              <a:rPr lang="en-US" sz="1500" dirty="0">
                <a:latin typeface="+mj-lt"/>
              </a:rPr>
              <a:t>First, we will collect the data with all hand gestures images files and categorize them with labels.</a:t>
            </a:r>
            <a:br>
              <a:rPr lang="en-US" sz="1500" dirty="0">
                <a:latin typeface="+mj-lt"/>
              </a:rPr>
            </a:br>
            <a:br>
              <a:rPr lang="en-US" sz="1500" dirty="0">
                <a:latin typeface="+mj-lt"/>
              </a:rPr>
            </a:br>
            <a:r>
              <a:rPr lang="en-US" sz="1500" dirty="0">
                <a:latin typeface="+mj-lt"/>
              </a:rPr>
              <a:t>On the collected dataset, we divided our approach to tackling the classification problem into three stages.</a:t>
            </a:r>
            <a:br>
              <a:rPr lang="en-US" sz="1500" dirty="0">
                <a:latin typeface="+mj-lt"/>
              </a:rPr>
            </a:br>
            <a:br>
              <a:rPr lang="en-US" sz="1500" dirty="0">
                <a:latin typeface="+mj-lt"/>
              </a:rPr>
            </a:br>
            <a:br>
              <a:rPr lang="en-US" sz="1500" dirty="0">
                <a:latin typeface="+mj-lt"/>
              </a:rPr>
            </a:br>
            <a:endParaRPr lang="en-US" sz="150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2050" name="Picture 2"/>
          <p:cNvPicPr>
            <a:picLocks noChangeAspect="1" noChangeArrowheads="1"/>
          </p:cNvPicPr>
          <p:nvPr/>
        </p:nvPicPr>
        <p:blipFill>
          <a:blip r:embed="rId2"/>
          <a:srcRect/>
          <a:stretch>
            <a:fillRect/>
          </a:stretch>
        </p:blipFill>
        <p:spPr bwMode="auto">
          <a:xfrm>
            <a:off x="273465" y="1"/>
            <a:ext cx="3277313" cy="288418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325" y="1491625"/>
            <a:ext cx="8238600" cy="1809136"/>
          </a:xfrm>
        </p:spPr>
        <p:txBody>
          <a:bodyPr/>
          <a:lstStyle/>
          <a:p>
            <a:pPr>
              <a:buFont typeface="Arial" panose="020B0604020202020204" pitchFamily="34" charset="0"/>
              <a:buChar char="•"/>
            </a:pPr>
            <a:r>
              <a:rPr lang="en-US" sz="1500" dirty="0">
                <a:latin typeface="+mj-lt"/>
              </a:rPr>
              <a:t>The first stage is to load the data after importing</a:t>
            </a:r>
          </a:p>
          <a:p>
            <a:pPr>
              <a:buFont typeface="Arial" panose="020B0604020202020204" pitchFamily="34" charset="0"/>
              <a:buChar char="•"/>
            </a:pPr>
            <a:r>
              <a:rPr lang="en-US" sz="1500" dirty="0">
                <a:latin typeface="+mj-lt"/>
              </a:rPr>
              <a:t>Create final data frame by clubbing all the images along with alphabet labels.</a:t>
            </a:r>
          </a:p>
          <a:p>
            <a:pPr>
              <a:buFont typeface="Arial" panose="020B0604020202020204" pitchFamily="34" charset="0"/>
              <a:buChar char="•"/>
            </a:pPr>
            <a:r>
              <a:rPr lang="en-US" sz="1500" dirty="0">
                <a:latin typeface="+mj-lt"/>
              </a:rPr>
              <a:t>Perform data augmentation for those images</a:t>
            </a:r>
          </a:p>
          <a:p>
            <a:pPr>
              <a:buFont typeface="Arial" panose="020B0604020202020204" pitchFamily="34" charset="0"/>
              <a:buChar char="•"/>
            </a:pPr>
            <a:r>
              <a:rPr lang="en-US" sz="1500" dirty="0">
                <a:latin typeface="+mj-lt"/>
              </a:rPr>
              <a:t>Preprocess the data using CNN modal layering to extract good features</a:t>
            </a:r>
          </a:p>
          <a:p>
            <a:pPr>
              <a:buFont typeface="Arial" panose="020B0604020202020204" pitchFamily="34" charset="0"/>
              <a:buChar char="•"/>
            </a:pPr>
            <a:r>
              <a:rPr lang="en-US" sz="1500" dirty="0">
                <a:latin typeface="+mj-lt"/>
              </a:rPr>
              <a:t>Load the data into each machine learning algorithm</a:t>
            </a:r>
          </a:p>
        </p:txBody>
      </p:sp>
      <p:sp>
        <p:nvSpPr>
          <p:cNvPr id="4" name="Title 3"/>
          <p:cNvSpPr>
            <a:spLocks noGrp="1"/>
          </p:cNvSpPr>
          <p:nvPr>
            <p:ph type="title"/>
          </p:nvPr>
        </p:nvSpPr>
        <p:spPr/>
        <p:txBody>
          <a:bodyPr/>
          <a:lstStyle/>
          <a:p>
            <a:r>
              <a:rPr lang="en-IN" dirty="0">
                <a:solidFill>
                  <a:srgbClr val="0070C0"/>
                </a:solidFill>
                <a:latin typeface="+mj-lt"/>
              </a:rPr>
              <a:t>Proposed Solution</a:t>
            </a:r>
            <a:endParaRPr lang="en-US" dirty="0">
              <a:solidFill>
                <a:srgbClr val="0070C0"/>
              </a:solidFill>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325" y="987039"/>
            <a:ext cx="8238600" cy="3749686"/>
          </a:xfrm>
        </p:spPr>
        <p:txBody>
          <a:bodyPr/>
          <a:lstStyle/>
          <a:p>
            <a:pPr marL="165100" indent="0">
              <a:buNone/>
            </a:pPr>
            <a:r>
              <a:rPr lang="en-US" sz="1600" dirty="0">
                <a:latin typeface="+mj-lt"/>
              </a:rPr>
              <a:t>Implemented Algorithms:</a:t>
            </a:r>
          </a:p>
          <a:p>
            <a:pPr>
              <a:buFont typeface="Arial" panose="020B0604020202020204" pitchFamily="34" charset="0"/>
              <a:buChar char="•"/>
            </a:pPr>
            <a:r>
              <a:rPr lang="en-US" sz="1600" dirty="0">
                <a:latin typeface="+mj-lt"/>
              </a:rPr>
              <a:t>Logistic Regression</a:t>
            </a:r>
          </a:p>
          <a:p>
            <a:pPr>
              <a:buFont typeface="Arial" panose="020B0604020202020204" pitchFamily="34" charset="0"/>
              <a:buChar char="•"/>
            </a:pPr>
            <a:r>
              <a:rPr lang="en-US" sz="1600" dirty="0">
                <a:latin typeface="+mj-lt"/>
              </a:rPr>
              <a:t>Decision Tree</a:t>
            </a:r>
          </a:p>
          <a:p>
            <a:pPr>
              <a:buFont typeface="Arial" panose="020B0604020202020204" pitchFamily="34" charset="0"/>
              <a:buChar char="•"/>
            </a:pPr>
            <a:r>
              <a:rPr lang="en-US" sz="1600" dirty="0">
                <a:latin typeface="+mj-lt"/>
              </a:rPr>
              <a:t>Support Vector Machine</a:t>
            </a:r>
          </a:p>
          <a:p>
            <a:pPr>
              <a:buFont typeface="Arial" panose="020B0604020202020204" pitchFamily="34" charset="0"/>
              <a:buChar char="•"/>
            </a:pPr>
            <a:r>
              <a:rPr lang="en-US" sz="1600" dirty="0">
                <a:latin typeface="+mj-lt"/>
              </a:rPr>
              <a:t>Random Forest</a:t>
            </a:r>
          </a:p>
          <a:p>
            <a:pPr>
              <a:buFont typeface="Arial" panose="020B0604020202020204" pitchFamily="34" charset="0"/>
              <a:buChar char="•"/>
            </a:pPr>
            <a:r>
              <a:rPr lang="en-US" sz="1600" dirty="0">
                <a:latin typeface="+mj-lt"/>
              </a:rPr>
              <a:t>Xgboost</a:t>
            </a:r>
          </a:p>
          <a:p>
            <a:pPr>
              <a:buFont typeface="Arial" panose="020B0604020202020204" pitchFamily="34" charset="0"/>
              <a:buChar char="•"/>
            </a:pPr>
            <a:r>
              <a:rPr lang="en-US" sz="1600" dirty="0">
                <a:latin typeface="+mj-lt"/>
              </a:rPr>
              <a:t>LGBM </a:t>
            </a:r>
          </a:p>
          <a:p>
            <a:pPr marL="165100" indent="0">
              <a:buNone/>
            </a:pPr>
            <a:r>
              <a:rPr lang="en-US" sz="1600" dirty="0">
                <a:latin typeface="+mj-lt"/>
              </a:rPr>
              <a:t>on the Sign Language datasets to check the accuracy of each algorithm and provide an analysis of the performance metrics</a:t>
            </a:r>
          </a:p>
          <a:p>
            <a:pPr>
              <a:buFont typeface="Arial" panose="020B0604020202020204" pitchFamily="34" charset="0"/>
              <a:buChar char="•"/>
            </a:pPr>
            <a:endParaRPr lang="en-US" sz="1600" dirty="0">
              <a:latin typeface="+mn-lt"/>
            </a:endParaRPr>
          </a:p>
        </p:txBody>
      </p:sp>
      <p:sp>
        <p:nvSpPr>
          <p:cNvPr id="3" name="Title 2"/>
          <p:cNvSpPr>
            <a:spLocks noGrp="1"/>
          </p:cNvSpPr>
          <p:nvPr>
            <p:ph type="title"/>
          </p:nvPr>
        </p:nvSpPr>
        <p:spPr/>
        <p:txBody>
          <a:bodyPr/>
          <a:lstStyle/>
          <a:p>
            <a:r>
              <a:rPr lang="en-IN" dirty="0">
                <a:solidFill>
                  <a:srgbClr val="0070C0"/>
                </a:solidFill>
              </a:rPr>
              <a:t>Proposed Solution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18004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Results</a:t>
            </a:r>
          </a:p>
          <a:p>
            <a:pPr marL="0" lvl="0" indent="0" algn="l" rtl="0">
              <a:spcBef>
                <a:spcPts val="0"/>
              </a:spcBef>
              <a:spcAft>
                <a:spcPts val="0"/>
              </a:spcAft>
              <a:buNone/>
            </a:pPr>
            <a:endParaRPr lang="en-US" sz="1500" b="1" dirty="0">
              <a:solidFill>
                <a:srgbClr val="002060"/>
              </a:solidFill>
              <a:latin typeface="+mj-lt"/>
              <a:ea typeface="Fira Sans Extra Condensed"/>
              <a:cs typeface="Fira Sans Extra Condensed"/>
              <a:sym typeface="Fira Sans Extra Condensed"/>
            </a:endParaRPr>
          </a:p>
          <a:p>
            <a:r>
              <a:rPr lang="en-US" sz="1500" dirty="0">
                <a:latin typeface="+mj-lt"/>
              </a:rPr>
              <a:t>After we train the machine learning algorithms, we got the classification report and confusion matrix for each algorithm, of which only </a:t>
            </a:r>
            <a:r>
              <a:rPr lang="en-US" sz="1500" dirty="0" err="1">
                <a:latin typeface="+mj-lt"/>
              </a:rPr>
              <a:t>LightGBM</a:t>
            </a:r>
            <a:r>
              <a:rPr lang="en-US" sz="1500" dirty="0">
                <a:latin typeface="+mj-lt"/>
              </a:rPr>
              <a:t> and </a:t>
            </a:r>
            <a:r>
              <a:rPr lang="en-US" sz="1500" dirty="0" err="1">
                <a:latin typeface="+mj-lt"/>
              </a:rPr>
              <a:t>XGBoost</a:t>
            </a:r>
            <a:r>
              <a:rPr lang="en-US" sz="1500" dirty="0">
                <a:latin typeface="+mj-lt"/>
              </a:rPr>
              <a:t> machine learning algorithms gave more accuracy compared to other machine learning algorithms </a:t>
            </a:r>
            <a:r>
              <a:rPr lang="en-US" sz="1500" dirty="0" err="1">
                <a:latin typeface="+mj-lt"/>
              </a:rPr>
              <a:t>i.e</a:t>
            </a:r>
            <a:r>
              <a:rPr lang="en-US" sz="1500" dirty="0">
                <a:latin typeface="+mj-lt"/>
              </a:rPr>
              <a:t> SVM, Decision Tree, Logistic Regression and Random Forest as shown in the above table.</a:t>
            </a:r>
            <a:endParaRPr lang="en-US" sz="1500" b="1" dirty="0">
              <a:latin typeface="+mj-lt"/>
              <a:ea typeface="Fira Sans Extra Condensed"/>
              <a:cs typeface="Fira Sans Extra Condensed"/>
              <a:sym typeface="Fira Sans Extra Condensed"/>
            </a:endParaRPr>
          </a:p>
        </p:txBody>
      </p:sp>
      <p:pic>
        <p:nvPicPr>
          <p:cNvPr id="3" name="Picture 2" descr="Table&#10;&#10;Description automatically generated">
            <a:extLst>
              <a:ext uri="{FF2B5EF4-FFF2-40B4-BE49-F238E27FC236}">
                <a16:creationId xmlns:a16="http://schemas.microsoft.com/office/drawing/2014/main" id="{BC8E292E-212C-FDB5-E475-DB55E2A695B7}"/>
              </a:ext>
            </a:extLst>
          </p:cNvPr>
          <p:cNvPicPr>
            <a:picLocks noChangeAspect="1"/>
          </p:cNvPicPr>
          <p:nvPr/>
        </p:nvPicPr>
        <p:blipFill>
          <a:blip r:embed="rId2"/>
          <a:stretch>
            <a:fillRect/>
          </a:stretch>
        </p:blipFill>
        <p:spPr>
          <a:xfrm>
            <a:off x="1727215" y="2233010"/>
            <a:ext cx="5511150" cy="2572215"/>
          </a:xfrm>
          <a:prstGeom prst="rect">
            <a:avLst/>
          </a:prstGeom>
        </p:spPr>
      </p:pic>
    </p:spTree>
    <p:extLst>
      <p:ext uri="{BB962C8B-B14F-4D97-AF65-F5344CB8AC3E}">
        <p14:creationId xmlns:p14="http://schemas.microsoft.com/office/powerpoint/2010/main" val="425152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sz="1600" dirty="0"/>
              <a:t>After we train the machine learning algorithms, we got the classification report and confusion matrix for each </a:t>
            </a:r>
            <a:r>
              <a:rPr lang="en-US" sz="1600" dirty="0" err="1"/>
              <a:t>algorithm</a:t>
            </a:r>
            <a:r>
              <a:rPr lang="en-US" sz="1600" dirty="0"/>
              <a:t>, of which only </a:t>
            </a:r>
            <a:r>
              <a:rPr lang="en-US" sz="1600" dirty="0" err="1"/>
              <a:t>LightGBM</a:t>
            </a:r>
            <a:r>
              <a:rPr lang="en-US" sz="1600" dirty="0"/>
              <a:t> and </a:t>
            </a:r>
            <a:r>
              <a:rPr lang="en-US" sz="1600" dirty="0" err="1"/>
              <a:t>XGBoost</a:t>
            </a:r>
            <a:r>
              <a:rPr lang="en-US" sz="1600" dirty="0"/>
              <a:t> machine learning algorithms gave more accuracy compared to other machine learning algorithms </a:t>
            </a:r>
            <a:r>
              <a:rPr lang="en-US" sz="1600" dirty="0" err="1"/>
              <a:t>i.e</a:t>
            </a:r>
            <a:r>
              <a:rPr lang="en-US" sz="1600" dirty="0"/>
              <a:t> SVM, Decision Tree, Logistic Regression and Random Forest as shown in the above table.</a:t>
            </a:r>
            <a:endParaRPr lang="en-US" sz="160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50321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References</a:t>
            </a:r>
          </a:p>
          <a:p>
            <a:pPr marL="0" lvl="0" indent="0" algn="l" rtl="0">
              <a:spcBef>
                <a:spcPts val="0"/>
              </a:spcBef>
              <a:spcAft>
                <a:spcPts val="0"/>
              </a:spcAft>
              <a:buNone/>
            </a:pPr>
            <a:endParaRPr lang="en-US" sz="1500" dirty="0">
              <a:latin typeface="+mj-lt"/>
              <a:ea typeface="Fira Sans Extra Condensed"/>
              <a:cs typeface="Fira Sans Extra Condensed"/>
              <a:sym typeface="Fira Sans Extra Condensed"/>
            </a:endParaRPr>
          </a:p>
          <a:p>
            <a:pPr marL="342900" lvl="0" indent="-342900" algn="l" rtl="0">
              <a:spcBef>
                <a:spcPts val="0"/>
              </a:spcBef>
              <a:spcAft>
                <a:spcPts val="0"/>
              </a:spcAft>
              <a:buFont typeface="+mj-lt"/>
              <a:buAutoNum type="arabicPeriod"/>
            </a:pPr>
            <a:r>
              <a:rPr lang="en-US" sz="1500" dirty="0">
                <a:latin typeface="+mj-lt"/>
                <a:ea typeface="Fira Sans Extra Condensed"/>
                <a:cs typeface="Fira Sans Extra Condensed"/>
                <a:sym typeface="Fira Sans Extra Condensed"/>
              </a:rPr>
              <a:t>World Health Organization WHO, [Online] Available: </a:t>
            </a:r>
            <a:r>
              <a:rPr lang="en-US" sz="1500" dirty="0">
                <a:latin typeface="+mj-lt"/>
                <a:ea typeface="Fira Sans Extra Condensed"/>
                <a:cs typeface="Fira Sans Extra Condensed"/>
                <a:sym typeface="Fira Sans Extra Condensed"/>
                <a:hlinkClick r:id="rId2"/>
              </a:rPr>
              <a:t>https://www.who.int/news-room/fact-sheets/detail/deafness-and-hearing-loss</a:t>
            </a:r>
            <a:r>
              <a:rPr lang="en-US" sz="1500" dirty="0">
                <a:latin typeface="+mj-lt"/>
                <a:ea typeface="Fira Sans Extra Condensed"/>
                <a:cs typeface="Fira Sans Extra Condensed"/>
                <a:sym typeface="Fira Sans Extra Condensed"/>
              </a:rPr>
              <a:t>  </a:t>
            </a:r>
          </a:p>
          <a:p>
            <a:pPr marL="342900" lvl="0" indent="-342900" algn="l" rtl="0">
              <a:spcBef>
                <a:spcPts val="0"/>
              </a:spcBef>
              <a:spcAft>
                <a:spcPts val="0"/>
              </a:spcAft>
              <a:buFont typeface="+mj-lt"/>
              <a:buAutoNum type="arabicPeriod"/>
            </a:pPr>
            <a:r>
              <a:rPr lang="en-US" sz="1500" dirty="0">
                <a:latin typeface="+mj-lt"/>
                <a:ea typeface="Fira Sans Extra Condensed"/>
                <a:cs typeface="Fira Sans Extra Condensed"/>
                <a:sym typeface="Fira Sans Extra Condensed"/>
              </a:rPr>
              <a:t>M. M. Rahman, M. S. Islam, M. H. Rahman, R. Sassi, M. W. </a:t>
            </a:r>
            <a:r>
              <a:rPr lang="en-US" sz="1500" dirty="0" err="1">
                <a:latin typeface="+mj-lt"/>
                <a:ea typeface="Fira Sans Extra Condensed"/>
                <a:cs typeface="Fira Sans Extra Condensed"/>
                <a:sym typeface="Fira Sans Extra Condensed"/>
              </a:rPr>
              <a:t>Rivolta</a:t>
            </a:r>
            <a:r>
              <a:rPr lang="en-US" sz="1500" dirty="0">
                <a:latin typeface="+mj-lt"/>
                <a:ea typeface="Fira Sans Extra Condensed"/>
                <a:cs typeface="Fira Sans Extra Condensed"/>
                <a:sym typeface="Fira Sans Extra Condensed"/>
              </a:rPr>
              <a:t> and M. </a:t>
            </a:r>
            <a:r>
              <a:rPr lang="en-US" sz="1500" dirty="0" err="1">
                <a:latin typeface="+mj-lt"/>
                <a:ea typeface="Fira Sans Extra Condensed"/>
                <a:cs typeface="Fira Sans Extra Condensed"/>
                <a:sym typeface="Fira Sans Extra Condensed"/>
              </a:rPr>
              <a:t>Aktaruzzaman</a:t>
            </a:r>
            <a:r>
              <a:rPr lang="en-US" sz="1500" dirty="0">
                <a:latin typeface="+mj-lt"/>
                <a:ea typeface="Fira Sans Extra Condensed"/>
                <a:cs typeface="Fira Sans Extra Condensed"/>
                <a:sym typeface="Fira Sans Extra Condensed"/>
              </a:rPr>
              <a:t>, "A New Benchmark on American Sign Language Recognition using Convolutional Neural Network," 2019 International Conference on Sustainable Technologies for Industry 4.0 (STI), 2019, pp. 1-6, </a:t>
            </a:r>
            <a:r>
              <a:rPr lang="en-US" sz="1500" dirty="0" err="1">
                <a:latin typeface="+mj-lt"/>
                <a:ea typeface="Fira Sans Extra Condensed"/>
                <a:cs typeface="Fira Sans Extra Condensed"/>
                <a:sym typeface="Fira Sans Extra Condensed"/>
              </a:rPr>
              <a:t>doi</a:t>
            </a:r>
            <a:r>
              <a:rPr lang="en-US" sz="1500" dirty="0">
                <a:latin typeface="+mj-lt"/>
                <a:ea typeface="Fira Sans Extra Condensed"/>
                <a:cs typeface="Fira Sans Extra Condensed"/>
                <a:sym typeface="Fira Sans Extra Condensed"/>
              </a:rPr>
              <a:t>: 10.1109/STI47673.2019.9067974. [Online]. Available: https://ieeexplore.ieee.org/abstract/document/9067974/citations#citations </a:t>
            </a:r>
          </a:p>
          <a:p>
            <a:pPr marL="342900" lvl="0" indent="-342900" algn="l" rtl="0">
              <a:spcBef>
                <a:spcPts val="0"/>
              </a:spcBef>
              <a:spcAft>
                <a:spcPts val="0"/>
              </a:spcAft>
              <a:buFont typeface="+mj-lt"/>
              <a:buAutoNum type="arabicPeriod"/>
            </a:pPr>
            <a:r>
              <a:rPr lang="en-US" sz="1500" dirty="0">
                <a:latin typeface="+mj-lt"/>
                <a:ea typeface="Fira Sans Extra Condensed"/>
                <a:cs typeface="Fira Sans Extra Condensed"/>
                <a:sym typeface="Fira Sans Extra Condensed"/>
              </a:rPr>
              <a:t>K. Amrutha and P. Prabu, "ML Based Sign Language Recognition System," 2021 International Conference on Innovative Trends in Information Technology (ICITIIT), 2021, pp. 1-6, </a:t>
            </a:r>
            <a:r>
              <a:rPr lang="en-US" sz="1500" dirty="0" err="1">
                <a:latin typeface="+mj-lt"/>
                <a:ea typeface="Fira Sans Extra Condensed"/>
                <a:cs typeface="Fira Sans Extra Condensed"/>
                <a:sym typeface="Fira Sans Extra Condensed"/>
              </a:rPr>
              <a:t>doi</a:t>
            </a:r>
            <a:r>
              <a:rPr lang="en-US" sz="1500" dirty="0">
                <a:latin typeface="+mj-lt"/>
                <a:ea typeface="Fira Sans Extra Condensed"/>
                <a:cs typeface="Fira Sans Extra Condensed"/>
                <a:sym typeface="Fira Sans Extra Condensed"/>
              </a:rPr>
              <a:t>: 10.1109/ICITIIT51526.2021.9399594. [Online]. Available: https://ieeexplore.ieee.org/abstract/document/9399594 </a:t>
            </a:r>
          </a:p>
          <a:p>
            <a:pPr marL="342900" lvl="0" indent="-342900" algn="l" rtl="0">
              <a:spcBef>
                <a:spcPts val="0"/>
              </a:spcBef>
              <a:spcAft>
                <a:spcPts val="0"/>
              </a:spcAft>
              <a:buFont typeface="+mj-lt"/>
              <a:buAutoNum type="arabicPeriod"/>
            </a:pPr>
            <a:r>
              <a:rPr lang="en-US" sz="1500" dirty="0" err="1">
                <a:latin typeface="+mj-lt"/>
                <a:ea typeface="Fira Sans Extra Condensed"/>
                <a:cs typeface="Fira Sans Extra Condensed"/>
                <a:sym typeface="Fira Sans Extra Condensed"/>
              </a:rPr>
              <a:t>Shagun</a:t>
            </a:r>
            <a:r>
              <a:rPr lang="en-US" sz="1500" dirty="0">
                <a:latin typeface="+mj-lt"/>
                <a:ea typeface="Fira Sans Extra Condensed"/>
                <a:cs typeface="Fira Sans Extra Condensed"/>
                <a:sym typeface="Fira Sans Extra Condensed"/>
              </a:rPr>
              <a:t> </a:t>
            </a:r>
            <a:r>
              <a:rPr lang="en-US" sz="1500" dirty="0" err="1">
                <a:latin typeface="+mj-lt"/>
                <a:ea typeface="Fira Sans Extra Condensed"/>
                <a:cs typeface="Fira Sans Extra Condensed"/>
                <a:sym typeface="Fira Sans Extra Condensed"/>
              </a:rPr>
              <a:t>Katoch</a:t>
            </a:r>
            <a:r>
              <a:rPr lang="en-US" sz="1500" dirty="0">
                <a:latin typeface="+mj-lt"/>
                <a:ea typeface="Fira Sans Extra Condensed"/>
                <a:cs typeface="Fira Sans Extra Condensed"/>
                <a:sym typeface="Fira Sans Extra Condensed"/>
              </a:rPr>
              <a:t>, Varsha Singh, Uma Shanker Tiwary, ”Indian Sign Language recognition system using SURF with SVM and CNN,” Array, Volume 14,2022,100141,SSN 2590-0056, https://doi.org/10.1016/j.array.2022.100141 (</a:t>
            </a:r>
            <a:r>
              <a:rPr lang="en-US" sz="1500" dirty="0">
                <a:latin typeface="+mj-lt"/>
                <a:ea typeface="Fira Sans Extra Condensed"/>
                <a:cs typeface="Fira Sans Extra Condensed"/>
                <a:sym typeface="Fira Sans Extra Condensed"/>
                <a:hlinkClick r:id="rId3"/>
              </a:rPr>
              <a:t>https://www.sciencedirect.com/science/article/pii/S2590005622000121</a:t>
            </a:r>
            <a:r>
              <a:rPr lang="en-US" sz="1500" dirty="0">
                <a:latin typeface="+mj-lt"/>
                <a:ea typeface="Fira Sans Extra Condensed"/>
                <a:cs typeface="Fira Sans Extra Condensed"/>
                <a:sym typeface="Fira Sans Extra Condensed"/>
              </a:rPr>
              <a:t>)</a:t>
            </a:r>
          </a:p>
          <a:p>
            <a:pPr marL="342900" lvl="0" indent="-342900">
              <a:buFont typeface="+mj-lt"/>
              <a:buAutoNum type="arabicPeriod"/>
            </a:pPr>
            <a:r>
              <a:rPr lang="en-US" sz="1500" dirty="0">
                <a:latin typeface="+mj-lt"/>
                <a:ea typeface="Fira Sans Extra Condensed"/>
                <a:cs typeface="Fira Sans Extra Condensed"/>
                <a:sym typeface="Fira Sans Extra Condensed"/>
                <a:hlinkClick r:id="rId4"/>
              </a:rPr>
              <a:t>https://towardsdatascience.com/support-vector-machine-introduction-to-machine-learning-algorithms</a:t>
            </a:r>
            <a:endParaRPr lang="en-US" sz="1500" dirty="0">
              <a:latin typeface="+mj-lt"/>
              <a:ea typeface="Fira Sans Extra Condensed"/>
              <a:cs typeface="Fira Sans Extra Condensed"/>
              <a:sym typeface="Fira Sans Extra Condensed"/>
            </a:endParaRPr>
          </a:p>
          <a:p>
            <a:pPr marL="342900" lvl="0" indent="-342900">
              <a:buFont typeface="+mj-lt"/>
              <a:buAutoNum type="arabicPeriod"/>
            </a:pPr>
            <a:endParaRPr lang="en-US" sz="1500" dirty="0">
              <a:latin typeface="+mj-lt"/>
              <a:ea typeface="Fira Sans Extra Condensed"/>
              <a:cs typeface="Fira Sans Extra Condensed"/>
              <a:sym typeface="Fira Sans Extra Condensed"/>
            </a:endParaRPr>
          </a:p>
        </p:txBody>
      </p:sp>
    </p:spTree>
    <p:extLst>
      <p:ext uri="{BB962C8B-B14F-4D97-AF65-F5344CB8AC3E}">
        <p14:creationId xmlns:p14="http://schemas.microsoft.com/office/powerpoint/2010/main" val="95875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pPr marL="0" lvl="0" indent="0" algn="r" rtl="0">
                <a:lnSpc>
                  <a:spcPct val="100000"/>
                </a:lnSpc>
                <a:spcBef>
                  <a:spcPts val="0"/>
                </a:spcBef>
                <a:spcAft>
                  <a:spcPts val="0"/>
                </a:spcAft>
                <a:buSzPts val="1300"/>
                <a:buNone/>
              </a:pPr>
              <a:t>18</a:t>
            </a:fld>
            <a:endParaRPr/>
          </a:p>
        </p:txBody>
      </p:sp>
      <p:sp>
        <p:nvSpPr>
          <p:cNvPr id="128" name="Google Shape;128;p23"/>
          <p:cNvSpPr txBox="1"/>
          <p:nvPr/>
        </p:nvSpPr>
        <p:spPr>
          <a:xfrm>
            <a:off x="2913900" y="1777050"/>
            <a:ext cx="3156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latin typeface="Fira Sans Extra Condensed"/>
                <a:ea typeface="Fira Sans Extra Condensed"/>
                <a:cs typeface="Fira Sans Extra Condensed"/>
                <a:sym typeface="Fira Sans Extra Condensed"/>
              </a:rPr>
              <a:t>Thank you</a:t>
            </a:r>
            <a:endParaRPr sz="6000">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pPr marL="0" lvl="0" indent="0" algn="r" rtl="0">
                <a:lnSpc>
                  <a:spcPct val="100000"/>
                </a:lnSpc>
                <a:spcBef>
                  <a:spcPts val="0"/>
                </a:spcBef>
                <a:spcAft>
                  <a:spcPts val="0"/>
                </a:spcAft>
                <a:buSzPts val="1300"/>
                <a:buNone/>
              </a:pPr>
              <a:t>2</a:t>
            </a:fld>
            <a:endParaRPr/>
          </a:p>
        </p:txBody>
      </p:sp>
      <p:sp>
        <p:nvSpPr>
          <p:cNvPr id="64" name="Google Shape;64;p14"/>
          <p:cNvSpPr txBox="1"/>
          <p:nvPr/>
        </p:nvSpPr>
        <p:spPr>
          <a:xfrm>
            <a:off x="438450" y="148727"/>
            <a:ext cx="8267100" cy="410878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002060"/>
                </a:solidFill>
                <a:latin typeface="+mj-lt"/>
                <a:ea typeface="Fira Sans Extra Condensed"/>
                <a:cs typeface="Fira Sans Extra Condensed"/>
                <a:sym typeface="Fira Sans Extra Condensed"/>
              </a:rPr>
              <a:t>Agenda:</a:t>
            </a:r>
            <a:endParaRPr sz="3000" b="1" dirty="0">
              <a:solidFill>
                <a:srgbClr val="002060"/>
              </a:solidFill>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Group Member Information</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Role/Responsibilities and Contribution in project</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Motivation</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Objectives</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Related work</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Problem Statement</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Proposed Solution</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Results/Simulations</a:t>
            </a:r>
          </a:p>
          <a:p>
            <a:pPr marL="82550" lvl="0" algn="l" rtl="0">
              <a:lnSpc>
                <a:spcPct val="150000"/>
              </a:lnSpc>
              <a:spcBef>
                <a:spcPts val="0"/>
              </a:spcBef>
              <a:spcAft>
                <a:spcPts val="0"/>
              </a:spcAft>
              <a:buSzPts val="2300"/>
            </a:pPr>
            <a:r>
              <a:rPr lang="en-US" sz="1500" b="1" dirty="0">
                <a:latin typeface="+mj-lt"/>
                <a:ea typeface="Fira Sans Extra Condensed"/>
                <a:cs typeface="Fira Sans Extra Condensed"/>
                <a:sym typeface="Fira Sans Extra Condensed"/>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438450" y="554365"/>
            <a:ext cx="82671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002060"/>
                </a:solidFill>
                <a:latin typeface="+mj-lt"/>
                <a:ea typeface="Fira Sans Extra Condensed"/>
                <a:cs typeface="Fira Sans Extra Condensed"/>
                <a:sym typeface="Fira Sans Extra Condensed"/>
              </a:rPr>
              <a:t>Team Members Information:</a:t>
            </a:r>
          </a:p>
        </p:txBody>
      </p:sp>
      <p:sp>
        <p:nvSpPr>
          <p:cNvPr id="70" name="Google Shape;70;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pPr marL="0" lvl="0" indent="0" algn="r" rtl="0">
                <a:lnSpc>
                  <a:spcPct val="100000"/>
                </a:lnSpc>
                <a:spcBef>
                  <a:spcPts val="0"/>
                </a:spcBef>
                <a:spcAft>
                  <a:spcPts val="0"/>
                </a:spcAft>
                <a:buSzPts val="1300"/>
                <a:buNone/>
              </a:pPr>
              <a:t>3</a:t>
            </a:fld>
            <a:endParaRPr/>
          </a:p>
        </p:txBody>
      </p:sp>
      <p:graphicFrame>
        <p:nvGraphicFramePr>
          <p:cNvPr id="3" name="Table 3">
            <a:extLst>
              <a:ext uri="{FF2B5EF4-FFF2-40B4-BE49-F238E27FC236}">
                <a16:creationId xmlns:a16="http://schemas.microsoft.com/office/drawing/2014/main" id="{0D8EC575-8076-82DB-0873-A4CC59AEC979}"/>
              </a:ext>
            </a:extLst>
          </p:cNvPr>
          <p:cNvGraphicFramePr>
            <a:graphicFrameLocks noGrp="1"/>
          </p:cNvGraphicFramePr>
          <p:nvPr>
            <p:extLst>
              <p:ext uri="{D42A27DB-BD31-4B8C-83A1-F6EECF244321}">
                <p14:modId xmlns:p14="http://schemas.microsoft.com/office/powerpoint/2010/main" val="1165847524"/>
              </p:ext>
            </p:extLst>
          </p:nvPr>
        </p:nvGraphicFramePr>
        <p:xfrm>
          <a:off x="743415" y="1992351"/>
          <a:ext cx="7322634" cy="1769328"/>
        </p:xfrm>
        <a:graphic>
          <a:graphicData uri="http://schemas.openxmlformats.org/drawingml/2006/table">
            <a:tbl>
              <a:tblPr firstRow="1" bandRow="1">
                <a:tableStyleId>{2D5ABB26-0587-4C30-8999-92F81FD0307C}</a:tableStyleId>
              </a:tblPr>
              <a:tblGrid>
                <a:gridCol w="3661317">
                  <a:extLst>
                    <a:ext uri="{9D8B030D-6E8A-4147-A177-3AD203B41FA5}">
                      <a16:colId xmlns:a16="http://schemas.microsoft.com/office/drawing/2014/main" val="3845203943"/>
                    </a:ext>
                  </a:extLst>
                </a:gridCol>
                <a:gridCol w="3661317">
                  <a:extLst>
                    <a:ext uri="{9D8B030D-6E8A-4147-A177-3AD203B41FA5}">
                      <a16:colId xmlns:a16="http://schemas.microsoft.com/office/drawing/2014/main" val="896406710"/>
                    </a:ext>
                  </a:extLst>
                </a:gridCol>
              </a:tblGrid>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Krishna Lakshmi Spandana </a:t>
                      </a:r>
                      <a:r>
                        <a:rPr lang="en-US" sz="1400" b="0" i="0" u="none" strike="noStrike" dirty="0" err="1">
                          <a:solidFill>
                            <a:srgbClr val="000000"/>
                          </a:solidFill>
                          <a:effectLst/>
                          <a:latin typeface="Times New Roman" panose="02020603050405020304" pitchFamily="18" charset="0"/>
                        </a:rPr>
                        <a:t>Vegi</a:t>
                      </a:r>
                      <a:r>
                        <a:rPr lang="en-US" sz="1400" b="0" i="0" u="none" strike="noStrike" dirty="0">
                          <a:solidFill>
                            <a:srgbClr val="000000"/>
                          </a:solidFill>
                          <a:effectLst/>
                          <a:latin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Times New Roman" panose="02020603050405020304" pitchFamily="18" charset="0"/>
                        </a:rPr>
                        <a:t>700744287 (</a:t>
                      </a:r>
                      <a:r>
                        <a:rPr lang="en-US" sz="1400" b="0" i="0" u="sng" strike="noStrike" dirty="0">
                          <a:solidFill>
                            <a:srgbClr val="0000FF"/>
                          </a:solidFill>
                          <a:effectLst/>
                          <a:latin typeface="Times New Roman" panose="02020603050405020304" pitchFamily="18" charset="0"/>
                          <a:hlinkClick r:id="rId3"/>
                        </a:rPr>
                        <a:t>vxv42870@ucmo.edu</a:t>
                      </a:r>
                      <a:r>
                        <a:rPr lang="en-US" sz="1400" b="0" i="0" u="none" strike="noStrike" dirty="0">
                          <a:solidFill>
                            <a:srgbClr val="000000"/>
                          </a:solidFill>
                          <a:effectLst/>
                          <a:latin typeface="Times New Roman" panose="02020603050405020304" pitchFamily="18" charset="0"/>
                        </a:rPr>
                        <a:t>)</a:t>
                      </a:r>
                    </a:p>
                  </a:txBody>
                  <a:tcPr/>
                </a:tc>
                <a:extLst>
                  <a:ext uri="{0D108BD9-81ED-4DB2-BD59-A6C34878D82A}">
                    <a16:rowId xmlns:a16="http://schemas.microsoft.com/office/drawing/2014/main" val="4236404939"/>
                  </a:ext>
                </a:extLst>
              </a:tr>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Sindhu </a:t>
                      </a:r>
                      <a:r>
                        <a:rPr lang="en-US" sz="1400" b="0" i="0" u="none" strike="noStrike" dirty="0" err="1">
                          <a:solidFill>
                            <a:srgbClr val="000000"/>
                          </a:solidFill>
                          <a:effectLst/>
                          <a:latin typeface="Times New Roman" panose="02020603050405020304" pitchFamily="18" charset="0"/>
                        </a:rPr>
                        <a:t>Rajanala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Times New Roman" panose="02020603050405020304" pitchFamily="18" charset="0"/>
                        </a:rPr>
                        <a:t>700741228 (</a:t>
                      </a:r>
                      <a:r>
                        <a:rPr lang="en-US" sz="1400" b="0" i="0" u="sng" strike="noStrike" dirty="0">
                          <a:solidFill>
                            <a:srgbClr val="0000FF"/>
                          </a:solidFill>
                          <a:effectLst/>
                          <a:latin typeface="Times New Roman" panose="02020603050405020304" pitchFamily="18" charset="0"/>
                          <a:hlinkClick r:id="rId4"/>
                        </a:rPr>
                        <a:t>sxr12280@ucmo.edu</a:t>
                      </a:r>
                      <a:r>
                        <a:rPr lang="en-US" sz="1400" b="0" i="0" u="none" strike="noStrike" dirty="0">
                          <a:solidFill>
                            <a:srgbClr val="000000"/>
                          </a:solidFill>
                          <a:effectLst/>
                          <a:latin typeface="Times New Roman" panose="02020603050405020304" pitchFamily="18" charset="0"/>
                        </a:rPr>
                        <a:t>)</a:t>
                      </a:r>
                    </a:p>
                  </a:txBody>
                  <a:tcPr/>
                </a:tc>
                <a:extLst>
                  <a:ext uri="{0D108BD9-81ED-4DB2-BD59-A6C34878D82A}">
                    <a16:rowId xmlns:a16="http://schemas.microsoft.com/office/drawing/2014/main" val="1000101419"/>
                  </a:ext>
                </a:extLst>
              </a:tr>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Sai Swetha Nambari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Times New Roman" panose="02020603050405020304" pitchFamily="18" charset="0"/>
                        </a:rPr>
                        <a:t>700742846 (</a:t>
                      </a:r>
                      <a:r>
                        <a:rPr lang="en-US" sz="1400" b="0" i="0" u="sng" strike="noStrike" dirty="0">
                          <a:solidFill>
                            <a:srgbClr val="0000FF"/>
                          </a:solidFill>
                          <a:effectLst/>
                          <a:latin typeface="Times New Roman" panose="02020603050405020304" pitchFamily="18" charset="0"/>
                          <a:hlinkClick r:id="rId5"/>
                        </a:rPr>
                        <a:t>sxn28460@ucmo.edu</a:t>
                      </a:r>
                      <a:r>
                        <a:rPr lang="en-US" sz="1400" b="0" i="0" u="none" strike="noStrike" dirty="0">
                          <a:solidFill>
                            <a:srgbClr val="000000"/>
                          </a:solidFill>
                          <a:effectLst/>
                          <a:latin typeface="Times New Roman" panose="02020603050405020304" pitchFamily="18" charset="0"/>
                        </a:rPr>
                        <a:t>)</a:t>
                      </a:r>
                    </a:p>
                  </a:txBody>
                  <a:tcPr/>
                </a:tc>
                <a:extLst>
                  <a:ext uri="{0D108BD9-81ED-4DB2-BD59-A6C34878D82A}">
                    <a16:rowId xmlns:a16="http://schemas.microsoft.com/office/drawing/2014/main" val="1571051514"/>
                  </a:ext>
                </a:extLst>
              </a:tr>
              <a:tr h="442332">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Lakshmi Sasank Tipparaju </a:t>
                      </a:r>
                      <a:endParaRPr lang="en-US" dirty="0"/>
                    </a:p>
                  </a:txBody>
                  <a:tcPr/>
                </a:tc>
                <a:tc>
                  <a:txBody>
                    <a:bodyPr/>
                    <a:lstStyle/>
                    <a:p>
                      <a:r>
                        <a:rPr lang="en-US" sz="1400" b="0" i="0" u="none" strike="noStrike" dirty="0">
                          <a:solidFill>
                            <a:srgbClr val="000000"/>
                          </a:solidFill>
                          <a:effectLst/>
                          <a:latin typeface="Times New Roman" panose="02020603050405020304" pitchFamily="18" charset="0"/>
                        </a:rPr>
                        <a:t>700738838 (</a:t>
                      </a:r>
                      <a:r>
                        <a:rPr lang="en-US" sz="1400" b="0" i="0" u="sng" strike="noStrike" dirty="0">
                          <a:solidFill>
                            <a:srgbClr val="0000FF"/>
                          </a:solidFill>
                          <a:effectLst/>
                          <a:latin typeface="Times New Roman" panose="02020603050405020304" pitchFamily="18" charset="0"/>
                          <a:hlinkClick r:id="rId6"/>
                        </a:rPr>
                        <a:t>vxt88380@ucmo.edu</a:t>
                      </a:r>
                      <a:r>
                        <a:rPr lang="en-US" sz="1400" b="0" i="0" u="none" strike="noStrike" dirty="0">
                          <a:solidFill>
                            <a:srgbClr val="000000"/>
                          </a:solidFill>
                          <a:effectLst/>
                          <a:latin typeface="Times New Roman" panose="02020603050405020304" pitchFamily="18" charset="0"/>
                        </a:rPr>
                        <a:t>)</a:t>
                      </a:r>
                      <a:endParaRPr lang="en-US" dirty="0"/>
                    </a:p>
                  </a:txBody>
                  <a:tcPr/>
                </a:tc>
                <a:extLst>
                  <a:ext uri="{0D108BD9-81ED-4DB2-BD59-A6C34878D82A}">
                    <a16:rowId xmlns:a16="http://schemas.microsoft.com/office/drawing/2014/main" val="338891533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pPr marL="0" lvl="0" indent="0" algn="r" rtl="0">
                <a:lnSpc>
                  <a:spcPct val="100000"/>
                </a:lnSpc>
                <a:spcBef>
                  <a:spcPts val="0"/>
                </a:spcBef>
                <a:spcAft>
                  <a:spcPts val="0"/>
                </a:spcAft>
                <a:buSzPts val="1300"/>
                <a:buNone/>
              </a:pPr>
              <a:t>4</a:t>
            </a:fld>
            <a:endParaRPr/>
          </a:p>
        </p:txBody>
      </p:sp>
      <p:sp>
        <p:nvSpPr>
          <p:cNvPr id="80" name="Google Shape;80;p16"/>
          <p:cNvSpPr txBox="1"/>
          <p:nvPr/>
        </p:nvSpPr>
        <p:spPr>
          <a:xfrm>
            <a:off x="474623" y="491221"/>
            <a:ext cx="5420654"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002060"/>
                </a:solidFill>
                <a:latin typeface="+mj-lt"/>
                <a:ea typeface="Fira Sans Extra Condensed"/>
                <a:cs typeface="Fira Sans Extra Condensed"/>
                <a:sym typeface="Fira Sans Extra Condensed"/>
              </a:rPr>
              <a:t>Roles &amp; Responsibilities</a:t>
            </a:r>
            <a:endParaRPr sz="3000" b="1" dirty="0">
              <a:solidFill>
                <a:srgbClr val="002060"/>
              </a:solidFill>
              <a:latin typeface="+mj-lt"/>
              <a:ea typeface="Fira Sans Extra Condensed"/>
              <a:cs typeface="Fira Sans Extra Condensed"/>
              <a:sym typeface="Fira Sans Extra Condensed"/>
            </a:endParaRPr>
          </a:p>
        </p:txBody>
      </p:sp>
      <p:graphicFrame>
        <p:nvGraphicFramePr>
          <p:cNvPr id="2" name="Table 3">
            <a:extLst>
              <a:ext uri="{FF2B5EF4-FFF2-40B4-BE49-F238E27FC236}">
                <a16:creationId xmlns:a16="http://schemas.microsoft.com/office/drawing/2014/main" id="{F74C4AA7-68C9-0AEE-D447-2ACFA6711838}"/>
              </a:ext>
            </a:extLst>
          </p:cNvPr>
          <p:cNvGraphicFramePr>
            <a:graphicFrameLocks noGrp="1"/>
          </p:cNvGraphicFramePr>
          <p:nvPr>
            <p:extLst>
              <p:ext uri="{D42A27DB-BD31-4B8C-83A1-F6EECF244321}">
                <p14:modId xmlns:p14="http://schemas.microsoft.com/office/powerpoint/2010/main" val="1106300343"/>
              </p:ext>
            </p:extLst>
          </p:nvPr>
        </p:nvGraphicFramePr>
        <p:xfrm>
          <a:off x="474623" y="1650380"/>
          <a:ext cx="8208458" cy="1940312"/>
        </p:xfrm>
        <a:graphic>
          <a:graphicData uri="http://schemas.openxmlformats.org/drawingml/2006/table">
            <a:tbl>
              <a:tblPr firstRow="1" bandRow="1">
                <a:tableStyleId>{2D5ABB26-0587-4C30-8999-92F81FD0307C}</a:tableStyleId>
              </a:tblPr>
              <a:tblGrid>
                <a:gridCol w="4104229">
                  <a:extLst>
                    <a:ext uri="{9D8B030D-6E8A-4147-A177-3AD203B41FA5}">
                      <a16:colId xmlns:a16="http://schemas.microsoft.com/office/drawing/2014/main" val="3845203943"/>
                    </a:ext>
                  </a:extLst>
                </a:gridCol>
                <a:gridCol w="4104229">
                  <a:extLst>
                    <a:ext uri="{9D8B030D-6E8A-4147-A177-3AD203B41FA5}">
                      <a16:colId xmlns:a16="http://schemas.microsoft.com/office/drawing/2014/main" val="896406710"/>
                    </a:ext>
                  </a:extLst>
                </a:gridCol>
              </a:tblGrid>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Krishna Lakshmi Spandana </a:t>
                      </a:r>
                      <a:r>
                        <a:rPr lang="en-US" sz="1400" b="0" i="0" u="none" strike="noStrike" dirty="0" err="1">
                          <a:solidFill>
                            <a:srgbClr val="000000"/>
                          </a:solidFill>
                          <a:effectLst/>
                          <a:latin typeface="Times New Roman" panose="02020603050405020304" pitchFamily="18" charset="0"/>
                        </a:rPr>
                        <a:t>Vegi</a:t>
                      </a:r>
                      <a:r>
                        <a:rPr lang="en-US" sz="1400" b="0" i="0" u="none" strike="noStrike" dirty="0">
                          <a:solidFill>
                            <a:srgbClr val="000000"/>
                          </a:solidFill>
                          <a:effectLst/>
                          <a:latin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j-lt"/>
                        </a:rPr>
                        <a:t>--algo</a:t>
                      </a:r>
                    </a:p>
                  </a:txBody>
                  <a:tcPr/>
                </a:tc>
                <a:extLst>
                  <a:ext uri="{0D108BD9-81ED-4DB2-BD59-A6C34878D82A}">
                    <a16:rowId xmlns:a16="http://schemas.microsoft.com/office/drawing/2014/main" val="4236404939"/>
                  </a:ext>
                </a:extLst>
              </a:tr>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Sindhu </a:t>
                      </a:r>
                      <a:r>
                        <a:rPr lang="en-US" sz="1400" b="0" i="0" u="none" strike="noStrike" dirty="0" err="1">
                          <a:solidFill>
                            <a:srgbClr val="000000"/>
                          </a:solidFill>
                          <a:effectLst/>
                          <a:latin typeface="Times New Roman" panose="02020603050405020304" pitchFamily="18" charset="0"/>
                        </a:rPr>
                        <a:t>Rajanala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j-lt"/>
                        </a:rPr>
                        <a:t>--algo</a:t>
                      </a:r>
                    </a:p>
                  </a:txBody>
                  <a:tcPr/>
                </a:tc>
                <a:extLst>
                  <a:ext uri="{0D108BD9-81ED-4DB2-BD59-A6C34878D82A}">
                    <a16:rowId xmlns:a16="http://schemas.microsoft.com/office/drawing/2014/main" val="1000101419"/>
                  </a:ext>
                </a:extLst>
              </a:tr>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Sai Swetha Nambari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j-lt"/>
                        </a:rPr>
                        <a:t>--algo</a:t>
                      </a:r>
                    </a:p>
                  </a:txBody>
                  <a:tcPr/>
                </a:tc>
                <a:extLst>
                  <a:ext uri="{0D108BD9-81ED-4DB2-BD59-A6C34878D82A}">
                    <a16:rowId xmlns:a16="http://schemas.microsoft.com/office/drawing/2014/main" val="1571051514"/>
                  </a:ext>
                </a:extLst>
              </a:tr>
              <a:tr h="485078">
                <a:tc>
                  <a:txBody>
                    <a:bodyPr/>
                    <a:lstStyle/>
                    <a:p>
                      <a:pPr marL="285750" indent="-285750">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rPr>
                        <a:t>Venkata Lakshmi Sasank Tipparaju </a:t>
                      </a:r>
                      <a:endParaRPr lang="en-US" dirty="0"/>
                    </a:p>
                  </a:txBody>
                  <a:tcPr/>
                </a:tc>
                <a:tc>
                  <a:txBody>
                    <a:bodyPr/>
                    <a:lstStyle/>
                    <a:p>
                      <a:r>
                        <a:rPr lang="en-US" sz="1400" b="0" dirty="0">
                          <a:latin typeface="+mj-lt"/>
                        </a:rPr>
                        <a:t>--algo</a:t>
                      </a:r>
                    </a:p>
                  </a:txBody>
                  <a:tcPr/>
                </a:tc>
                <a:extLst>
                  <a:ext uri="{0D108BD9-81ED-4DB2-BD59-A6C34878D82A}">
                    <a16:rowId xmlns:a16="http://schemas.microsoft.com/office/drawing/2014/main" val="338891533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Motivation</a:t>
            </a:r>
            <a:endParaRPr sz="3000" b="1" dirty="0">
              <a:solidFill>
                <a:srgbClr val="002060"/>
              </a:solidFill>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nSpc>
                <a:spcPct val="150000"/>
              </a:lnSpc>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Necessity to socialize with people as communication is important.</a:t>
            </a:r>
            <a:r>
              <a:rPr lang="en-US" sz="1600" dirty="0"/>
              <a:t> </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Sign language is like a bridge that connects hearing and speech disabled</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People who understand hearing &amp; speech disabled are very limited</a:t>
            </a:r>
          </a:p>
          <a:p>
            <a:pPr marL="368300" lvl="0" indent="-285750" algn="l" rtl="0">
              <a:lnSpc>
                <a:spcPct val="150000"/>
              </a:lnSpc>
              <a:spcBef>
                <a:spcPts val="0"/>
              </a:spcBef>
              <a:spcAft>
                <a:spcPts val="0"/>
              </a:spcAft>
              <a:buSzPts val="2300"/>
              <a:buFont typeface="Arial" panose="020B0604020202020204" pitchFamily="34" charset="0"/>
              <a:buChar char="•"/>
            </a:pPr>
            <a:r>
              <a:rPr lang="en-US" sz="1500" dirty="0">
                <a:latin typeface="+mj-lt"/>
                <a:ea typeface="Fira Sans Extra Condensed"/>
                <a:cs typeface="Fira Sans Extra Condensed"/>
                <a:sym typeface="Fira Sans Extra Condensed"/>
              </a:rPr>
              <a:t>Utilization of Machine Learning techniques in Sign Language Recognition Systems </a:t>
            </a:r>
          </a:p>
        </p:txBody>
      </p:sp>
    </p:spTree>
    <p:extLst>
      <p:ext uri="{BB962C8B-B14F-4D97-AF65-F5344CB8AC3E}">
        <p14:creationId xmlns:p14="http://schemas.microsoft.com/office/powerpoint/2010/main" val="403804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57396" y="432547"/>
            <a:ext cx="8267100" cy="410878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Objective</a:t>
            </a:r>
            <a:endParaRPr sz="3000" b="1" dirty="0">
              <a:solidFill>
                <a:srgbClr val="002060"/>
              </a:solidFill>
              <a:latin typeface="+mj-lt"/>
              <a:ea typeface="Fira Sans Extra Condensed"/>
              <a:cs typeface="Fira Sans Extra Condensed"/>
              <a:sym typeface="Fira Sans Extra Condensed"/>
            </a:endParaRP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IN" sz="1500" dirty="0">
                <a:latin typeface="+mj-lt"/>
                <a:ea typeface="Fira Sans Extra Condensed"/>
                <a:cs typeface="Fira Sans Extra Condensed"/>
                <a:sym typeface="Fira Sans Extra Condensed"/>
              </a:rPr>
              <a:t>The main objective for the sign language recognition system is to recognize the images by using various machine learning techniques for extracting the relevant features and subsequent classification.</a:t>
            </a:r>
          </a:p>
          <a:p>
            <a:pPr marL="368300" lvl="0" indent="-285750" algn="l" rtl="0">
              <a:lnSpc>
                <a:spcPct val="150000"/>
              </a:lnSpc>
              <a:spcBef>
                <a:spcPts val="0"/>
              </a:spcBef>
              <a:spcAft>
                <a:spcPts val="0"/>
              </a:spcAft>
              <a:buSzPts val="2300"/>
            </a:pPr>
            <a:endParaRPr lang="en-IN" sz="1500"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IN" sz="1500" dirty="0">
                <a:latin typeface="+mj-lt"/>
                <a:ea typeface="Fira Sans Extra Condensed"/>
                <a:cs typeface="Fira Sans Extra Condensed"/>
                <a:sym typeface="Fira Sans Extra Condensed"/>
              </a:rPr>
              <a:t> The sign language recognition system  checks so see if all the algorithms are able to classify the given sign language letters using the interpretation of the hand symbols .</a:t>
            </a:r>
          </a:p>
          <a:p>
            <a:pPr marL="368300" lvl="0" indent="-285750" algn="l" rtl="0">
              <a:lnSpc>
                <a:spcPct val="150000"/>
              </a:lnSpc>
              <a:spcBef>
                <a:spcPts val="0"/>
              </a:spcBef>
              <a:spcAft>
                <a:spcPts val="0"/>
              </a:spcAft>
              <a:buSzPts val="2300"/>
              <a:buFont typeface="Arial" panose="020B0604020202020204" pitchFamily="34" charset="0"/>
              <a:buChar char="•"/>
            </a:pPr>
            <a:endParaRPr lang="en-IN" sz="1500" dirty="0">
              <a:latin typeface="+mj-lt"/>
              <a:ea typeface="Fira Sans Extra Condensed"/>
              <a:cs typeface="Fira Sans Extra Condensed"/>
              <a:sym typeface="Fira Sans Extra Condensed"/>
            </a:endParaRPr>
          </a:p>
          <a:p>
            <a:pPr marL="368300" lvl="0" indent="-285750" algn="l" rtl="0">
              <a:lnSpc>
                <a:spcPct val="150000"/>
              </a:lnSpc>
              <a:spcBef>
                <a:spcPts val="0"/>
              </a:spcBef>
              <a:spcAft>
                <a:spcPts val="0"/>
              </a:spcAft>
              <a:buSzPts val="2300"/>
              <a:buFont typeface="Arial" panose="020B0604020202020204" pitchFamily="34" charset="0"/>
              <a:buChar char="•"/>
            </a:pPr>
            <a:r>
              <a:rPr lang="en-IN" sz="1500" dirty="0">
                <a:latin typeface="+mj-lt"/>
                <a:ea typeface="Fira Sans Extra Condensed"/>
                <a:cs typeface="Fira Sans Extra Condensed"/>
                <a:sym typeface="Fira Sans Extra Condensed"/>
              </a:rPr>
              <a:t>The above recognition can be performed by the 3 steps given in the next slide.</a:t>
            </a:r>
          </a:p>
          <a:p>
            <a:pPr marL="368300" lvl="0" indent="-285750" algn="l" rtl="0">
              <a:lnSpc>
                <a:spcPct val="150000"/>
              </a:lnSpc>
              <a:spcBef>
                <a:spcPts val="0"/>
              </a:spcBef>
              <a:spcAft>
                <a:spcPts val="0"/>
              </a:spcAft>
              <a:buSzPts val="2300"/>
            </a:pPr>
            <a:endParaRPr lang="en-IN" sz="1500" dirty="0">
              <a:latin typeface="+mj-lt"/>
              <a:ea typeface="Fira Sans Extra Condensed"/>
              <a:cs typeface="Fira Sans Extra Condensed"/>
              <a:sym typeface="Fira Sans Extra Condensed"/>
            </a:endParaRPr>
          </a:p>
        </p:txBody>
      </p:sp>
    </p:spTree>
    <p:extLst>
      <p:ext uri="{BB962C8B-B14F-4D97-AF65-F5344CB8AC3E}">
        <p14:creationId xmlns:p14="http://schemas.microsoft.com/office/powerpoint/2010/main" val="362811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8300" indent="-285750" algn="l">
              <a:lnSpc>
                <a:spcPct val="150000"/>
              </a:lnSpc>
            </a:pPr>
            <a:r>
              <a:rPr lang="en-US" sz="2500" b="1" dirty="0">
                <a:solidFill>
                  <a:srgbClr val="002060"/>
                </a:solidFill>
                <a:latin typeface="+mj-lt"/>
                <a:ea typeface="Fira Sans Extra Condensed"/>
                <a:cs typeface="Fira Sans Extra Condensed"/>
                <a:sym typeface="Fira Sans Extra Condensed"/>
              </a:rPr>
              <a:t>Objective</a:t>
            </a:r>
            <a:r>
              <a:rPr lang="en-US" sz="1600" b="1" dirty="0">
                <a:solidFill>
                  <a:srgbClr val="002060"/>
                </a:solidFill>
                <a:ea typeface="Fira Sans Extra Condensed"/>
                <a:cs typeface="Fira Sans Extra Condensed"/>
                <a:sym typeface="Fira Sans Extra Condensed"/>
              </a:rPr>
              <a:t>  Cont..</a:t>
            </a:r>
            <a:endParaRPr lang="en-US" sz="1500" dirty="0">
              <a:latin typeface="+mn-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
        <p:nvSpPr>
          <p:cNvPr id="4" name="Rectangle 3"/>
          <p:cNvSpPr/>
          <p:nvPr/>
        </p:nvSpPr>
        <p:spPr>
          <a:xfrm>
            <a:off x="409575" y="1376918"/>
            <a:ext cx="8147050" cy="1384995"/>
          </a:xfrm>
          <a:prstGeom prst="rect">
            <a:avLst/>
          </a:prstGeom>
        </p:spPr>
        <p:txBody>
          <a:bodyPr wrap="square">
            <a:spAutoFit/>
          </a:bodyPr>
          <a:lstStyle/>
          <a:p>
            <a:pPr marL="368300" lvl="0" indent="-285750">
              <a:lnSpc>
                <a:spcPct val="150000"/>
              </a:lnSpc>
              <a:buSzPts val="2300"/>
              <a:buFont typeface="Arial" panose="020B0604020202020204" pitchFamily="34" charset="0"/>
              <a:buChar char="•"/>
            </a:pPr>
            <a:r>
              <a:rPr lang="en-US" dirty="0">
                <a:ea typeface="Fira Sans Extra Condensed"/>
                <a:cs typeface="Fira Sans Extra Condensed"/>
                <a:sym typeface="Fira Sans Extra Condensed"/>
              </a:rPr>
              <a:t>Applying Course Knowledge &amp; Experimenting with various machine learning algorithms</a:t>
            </a:r>
          </a:p>
          <a:p>
            <a:pPr marL="368300" lvl="0" indent="-285750">
              <a:lnSpc>
                <a:spcPct val="150000"/>
              </a:lnSpc>
              <a:buSzPts val="2300"/>
              <a:buFont typeface="Arial" panose="020B0604020202020204" pitchFamily="34" charset="0"/>
              <a:buChar char="•"/>
            </a:pPr>
            <a:r>
              <a:rPr lang="en-US" dirty="0">
                <a:ea typeface="Fira Sans Extra Condensed"/>
                <a:cs typeface="Fira Sans Extra Condensed"/>
                <a:sym typeface="Fira Sans Extra Condensed"/>
              </a:rPr>
              <a:t>Get Classification report of each algorithm</a:t>
            </a:r>
          </a:p>
          <a:p>
            <a:pPr marL="368300" lvl="0" indent="-285750">
              <a:lnSpc>
                <a:spcPct val="150000"/>
              </a:lnSpc>
              <a:buSzPts val="2300"/>
              <a:buFont typeface="Arial" panose="020B0604020202020204" pitchFamily="34" charset="0"/>
              <a:buChar char="•"/>
            </a:pPr>
            <a:r>
              <a:rPr lang="en-US" dirty="0">
                <a:ea typeface="Fira Sans Extra Condensed"/>
                <a:cs typeface="Fira Sans Extra Condensed"/>
                <a:sym typeface="Fira Sans Extra Condensed"/>
              </a:rPr>
              <a:t>Performance Metrics Comparison in terms of Accuracy</a:t>
            </a:r>
            <a:br>
              <a:rPr lang="en-US" dirty="0">
                <a:ea typeface="Fira Sans Extra Condensed"/>
                <a:cs typeface="Fira Sans Extra Condensed"/>
                <a:sym typeface="Fira Sans Extra Condensed"/>
              </a:rPr>
            </a:br>
            <a:endParaRPr lang="en-US" dirty="0">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93AE3678-8EAA-4F47-328C-D6AD6C6359DB}"/>
              </a:ext>
            </a:extLst>
          </p:cNvPr>
          <p:cNvSpPr txBox="1"/>
          <p:nvPr/>
        </p:nvSpPr>
        <p:spPr>
          <a:xfrm>
            <a:off x="564831" y="432547"/>
            <a:ext cx="8267100" cy="45268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002060"/>
                </a:solidFill>
                <a:latin typeface="+mj-lt"/>
                <a:ea typeface="Fira Sans Extra Condensed"/>
                <a:cs typeface="Fira Sans Extra Condensed"/>
                <a:sym typeface="Fira Sans Extra Condensed"/>
              </a:rPr>
              <a:t>Related Work</a:t>
            </a:r>
          </a:p>
          <a:p>
            <a:pPr marL="82550" lvl="0" algn="l" rtl="0">
              <a:lnSpc>
                <a:spcPct val="150000"/>
              </a:lnSpc>
              <a:spcBef>
                <a:spcPts val="0"/>
              </a:spcBef>
              <a:spcAft>
                <a:spcPts val="0"/>
              </a:spcAft>
              <a:buSzPts val="2300"/>
            </a:pPr>
            <a:endParaRPr lang="en-US" sz="1500" b="1" dirty="0">
              <a:latin typeface="+mj-lt"/>
              <a:ea typeface="Fira Sans Extra Condensed"/>
              <a:cs typeface="Fira Sans Extra Condensed"/>
              <a:sym typeface="Fira Sans Extra Condensed"/>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“A New Benchmark on American Sign Language Recognition using Convolutional Neural Network"(M. M. Rahman et. al.,2019). The above-mentioned work gives us an idea on the detection of American Sign Language by using convolutional neural networks. About four datasets were considered with good reports. The performance of the proposed model is studied on each dataset when trained and tested. The model has an accuracy of 100% while recognizing both digits and alphabets and it has an accuracy of 99.90% with the digit and the sign language [2].</a:t>
            </a:r>
            <a:endParaRPr lang="en-US" sz="2000" b="0" dirty="0">
              <a:effectLst/>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"ML Based Sign Language Recognition System" (K. Amrutha and P. Prabu,2021) This research talks about automated identification of SLR based on vision-based isolated hand gesture detection and recognition utilizing convex Hull feature extraction and KNN as classifier which yielded an 65% accuracy [3]. </a:t>
            </a:r>
            <a:endParaRPr lang="en-US" sz="2000" b="0" dirty="0">
              <a:effectLst/>
            </a:endParaRPr>
          </a:p>
          <a:p>
            <a:endParaRPr lang="en-US" sz="1500" dirty="0">
              <a:latin typeface="+mj-lt"/>
              <a:ea typeface="Fira Sans Extra Condensed"/>
              <a:cs typeface="Fira Sans Extra Condensed"/>
              <a:sym typeface="Fira Sans Extra Condensed"/>
            </a:endParaRPr>
          </a:p>
        </p:txBody>
      </p:sp>
    </p:spTree>
    <p:extLst>
      <p:ext uri="{BB962C8B-B14F-4D97-AF65-F5344CB8AC3E}">
        <p14:creationId xmlns:p14="http://schemas.microsoft.com/office/powerpoint/2010/main" val="96679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6BE4-A918-2453-64C8-2F98EF7E39C6}"/>
              </a:ext>
            </a:extLst>
          </p:cNvPr>
          <p:cNvSpPr>
            <a:spLocks noGrp="1"/>
          </p:cNvSpPr>
          <p:nvPr>
            <p:ph type="title"/>
          </p:nvPr>
        </p:nvSpPr>
        <p:spPr>
          <a:xfrm>
            <a:off x="318184" y="1211766"/>
            <a:ext cx="8238600" cy="2108875"/>
          </a:xfrm>
        </p:spPr>
        <p:txBody>
          <a:bodyPr/>
          <a:lstStyle/>
          <a:p>
            <a:pPr algn="l"/>
            <a:r>
              <a:rPr lang="en-US" sz="1500" b="0" i="0" u="none" strike="noStrike" dirty="0">
                <a:solidFill>
                  <a:srgbClr val="000000"/>
                </a:solidFill>
                <a:effectLst/>
                <a:latin typeface="+mj-lt"/>
              </a:rPr>
              <a:t>” Indian Sign Language recognition system using SURF with SVM and CNN” (</a:t>
            </a:r>
            <a:r>
              <a:rPr lang="en-US" sz="1500" b="0" i="0" u="none" strike="noStrike" dirty="0" err="1">
                <a:solidFill>
                  <a:srgbClr val="000000"/>
                </a:solidFill>
                <a:effectLst/>
                <a:latin typeface="+mj-lt"/>
              </a:rPr>
              <a:t>Shagun</a:t>
            </a:r>
            <a:r>
              <a:rPr lang="en-US" sz="1500" b="0" i="0" u="none" strike="noStrike" dirty="0">
                <a:solidFill>
                  <a:srgbClr val="000000"/>
                </a:solidFill>
                <a:effectLst/>
                <a:latin typeface="+mj-lt"/>
              </a:rPr>
              <a:t> </a:t>
            </a:r>
            <a:r>
              <a:rPr lang="en-US" sz="1500" b="0" i="0" u="none" strike="noStrike" dirty="0" err="1">
                <a:solidFill>
                  <a:srgbClr val="000000"/>
                </a:solidFill>
                <a:effectLst/>
                <a:latin typeface="+mj-lt"/>
              </a:rPr>
              <a:t>Katoch</a:t>
            </a:r>
            <a:r>
              <a:rPr lang="en-US" sz="1500" b="0" i="0" u="none" strike="noStrike" dirty="0">
                <a:solidFill>
                  <a:srgbClr val="000000"/>
                </a:solidFill>
                <a:effectLst/>
                <a:latin typeface="+mj-lt"/>
              </a:rPr>
              <a:t> et. at., 2022). In this work the Support Vector Machine and Convolutional Neural Networks are used for the classification. The training data used is 80% and 20% of the data is used for the purpose of testing. For classification SVM with linear kernel is used. SVM has given an accuracy of 99.14% on test data and overall accuracy of 99%. Whereas CNN has given an accuracy of 99% on testing data and overall accuracy of 94% on training data [4].</a:t>
            </a:r>
            <a:br>
              <a:rPr lang="en-US" sz="1500" b="0" dirty="0">
                <a:effectLst/>
                <a:latin typeface="+mj-lt"/>
              </a:rPr>
            </a:br>
            <a:endParaRPr lang="en-US" sz="1500" dirty="0">
              <a:latin typeface="+mj-lt"/>
            </a:endParaRPr>
          </a:p>
        </p:txBody>
      </p:sp>
      <p:sp>
        <p:nvSpPr>
          <p:cNvPr id="3" name="Slide Number Placeholder 2">
            <a:extLst>
              <a:ext uri="{FF2B5EF4-FFF2-40B4-BE49-F238E27FC236}">
                <a16:creationId xmlns:a16="http://schemas.microsoft.com/office/drawing/2014/main" id="{57DD0B20-5D1E-86FA-9FAF-AC08AE807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4" name="Title 1">
            <a:extLst>
              <a:ext uri="{FF2B5EF4-FFF2-40B4-BE49-F238E27FC236}">
                <a16:creationId xmlns:a16="http://schemas.microsoft.com/office/drawing/2014/main" id="{62CB7C11-FC62-C052-50B9-618AC467E106}"/>
              </a:ext>
            </a:extLst>
          </p:cNvPr>
          <p:cNvSpPr txBox="1">
            <a:spLocks/>
          </p:cNvSpPr>
          <p:nvPr/>
        </p:nvSpPr>
        <p:spPr>
          <a:xfrm>
            <a:off x="318184" y="511837"/>
            <a:ext cx="82386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l"/>
            <a:r>
              <a:rPr lang="en-US" sz="2500" b="1" dirty="0">
                <a:solidFill>
                  <a:srgbClr val="002060"/>
                </a:solidFill>
                <a:latin typeface="+mj-lt"/>
              </a:rPr>
              <a:t>Related Work Cont..</a:t>
            </a:r>
          </a:p>
        </p:txBody>
      </p:sp>
    </p:spTree>
    <p:extLst>
      <p:ext uri="{BB962C8B-B14F-4D97-AF65-F5344CB8AC3E}">
        <p14:creationId xmlns:p14="http://schemas.microsoft.com/office/powerpoint/2010/main" val="2994276348"/>
      </p:ext>
    </p:extLst>
  </p:cSld>
  <p:clrMapOvr>
    <a:masterClrMapping/>
  </p:clrMapOvr>
</p:sld>
</file>

<file path=ppt/theme/theme1.xml><?xml version="1.0" encoding="utf-8"?>
<a:theme xmlns:a="http://schemas.openxmlformats.org/drawingml/2006/main" name="Product Positioning Infographics by Slidesgo">
  <a:themeElements>
    <a:clrScheme name="Simple Light">
      <a:dk1>
        <a:srgbClr val="000000"/>
      </a:dk1>
      <a:lt1>
        <a:srgbClr val="FFFFFF"/>
      </a:lt1>
      <a:dk2>
        <a:srgbClr val="F3F3F3"/>
      </a:dk2>
      <a:lt2>
        <a:srgbClr val="D2DEFF"/>
      </a:lt2>
      <a:accent1>
        <a:srgbClr val="8399FE"/>
      </a:accent1>
      <a:accent2>
        <a:srgbClr val="00D890"/>
      </a:accent2>
      <a:accent3>
        <a:srgbClr val="02FFB3"/>
      </a:accent3>
      <a:accent4>
        <a:srgbClr val="FF5BA8"/>
      </a:accent4>
      <a:accent5>
        <a:srgbClr val="FFA8CF"/>
      </a:accent5>
      <a:accent6>
        <a:srgbClr val="FFDBE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1253</Words>
  <Application>Microsoft Office PowerPoint</Application>
  <PresentationFormat>On-screen Show (16:9)</PresentationFormat>
  <Paragraphs>108</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Fira Sans Extra Condensed SemiBold</vt:lpstr>
      <vt:lpstr>Fira Sans Extra Condensed</vt:lpstr>
      <vt:lpstr>Roboto Medium</vt:lpstr>
      <vt:lpstr>Arial</vt:lpstr>
      <vt:lpstr>Times New Roman</vt:lpstr>
      <vt:lpstr>Roboto</vt:lpstr>
      <vt:lpstr>Product Positioning Infographics by Slidesgo</vt:lpstr>
      <vt:lpstr>Sign Language Recognition System</vt:lpstr>
      <vt:lpstr>PowerPoint Presentation</vt:lpstr>
      <vt:lpstr>PowerPoint Presentation</vt:lpstr>
      <vt:lpstr>PowerPoint Presentation</vt:lpstr>
      <vt:lpstr>PowerPoint Presentation</vt:lpstr>
      <vt:lpstr>PowerPoint Presentation</vt:lpstr>
      <vt:lpstr>Objective  Cont..</vt:lpstr>
      <vt:lpstr>PowerPoint Presentation</vt:lpstr>
      <vt:lpstr>” Indian Sign Language recognition system using SURF with SVM and CNN” (Shagun Katoch et. at., 2022). In this work the Support Vector Machine and Convolutional Neural Networks are used for the classification. The training data used is 80% and 20% of the data is used for the purpose of testing. For classification SVM with linear kernel is used. SVM has given an accuracy of 99.14% on test data and overall accuracy of 99%. Whereas CNN has given an accuracy of 99% on testing data and overall accuracy of 94% on training data [4]. </vt:lpstr>
      <vt:lpstr>PowerPoint Presentation</vt:lpstr>
      <vt:lpstr>PowerPoint Presentation</vt:lpstr>
      <vt:lpstr> The above diagram shows us hoe the sign language recognition system works.  First, we will collect the data with all hand gestures images files and categorize them with labels.  On the collected dataset, we divided our approach to tackling the classification problem into three stages.   </vt:lpstr>
      <vt:lpstr>Proposed Solution</vt:lpstr>
      <vt:lpstr>Proposed Solution</vt:lpstr>
      <vt:lpstr>PowerPoint Presentation</vt:lpstr>
      <vt:lpstr>After we train the machine learning algorithms, we got the classification report and confusion matrix for each algorithm, of which only LightGBM and XGBoost machine learning algorithms gave more accuracy compared to other machine learning algorithms i.e SVM, Decision Tree, Logistic Regression and Random Forest as shown in the above table.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Application (CMS)</dc:title>
  <dc:creator>Sasank Tipparaju</dc:creator>
  <cp:lastModifiedBy>Sasank Tipparaju</cp:lastModifiedBy>
  <cp:revision>34</cp:revision>
  <dcterms:modified xsi:type="dcterms:W3CDTF">2022-12-08T21:26:58Z</dcterms:modified>
</cp:coreProperties>
</file>