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Old Standard TT"/>
      <p:regular r:id="rId57"/>
      <p:bold r:id="rId58"/>
      <p:italic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5.xml"/><Relationship Id="rId63"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OldStandardTT-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OldStandardTT-italic.fntdata"/><Relationship Id="rId14" Type="http://schemas.openxmlformats.org/officeDocument/2006/relationships/slide" Target="slides/slide9.xml"/><Relationship Id="rId58" Type="http://schemas.openxmlformats.org/officeDocument/2006/relationships/font" Target="fonts/OldStandardT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c0dae80d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c0dae80d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6bf3df6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6bf3df6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e48dbc2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e48dbc2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bdb5fdd1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bdb5fdd1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6bf3df6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6bf3df6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6c11bd41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6c11bd41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bdb5fd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bdb5fd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6c11bd41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6c11bd4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6c11bd41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6c11bd41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e4d33651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e4d33651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e0ae4fb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e0ae4fb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6c11bd4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6c11bd4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6c11bd4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6c11bd4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addcdc3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addcdc3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addcdc3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addcdc3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addcdc3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addcdc3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e4d336516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e4d33651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e4d33651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e4d33651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6e246df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6e246df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6e246df7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6e246df7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6e246df7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6e246df7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e0ae4fb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e0ae4fb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6e246df7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6e246df7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6e246df7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6e246df7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6e246df7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6e246df7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6e246df7e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6e246df7e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6e246df7e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6e246df7e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6e246df7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6e246df7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6e246df7e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6e246df7e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6e246df7e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6e246df7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6e246df7e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6e246df7e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6e246df7e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6e246df7e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c0dae80d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c0dae80d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6e246df7e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6e246df7e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6e246df7e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6e246df7e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6e246df7e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6e246df7e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6e246df7e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6e246df7e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6e246df7e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6e246df7e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6e246df7e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6e246df7e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6e246df7e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6e246df7e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6e246df7e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6e246df7e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6e246df7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6e246df7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6e246df7e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6e246df7e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6e246df7e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6e246df7e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707a38f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707a38f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d707a38f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d707a38f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e0ae4fb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e0ae4fb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c0dae80d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c0dae80d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6e246df7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6e246df7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c0dae80d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c0dae80d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6.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github.com/Sasanka-GRS/Communication-Theory-Proje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52250"/>
            <a:ext cx="5234700" cy="9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Multi-user Systems</a:t>
            </a:r>
            <a:endParaRPr/>
          </a:p>
        </p:txBody>
      </p:sp>
      <p:sp>
        <p:nvSpPr>
          <p:cNvPr id="60" name="Google Shape;60;p13"/>
          <p:cNvSpPr txBox="1"/>
          <p:nvPr/>
        </p:nvSpPr>
        <p:spPr>
          <a:xfrm>
            <a:off x="512700" y="178600"/>
            <a:ext cx="6081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4200">
                <a:solidFill>
                  <a:schemeClr val="accent1"/>
                </a:solidFill>
                <a:latin typeface="Old Standard TT"/>
                <a:ea typeface="Old Standard TT"/>
                <a:cs typeface="Old Standard TT"/>
                <a:sym typeface="Old Standard TT"/>
              </a:rPr>
              <a:t>Communication Theory Project</a:t>
            </a:r>
            <a:endParaRPr>
              <a:latin typeface="Old Standard TT"/>
              <a:ea typeface="Old Standard TT"/>
              <a:cs typeface="Old Standard TT"/>
              <a:sym typeface="Old Standard TT"/>
            </a:endParaRPr>
          </a:p>
        </p:txBody>
      </p:sp>
      <p:sp>
        <p:nvSpPr>
          <p:cNvPr id="61" name="Google Shape;61;p13"/>
          <p:cNvSpPr txBox="1"/>
          <p:nvPr/>
        </p:nvSpPr>
        <p:spPr>
          <a:xfrm>
            <a:off x="5114575" y="3372900"/>
            <a:ext cx="4713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1"/>
                </a:solidFill>
                <a:latin typeface="Old Standard TT"/>
                <a:ea typeface="Old Standard TT"/>
                <a:cs typeface="Old Standard TT"/>
                <a:sym typeface="Old Standard TT"/>
              </a:rPr>
              <a:t>Sasanka GRS (2019112017)</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lt1"/>
                </a:solidFill>
                <a:latin typeface="Old Standard TT"/>
                <a:ea typeface="Old Standard TT"/>
                <a:cs typeface="Old Standard TT"/>
                <a:sym typeface="Old Standard TT"/>
              </a:rPr>
              <a:t>Pranjali Pathre (2019112002)</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lt1"/>
                </a:solidFill>
                <a:latin typeface="Old Standard TT"/>
                <a:ea typeface="Old Standard TT"/>
                <a:cs typeface="Old Standard TT"/>
                <a:sym typeface="Old Standard TT"/>
              </a:rPr>
              <a:t>Pragya Singhal (2019112001)</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lt1"/>
                </a:solidFill>
                <a:latin typeface="Old Standard TT"/>
                <a:ea typeface="Old Standard TT"/>
                <a:cs typeface="Old Standard TT"/>
                <a:sym typeface="Old Standard TT"/>
              </a:rPr>
              <a:t>Abhishek Chawla (2019102020)</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lt1"/>
                </a:solidFill>
                <a:latin typeface="Old Standard TT"/>
                <a:ea typeface="Old Standard TT"/>
                <a:cs typeface="Old Standard TT"/>
                <a:sym typeface="Old Standard TT"/>
              </a:rPr>
              <a:t>Chirag Shameek Sahu (2019102006)</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rotWithShape="1">
          <a:blip r:embed="rId3">
            <a:alphaModFix/>
          </a:blip>
          <a:srcRect b="3113" l="8296" r="7733" t="4508"/>
          <a:stretch/>
        </p:blipFill>
        <p:spPr>
          <a:xfrm>
            <a:off x="1886700" y="324850"/>
            <a:ext cx="5369100" cy="3817175"/>
          </a:xfrm>
          <a:prstGeom prst="rect">
            <a:avLst/>
          </a:prstGeom>
          <a:noFill/>
          <a:ln>
            <a:noFill/>
          </a:ln>
        </p:spPr>
      </p:pic>
      <p:sp>
        <p:nvSpPr>
          <p:cNvPr id="115" name="Google Shape;115;p22"/>
          <p:cNvSpPr txBox="1"/>
          <p:nvPr/>
        </p:nvSpPr>
        <p:spPr>
          <a:xfrm>
            <a:off x="1954375" y="4374225"/>
            <a:ext cx="4951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1800">
                <a:solidFill>
                  <a:schemeClr val="dk1"/>
                </a:solidFill>
                <a:latin typeface="Old Standard TT"/>
                <a:ea typeface="Old Standard TT"/>
                <a:cs typeface="Old Standard TT"/>
                <a:sym typeface="Old Standard TT"/>
              </a:rPr>
              <a:t>Representation of CDMA</a:t>
            </a:r>
            <a:endParaRPr sz="18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plot for random user</a:t>
            </a:r>
            <a:endParaRPr/>
          </a:p>
        </p:txBody>
      </p:sp>
      <p:sp>
        <p:nvSpPr>
          <p:cNvPr id="121" name="Google Shape;121;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Figure 1 shows the actual data to be sent , Figure 2 shows the decoded data.</a:t>
            </a:r>
            <a:endParaRPr/>
          </a:p>
          <a:p>
            <a:pPr indent="0" lvl="0" marL="0" rtl="0" algn="l">
              <a:spcBef>
                <a:spcPts val="120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1511250" y="1607975"/>
            <a:ext cx="5869009" cy="317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solidFill>
                  <a:schemeClr val="dk2"/>
                </a:solidFill>
              </a:rPr>
              <a:t>RANDOM</a:t>
            </a:r>
            <a:r>
              <a:rPr lang="en-GB">
                <a:solidFill>
                  <a:schemeClr val="dk2"/>
                </a:solidFill>
              </a:rPr>
              <a:t> ACCESS PROTOCOLS</a:t>
            </a:r>
            <a:endParaRPr/>
          </a:p>
        </p:txBody>
      </p:sp>
      <p:sp>
        <p:nvSpPr>
          <p:cNvPr id="128" name="Google Shape;128;p24"/>
          <p:cNvSpPr txBox="1"/>
          <p:nvPr>
            <p:ph idx="1" type="body"/>
          </p:nvPr>
        </p:nvSpPr>
        <p:spPr>
          <a:xfrm>
            <a:off x="363800" y="1221575"/>
            <a:ext cx="8520600" cy="33972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GB"/>
              <a:t>Allocation of signaling dimensions for users with bursty transmissions generally use some form of random channel allocation which does not guarantee channel access. </a:t>
            </a:r>
            <a:endParaRPr/>
          </a:p>
          <a:p>
            <a:pPr indent="0" lvl="0" marL="0" rtl="0" algn="l">
              <a:lnSpc>
                <a:spcPct val="120000"/>
              </a:lnSpc>
              <a:spcBef>
                <a:spcPts val="600"/>
              </a:spcBef>
              <a:spcAft>
                <a:spcPts val="0"/>
              </a:spcAft>
              <a:buNone/>
            </a:pPr>
            <a:r>
              <a:rPr lang="en-GB"/>
              <a:t>Bandwidth sharing using random channel allocation is called random multiple access or simply random access.</a:t>
            </a:r>
            <a:endParaRPr/>
          </a:p>
          <a:p>
            <a:pPr indent="0" lvl="0" marL="0" rtl="0" algn="l">
              <a:lnSpc>
                <a:spcPct val="120000"/>
              </a:lnSpc>
              <a:spcBef>
                <a:spcPts val="600"/>
              </a:spcBef>
              <a:spcAft>
                <a:spcPts val="0"/>
              </a:spcAft>
              <a:buNone/>
            </a:pPr>
            <a:r>
              <a:t/>
            </a:r>
            <a:endParaRPr b="1"/>
          </a:p>
          <a:p>
            <a:pPr indent="0" lvl="0" marL="0" rtl="0" algn="l">
              <a:lnSpc>
                <a:spcPct val="120000"/>
              </a:lnSpc>
              <a:spcBef>
                <a:spcPts val="600"/>
              </a:spcBef>
              <a:spcAft>
                <a:spcPts val="0"/>
              </a:spcAft>
              <a:buNone/>
            </a:pPr>
            <a:r>
              <a:rPr b="1" lang="en-GB"/>
              <a:t>There are 2 types of random access protocols:</a:t>
            </a:r>
            <a:endParaRPr b="1"/>
          </a:p>
          <a:p>
            <a:pPr indent="-342900" lvl="0" marL="457200" rtl="0" algn="l">
              <a:lnSpc>
                <a:spcPct val="120000"/>
              </a:lnSpc>
              <a:spcBef>
                <a:spcPts val="600"/>
              </a:spcBef>
              <a:spcAft>
                <a:spcPts val="0"/>
              </a:spcAft>
              <a:buSzPts val="1800"/>
              <a:buAutoNum type="alphaLcParenR"/>
            </a:pPr>
            <a:r>
              <a:rPr lang="en-GB"/>
              <a:t>ALOHA</a:t>
            </a:r>
            <a:endParaRPr/>
          </a:p>
          <a:p>
            <a:pPr indent="-342900" lvl="0" marL="457200" rtl="0" algn="l">
              <a:lnSpc>
                <a:spcPct val="120000"/>
              </a:lnSpc>
              <a:spcBef>
                <a:spcPts val="0"/>
              </a:spcBef>
              <a:spcAft>
                <a:spcPts val="0"/>
              </a:spcAft>
              <a:buSzPts val="1800"/>
              <a:buAutoNum type="alphaLcParenR"/>
            </a:pPr>
            <a:r>
              <a:rPr lang="en-GB"/>
              <a:t>Carrier Sense Multiple Access (CSMA)</a:t>
            </a:r>
            <a:endParaRPr/>
          </a:p>
          <a:p>
            <a:pPr indent="-342900" lvl="0" marL="457200" rtl="0" algn="l">
              <a:lnSpc>
                <a:spcPct val="120000"/>
              </a:lnSpc>
              <a:spcBef>
                <a:spcPts val="0"/>
              </a:spcBef>
              <a:spcAft>
                <a:spcPts val="0"/>
              </a:spcAft>
              <a:buSzPts val="1800"/>
              <a:buAutoNum type="alphaLcParenR"/>
            </a:pPr>
            <a:r>
              <a:rPr lang="en-GB"/>
              <a:t>Scheduling</a:t>
            </a:r>
            <a:endParaRPr/>
          </a:p>
          <a:p>
            <a:pPr indent="0" lvl="0" marL="457200" rtl="0" algn="l">
              <a:lnSpc>
                <a:spcPct val="120000"/>
              </a:lnSpc>
              <a:spcBef>
                <a:spcPts val="600"/>
              </a:spcBef>
              <a:spcAft>
                <a:spcPts val="0"/>
              </a:spcAft>
              <a:buNone/>
            </a:pPr>
            <a:r>
              <a:t/>
            </a:r>
            <a:endParaRPr/>
          </a:p>
          <a:p>
            <a:pPr indent="0" lvl="0" marL="457200" rtl="0" algn="l">
              <a:lnSpc>
                <a:spcPct val="120000"/>
              </a:lnSpc>
              <a:spcBef>
                <a:spcPts val="600"/>
              </a:spcBef>
              <a:spcAft>
                <a:spcPts val="0"/>
              </a:spcAft>
              <a:buNone/>
            </a:pPr>
            <a:r>
              <a:t/>
            </a:r>
            <a:endParaRPr sz="14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680425" y="1058225"/>
            <a:ext cx="7935600" cy="4007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600"/>
              </a:spcBef>
              <a:spcAft>
                <a:spcPts val="0"/>
              </a:spcAft>
              <a:buSzPts val="1800"/>
              <a:buChar char="●"/>
            </a:pPr>
            <a:r>
              <a:rPr lang="en-GB"/>
              <a:t>In pure ALOHA, when a frame (data packet) first arrives, the node immediately transmits the frame in its entirety into the broadcast channel. </a:t>
            </a:r>
            <a:endParaRPr/>
          </a:p>
          <a:p>
            <a:pPr indent="-342900" lvl="0" marL="457200" rtl="0" algn="l">
              <a:lnSpc>
                <a:spcPct val="150000"/>
              </a:lnSpc>
              <a:spcBef>
                <a:spcPts val="0"/>
              </a:spcBef>
              <a:spcAft>
                <a:spcPts val="0"/>
              </a:spcAft>
              <a:buSzPts val="1800"/>
              <a:buChar char="●"/>
            </a:pPr>
            <a:r>
              <a:rPr lang="en-GB"/>
              <a:t>If a transmitted frame experiences a collision with one or more other transmissions, the node will then immediately retransmit the frame with probability </a:t>
            </a:r>
            <a:r>
              <a:rPr i="1" lang="en-GB"/>
              <a:t>‘p’</a:t>
            </a:r>
            <a:r>
              <a:rPr lang="en-GB"/>
              <a:t>.</a:t>
            </a:r>
            <a:endParaRPr/>
          </a:p>
          <a:p>
            <a:pPr indent="-342900" lvl="0" marL="457200" rtl="0" algn="l">
              <a:lnSpc>
                <a:spcPct val="150000"/>
              </a:lnSpc>
              <a:spcBef>
                <a:spcPts val="0"/>
              </a:spcBef>
              <a:spcAft>
                <a:spcPts val="0"/>
              </a:spcAft>
              <a:buSzPts val="1800"/>
              <a:buChar char="●"/>
            </a:pPr>
            <a:r>
              <a:rPr lang="en-GB"/>
              <a:t>Otherwise, the node waits for a frame transmission time.</a:t>
            </a:r>
            <a:endParaRPr/>
          </a:p>
          <a:p>
            <a:pPr indent="-342900" lvl="0" marL="457200" rtl="0" algn="l">
              <a:lnSpc>
                <a:spcPct val="150000"/>
              </a:lnSpc>
              <a:spcBef>
                <a:spcPts val="0"/>
              </a:spcBef>
              <a:spcAft>
                <a:spcPts val="0"/>
              </a:spcAft>
              <a:buSzPts val="1800"/>
              <a:buChar char="●"/>
            </a:pPr>
            <a:r>
              <a:rPr lang="en-GB"/>
              <a:t>After this wait, it then transmits the frame with probability </a:t>
            </a:r>
            <a:r>
              <a:rPr i="1" lang="en-GB"/>
              <a:t>‘p’</a:t>
            </a:r>
            <a:r>
              <a:rPr lang="en-GB"/>
              <a:t>, or waits (remains idle) for another frame time with </a:t>
            </a:r>
            <a:r>
              <a:rPr lang="en-GB"/>
              <a:t>probability </a:t>
            </a:r>
            <a:r>
              <a:rPr i="1" lang="en-GB"/>
              <a:t>‘1</a:t>
            </a:r>
            <a:r>
              <a:rPr i="1" lang="en-GB"/>
              <a:t> – p’</a:t>
            </a:r>
            <a:r>
              <a:rPr lang="en-GB"/>
              <a:t>.</a:t>
            </a:r>
            <a:endParaRPr/>
          </a:p>
          <a:p>
            <a:pPr indent="0" lvl="0" marL="914400" rtl="0" algn="l">
              <a:lnSpc>
                <a:spcPct val="120000"/>
              </a:lnSpc>
              <a:spcBef>
                <a:spcPts val="600"/>
              </a:spcBef>
              <a:spcAft>
                <a:spcPts val="0"/>
              </a:spcAft>
              <a:buNone/>
            </a:pPr>
            <a:r>
              <a:t/>
            </a:r>
            <a:endParaRPr/>
          </a:p>
        </p:txBody>
      </p:sp>
      <p:sp>
        <p:nvSpPr>
          <p:cNvPr id="134" name="Google Shape;134;p25"/>
          <p:cNvSpPr txBox="1"/>
          <p:nvPr>
            <p:ph type="title"/>
          </p:nvPr>
        </p:nvSpPr>
        <p:spPr>
          <a:xfrm>
            <a:off x="311700" y="1455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Pure ALOHA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6"/>
          <p:cNvPicPr preferRelativeResize="0"/>
          <p:nvPr/>
        </p:nvPicPr>
        <p:blipFill rotWithShape="1">
          <a:blip r:embed="rId3">
            <a:alphaModFix/>
          </a:blip>
          <a:srcRect b="3195" l="4278" r="0" t="4442"/>
          <a:stretch/>
        </p:blipFill>
        <p:spPr>
          <a:xfrm>
            <a:off x="1326600" y="829050"/>
            <a:ext cx="6490800" cy="3189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a:t>
            </a:r>
            <a:r>
              <a:rPr lang="en-GB"/>
              <a:t>ime is assumed to be slotted in time slots of certain duration.</a:t>
            </a:r>
            <a:endParaRPr/>
          </a:p>
          <a:p>
            <a:pPr indent="-342900" lvl="0" marL="457200" rtl="0" algn="l">
              <a:spcBef>
                <a:spcPts val="0"/>
              </a:spcBef>
              <a:spcAft>
                <a:spcPts val="0"/>
              </a:spcAft>
              <a:buSzPts val="1800"/>
              <a:buChar char="-"/>
            </a:pPr>
            <a:r>
              <a:rPr lang="en-GB"/>
              <a:t>Nodes can only start their frame transmission at the beginning of the next time slot after the frame is formed.</a:t>
            </a:r>
            <a:endParaRPr/>
          </a:p>
          <a:p>
            <a:pPr indent="-342900" lvl="0" marL="457200" rtl="0" algn="l">
              <a:lnSpc>
                <a:spcPct val="120000"/>
              </a:lnSpc>
              <a:spcBef>
                <a:spcPts val="0"/>
              </a:spcBef>
              <a:spcAft>
                <a:spcPts val="0"/>
              </a:spcAft>
              <a:buSzPts val="1800"/>
              <a:buChar char="-"/>
            </a:pPr>
            <a:r>
              <a:rPr lang="en-GB"/>
              <a:t>When the node has a fresh frame to send, it waits until the beginning of the next slot and transmits the entire frame in the slot.</a:t>
            </a:r>
            <a:endParaRPr/>
          </a:p>
          <a:p>
            <a:pPr indent="-342900" lvl="0" marL="457200" rtl="0" algn="l">
              <a:lnSpc>
                <a:spcPct val="120000"/>
              </a:lnSpc>
              <a:spcBef>
                <a:spcPts val="0"/>
              </a:spcBef>
              <a:spcAft>
                <a:spcPts val="0"/>
              </a:spcAft>
              <a:buSzPts val="1800"/>
              <a:buChar char="-"/>
            </a:pPr>
            <a:r>
              <a:rPr lang="en-GB"/>
              <a:t>If there isn’t a collision, the node has successfully transmitted its frame and thus need not consider retransmitting the frame and prepares a new frame for transmission.</a:t>
            </a:r>
            <a:endParaRPr/>
          </a:p>
          <a:p>
            <a:pPr indent="-342900" lvl="0" marL="457200" rtl="0" algn="l">
              <a:lnSpc>
                <a:spcPct val="120000"/>
              </a:lnSpc>
              <a:spcBef>
                <a:spcPts val="0"/>
              </a:spcBef>
              <a:spcAft>
                <a:spcPts val="0"/>
              </a:spcAft>
              <a:buSzPts val="1800"/>
              <a:buChar char="-"/>
            </a:pPr>
            <a:r>
              <a:rPr lang="en-GB"/>
              <a:t>If there is a collision, the node detects the collision before the end of the slot. </a:t>
            </a:r>
            <a:endParaRPr/>
          </a:p>
        </p:txBody>
      </p:sp>
      <p:sp>
        <p:nvSpPr>
          <p:cNvPr id="145" name="Google Shape;145;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Slotted ALOHA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3">
            <a:alphaModFix/>
          </a:blip>
          <a:stretch>
            <a:fillRect/>
          </a:stretch>
        </p:blipFill>
        <p:spPr>
          <a:xfrm>
            <a:off x="1032525" y="497825"/>
            <a:ext cx="7282825" cy="3869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Throughput of pure and slotted ALOHA</a:t>
            </a:r>
            <a:endParaRPr/>
          </a:p>
        </p:txBody>
      </p:sp>
      <p:sp>
        <p:nvSpPr>
          <p:cNvPr id="156" name="Google Shape;156;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pure and slotted ALOHA, the probabilities of collisions are modelled as Poisson distribution. The probability that k-frame are generated during transmission is given as: </a:t>
            </a:r>
            <a:endParaRPr/>
          </a:p>
          <a:p>
            <a:pPr indent="0" lvl="0" marL="0" rtl="0" algn="l">
              <a:spcBef>
                <a:spcPts val="1200"/>
              </a:spcBef>
              <a:spcAft>
                <a:spcPts val="0"/>
              </a:spcAft>
              <a:buNone/>
            </a:pPr>
            <a:r>
              <a:rPr lang="en-GB"/>
              <a:t>Success is considered to  have occurred when the number of frames generated is 0. </a:t>
            </a:r>
            <a:endParaRPr/>
          </a:p>
          <a:p>
            <a:pPr indent="0" lvl="0" marL="0" rtl="0" algn="l">
              <a:spcBef>
                <a:spcPts val="1200"/>
              </a:spcBef>
              <a:spcAft>
                <a:spcPts val="0"/>
              </a:spcAft>
              <a:buNone/>
            </a:pPr>
            <a:r>
              <a:rPr lang="en-GB"/>
              <a:t>In pure ALOHA, the time for no collisions is 2 time slots. While in, slotted ALOHA, it is 1. Thus probability of success is P(X(t)=0). </a:t>
            </a:r>
            <a:endParaRPr/>
          </a:p>
          <a:p>
            <a:pPr indent="0" lvl="0" marL="0" rtl="0" algn="l">
              <a:spcBef>
                <a:spcPts val="1200"/>
              </a:spcBef>
              <a:spcAft>
                <a:spcPts val="1200"/>
              </a:spcAft>
              <a:buClr>
                <a:schemeClr val="dk1"/>
              </a:buClr>
              <a:buSzPts val="1100"/>
              <a:buFont typeface="Arial"/>
              <a:buNone/>
            </a:pPr>
            <a:r>
              <a:rPr lang="en-GB"/>
              <a:t>The throughput is the number of transmission attempts with a success. Thus, throughput T is given as: </a:t>
            </a:r>
            <a:r>
              <a:rPr b="1" lang="en-GB"/>
              <a:t>T = Lp</a:t>
            </a:r>
            <a:endParaRPr/>
          </a:p>
        </p:txBody>
      </p:sp>
      <p:pic>
        <p:nvPicPr>
          <p:cNvPr id="157" name="Google Shape;157;p29"/>
          <p:cNvPicPr preferRelativeResize="0"/>
          <p:nvPr/>
        </p:nvPicPr>
        <p:blipFill>
          <a:blip r:embed="rId3">
            <a:alphaModFix/>
          </a:blip>
          <a:stretch>
            <a:fillRect/>
          </a:stretch>
        </p:blipFill>
        <p:spPr>
          <a:xfrm>
            <a:off x="2720175" y="1904500"/>
            <a:ext cx="3035325" cy="33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idx="1" type="body"/>
          </p:nvPr>
        </p:nvSpPr>
        <p:spPr>
          <a:xfrm>
            <a:off x="311700" y="797825"/>
            <a:ext cx="8520600" cy="403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For pure ALOHA</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For slotted ALOHA,</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The maximum throughput can be obtained by finding the derivative with respect to L and equating to 0. </a:t>
            </a:r>
            <a:endParaRPr/>
          </a:p>
          <a:p>
            <a:pPr indent="-342900" lvl="0" marL="457200" rtl="0" algn="l">
              <a:spcBef>
                <a:spcPts val="0"/>
              </a:spcBef>
              <a:spcAft>
                <a:spcPts val="0"/>
              </a:spcAft>
              <a:buSzPts val="1800"/>
              <a:buChar char="-"/>
            </a:pPr>
            <a:r>
              <a:rPr lang="en-GB"/>
              <a:t>Hence, the maximum throughput of pure ALOHA is obtained to be 1/2e that is approximately 0.18 (18% efficiency).</a:t>
            </a:r>
            <a:endParaRPr/>
          </a:p>
          <a:p>
            <a:pPr indent="-342900" lvl="0" marL="457200" rtl="0" algn="l">
              <a:spcBef>
                <a:spcPts val="0"/>
              </a:spcBef>
              <a:spcAft>
                <a:spcPts val="0"/>
              </a:spcAft>
              <a:buSzPts val="1800"/>
              <a:buChar char="-"/>
            </a:pPr>
            <a:r>
              <a:rPr lang="en-GB"/>
              <a:t>Hence, </a:t>
            </a:r>
            <a:r>
              <a:rPr lang="en-GB"/>
              <a:t>the maximum throughput of slotted ALOHA is obtained to be 1/e that is approximately 0.36 (36% efficiency).</a:t>
            </a:r>
            <a:endParaRPr/>
          </a:p>
        </p:txBody>
      </p:sp>
      <p:pic>
        <p:nvPicPr>
          <p:cNvPr id="163" name="Google Shape;163;p30"/>
          <p:cNvPicPr preferRelativeResize="0"/>
          <p:nvPr/>
        </p:nvPicPr>
        <p:blipFill rotWithShape="1">
          <a:blip r:embed="rId3">
            <a:alphaModFix/>
          </a:blip>
          <a:srcRect b="0" l="0" r="0" t="0"/>
          <a:stretch/>
        </p:blipFill>
        <p:spPr>
          <a:xfrm>
            <a:off x="5027200" y="797825"/>
            <a:ext cx="1838860" cy="250750"/>
          </a:xfrm>
          <a:prstGeom prst="rect">
            <a:avLst/>
          </a:prstGeom>
          <a:noFill/>
          <a:ln>
            <a:noFill/>
          </a:ln>
        </p:spPr>
      </p:pic>
      <p:pic>
        <p:nvPicPr>
          <p:cNvPr id="164" name="Google Shape;164;p30"/>
          <p:cNvPicPr preferRelativeResize="0"/>
          <p:nvPr/>
        </p:nvPicPr>
        <p:blipFill>
          <a:blip r:embed="rId4">
            <a:alphaModFix/>
          </a:blip>
          <a:stretch>
            <a:fillRect/>
          </a:stretch>
        </p:blipFill>
        <p:spPr>
          <a:xfrm>
            <a:off x="3225376" y="824900"/>
            <a:ext cx="1038541" cy="219900"/>
          </a:xfrm>
          <a:prstGeom prst="rect">
            <a:avLst/>
          </a:prstGeom>
          <a:noFill/>
          <a:ln>
            <a:noFill/>
          </a:ln>
        </p:spPr>
      </p:pic>
      <p:pic>
        <p:nvPicPr>
          <p:cNvPr id="165" name="Google Shape;165;p30"/>
          <p:cNvPicPr preferRelativeResize="0"/>
          <p:nvPr/>
        </p:nvPicPr>
        <p:blipFill rotWithShape="1">
          <a:blip r:embed="rId5">
            <a:alphaModFix/>
          </a:blip>
          <a:srcRect b="0" l="0" r="0" t="0"/>
          <a:stretch/>
        </p:blipFill>
        <p:spPr>
          <a:xfrm>
            <a:off x="3160250" y="1845725"/>
            <a:ext cx="928500" cy="219907"/>
          </a:xfrm>
          <a:prstGeom prst="rect">
            <a:avLst/>
          </a:prstGeom>
          <a:noFill/>
          <a:ln>
            <a:noFill/>
          </a:ln>
        </p:spPr>
      </p:pic>
      <p:pic>
        <p:nvPicPr>
          <p:cNvPr id="166" name="Google Shape;166;p30"/>
          <p:cNvPicPr preferRelativeResize="0"/>
          <p:nvPr/>
        </p:nvPicPr>
        <p:blipFill>
          <a:blip r:embed="rId6">
            <a:alphaModFix/>
          </a:blip>
          <a:stretch>
            <a:fillRect/>
          </a:stretch>
        </p:blipFill>
        <p:spPr>
          <a:xfrm>
            <a:off x="5075050" y="1845724"/>
            <a:ext cx="1743149" cy="25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311700" y="4413000"/>
            <a:ext cx="8520600" cy="7305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GB"/>
              <a:t>The maximum throughput of ‘pure ALOHA’ is 0.18 and that of ‘slotted ALOHA’ is 0.36.</a:t>
            </a:r>
            <a:endParaRPr/>
          </a:p>
        </p:txBody>
      </p:sp>
      <p:sp>
        <p:nvSpPr>
          <p:cNvPr id="172" name="Google Shape;172;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73" name="Google Shape;173;p31"/>
          <p:cNvPicPr preferRelativeResize="0"/>
          <p:nvPr/>
        </p:nvPicPr>
        <p:blipFill rotWithShape="1">
          <a:blip r:embed="rId3">
            <a:alphaModFix/>
          </a:blip>
          <a:srcRect b="3552" l="7653" r="7965" t="3923"/>
          <a:stretch/>
        </p:blipFill>
        <p:spPr>
          <a:xfrm>
            <a:off x="169275" y="117200"/>
            <a:ext cx="8802550" cy="429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rPr>
              <a:t>MULTIPLE ACCESS PROTOCOLS</a:t>
            </a:r>
            <a:endParaRPr>
              <a:solidFill>
                <a:schemeClr val="dk2"/>
              </a:solidFill>
            </a:endParaRPr>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lnSpc>
                <a:spcPct val="120000"/>
              </a:lnSpc>
              <a:spcBef>
                <a:spcPts val="600"/>
              </a:spcBef>
              <a:spcAft>
                <a:spcPts val="0"/>
              </a:spcAft>
              <a:buNone/>
            </a:pPr>
            <a:r>
              <a:rPr lang="en-GB"/>
              <a:t>Dedicated channels allocated to users are called multiple access. </a:t>
            </a:r>
            <a:endParaRPr/>
          </a:p>
          <a:p>
            <a:pPr indent="0" lvl="0" marL="0" rtl="0" algn="l">
              <a:lnSpc>
                <a:spcPct val="120000"/>
              </a:lnSpc>
              <a:spcBef>
                <a:spcPts val="600"/>
              </a:spcBef>
              <a:spcAft>
                <a:spcPts val="0"/>
              </a:spcAft>
              <a:buNone/>
            </a:pPr>
            <a:r>
              <a:rPr lang="en-GB"/>
              <a:t>These techniques divide up the total signalling dimension into channels and then assign these channels to different users.</a:t>
            </a:r>
            <a:endParaRPr/>
          </a:p>
          <a:p>
            <a:pPr indent="0" lvl="0" marL="0" rtl="0" algn="l">
              <a:lnSpc>
                <a:spcPct val="120000"/>
              </a:lnSpc>
              <a:spcBef>
                <a:spcPts val="600"/>
              </a:spcBef>
              <a:spcAft>
                <a:spcPts val="0"/>
              </a:spcAft>
              <a:buNone/>
            </a:pPr>
            <a:r>
              <a:t/>
            </a:r>
            <a:endParaRPr/>
          </a:p>
          <a:p>
            <a:pPr indent="0" lvl="0" marL="0" rtl="0" algn="l">
              <a:lnSpc>
                <a:spcPct val="120000"/>
              </a:lnSpc>
              <a:spcBef>
                <a:spcPts val="600"/>
              </a:spcBef>
              <a:spcAft>
                <a:spcPts val="0"/>
              </a:spcAft>
              <a:buNone/>
            </a:pPr>
            <a:r>
              <a:rPr b="1" lang="en-GB"/>
              <a:t>The various multiple access protocols are:</a:t>
            </a:r>
            <a:endParaRPr b="1"/>
          </a:p>
          <a:p>
            <a:pPr indent="-342900" lvl="0" marL="457200" rtl="0" algn="l">
              <a:lnSpc>
                <a:spcPct val="120000"/>
              </a:lnSpc>
              <a:spcBef>
                <a:spcPts val="600"/>
              </a:spcBef>
              <a:spcAft>
                <a:spcPts val="0"/>
              </a:spcAft>
              <a:buSzPts val="1800"/>
              <a:buAutoNum type="alphaLcParenR"/>
            </a:pPr>
            <a:r>
              <a:rPr lang="en-GB"/>
              <a:t>Frequency-division Multiple Access (FDMA)</a:t>
            </a:r>
            <a:endParaRPr/>
          </a:p>
          <a:p>
            <a:pPr indent="-342900" lvl="0" marL="457200" rtl="0" algn="l">
              <a:lnSpc>
                <a:spcPct val="120000"/>
              </a:lnSpc>
              <a:spcBef>
                <a:spcPts val="0"/>
              </a:spcBef>
              <a:spcAft>
                <a:spcPts val="0"/>
              </a:spcAft>
              <a:buSzPts val="1800"/>
              <a:buAutoNum type="alphaLcParenR"/>
            </a:pPr>
            <a:r>
              <a:rPr lang="en-GB"/>
              <a:t>Time-division Multiple Access (TDMA)</a:t>
            </a:r>
            <a:endParaRPr/>
          </a:p>
          <a:p>
            <a:pPr indent="-342900" lvl="0" marL="457200" rtl="0" algn="l">
              <a:lnSpc>
                <a:spcPct val="120000"/>
              </a:lnSpc>
              <a:spcBef>
                <a:spcPts val="0"/>
              </a:spcBef>
              <a:spcAft>
                <a:spcPts val="0"/>
              </a:spcAft>
              <a:buSzPts val="1800"/>
              <a:buAutoNum type="alphaLcParenR"/>
            </a:pPr>
            <a:r>
              <a:rPr lang="en-GB"/>
              <a:t>Code-division Multiple Access (CDMA)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Carrier Sense Multiple Access (CSMA)</a:t>
            </a:r>
            <a:endParaRPr/>
          </a:p>
        </p:txBody>
      </p:sp>
      <p:sp>
        <p:nvSpPr>
          <p:cNvPr id="179" name="Google Shape;179;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this protocol, a transmitter waits and also senses the channel information like transmission time and delays and makes a calculative transmission.</a:t>
            </a:r>
            <a:endParaRPr/>
          </a:p>
          <a:p>
            <a:pPr indent="-342900" lvl="0" marL="457200" rtl="0" algn="l">
              <a:spcBef>
                <a:spcPts val="0"/>
              </a:spcBef>
              <a:spcAft>
                <a:spcPts val="0"/>
              </a:spcAft>
              <a:buSzPts val="1800"/>
              <a:buChar char="●"/>
            </a:pPr>
            <a:r>
              <a:rPr lang="en-GB"/>
              <a:t>Random transmission periods if channel is sensed busy (Random backoff).</a:t>
            </a:r>
            <a:endParaRPr/>
          </a:p>
          <a:p>
            <a:pPr indent="-342900" lvl="0" marL="457200" rtl="0" algn="l">
              <a:spcBef>
                <a:spcPts val="0"/>
              </a:spcBef>
              <a:spcAft>
                <a:spcPts val="0"/>
              </a:spcAft>
              <a:buSzPts val="1800"/>
              <a:buChar char="●"/>
            </a:pPr>
            <a:r>
              <a:rPr lang="en-GB"/>
              <a:t>Works if all nodes are detectable by all other nodes (Hidden nodes). Some nodes may not collide with any other node or the information isn’t easily available.</a:t>
            </a:r>
            <a:endParaRPr/>
          </a:p>
          <a:p>
            <a:pPr indent="-342900" lvl="0" marL="457200" rtl="0" algn="l">
              <a:spcBef>
                <a:spcPts val="0"/>
              </a:spcBef>
              <a:spcAft>
                <a:spcPts val="0"/>
              </a:spcAft>
              <a:buSzPts val="1800"/>
              <a:buChar char="●"/>
            </a:pPr>
            <a:r>
              <a:rPr lang="en-GB"/>
              <a:t>A new node may just transmit without any wait time.</a:t>
            </a:r>
            <a:endParaRPr/>
          </a:p>
          <a:p>
            <a:pPr indent="-342900" lvl="0" marL="457200" rtl="0" algn="l">
              <a:spcBef>
                <a:spcPts val="0"/>
              </a:spcBef>
              <a:spcAft>
                <a:spcPts val="0"/>
              </a:spcAft>
              <a:buSzPts val="1800"/>
              <a:buChar char="●"/>
            </a:pPr>
            <a:r>
              <a:rPr lang="en-GB"/>
              <a:t>RTS (Request To Send) packet is sent by node before a node starts sending information.</a:t>
            </a:r>
            <a:endParaRPr/>
          </a:p>
          <a:p>
            <a:pPr indent="-342900" lvl="0" marL="457200" rtl="0" algn="l">
              <a:spcBef>
                <a:spcPts val="0"/>
              </a:spcBef>
              <a:spcAft>
                <a:spcPts val="0"/>
              </a:spcAft>
              <a:buSzPts val="1800"/>
              <a:buChar char="●"/>
            </a:pPr>
            <a:r>
              <a:rPr lang="en-GB"/>
              <a:t>CTS (Clear To Send) packet is sent by receiver if channel is free to send. (RTS-CTS Handshake).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Scheduling</a:t>
            </a:r>
            <a:endParaRPr/>
          </a:p>
        </p:txBody>
      </p:sp>
      <p:sp>
        <p:nvSpPr>
          <p:cNvPr id="185" name="Google Shape;185;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random access protocols, the transmission works if there is crowding, but not </a:t>
            </a:r>
            <a:r>
              <a:rPr lang="en-GB"/>
              <a:t>efficiently</a:t>
            </a:r>
            <a:r>
              <a:rPr lang="en-GB"/>
              <a:t> when length of transmission window of some user is large.</a:t>
            </a:r>
            <a:endParaRPr/>
          </a:p>
          <a:p>
            <a:pPr indent="-342900" lvl="0" marL="457200" rtl="0" algn="l">
              <a:spcBef>
                <a:spcPts val="0"/>
              </a:spcBef>
              <a:spcAft>
                <a:spcPts val="0"/>
              </a:spcAft>
              <a:buSzPts val="1800"/>
              <a:buChar char="●"/>
            </a:pPr>
            <a:r>
              <a:rPr lang="en-GB"/>
              <a:t>For this, scheduling is done, which is assigning different frequencies, time intervals, codes, etc. for similar type of users, which solves the issue of unbalanced transmission window lengths and caters to crowding.</a:t>
            </a:r>
            <a:endParaRPr/>
          </a:p>
          <a:p>
            <a:pPr indent="-342900" lvl="0" marL="457200" rtl="0" algn="l">
              <a:spcBef>
                <a:spcPts val="0"/>
              </a:spcBef>
              <a:spcAft>
                <a:spcPts val="0"/>
              </a:spcAft>
              <a:buSzPts val="1800"/>
              <a:buChar char="●"/>
            </a:pPr>
            <a:r>
              <a:rPr lang="en-GB"/>
              <a:t>It can be seen as a combination of both random access protocols and Multiple Access Protocols.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solidFill>
                  <a:schemeClr val="dk2"/>
                </a:solidFill>
              </a:rPr>
              <a:t>MULTIUSER CHANNELS</a:t>
            </a:r>
            <a:endParaRPr/>
          </a:p>
        </p:txBody>
      </p:sp>
      <p:sp>
        <p:nvSpPr>
          <p:cNvPr id="191" name="Google Shape;191;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multiuser channel refers to any channel that must be shared among multiple users.</a:t>
            </a:r>
            <a:endParaRPr/>
          </a:p>
          <a:p>
            <a:pPr indent="0" lvl="0" marL="0" rtl="0" algn="l">
              <a:lnSpc>
                <a:spcPct val="120000"/>
              </a:lnSpc>
              <a:spcBef>
                <a:spcPts val="1200"/>
              </a:spcBef>
              <a:spcAft>
                <a:spcPts val="0"/>
              </a:spcAft>
              <a:buClr>
                <a:schemeClr val="dk1"/>
              </a:buClr>
              <a:buSzPts val="1100"/>
              <a:buFont typeface="Arial"/>
              <a:buNone/>
            </a:pPr>
            <a:r>
              <a:rPr b="1" lang="en-GB"/>
              <a:t>The </a:t>
            </a:r>
            <a:r>
              <a:rPr b="1" lang="en-GB"/>
              <a:t>2 types of multi-user channels are:</a:t>
            </a:r>
            <a:endParaRPr b="1"/>
          </a:p>
          <a:p>
            <a:pPr indent="-342900" lvl="0" marL="457200" rtl="0" algn="l">
              <a:lnSpc>
                <a:spcPct val="120000"/>
              </a:lnSpc>
              <a:spcBef>
                <a:spcPts val="600"/>
              </a:spcBef>
              <a:spcAft>
                <a:spcPts val="0"/>
              </a:spcAft>
              <a:buSzPts val="1800"/>
              <a:buAutoNum type="alphaLcParenR"/>
            </a:pPr>
            <a:r>
              <a:rPr lang="en-GB"/>
              <a:t>Downlink</a:t>
            </a:r>
            <a:endParaRPr/>
          </a:p>
          <a:p>
            <a:pPr indent="-342900" lvl="0" marL="457200" rtl="0" algn="l">
              <a:lnSpc>
                <a:spcPct val="120000"/>
              </a:lnSpc>
              <a:spcBef>
                <a:spcPts val="0"/>
              </a:spcBef>
              <a:spcAft>
                <a:spcPts val="0"/>
              </a:spcAft>
              <a:buSzPts val="1800"/>
              <a:buAutoNum type="alphaLcParenR"/>
            </a:pPr>
            <a:r>
              <a:rPr lang="en-GB"/>
              <a:t>Uplink</a:t>
            </a:r>
            <a:endParaRPr/>
          </a:p>
          <a:p>
            <a:pPr indent="0" lvl="0" marL="0" rtl="0" algn="l">
              <a:spcBef>
                <a:spcPts val="0"/>
              </a:spcBef>
              <a:spcAft>
                <a:spcPts val="0"/>
              </a:spcAft>
              <a:buNone/>
            </a:pPr>
            <a:r>
              <a:t/>
            </a:r>
            <a:endParaRPr/>
          </a:p>
          <a:p>
            <a:pPr indent="0" lvl="0" marL="0" rtl="0" algn="l">
              <a:spcBef>
                <a:spcPts val="1200"/>
              </a:spcBef>
              <a:spcAft>
                <a:spcPts val="1200"/>
              </a:spcAft>
              <a:buNone/>
            </a:pPr>
            <a:r>
              <a:rPr lang="en-GB"/>
              <a:t>The downlink channel is also known as ‘Broadcast / Forward channel’ and the uplink channel is also known as ‘Multiple Access / Reverse channel’.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Downlink Channel</a:t>
            </a:r>
            <a:endParaRPr/>
          </a:p>
        </p:txBody>
      </p:sp>
      <p:sp>
        <p:nvSpPr>
          <p:cNvPr id="197" name="Google Shape;197;p3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One transmitter sending to many </a:t>
            </a:r>
            <a:r>
              <a:rPr lang="en-GB"/>
              <a:t>receivers.</a:t>
            </a:r>
            <a:endParaRPr/>
          </a:p>
          <a:p>
            <a:pPr indent="-342900" lvl="0" marL="457200" rtl="0" algn="l">
              <a:spcBef>
                <a:spcPts val="0"/>
              </a:spcBef>
              <a:spcAft>
                <a:spcPts val="0"/>
              </a:spcAft>
              <a:buSzPts val="1800"/>
              <a:buChar char="●"/>
            </a:pPr>
            <a:r>
              <a:rPr lang="en-GB"/>
              <a:t>Total signaling dimensions and power of the transmitted signal must be divided among the different users.</a:t>
            </a:r>
            <a:endParaRPr/>
          </a:p>
          <a:p>
            <a:pPr indent="-342900" lvl="0" marL="457200" rtl="0" algn="l">
              <a:spcBef>
                <a:spcPts val="0"/>
              </a:spcBef>
              <a:spcAft>
                <a:spcPts val="0"/>
              </a:spcAft>
              <a:buSzPts val="1800"/>
              <a:buChar char="●"/>
            </a:pPr>
            <a:r>
              <a:rPr lang="en-GB"/>
              <a:t>Synchronization of different users is relatively easy since all signals originate from the same transmitter, although multipath in the channel can corrupt this synchronization.</a:t>
            </a:r>
            <a:endParaRPr/>
          </a:p>
          <a:p>
            <a:pPr indent="-342900" lvl="0" marL="457200" rtl="0" algn="l">
              <a:spcBef>
                <a:spcPts val="0"/>
              </a:spcBef>
              <a:spcAft>
                <a:spcPts val="0"/>
              </a:spcAft>
              <a:buSzPts val="1800"/>
              <a:buChar char="●"/>
            </a:pPr>
            <a:r>
              <a:rPr lang="en-GB"/>
              <a:t>Both signal and interference are distorted by the same channel.</a:t>
            </a:r>
            <a:endParaRPr/>
          </a:p>
          <a:p>
            <a:pPr indent="-342900" lvl="0" marL="457200" rtl="0" algn="l">
              <a:spcBef>
                <a:spcPts val="0"/>
              </a:spcBef>
              <a:spcAft>
                <a:spcPts val="0"/>
              </a:spcAft>
              <a:buSzPts val="1800"/>
              <a:buChar char="●"/>
            </a:pPr>
            <a:r>
              <a:rPr lang="en-GB"/>
              <a:t>Examples include radio and television broadcasting, transmission link from a base station to the mobile terminals in a cellular system.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Ma</a:t>
            </a:r>
            <a:r>
              <a:rPr lang="en-GB"/>
              <a:t>ny transmitters sen</a:t>
            </a:r>
            <a:r>
              <a:rPr lang="en-GB"/>
              <a:t>d</a:t>
            </a:r>
            <a:r>
              <a:rPr lang="en-GB"/>
              <a:t>ing signals to one receiver.</a:t>
            </a:r>
            <a:endParaRPr/>
          </a:p>
          <a:p>
            <a:pPr indent="-342900" lvl="0" marL="457200" rtl="0" algn="l">
              <a:spcBef>
                <a:spcPts val="0"/>
              </a:spcBef>
              <a:spcAft>
                <a:spcPts val="0"/>
              </a:spcAft>
              <a:buSzPts val="1800"/>
              <a:buChar char="●"/>
            </a:pPr>
            <a:r>
              <a:rPr lang="en-GB"/>
              <a:t>Each user has an individual power constraint associated with its transmitted signal.</a:t>
            </a:r>
            <a:endParaRPr/>
          </a:p>
          <a:p>
            <a:pPr indent="-342900" lvl="0" marL="457200" rtl="0" algn="l">
              <a:spcBef>
                <a:spcPts val="0"/>
              </a:spcBef>
              <a:spcAft>
                <a:spcPts val="0"/>
              </a:spcAft>
              <a:buSzPts val="1800"/>
              <a:buChar char="●"/>
            </a:pPr>
            <a:r>
              <a:rPr lang="en-GB"/>
              <a:t>Since the signals are sent from different transmitters, these transmitters must coordinate if signal synchronization is required.</a:t>
            </a:r>
            <a:endParaRPr/>
          </a:p>
          <a:p>
            <a:pPr indent="-342900" lvl="0" marL="457200" rtl="0" algn="l">
              <a:spcBef>
                <a:spcPts val="0"/>
              </a:spcBef>
              <a:spcAft>
                <a:spcPts val="0"/>
              </a:spcAft>
              <a:buSzPts val="1800"/>
              <a:buChar char="●"/>
            </a:pPr>
            <a:r>
              <a:rPr lang="en-GB"/>
              <a:t>Received powers associated with the different users will be different if their channel gains are different.</a:t>
            </a:r>
            <a:endParaRPr/>
          </a:p>
          <a:p>
            <a:pPr indent="-342900" lvl="0" marL="457200" rtl="0" algn="l">
              <a:spcBef>
                <a:spcPts val="0"/>
              </a:spcBef>
              <a:spcAft>
                <a:spcPts val="0"/>
              </a:spcAft>
              <a:buSzPts val="1800"/>
              <a:buChar char="●"/>
            </a:pPr>
            <a:r>
              <a:rPr lang="en-GB"/>
              <a:t>Examples include laptop wireless LAN cards transmitting to a wireless LAN access point, transmissions from mobile terminals to a base station in cellular systems.</a:t>
            </a:r>
            <a:endParaRPr/>
          </a:p>
        </p:txBody>
      </p:sp>
      <p:sp>
        <p:nvSpPr>
          <p:cNvPr id="203" name="Google Shape;203;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Uplink Channel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Block diagrams of uplink and downlink channels</a:t>
            </a:r>
            <a:endParaRPr/>
          </a:p>
        </p:txBody>
      </p:sp>
      <p:pic>
        <p:nvPicPr>
          <p:cNvPr id="209" name="Google Shape;209;p37"/>
          <p:cNvPicPr preferRelativeResize="0"/>
          <p:nvPr/>
        </p:nvPicPr>
        <p:blipFill>
          <a:blip r:embed="rId3">
            <a:alphaModFix/>
          </a:blip>
          <a:stretch>
            <a:fillRect/>
          </a:stretch>
        </p:blipFill>
        <p:spPr>
          <a:xfrm>
            <a:off x="1413300" y="1345012"/>
            <a:ext cx="5867885" cy="3157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Duplexing</a:t>
            </a:r>
            <a:endParaRPr/>
          </a:p>
        </p:txBody>
      </p:sp>
      <p:sp>
        <p:nvSpPr>
          <p:cNvPr id="215" name="Google Shape;215;p38"/>
          <p:cNvSpPr txBox="1"/>
          <p:nvPr>
            <p:ph idx="1" type="body"/>
          </p:nvPr>
        </p:nvSpPr>
        <p:spPr>
          <a:xfrm>
            <a:off x="311700" y="1471075"/>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practical, we need </a:t>
            </a:r>
            <a:r>
              <a:rPr lang="en-GB"/>
              <a:t>channels which need two way transmission, i.e., uplink and downlink. But, we cannot achieve this on a single frequency band as there will be interferences which aren’t desired.</a:t>
            </a:r>
            <a:endParaRPr/>
          </a:p>
          <a:p>
            <a:pPr indent="-342900" lvl="0" marL="457200" rtl="0" algn="l">
              <a:spcBef>
                <a:spcPts val="0"/>
              </a:spcBef>
              <a:spcAft>
                <a:spcPts val="0"/>
              </a:spcAft>
              <a:buSzPts val="1800"/>
              <a:buChar char="●"/>
            </a:pPr>
            <a:r>
              <a:rPr lang="en-GB"/>
              <a:t>Thus, we choose frequency bands in such a way that there is no interference due to uplink over downlink, i.e., we choose orthogonal signalling dimensions to overcome this issue. This separation is called Duplexing.</a:t>
            </a:r>
            <a:endParaRPr/>
          </a:p>
          <a:p>
            <a:pPr indent="-342900" lvl="0" marL="457200" rtl="0" algn="l">
              <a:spcBef>
                <a:spcPts val="0"/>
              </a:spcBef>
              <a:spcAft>
                <a:spcPts val="0"/>
              </a:spcAft>
              <a:buSzPts val="1800"/>
              <a:buChar char="●"/>
            </a:pPr>
            <a:r>
              <a:rPr lang="en-GB"/>
              <a:t>Some methods are FDD (frequency division duplexing), TDD (time division duplexing), etc.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Channel Capacity</a:t>
            </a:r>
            <a:endParaRPr/>
          </a:p>
        </p:txBody>
      </p:sp>
      <p:sp>
        <p:nvSpPr>
          <p:cNvPr id="221" name="Google Shape;221;p3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a:t>
            </a:r>
            <a:r>
              <a:rPr lang="en-GB"/>
              <a:t>he multiuser channel capacity is characterized by a </a:t>
            </a:r>
            <a:r>
              <a:rPr b="1" lang="en-GB"/>
              <a:t>rate region</a:t>
            </a:r>
            <a:r>
              <a:rPr lang="en-GB"/>
              <a:t>, where each point in the region is a vector of achievable rates that can be maintained by all the users simultaneously with arbitrarily small error probability.</a:t>
            </a:r>
            <a:endParaRPr/>
          </a:p>
          <a:p>
            <a:pPr indent="-342900" lvl="0" marL="457200" rtl="0" algn="l">
              <a:spcBef>
                <a:spcPts val="0"/>
              </a:spcBef>
              <a:spcAft>
                <a:spcPts val="0"/>
              </a:spcAft>
              <a:buSzPts val="1800"/>
              <a:buChar char="●"/>
            </a:pPr>
            <a:r>
              <a:rPr lang="en-GB"/>
              <a:t>The union of achievable rate vectors under all multiuser transmission strategies is called the </a:t>
            </a:r>
            <a:r>
              <a:rPr b="1" lang="en-GB"/>
              <a:t>capacity region</a:t>
            </a:r>
            <a:r>
              <a:rPr lang="en-GB"/>
              <a:t> of the multiuser system.</a:t>
            </a:r>
            <a:endParaRPr/>
          </a:p>
          <a:p>
            <a:pPr indent="-342900" lvl="0" marL="457200" rtl="0" algn="l">
              <a:spcBef>
                <a:spcPts val="0"/>
              </a:spcBef>
              <a:spcAft>
                <a:spcPts val="0"/>
              </a:spcAft>
              <a:buSzPts val="1800"/>
              <a:buChar char="●"/>
            </a:pPr>
            <a:r>
              <a:rPr lang="en-GB"/>
              <a:t>The channel capacity is different for uplink channels and downlink channels due to the fundamental differences between these channel models.</a:t>
            </a:r>
            <a:endParaRPr/>
          </a:p>
          <a:p>
            <a:pPr indent="-342900" lvl="0" marL="457200" rtl="0" algn="l">
              <a:spcBef>
                <a:spcPts val="0"/>
              </a:spcBef>
              <a:spcAft>
                <a:spcPts val="0"/>
              </a:spcAft>
              <a:buSzPts val="1800"/>
              <a:buChar char="●"/>
            </a:pPr>
            <a:r>
              <a:rPr lang="en-GB"/>
              <a:t>In the analysis of channel capacity the downlink is commonly </a:t>
            </a:r>
            <a:r>
              <a:rPr lang="en-GB"/>
              <a:t>referred</a:t>
            </a:r>
            <a:r>
              <a:rPr lang="en-GB"/>
              <a:t> to as the broadcast channel (BC) and the uplink is commonly </a:t>
            </a:r>
            <a:r>
              <a:rPr lang="en-GB"/>
              <a:t>referred</a:t>
            </a:r>
            <a:r>
              <a:rPr lang="en-GB"/>
              <a:t> to as the multiple access channel (MAC)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1455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Channel Model</a:t>
            </a:r>
            <a:endParaRPr/>
          </a:p>
        </p:txBody>
      </p:sp>
      <p:sp>
        <p:nvSpPr>
          <p:cNvPr id="227" name="Google Shape;227;p4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consider a BC consisting of one transmitter sending different data streams, also called independent information or data, to different receivers.</a:t>
            </a:r>
            <a:endParaRPr/>
          </a:p>
          <a:p>
            <a:pPr indent="-342900" lvl="0" marL="457200" rtl="0" algn="l">
              <a:spcBef>
                <a:spcPts val="0"/>
              </a:spcBef>
              <a:spcAft>
                <a:spcPts val="0"/>
              </a:spcAft>
              <a:buSzPts val="1800"/>
              <a:buChar char="●"/>
            </a:pPr>
            <a:r>
              <a:rPr lang="en-GB"/>
              <a:t>We initially focus on capacity regions for the two-user BC, which can then be generalised for any finite number of users</a:t>
            </a:r>
            <a:endParaRPr/>
          </a:p>
          <a:p>
            <a:pPr indent="-342900" lvl="0" marL="457200" rtl="0" algn="l">
              <a:spcBef>
                <a:spcPts val="0"/>
              </a:spcBef>
              <a:spcAft>
                <a:spcPts val="0"/>
              </a:spcAft>
              <a:buSzPts val="1800"/>
              <a:buChar char="●"/>
            </a:pPr>
            <a:r>
              <a:rPr lang="en-GB"/>
              <a:t>The two-user BC has one transmitter and two distant receivers receiving data at rate R</a:t>
            </a:r>
            <a:r>
              <a:rPr baseline="-25000" lang="en-GB"/>
              <a:t>k </a:t>
            </a:r>
            <a:r>
              <a:rPr lang="en-GB"/>
              <a:t>, k = 1, 2. The channel power gain between the transmitter and kth receiver is g</a:t>
            </a:r>
            <a:r>
              <a:rPr baseline="-25000" lang="en-GB"/>
              <a:t>k</a:t>
            </a:r>
            <a:r>
              <a:rPr lang="en-GB"/>
              <a:t> , k = 1, 2, and each receiver has AWGN of PSD N</a:t>
            </a:r>
            <a:r>
              <a:rPr baseline="-25000" lang="en-GB"/>
              <a:t>0</a:t>
            </a:r>
            <a:r>
              <a:rPr lang="en-GB"/>
              <a:t>/2.</a:t>
            </a:r>
            <a:endParaRPr/>
          </a:p>
          <a:p>
            <a:pPr indent="-342900" lvl="0" marL="457200" rtl="0" algn="l">
              <a:spcBef>
                <a:spcPts val="0"/>
              </a:spcBef>
              <a:spcAft>
                <a:spcPts val="0"/>
              </a:spcAft>
              <a:buSzPts val="1800"/>
              <a:buChar char="●"/>
            </a:pPr>
            <a:r>
              <a:rPr lang="en-GB"/>
              <a:t>We define the effective noise on the kth channel as n</a:t>
            </a:r>
            <a:r>
              <a:rPr baseline="-25000" lang="en-GB"/>
              <a:t>k</a:t>
            </a:r>
            <a:r>
              <a:rPr lang="en-GB"/>
              <a:t> = N</a:t>
            </a:r>
            <a:r>
              <a:rPr baseline="-25000" lang="en-GB"/>
              <a:t>0</a:t>
            </a:r>
            <a:r>
              <a:rPr lang="en-GB"/>
              <a:t>/g</a:t>
            </a:r>
            <a:r>
              <a:rPr baseline="-25000" lang="en-GB"/>
              <a:t>k</a:t>
            </a:r>
            <a:r>
              <a:rPr lang="en-GB"/>
              <a:t> , k = 1, 2, and we arbitrarily assume that n</a:t>
            </a:r>
            <a:r>
              <a:rPr baseline="-25000" lang="en-GB"/>
              <a:t>1</a:t>
            </a:r>
            <a:r>
              <a:rPr lang="en-GB"/>
              <a:t> ≤ n</a:t>
            </a:r>
            <a:r>
              <a:rPr baseline="-25000" lang="en-GB"/>
              <a:t>2</a:t>
            </a:r>
            <a:r>
              <a:rPr lang="en-GB"/>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1585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Channel Model for Downlink Channel Capacity</a:t>
            </a:r>
            <a:endParaRPr/>
          </a:p>
          <a:p>
            <a:pPr indent="0" lvl="0" marL="0" rtl="0" algn="l">
              <a:spcBef>
                <a:spcPts val="0"/>
              </a:spcBef>
              <a:spcAft>
                <a:spcPts val="0"/>
              </a:spcAft>
              <a:buNone/>
            </a:pPr>
            <a:r>
              <a:t/>
            </a:r>
            <a:endParaRPr/>
          </a:p>
        </p:txBody>
      </p:sp>
      <p:sp>
        <p:nvSpPr>
          <p:cNvPr id="233" name="Google Shape;233;p4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a:t>
            </a:r>
            <a:r>
              <a:rPr lang="en-GB"/>
              <a:t>he channel gains or, equivalently, the effective noise of the users can be ordered makes the channel model a degraded broadcast channel, for which a general formula for channel capacity is known. </a:t>
            </a:r>
            <a:endParaRPr/>
          </a:p>
          <a:p>
            <a:pPr indent="-342900" lvl="0" marL="457200" rtl="0" algn="l">
              <a:spcBef>
                <a:spcPts val="0"/>
              </a:spcBef>
              <a:spcAft>
                <a:spcPts val="0"/>
              </a:spcAft>
              <a:buSzPts val="1800"/>
              <a:buChar char="●"/>
            </a:pPr>
            <a:r>
              <a:rPr lang="en-GB"/>
              <a:t>Let us denote the transmitter’s total average power and bandwidth by P and B, respectively.</a:t>
            </a:r>
            <a:endParaRPr/>
          </a:p>
          <a:p>
            <a:pPr indent="-342900" lvl="0" marL="457200" rtl="0" algn="l">
              <a:spcBef>
                <a:spcPts val="0"/>
              </a:spcBef>
              <a:spcAft>
                <a:spcPts val="0"/>
              </a:spcAft>
              <a:buSzPts val="1800"/>
              <a:buChar char="●"/>
            </a:pPr>
            <a:r>
              <a:rPr lang="en-GB"/>
              <a:t>Therefore, the set of simultaneously achievable rates (R</a:t>
            </a:r>
            <a:r>
              <a:rPr baseline="-25000" lang="en-GB"/>
              <a:t>1</a:t>
            </a:r>
            <a:r>
              <a:rPr lang="en-GB"/>
              <a:t>,R</a:t>
            </a:r>
            <a:r>
              <a:rPr baseline="-25000" lang="en-GB"/>
              <a:t>2</a:t>
            </a:r>
            <a:r>
              <a:rPr lang="en-GB"/>
              <a:t>) includes the pairs (C</a:t>
            </a:r>
            <a:r>
              <a:rPr baseline="-25000" lang="en-GB"/>
              <a:t>1</a:t>
            </a:r>
            <a:r>
              <a:rPr lang="en-GB"/>
              <a:t>, 0) and (0,C</a:t>
            </a:r>
            <a:r>
              <a:rPr baseline="-25000" lang="en-GB"/>
              <a:t>2</a:t>
            </a:r>
            <a:r>
              <a:rPr lang="en-GB"/>
              <a:t>), where C</a:t>
            </a:r>
            <a:r>
              <a:rPr baseline="-25000" lang="en-GB"/>
              <a:t>k</a:t>
            </a:r>
            <a:r>
              <a:rPr lang="en-GB"/>
              <a:t> is the single-user capacity in bps for an AWGN channel,</a:t>
            </a:r>
            <a:endParaRPr/>
          </a:p>
          <a:p>
            <a:pPr indent="0" lvl="0" marL="457200" rtl="0" algn="l">
              <a:spcBef>
                <a:spcPts val="1200"/>
              </a:spcBef>
              <a:spcAft>
                <a:spcPts val="1200"/>
              </a:spcAft>
              <a:buNone/>
            </a:pPr>
            <a:r>
              <a:t/>
            </a:r>
            <a:endParaRPr/>
          </a:p>
        </p:txBody>
      </p:sp>
      <p:pic>
        <p:nvPicPr>
          <p:cNvPr id="234" name="Google Shape;234;p41"/>
          <p:cNvPicPr preferRelativeResize="0"/>
          <p:nvPr/>
        </p:nvPicPr>
        <p:blipFill>
          <a:blip r:embed="rId3">
            <a:alphaModFix/>
          </a:blip>
          <a:stretch>
            <a:fillRect/>
          </a:stretch>
        </p:blipFill>
        <p:spPr>
          <a:xfrm>
            <a:off x="2786601" y="3698275"/>
            <a:ext cx="3424101" cy="70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a:t>
            </a:r>
            <a:r>
              <a:rPr lang="en-GB"/>
              <a:t>ignaling dimensions are divided along the frequency axis into non-overlapping channels.</a:t>
            </a:r>
            <a:endParaRPr/>
          </a:p>
          <a:p>
            <a:pPr indent="-342900" lvl="0" marL="457200" rtl="0" algn="l">
              <a:spcBef>
                <a:spcPts val="0"/>
              </a:spcBef>
              <a:spcAft>
                <a:spcPts val="0"/>
              </a:spcAft>
              <a:buSzPts val="1800"/>
              <a:buChar char="●"/>
            </a:pPr>
            <a:r>
              <a:rPr lang="en-GB"/>
              <a:t>Each user is assigned a different frequency channel.</a:t>
            </a:r>
            <a:endParaRPr/>
          </a:p>
          <a:p>
            <a:pPr indent="-342900" lvl="0" marL="457200" rtl="0" algn="l">
              <a:spcBef>
                <a:spcPts val="0"/>
              </a:spcBef>
              <a:spcAft>
                <a:spcPts val="0"/>
              </a:spcAft>
              <a:buSzPts val="1800"/>
              <a:buChar char="●"/>
            </a:pPr>
            <a:r>
              <a:rPr lang="en-GB"/>
              <a:t>Each channel has a guard band, for imperfect filters, adjacent channel interference, and spectral spreading due to Doppler.</a:t>
            </a:r>
            <a:endParaRPr/>
          </a:p>
          <a:p>
            <a:pPr indent="-342900" lvl="0" marL="457200" rtl="0" algn="l">
              <a:spcBef>
                <a:spcPts val="0"/>
              </a:spcBef>
              <a:spcAft>
                <a:spcPts val="0"/>
              </a:spcAft>
              <a:buSzPts val="1800"/>
              <a:buChar char="●"/>
            </a:pPr>
            <a:r>
              <a:rPr lang="en-GB"/>
              <a:t>Transmission is continuous over time.</a:t>
            </a:r>
            <a:endParaRPr/>
          </a:p>
          <a:p>
            <a:pPr indent="-342900" lvl="0" marL="457200" rtl="0" algn="l">
              <a:spcBef>
                <a:spcPts val="0"/>
              </a:spcBef>
              <a:spcAft>
                <a:spcPts val="0"/>
              </a:spcAft>
              <a:buSzPts val="1800"/>
              <a:buChar char="●"/>
            </a:pPr>
            <a:r>
              <a:rPr lang="en-GB"/>
              <a:t>Difficult to assign multiple channels to the same user, since this requires the radios to simultaneously demodulate signals received over multiple frequency channels.</a:t>
            </a:r>
            <a:endParaRPr/>
          </a:p>
          <a:p>
            <a:pPr indent="-342900" lvl="0" marL="457200" rtl="0" algn="l">
              <a:spcBef>
                <a:spcPts val="0"/>
              </a:spcBef>
              <a:spcAft>
                <a:spcPts val="0"/>
              </a:spcAft>
              <a:buSzPts val="1800"/>
              <a:buChar char="●"/>
            </a:pPr>
            <a:r>
              <a:rPr lang="en-GB"/>
              <a:t>Most commonly used for </a:t>
            </a:r>
            <a:r>
              <a:rPr lang="en-GB"/>
              <a:t>analog communication.</a:t>
            </a:r>
            <a:endParaRPr/>
          </a:p>
        </p:txBody>
      </p:sp>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Frequency</a:t>
            </a:r>
            <a:r>
              <a:rPr lang="en-GB"/>
              <a:t>-Division Multiple Access (FDMA)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Capacity in AWGN for BC</a:t>
            </a:r>
            <a:endParaRPr/>
          </a:p>
        </p:txBody>
      </p:sp>
      <p:sp>
        <p:nvSpPr>
          <p:cNvPr id="240" name="Google Shape;240;p42"/>
          <p:cNvSpPr txBox="1"/>
          <p:nvPr>
            <p:ph idx="1" type="body"/>
          </p:nvPr>
        </p:nvSpPr>
        <p:spPr>
          <a:xfrm>
            <a:off x="311688" y="1485188"/>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t>
            </a:r>
            <a:r>
              <a:rPr lang="en-GB"/>
              <a:t>he set of achievable rate vectors of the AWGN BC under TD:</a:t>
            </a:r>
            <a:endParaRPr/>
          </a:p>
          <a:p>
            <a:pPr indent="0" lvl="0" marL="0" rtl="0" algn="l">
              <a:spcBef>
                <a:spcPts val="1200"/>
              </a:spcBef>
              <a:spcAft>
                <a:spcPts val="0"/>
              </a:spcAft>
              <a:buNone/>
            </a:pPr>
            <a:r>
              <a:rPr lang="en-GB"/>
              <a:t>In TD, the transmit power P and bandwidth B are allocated to user 1 for a fraction τ of the total transmission time, and then to user 2 for the remainder of the transmission.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41" name="Google Shape;241;p42"/>
          <p:cNvPicPr preferRelativeResize="0"/>
          <p:nvPr/>
        </p:nvPicPr>
        <p:blipFill>
          <a:blip r:embed="rId3">
            <a:alphaModFix/>
          </a:blip>
          <a:stretch>
            <a:fillRect/>
          </a:stretch>
        </p:blipFill>
        <p:spPr>
          <a:xfrm>
            <a:off x="311700" y="3312863"/>
            <a:ext cx="8391525" cy="809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Channel Model for Downlink (Broadcast) Channel Capacity</a:t>
            </a:r>
            <a:endParaRPr/>
          </a:p>
          <a:p>
            <a:pPr indent="0" lvl="0" marL="0" rtl="0" algn="l">
              <a:spcBef>
                <a:spcPts val="0"/>
              </a:spcBef>
              <a:spcAft>
                <a:spcPts val="0"/>
              </a:spcAft>
              <a:buNone/>
            </a:pPr>
            <a:r>
              <a:t/>
            </a:r>
            <a:endParaRPr/>
          </a:p>
        </p:txBody>
      </p:sp>
      <p:sp>
        <p:nvSpPr>
          <p:cNvPr id="247" name="Google Shape;247;p43"/>
          <p:cNvSpPr txBox="1"/>
          <p:nvPr>
            <p:ph idx="1" type="body"/>
          </p:nvPr>
        </p:nvSpPr>
        <p:spPr>
          <a:xfrm>
            <a:off x="311700" y="19008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Let P</a:t>
            </a:r>
            <a:r>
              <a:rPr baseline="-25000" lang="en-GB"/>
              <a:t>1</a:t>
            </a:r>
            <a:r>
              <a:rPr lang="en-GB"/>
              <a:t> and P</a:t>
            </a:r>
            <a:r>
              <a:rPr baseline="-25000" lang="en-GB"/>
              <a:t>2</a:t>
            </a:r>
            <a:r>
              <a:rPr lang="en-GB"/>
              <a:t> denote the average power allocated to users 1 and 2, respectively, over their assigned time slots. The average power constraint then becomes τP</a:t>
            </a:r>
            <a:r>
              <a:rPr baseline="-25000" lang="en-GB"/>
              <a:t>1</a:t>
            </a:r>
            <a:r>
              <a:rPr lang="en-GB"/>
              <a:t>+(1−τ)P</a:t>
            </a:r>
            <a:r>
              <a:rPr baseline="-25000" lang="en-GB"/>
              <a:t>2</a:t>
            </a:r>
            <a:r>
              <a:rPr lang="en-GB"/>
              <a:t>= P . The achievable rate region with TD and variable power allocation is then</a:t>
            </a:r>
            <a:endParaRPr/>
          </a:p>
          <a:p>
            <a:pPr indent="0" lvl="0" marL="0" rtl="0" algn="l">
              <a:spcBef>
                <a:spcPts val="1200"/>
              </a:spcBef>
              <a:spcAft>
                <a:spcPts val="1200"/>
              </a:spcAft>
              <a:buNone/>
            </a:pPr>
            <a:r>
              <a:t/>
            </a:r>
            <a:endParaRPr/>
          </a:p>
        </p:txBody>
      </p:sp>
      <p:pic>
        <p:nvPicPr>
          <p:cNvPr id="248" name="Google Shape;248;p43"/>
          <p:cNvPicPr preferRelativeResize="0"/>
          <p:nvPr/>
        </p:nvPicPr>
        <p:blipFill>
          <a:blip r:embed="rId3">
            <a:alphaModFix/>
          </a:blip>
          <a:stretch>
            <a:fillRect/>
          </a:stretch>
        </p:blipFill>
        <p:spPr>
          <a:xfrm>
            <a:off x="219075" y="3317950"/>
            <a:ext cx="8520600" cy="695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1194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Channel Model for Downlink (Broadcast) Channel Capacity</a:t>
            </a:r>
            <a:endParaRPr/>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254" name="Google Shape;254;p44"/>
          <p:cNvSpPr txBox="1"/>
          <p:nvPr>
            <p:ph idx="1" type="body"/>
          </p:nvPr>
        </p:nvSpPr>
        <p:spPr>
          <a:xfrm>
            <a:off x="311700" y="1459163"/>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a:t>In FD the transmitter allocates P</a:t>
            </a:r>
            <a:r>
              <a:rPr baseline="-25000" lang="en-GB"/>
              <a:t>k</a:t>
            </a:r>
            <a:r>
              <a:rPr lang="en-GB"/>
              <a:t> of its total power P and B</a:t>
            </a:r>
            <a:r>
              <a:rPr baseline="-25000" lang="en-GB"/>
              <a:t>k</a:t>
            </a:r>
            <a:r>
              <a:rPr lang="en-GB"/>
              <a:t> of its total bandwidth B to user k. The power and bandwidth constraints require that P</a:t>
            </a:r>
            <a:r>
              <a:rPr baseline="-25000" lang="en-GB"/>
              <a:t>1</a:t>
            </a:r>
            <a:r>
              <a:rPr lang="en-GB"/>
              <a:t>+P</a:t>
            </a:r>
            <a:r>
              <a:rPr baseline="-25000" lang="en-GB"/>
              <a:t>2</a:t>
            </a:r>
            <a:r>
              <a:rPr lang="en-GB"/>
              <a:t>=P and B</a:t>
            </a:r>
            <a:r>
              <a:rPr baseline="-25000" lang="en-GB"/>
              <a:t>1</a:t>
            </a:r>
            <a:r>
              <a:rPr lang="en-GB"/>
              <a:t>+B</a:t>
            </a:r>
            <a:r>
              <a:rPr baseline="-25000" lang="en-GB"/>
              <a:t>2</a:t>
            </a:r>
            <a:r>
              <a:rPr lang="en-GB"/>
              <a:t>=B. The set of achievable rates for a fixed frequency division (B</a:t>
            </a:r>
            <a:r>
              <a:rPr baseline="-25000" lang="en-GB"/>
              <a:t>1</a:t>
            </a:r>
            <a:r>
              <a:rPr lang="en-GB"/>
              <a:t> , B</a:t>
            </a:r>
            <a:r>
              <a:rPr baseline="-25000" lang="en-GB"/>
              <a:t>2</a:t>
            </a:r>
            <a:r>
              <a:rPr lang="en-GB"/>
              <a:t>) is thus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GB"/>
              <a:t>The FD achievable rate region is defined as the union of fixed FD rate regions over all bandwidth divisions: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5" name="Google Shape;255;p44"/>
          <p:cNvPicPr preferRelativeResize="0"/>
          <p:nvPr/>
        </p:nvPicPr>
        <p:blipFill>
          <a:blip r:embed="rId3">
            <a:alphaModFix/>
          </a:blip>
          <a:stretch>
            <a:fillRect/>
          </a:stretch>
        </p:blipFill>
        <p:spPr>
          <a:xfrm>
            <a:off x="1056700" y="2407775"/>
            <a:ext cx="5649374" cy="613200"/>
          </a:xfrm>
          <a:prstGeom prst="rect">
            <a:avLst/>
          </a:prstGeom>
          <a:noFill/>
          <a:ln>
            <a:noFill/>
          </a:ln>
        </p:spPr>
      </p:pic>
      <p:pic>
        <p:nvPicPr>
          <p:cNvPr id="256" name="Google Shape;256;p44"/>
          <p:cNvPicPr preferRelativeResize="0"/>
          <p:nvPr/>
        </p:nvPicPr>
        <p:blipFill>
          <a:blip r:embed="rId4">
            <a:alphaModFix/>
          </a:blip>
          <a:stretch>
            <a:fillRect/>
          </a:stretch>
        </p:blipFill>
        <p:spPr>
          <a:xfrm>
            <a:off x="1056700" y="3935625"/>
            <a:ext cx="6339526" cy="764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259600" y="2236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Channel Model for Downlink (Broadcast) Channel Capacity</a:t>
            </a:r>
            <a:endParaRPr/>
          </a:p>
          <a:p>
            <a:pPr indent="0" lvl="0" marL="0" rtl="0" algn="l">
              <a:spcBef>
                <a:spcPts val="0"/>
              </a:spcBef>
              <a:spcAft>
                <a:spcPts val="0"/>
              </a:spcAft>
              <a:buNone/>
            </a:pPr>
            <a:r>
              <a:t/>
            </a:r>
            <a:endParaRPr/>
          </a:p>
        </p:txBody>
      </p:sp>
      <p:sp>
        <p:nvSpPr>
          <p:cNvPr id="262" name="Google Shape;262;p45"/>
          <p:cNvSpPr txBox="1"/>
          <p:nvPr>
            <p:ph idx="1" type="body"/>
          </p:nvPr>
        </p:nvSpPr>
        <p:spPr>
          <a:xfrm>
            <a:off x="311700" y="16794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t>
            </a:r>
            <a:r>
              <a:rPr lang="en-GB"/>
              <a:t>he achievable rate region for TD with unequal power allocation given by C</a:t>
            </a:r>
            <a:r>
              <a:rPr baseline="-25000" lang="en-GB"/>
              <a:t>TD,VP</a:t>
            </a:r>
            <a:r>
              <a:rPr lang="en-GB"/>
              <a:t> is the same as the FD achievable rate region. This is seen by letting B</a:t>
            </a:r>
            <a:r>
              <a:rPr baseline="-25000" lang="en-GB"/>
              <a:t>i </a:t>
            </a:r>
            <a:r>
              <a:rPr lang="en-GB"/>
              <a:t>= τ</a:t>
            </a:r>
            <a:r>
              <a:rPr baseline="-25000" lang="en-GB"/>
              <a:t>i</a:t>
            </a:r>
            <a:r>
              <a:rPr lang="en-GB"/>
              <a:t>B and π</a:t>
            </a:r>
            <a:r>
              <a:rPr baseline="-25000" lang="en-GB"/>
              <a:t>i</a:t>
            </a:r>
            <a:r>
              <a:rPr lang="en-GB"/>
              <a:t>=τ</a:t>
            </a:r>
            <a:r>
              <a:rPr baseline="-25000" lang="en-GB"/>
              <a:t>i</a:t>
            </a:r>
            <a:r>
              <a:rPr lang="en-GB"/>
              <a:t>P</a:t>
            </a:r>
            <a:r>
              <a:rPr baseline="-25000" lang="en-GB"/>
              <a:t>i</a:t>
            </a:r>
            <a:r>
              <a:rPr lang="en-GB"/>
              <a:t> , where τ</a:t>
            </a:r>
            <a:r>
              <a:rPr baseline="-25000" lang="en-GB"/>
              <a:t>1</a:t>
            </a:r>
            <a:r>
              <a:rPr lang="en-GB"/>
              <a:t> = τ and τ</a:t>
            </a:r>
            <a:r>
              <a:rPr baseline="-25000" lang="en-GB"/>
              <a:t>2</a:t>
            </a:r>
            <a:r>
              <a:rPr lang="en-GB"/>
              <a:t> = 1−τ . The power constraint then becomes π</a:t>
            </a:r>
            <a:r>
              <a:rPr baseline="-25000" lang="en-GB"/>
              <a:t>1</a:t>
            </a:r>
            <a:r>
              <a:rPr lang="en-GB"/>
              <a:t>+π</a:t>
            </a:r>
            <a:r>
              <a:rPr baseline="-25000" lang="en-GB"/>
              <a:t>2</a:t>
            </a:r>
            <a:r>
              <a:rPr lang="en-GB"/>
              <a:t>=P . Making these substitutions in </a:t>
            </a:r>
            <a:r>
              <a:rPr lang="en-GB"/>
              <a:t>C</a:t>
            </a:r>
            <a:r>
              <a:rPr baseline="-25000" lang="en-GB"/>
              <a:t>TD,VP</a:t>
            </a:r>
            <a:r>
              <a:rPr lang="en-GB"/>
              <a:t> </a:t>
            </a:r>
            <a:r>
              <a:rPr lang="en-GB"/>
              <a:t>yields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63" name="Google Shape;263;p45"/>
          <p:cNvPicPr preferRelativeResize="0"/>
          <p:nvPr/>
        </p:nvPicPr>
        <p:blipFill>
          <a:blip r:embed="rId3">
            <a:alphaModFix/>
          </a:blip>
          <a:stretch>
            <a:fillRect/>
          </a:stretch>
        </p:blipFill>
        <p:spPr>
          <a:xfrm>
            <a:off x="924213" y="3379163"/>
            <a:ext cx="7191375" cy="695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259600" y="2236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Channel Model for Downlink (Broadcast) Channel Capacity</a:t>
            </a:r>
            <a:endParaRPr/>
          </a:p>
          <a:p>
            <a:pPr indent="0" lvl="0" marL="0" rtl="0" algn="l">
              <a:spcBef>
                <a:spcPts val="0"/>
              </a:spcBef>
              <a:spcAft>
                <a:spcPts val="0"/>
              </a:spcAft>
              <a:buNone/>
            </a:pPr>
            <a:r>
              <a:t/>
            </a:r>
            <a:endParaRPr/>
          </a:p>
        </p:txBody>
      </p:sp>
      <p:sp>
        <p:nvSpPr>
          <p:cNvPr id="269" name="Google Shape;269;p46"/>
          <p:cNvSpPr txBox="1"/>
          <p:nvPr>
            <p:ph idx="1" type="body"/>
          </p:nvPr>
        </p:nvSpPr>
        <p:spPr>
          <a:xfrm>
            <a:off x="259600" y="1288775"/>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 two-user capacity region using superposition coding and successive interference cancellation is found to be the set of rate pairs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Assuming a total power constraint P , the </a:t>
            </a:r>
            <a:r>
              <a:rPr lang="en-GB"/>
              <a:t>multi-user</a:t>
            </a:r>
            <a:r>
              <a:rPr lang="en-GB"/>
              <a:t> extension to the two-user region is given by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70" name="Google Shape;270;p46"/>
          <p:cNvPicPr preferRelativeResize="0"/>
          <p:nvPr/>
        </p:nvPicPr>
        <p:blipFill>
          <a:blip r:embed="rId3">
            <a:alphaModFix/>
          </a:blip>
          <a:stretch>
            <a:fillRect/>
          </a:stretch>
        </p:blipFill>
        <p:spPr>
          <a:xfrm>
            <a:off x="1363400" y="2129050"/>
            <a:ext cx="6048375" cy="600075"/>
          </a:xfrm>
          <a:prstGeom prst="rect">
            <a:avLst/>
          </a:prstGeom>
          <a:noFill/>
          <a:ln>
            <a:noFill/>
          </a:ln>
        </p:spPr>
      </p:pic>
      <p:pic>
        <p:nvPicPr>
          <p:cNvPr id="271" name="Google Shape;271;p46"/>
          <p:cNvPicPr preferRelativeResize="0"/>
          <p:nvPr/>
        </p:nvPicPr>
        <p:blipFill>
          <a:blip r:embed="rId4">
            <a:alphaModFix/>
          </a:blip>
          <a:stretch>
            <a:fillRect/>
          </a:stretch>
        </p:blipFill>
        <p:spPr>
          <a:xfrm>
            <a:off x="1363400" y="3760325"/>
            <a:ext cx="6539576" cy="69010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311700" y="1064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Channel Model for Downlink (Broadcast) Channel Capacity</a:t>
            </a:r>
            <a:endParaRPr/>
          </a:p>
          <a:p>
            <a:pPr indent="0" lvl="0" marL="0" rtl="0" algn="l">
              <a:spcBef>
                <a:spcPts val="0"/>
              </a:spcBef>
              <a:spcAft>
                <a:spcPts val="0"/>
              </a:spcAft>
              <a:buNone/>
            </a:pPr>
            <a:r>
              <a:t/>
            </a:r>
            <a:endParaRPr/>
          </a:p>
        </p:txBody>
      </p:sp>
      <p:sp>
        <p:nvSpPr>
          <p:cNvPr id="277" name="Google Shape;277;p47"/>
          <p:cNvSpPr txBox="1"/>
          <p:nvPr>
            <p:ph idx="1" type="body"/>
          </p:nvPr>
        </p:nvSpPr>
        <p:spPr>
          <a:xfrm>
            <a:off x="311700" y="1171600"/>
            <a:ext cx="8520600" cy="378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t>We define the sum-rate capacity of a BC as the maximum sum of rates taken over all rate vectors in the capacity region:</a:t>
            </a:r>
            <a:endParaRPr sz="1600"/>
          </a:p>
          <a:p>
            <a:pPr indent="0" lvl="0" marL="0" rtl="0" algn="l">
              <a:spcBef>
                <a:spcPts val="1200"/>
              </a:spcBef>
              <a:spcAft>
                <a:spcPts val="0"/>
              </a:spcAft>
              <a:buClr>
                <a:schemeClr val="dk1"/>
              </a:buClr>
              <a:buSzPts val="1100"/>
              <a:buFont typeface="Arial"/>
              <a:buNone/>
            </a:pPr>
            <a:r>
              <a:t/>
            </a:r>
            <a:endParaRPr sz="1600"/>
          </a:p>
          <a:p>
            <a:pPr indent="0" lvl="0" marL="0" rtl="0" algn="l">
              <a:spcBef>
                <a:spcPts val="1200"/>
              </a:spcBef>
              <a:spcAft>
                <a:spcPts val="0"/>
              </a:spcAft>
              <a:buNone/>
            </a:pPr>
            <a:r>
              <a:rPr lang="en-GB" sz="1600"/>
              <a:t>Sum-rate capacity is a single number that defines the maximum throughput of the system regardless of fairness in terms of rate allocation between the users.</a:t>
            </a:r>
            <a:endParaRPr sz="1600"/>
          </a:p>
          <a:p>
            <a:pPr indent="0" lvl="0" marL="0" rtl="0" algn="l">
              <a:spcBef>
                <a:spcPts val="1200"/>
              </a:spcBef>
              <a:spcAft>
                <a:spcPts val="0"/>
              </a:spcAft>
              <a:buNone/>
            </a:pPr>
            <a:r>
              <a:rPr lang="en-GB" sz="1600"/>
              <a:t>In particular, it can be shown that sum-rate capacity is achieved on the AWGN BC by assigning all power P to the user with the highest channel gain or, equivalently, the lowest effective noise. Defining n</a:t>
            </a:r>
            <a:r>
              <a:rPr baseline="-25000" lang="en-GB" sz="1600"/>
              <a:t>min</a:t>
            </a:r>
            <a:r>
              <a:rPr lang="en-GB" sz="1600"/>
              <a:t> = min</a:t>
            </a:r>
            <a:r>
              <a:rPr baseline="-25000" lang="en-GB" sz="1600"/>
              <a:t>k</a:t>
            </a:r>
            <a:r>
              <a:rPr lang="en-GB" sz="1600"/>
              <a:t> n</a:t>
            </a:r>
            <a:r>
              <a:rPr baseline="-25000" lang="en-GB" sz="1600"/>
              <a:t>k</a:t>
            </a:r>
            <a:r>
              <a:rPr lang="en-GB" sz="1600"/>
              <a:t> and g</a:t>
            </a:r>
            <a:r>
              <a:rPr baseline="-25000" lang="en-GB" sz="1600"/>
              <a:t>max</a:t>
            </a:r>
            <a:r>
              <a:rPr lang="en-GB" sz="1600"/>
              <a:t> = max</a:t>
            </a:r>
            <a:r>
              <a:rPr baseline="-25000" lang="en-GB" sz="1600"/>
              <a:t>k</a:t>
            </a:r>
            <a:r>
              <a:rPr lang="en-GB" sz="1600"/>
              <a:t> g</a:t>
            </a:r>
            <a:r>
              <a:rPr baseline="-25000" lang="en-GB" sz="1600"/>
              <a:t>k</a:t>
            </a:r>
            <a:r>
              <a:rPr lang="en-GB" sz="1600"/>
              <a:t> , this implies that the sum-rate capacity C</a:t>
            </a:r>
            <a:r>
              <a:rPr baseline="-25000" lang="en-GB" sz="1600"/>
              <a:t>BCSR</a:t>
            </a:r>
            <a:r>
              <a:rPr lang="en-GB" sz="1600"/>
              <a:t> for the K-user AWGN BC is given by</a:t>
            </a:r>
            <a:endParaRPr sz="16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78" name="Google Shape;278;p47"/>
          <p:cNvPicPr preferRelativeResize="0"/>
          <p:nvPr/>
        </p:nvPicPr>
        <p:blipFill>
          <a:blip r:embed="rId3">
            <a:alphaModFix/>
          </a:blip>
          <a:stretch>
            <a:fillRect/>
          </a:stretch>
        </p:blipFill>
        <p:spPr>
          <a:xfrm>
            <a:off x="3187925" y="1600325"/>
            <a:ext cx="2768160" cy="613200"/>
          </a:xfrm>
          <a:prstGeom prst="rect">
            <a:avLst/>
          </a:prstGeom>
          <a:noFill/>
          <a:ln>
            <a:noFill/>
          </a:ln>
        </p:spPr>
      </p:pic>
      <p:pic>
        <p:nvPicPr>
          <p:cNvPr id="279" name="Google Shape;279;p47"/>
          <p:cNvPicPr preferRelativeResize="0"/>
          <p:nvPr/>
        </p:nvPicPr>
        <p:blipFill rotWithShape="1">
          <a:blip r:embed="rId4">
            <a:alphaModFix/>
          </a:blip>
          <a:srcRect b="-10619" l="-6051" r="2788" t="10620"/>
          <a:stretch/>
        </p:blipFill>
        <p:spPr>
          <a:xfrm>
            <a:off x="2114550" y="4044525"/>
            <a:ext cx="4667500" cy="613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11700" y="1846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Channel Model for Downlink (Broadcast) Channel Capacity</a:t>
            </a:r>
            <a:endParaRPr/>
          </a:p>
        </p:txBody>
      </p:sp>
      <p:sp>
        <p:nvSpPr>
          <p:cNvPr id="285" name="Google Shape;285;p4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CD for multiple users can also be implemented using DSSS, where the modulated data signal for each user is modulated by a unique spreading code, which increases the transmit signal bandwidth by approximately G, the processing gain of the spreading code. </a:t>
            </a:r>
            <a:endParaRPr/>
          </a:p>
          <a:p>
            <a:pPr indent="0" lvl="0" marL="0" rtl="0" algn="l">
              <a:spcBef>
                <a:spcPts val="1200"/>
              </a:spcBef>
              <a:spcAft>
                <a:spcPts val="0"/>
              </a:spcAft>
              <a:buNone/>
            </a:pPr>
            <a:r>
              <a:rPr lang="en-GB"/>
              <a:t>For a total bandwidth constraint B, the information bandwidth of each user’s signal with these spreading codes is thus limited to B/N . The two-user achievable rate region with these spreading codes is then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86" name="Google Shape;286;p48"/>
          <p:cNvPicPr preferRelativeResize="0"/>
          <p:nvPr/>
        </p:nvPicPr>
        <p:blipFill>
          <a:blip r:embed="rId3">
            <a:alphaModFix/>
          </a:blip>
          <a:stretch>
            <a:fillRect/>
          </a:stretch>
        </p:blipFill>
        <p:spPr>
          <a:xfrm>
            <a:off x="875988" y="3624363"/>
            <a:ext cx="7496175" cy="733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311700" y="3148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Channel Model for Downlink (Broadcast) Channel Capacity</a:t>
            </a:r>
            <a:endParaRPr/>
          </a:p>
          <a:p>
            <a:pPr indent="0" lvl="0" marL="0" rtl="0" algn="l">
              <a:spcBef>
                <a:spcPts val="0"/>
              </a:spcBef>
              <a:spcAft>
                <a:spcPts val="0"/>
              </a:spcAft>
              <a:buNone/>
            </a:pPr>
            <a:r>
              <a:t/>
            </a:r>
            <a:endParaRPr/>
          </a:p>
        </p:txBody>
      </p:sp>
      <p:sp>
        <p:nvSpPr>
          <p:cNvPr id="292" name="Google Shape;292;p49"/>
          <p:cNvSpPr txBox="1"/>
          <p:nvPr>
            <p:ph idx="1" type="body"/>
          </p:nvPr>
        </p:nvSpPr>
        <p:spPr>
          <a:xfrm>
            <a:off x="311700" y="140597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Important Observations:</a:t>
            </a:r>
            <a:endParaRPr/>
          </a:p>
          <a:p>
            <a:pPr indent="-342900" lvl="0" marL="457200" rtl="0" algn="l">
              <a:spcBef>
                <a:spcPts val="1200"/>
              </a:spcBef>
              <a:spcAft>
                <a:spcPts val="0"/>
              </a:spcAft>
              <a:buSzPts val="1800"/>
              <a:buChar char="●"/>
            </a:pPr>
            <a:r>
              <a:rPr lang="en-GB"/>
              <a:t>W</a:t>
            </a:r>
            <a:r>
              <a:rPr lang="en-GB"/>
              <a:t>e see that CD with orthogonal coding is the same as fixed FD with the bandwidth equally divided (B</a:t>
            </a:r>
            <a:r>
              <a:rPr baseline="-25000" lang="en-GB"/>
              <a:t>1</a:t>
            </a:r>
            <a:r>
              <a:rPr lang="en-GB"/>
              <a:t> = B</a:t>
            </a:r>
            <a:r>
              <a:rPr baseline="-25000" lang="en-GB"/>
              <a:t>2</a:t>
            </a:r>
            <a:r>
              <a:rPr lang="en-GB"/>
              <a:t> = B/2).</a:t>
            </a:r>
            <a:endParaRPr/>
          </a:p>
          <a:p>
            <a:pPr indent="-342900" lvl="0" marL="457200" rtl="0" algn="l">
              <a:spcBef>
                <a:spcPts val="0"/>
              </a:spcBef>
              <a:spcAft>
                <a:spcPts val="0"/>
              </a:spcAft>
              <a:buSzPts val="1800"/>
              <a:buChar char="●"/>
            </a:pPr>
            <a:r>
              <a:rPr lang="en-GB"/>
              <a:t>From C</a:t>
            </a:r>
            <a:r>
              <a:rPr baseline="-25000" lang="en-GB"/>
              <a:t>TD,VP</a:t>
            </a:r>
            <a:r>
              <a:rPr lang="en-GB"/>
              <a:t>, TD with unequal power allocation can also achieve all points in this rate region.</a:t>
            </a:r>
            <a:endParaRPr/>
          </a:p>
          <a:p>
            <a:pPr indent="-342900" lvl="0" marL="457200" rtl="0" algn="l">
              <a:spcBef>
                <a:spcPts val="0"/>
              </a:spcBef>
              <a:spcAft>
                <a:spcPts val="0"/>
              </a:spcAft>
              <a:buSzPts val="1800"/>
              <a:buChar char="●"/>
            </a:pPr>
            <a:r>
              <a:rPr lang="en-GB"/>
              <a:t>Orthogonal CD with Walsh-Hadamard codes achieves a subset of the TD and FD achievable rate regions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311700" y="2106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Channel Model for Downlink (Broadcast) Channel Capacity</a:t>
            </a:r>
            <a:endParaRPr/>
          </a:p>
        </p:txBody>
      </p:sp>
      <p:sp>
        <p:nvSpPr>
          <p:cNvPr id="298" name="Google Shape;298;p50"/>
          <p:cNvSpPr txBox="1"/>
          <p:nvPr>
            <p:ph idx="1" type="body"/>
          </p:nvPr>
        </p:nvSpPr>
        <p:spPr>
          <a:xfrm>
            <a:off x="311700" y="13018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DSSS with non-orthogonal spreading codes:</a:t>
            </a:r>
            <a:endParaRPr/>
          </a:p>
          <a:p>
            <a:pPr indent="-342900" lvl="0" marL="457200" rtl="0" algn="l">
              <a:spcBef>
                <a:spcPts val="1200"/>
              </a:spcBef>
              <a:spcAft>
                <a:spcPts val="0"/>
              </a:spcAft>
              <a:buSzPts val="1800"/>
              <a:buChar char="●"/>
            </a:pPr>
            <a:r>
              <a:rPr lang="en-GB"/>
              <a:t>In these systems interference between users is attenuated by the code cross correlation. Thus, if interference is treated as noise, its power contribution to the SIR is reduced by the square of the code cross correlation. </a:t>
            </a:r>
            <a:endParaRPr/>
          </a:p>
          <a:p>
            <a:pPr indent="-342900" lvl="0" marL="457200" rtl="0" algn="l">
              <a:spcBef>
                <a:spcPts val="0"/>
              </a:spcBef>
              <a:spcAft>
                <a:spcPts val="0"/>
              </a:spcAft>
              <a:buSzPts val="1800"/>
              <a:buChar char="●"/>
            </a:pPr>
            <a:r>
              <a:rPr lang="en-GB"/>
              <a:t>We will assume that spreading codes with a processing gain of G reduce the interference power by 1/G. the two-user BC rate region achievable through non-orthogonal DSSS and successive interference cancellation is given by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99" name="Google Shape;299;p50"/>
          <p:cNvPicPr preferRelativeResize="0"/>
          <p:nvPr/>
        </p:nvPicPr>
        <p:blipFill>
          <a:blip r:embed="rId3">
            <a:alphaModFix/>
          </a:blip>
          <a:stretch>
            <a:fillRect/>
          </a:stretch>
        </p:blipFill>
        <p:spPr>
          <a:xfrm>
            <a:off x="457200" y="3659938"/>
            <a:ext cx="8229600" cy="714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311700" y="2757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Channel Model for Downlink (Broadcast) Channel Capacity</a:t>
            </a:r>
            <a:endParaRPr/>
          </a:p>
        </p:txBody>
      </p:sp>
      <p:sp>
        <p:nvSpPr>
          <p:cNvPr id="305" name="Google Shape;305;p51"/>
          <p:cNvSpPr txBox="1"/>
          <p:nvPr>
            <p:ph idx="1" type="body"/>
          </p:nvPr>
        </p:nvSpPr>
        <p:spPr>
          <a:xfrm>
            <a:off x="373100" y="198185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With non-orthogonal coding and no interference cancellation, the receiver treats all signals intended for other users as noise, resulting in the achievable rate region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GB"/>
              <a:t>G = 1 maximizes this rate region, and the rate region decreases as G increases. </a:t>
            </a:r>
            <a:endParaRPr/>
          </a:p>
          <a:p>
            <a:pPr indent="0" lvl="0" marL="0" rtl="0" algn="l">
              <a:spcBef>
                <a:spcPts val="1200"/>
              </a:spcBef>
              <a:spcAft>
                <a:spcPts val="1200"/>
              </a:spcAft>
              <a:buNone/>
            </a:pPr>
            <a:r>
              <a:t/>
            </a:r>
            <a:endParaRPr/>
          </a:p>
        </p:txBody>
      </p:sp>
      <p:pic>
        <p:nvPicPr>
          <p:cNvPr id="306" name="Google Shape;306;p51"/>
          <p:cNvPicPr preferRelativeResize="0"/>
          <p:nvPr/>
        </p:nvPicPr>
        <p:blipFill rotWithShape="1">
          <a:blip r:embed="rId3">
            <a:alphaModFix/>
          </a:blip>
          <a:srcRect b="0" l="0" r="0" t="0"/>
          <a:stretch/>
        </p:blipFill>
        <p:spPr>
          <a:xfrm>
            <a:off x="150950" y="2789900"/>
            <a:ext cx="8681351" cy="61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4418" l="10127" r="11668" t="7211"/>
          <a:stretch/>
        </p:blipFill>
        <p:spPr>
          <a:xfrm>
            <a:off x="1976925" y="327900"/>
            <a:ext cx="5403074" cy="3820740"/>
          </a:xfrm>
          <a:prstGeom prst="rect">
            <a:avLst/>
          </a:prstGeom>
          <a:noFill/>
          <a:ln>
            <a:noFill/>
          </a:ln>
        </p:spPr>
      </p:pic>
      <p:sp>
        <p:nvSpPr>
          <p:cNvPr id="79" name="Google Shape;79;p16"/>
          <p:cNvSpPr txBox="1"/>
          <p:nvPr/>
        </p:nvSpPr>
        <p:spPr>
          <a:xfrm>
            <a:off x="1661100" y="4148650"/>
            <a:ext cx="5775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Old Standard TT"/>
                <a:ea typeface="Old Standard TT"/>
                <a:cs typeface="Old Standard TT"/>
                <a:sym typeface="Old Standard TT"/>
              </a:rPr>
              <a:t>Representation of FDMA</a:t>
            </a:r>
            <a:endParaRPr sz="1800">
              <a:latin typeface="Old Standard TT"/>
              <a:ea typeface="Old Standard TT"/>
              <a:cs typeface="Old Standard TT"/>
              <a:sym typeface="Old Standard T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311700" y="80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Two-User Capacity Region: 3 dB SNR Difference.</a:t>
            </a:r>
            <a:endParaRPr/>
          </a:p>
        </p:txBody>
      </p:sp>
      <p:pic>
        <p:nvPicPr>
          <p:cNvPr id="312" name="Google Shape;312;p52"/>
          <p:cNvPicPr preferRelativeResize="0"/>
          <p:nvPr/>
        </p:nvPicPr>
        <p:blipFill>
          <a:blip r:embed="rId3">
            <a:alphaModFix/>
          </a:blip>
          <a:stretch>
            <a:fillRect/>
          </a:stretch>
        </p:blipFill>
        <p:spPr>
          <a:xfrm>
            <a:off x="523525" y="606525"/>
            <a:ext cx="8308774" cy="4380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ph type="title"/>
          </p:nvPr>
        </p:nvSpPr>
        <p:spPr>
          <a:xfrm>
            <a:off x="311700" y="673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Two-User Capacity Region: 20 dB SNR Difference</a:t>
            </a:r>
            <a:endParaRPr/>
          </a:p>
        </p:txBody>
      </p:sp>
      <p:pic>
        <p:nvPicPr>
          <p:cNvPr id="318" name="Google Shape;318;p53"/>
          <p:cNvPicPr preferRelativeResize="0"/>
          <p:nvPr/>
        </p:nvPicPr>
        <p:blipFill>
          <a:blip r:embed="rId3">
            <a:alphaModFix/>
          </a:blip>
          <a:stretch>
            <a:fillRect/>
          </a:stretch>
        </p:blipFill>
        <p:spPr>
          <a:xfrm>
            <a:off x="587825" y="726925"/>
            <a:ext cx="8244474" cy="42082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4"/>
          <p:cNvSpPr txBox="1"/>
          <p:nvPr>
            <p:ph type="title"/>
          </p:nvPr>
        </p:nvSpPr>
        <p:spPr>
          <a:xfrm>
            <a:off x="311700" y="2497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Uplink (Multiple Access) Channel Capacity in AWGN</a:t>
            </a:r>
            <a:endParaRPr/>
          </a:p>
        </p:txBody>
      </p:sp>
      <p:sp>
        <p:nvSpPr>
          <p:cNvPr id="324" name="Google Shape;324;p5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MAC consists of K transmitters, each with power P</a:t>
            </a:r>
            <a:r>
              <a:rPr baseline="-25000" lang="en-GB"/>
              <a:t>k</a:t>
            </a:r>
            <a:r>
              <a:rPr lang="en-GB"/>
              <a:t>, sending to a receiver over a channel with power gain g</a:t>
            </a:r>
            <a:r>
              <a:rPr baseline="-25000" lang="en-GB"/>
              <a:t>k</a:t>
            </a:r>
            <a:r>
              <a:rPr lang="en-GB"/>
              <a:t> .</a:t>
            </a:r>
            <a:endParaRPr/>
          </a:p>
          <a:p>
            <a:pPr indent="0" lvl="0" marL="0" rtl="0" algn="l">
              <a:spcBef>
                <a:spcPts val="1200"/>
              </a:spcBef>
              <a:spcAft>
                <a:spcPts val="0"/>
              </a:spcAft>
              <a:buNone/>
            </a:pPr>
            <a:r>
              <a:rPr lang="en-GB"/>
              <a:t>The two-user multiaccess capacity region is the closed convex hull of all vectors (R</a:t>
            </a:r>
            <a:r>
              <a:rPr baseline="-25000" lang="en-GB"/>
              <a:t>1</a:t>
            </a:r>
            <a:r>
              <a:rPr lang="en-GB"/>
              <a:t>,R</a:t>
            </a:r>
            <a:r>
              <a:rPr baseline="-25000" lang="en-GB"/>
              <a:t>2</a:t>
            </a:r>
            <a:r>
              <a:rPr lang="en-GB"/>
              <a:t>) satisfying the following constraints.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325" name="Google Shape;325;p54"/>
          <p:cNvPicPr preferRelativeResize="0"/>
          <p:nvPr/>
        </p:nvPicPr>
        <p:blipFill>
          <a:blip r:embed="rId3">
            <a:alphaModFix/>
          </a:blip>
          <a:stretch>
            <a:fillRect/>
          </a:stretch>
        </p:blipFill>
        <p:spPr>
          <a:xfrm>
            <a:off x="2581275" y="2787649"/>
            <a:ext cx="3525825" cy="1324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5"/>
          <p:cNvSpPr txBox="1"/>
          <p:nvPr>
            <p:ph type="title"/>
          </p:nvPr>
        </p:nvSpPr>
        <p:spPr>
          <a:xfrm>
            <a:off x="311700" y="2497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Uplink (Multiple Access) Channel Capacity in AWGN</a:t>
            </a:r>
            <a:endParaRPr/>
          </a:p>
          <a:p>
            <a:pPr indent="0" lvl="0" marL="0" rtl="0" algn="l">
              <a:spcBef>
                <a:spcPts val="0"/>
              </a:spcBef>
              <a:spcAft>
                <a:spcPts val="0"/>
              </a:spcAft>
              <a:buNone/>
            </a:pPr>
            <a:r>
              <a:t/>
            </a:r>
            <a:endParaRPr/>
          </a:p>
        </p:txBody>
      </p:sp>
      <p:sp>
        <p:nvSpPr>
          <p:cNvPr id="331" name="Google Shape;331;p55"/>
          <p:cNvSpPr txBox="1"/>
          <p:nvPr>
            <p:ph idx="1" type="body"/>
          </p:nvPr>
        </p:nvSpPr>
        <p:spPr>
          <a:xfrm>
            <a:off x="311700" y="1119850"/>
            <a:ext cx="8520600" cy="427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 first constraint is just the capacity associated with each individual channel. The second constraint indicates that the sum of rates for all users cannot exceed the capacity of a “superuser” with received power equal to the sum of received powers from all users. For K users, the region becomes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Thus, the above region indicates that the sum of rates for any subset of the K users cannot exceed the capacity of a superuser with received power equal to the sum of received powers associated with this user subset.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332" name="Google Shape;332;p55"/>
          <p:cNvPicPr preferRelativeResize="0"/>
          <p:nvPr/>
        </p:nvPicPr>
        <p:blipFill>
          <a:blip r:embed="rId3">
            <a:alphaModFix/>
          </a:blip>
          <a:stretch>
            <a:fillRect/>
          </a:stretch>
        </p:blipFill>
        <p:spPr>
          <a:xfrm>
            <a:off x="1067750" y="2571750"/>
            <a:ext cx="6719126" cy="613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6"/>
          <p:cNvSpPr txBox="1"/>
          <p:nvPr>
            <p:ph type="title"/>
          </p:nvPr>
        </p:nvSpPr>
        <p:spPr>
          <a:xfrm>
            <a:off x="311700" y="3278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Uplink (Multiple Access) Channel Capacity in AWGN</a:t>
            </a:r>
            <a:endParaRPr/>
          </a:p>
          <a:p>
            <a:pPr indent="0" lvl="0" marL="0" rtl="0" algn="l">
              <a:spcBef>
                <a:spcPts val="0"/>
              </a:spcBef>
              <a:spcAft>
                <a:spcPts val="0"/>
              </a:spcAft>
              <a:buNone/>
            </a:pPr>
            <a:r>
              <a:t/>
            </a:r>
            <a:endParaRPr/>
          </a:p>
        </p:txBody>
      </p:sp>
      <p:sp>
        <p:nvSpPr>
          <p:cNvPr id="338" name="Google Shape;338;p5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As with the sum-rate capacity of the BC, the MAC sum-rate also measures the maximum throughput of the system regardless of fairness, and is easier to characterize than the K-dimensional capacity region.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This result can be logically </a:t>
            </a:r>
            <a:r>
              <a:rPr lang="en-GB"/>
              <a:t>explained</a:t>
            </a:r>
            <a:r>
              <a:rPr lang="en-GB"/>
              <a:t> as each user in the MAC has an individual power constraint, so not allowing a user to transmit at full power wastes system power. By contrast, the AWGN BC sum-rate capacity is achieved by only transmitting to the user with the best channel. However, since all users share the power resource, no power is wasted in this case.</a:t>
            </a:r>
            <a:endParaRPr/>
          </a:p>
        </p:txBody>
      </p:sp>
      <p:pic>
        <p:nvPicPr>
          <p:cNvPr id="339" name="Google Shape;339;p56"/>
          <p:cNvPicPr preferRelativeResize="0"/>
          <p:nvPr/>
        </p:nvPicPr>
        <p:blipFill rotWithShape="1">
          <a:blip r:embed="rId3">
            <a:alphaModFix/>
          </a:blip>
          <a:srcRect b="-14929" l="-7458" r="-7470" t="0"/>
          <a:stretch/>
        </p:blipFill>
        <p:spPr>
          <a:xfrm>
            <a:off x="2377675" y="2133600"/>
            <a:ext cx="3971925" cy="876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311700" y="1455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Two-User MAC Capacity Region.</a:t>
            </a:r>
            <a:endParaRPr/>
          </a:p>
        </p:txBody>
      </p:sp>
      <p:sp>
        <p:nvSpPr>
          <p:cNvPr id="345" name="Google Shape;345;p5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MAC capacity region for two users is shown in figure below, where C</a:t>
            </a:r>
            <a:r>
              <a:rPr baseline="-25000" lang="en-GB"/>
              <a:t>k</a:t>
            </a:r>
            <a:r>
              <a:rPr lang="en-GB"/>
              <a:t> and C</a:t>
            </a:r>
            <a:r>
              <a:rPr baseline="-25000" lang="en-GB"/>
              <a:t>k</a:t>
            </a:r>
            <a:r>
              <a:rPr baseline="30000" lang="en-GB"/>
              <a:t>∗</a:t>
            </a:r>
            <a:r>
              <a:rPr lang="en-GB"/>
              <a:t> are given by</a:t>
            </a:r>
            <a:endParaRPr/>
          </a:p>
        </p:txBody>
      </p:sp>
      <p:pic>
        <p:nvPicPr>
          <p:cNvPr id="346" name="Google Shape;346;p57"/>
          <p:cNvPicPr preferRelativeResize="0"/>
          <p:nvPr/>
        </p:nvPicPr>
        <p:blipFill>
          <a:blip r:embed="rId3">
            <a:alphaModFix/>
          </a:blip>
          <a:stretch>
            <a:fillRect/>
          </a:stretch>
        </p:blipFill>
        <p:spPr>
          <a:xfrm>
            <a:off x="612688" y="2091213"/>
            <a:ext cx="3152775" cy="2028825"/>
          </a:xfrm>
          <a:prstGeom prst="rect">
            <a:avLst/>
          </a:prstGeom>
          <a:noFill/>
          <a:ln>
            <a:noFill/>
          </a:ln>
        </p:spPr>
      </p:pic>
      <p:pic>
        <p:nvPicPr>
          <p:cNvPr id="347" name="Google Shape;347;p57"/>
          <p:cNvPicPr preferRelativeResize="0"/>
          <p:nvPr/>
        </p:nvPicPr>
        <p:blipFill>
          <a:blip r:embed="rId4">
            <a:alphaModFix/>
          </a:blip>
          <a:stretch>
            <a:fillRect/>
          </a:stretch>
        </p:blipFill>
        <p:spPr>
          <a:xfrm>
            <a:off x="4247075" y="1716175"/>
            <a:ext cx="4210050" cy="2667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311700" y="2887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Uplink (Multiple Access) Channel Capacity in AWGN</a:t>
            </a:r>
            <a:endParaRPr/>
          </a:p>
          <a:p>
            <a:pPr indent="0" lvl="0" marL="0" rtl="0" algn="l">
              <a:spcBef>
                <a:spcPts val="0"/>
              </a:spcBef>
              <a:spcAft>
                <a:spcPts val="0"/>
              </a:spcAft>
              <a:buNone/>
            </a:pPr>
            <a:r>
              <a:t/>
            </a:r>
            <a:endParaRPr/>
          </a:p>
        </p:txBody>
      </p:sp>
      <p:sp>
        <p:nvSpPr>
          <p:cNvPr id="353" name="Google Shape;353;p5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With FD, the rates depend on the fraction of the total bandwidth that is allocated to each transmitter. Letting B</a:t>
            </a:r>
            <a:r>
              <a:rPr baseline="-25000" lang="en-GB"/>
              <a:t>1</a:t>
            </a:r>
            <a:r>
              <a:rPr lang="en-GB"/>
              <a:t> and B</a:t>
            </a:r>
            <a:r>
              <a:rPr baseline="-25000" lang="en-GB"/>
              <a:t>2</a:t>
            </a:r>
            <a:r>
              <a:rPr lang="en-GB"/>
              <a:t> denote the bandwidth allocated to each of the two users, we get the achievable rate region.</a:t>
            </a:r>
            <a:endParaRPr/>
          </a:p>
          <a:p>
            <a:pPr indent="0" lvl="0" marL="0" rtl="0" algn="l">
              <a:spcBef>
                <a:spcPts val="1200"/>
              </a:spcBef>
              <a:spcAft>
                <a:spcPts val="0"/>
              </a:spcAft>
              <a:buNone/>
            </a:pPr>
            <a:r>
              <a:rPr lang="en-GB"/>
              <a:t>Clearly this region dominates TD, since setting B</a:t>
            </a:r>
            <a:r>
              <a:rPr baseline="-25000" lang="en-GB"/>
              <a:t>1</a:t>
            </a:r>
            <a:r>
              <a:rPr lang="en-GB"/>
              <a:t> = τB and B</a:t>
            </a:r>
            <a:r>
              <a:rPr baseline="-25000" lang="en-GB"/>
              <a:t>2</a:t>
            </a:r>
            <a:r>
              <a:rPr lang="en-GB"/>
              <a:t> = (1 − τ )B in the equation given below has R</a:t>
            </a:r>
            <a:r>
              <a:rPr baseline="-25000" lang="en-GB"/>
              <a:t>1</a:t>
            </a:r>
            <a:r>
              <a:rPr lang="en-GB"/>
              <a:t> &gt; </a:t>
            </a:r>
            <a:r>
              <a:rPr lang="en-GB"/>
              <a:t>τ</a:t>
            </a:r>
            <a:r>
              <a:rPr lang="en-GB"/>
              <a:t>C</a:t>
            </a:r>
            <a:r>
              <a:rPr baseline="-25000" lang="en-GB"/>
              <a:t>1</a:t>
            </a:r>
            <a:r>
              <a:rPr lang="en-GB"/>
              <a:t> and R</a:t>
            </a:r>
            <a:r>
              <a:rPr baseline="-25000" lang="en-GB"/>
              <a:t>2</a:t>
            </a:r>
            <a:r>
              <a:rPr lang="en-GB"/>
              <a:t> &gt; (1 − τ )C</a:t>
            </a:r>
            <a:r>
              <a:rPr baseline="-25000" lang="en-GB"/>
              <a:t>2</a:t>
            </a:r>
            <a:r>
              <a:rPr lang="en-GB"/>
              <a: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354" name="Google Shape;354;p58"/>
          <p:cNvPicPr preferRelativeResize="0"/>
          <p:nvPr/>
        </p:nvPicPr>
        <p:blipFill>
          <a:blip r:embed="rId3">
            <a:alphaModFix/>
          </a:blip>
          <a:stretch>
            <a:fillRect/>
          </a:stretch>
        </p:blipFill>
        <p:spPr>
          <a:xfrm>
            <a:off x="952500" y="3209925"/>
            <a:ext cx="7239000" cy="7810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Uplink (Multiple Access) Channel Capacity in AWGN</a:t>
            </a:r>
            <a:endParaRPr/>
          </a:p>
          <a:p>
            <a:pPr indent="0" lvl="0" marL="0" rtl="0" algn="l">
              <a:spcBef>
                <a:spcPts val="0"/>
              </a:spcBef>
              <a:spcAft>
                <a:spcPts val="0"/>
              </a:spcAft>
              <a:buNone/>
            </a:pPr>
            <a:r>
              <a:t/>
            </a:r>
            <a:endParaRPr/>
          </a:p>
        </p:txBody>
      </p:sp>
      <p:sp>
        <p:nvSpPr>
          <p:cNvPr id="360" name="Google Shape;360;p5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As with the BC, we can obtain the same achievable rate region with TD as with FD by efficient use of the transmit power. </a:t>
            </a:r>
            <a:endParaRPr/>
          </a:p>
          <a:p>
            <a:pPr indent="-342900" lvl="0" marL="457200" rtl="0" algn="l">
              <a:spcBef>
                <a:spcPts val="0"/>
              </a:spcBef>
              <a:spcAft>
                <a:spcPts val="0"/>
              </a:spcAft>
              <a:buSzPts val="1800"/>
              <a:buChar char="●"/>
            </a:pPr>
            <a:r>
              <a:rPr lang="en-GB"/>
              <a:t>Considering the constraints P</a:t>
            </a:r>
            <a:r>
              <a:rPr baseline="-25000" lang="en-GB"/>
              <a:t>1</a:t>
            </a:r>
            <a:r>
              <a:rPr lang="en-GB"/>
              <a:t> and P</a:t>
            </a:r>
            <a:r>
              <a:rPr baseline="-25000" lang="en-GB"/>
              <a:t>2</a:t>
            </a:r>
            <a:r>
              <a:rPr lang="en-GB"/>
              <a:t> to be average power constraints, then since user k only uses the channel a fraction τ k of the time, its average power over that time fraction can be increased to P</a:t>
            </a:r>
            <a:r>
              <a:rPr baseline="-25000" lang="en-GB"/>
              <a:t>k</a:t>
            </a:r>
            <a:r>
              <a:rPr lang="en-GB"/>
              <a:t>/τ</a:t>
            </a:r>
            <a:r>
              <a:rPr baseline="-25000" lang="en-GB"/>
              <a:t>k</a:t>
            </a:r>
            <a:r>
              <a:rPr lang="en-GB"/>
              <a:t> .</a:t>
            </a:r>
            <a:endParaRPr/>
          </a:p>
          <a:p>
            <a:pPr indent="-342900" lvl="0" marL="457200" rtl="0" algn="l">
              <a:spcBef>
                <a:spcPts val="0"/>
              </a:spcBef>
              <a:spcAft>
                <a:spcPts val="0"/>
              </a:spcAft>
              <a:buSzPts val="1800"/>
              <a:buChar char="●"/>
            </a:pPr>
            <a:r>
              <a:rPr lang="en-GB"/>
              <a:t>The rate region achievable through variable-power TD is then given by</a:t>
            </a:r>
            <a:endParaRPr/>
          </a:p>
          <a:p>
            <a:pPr indent="0" lvl="0" marL="0" rtl="0" algn="l">
              <a:spcBef>
                <a:spcPts val="1200"/>
              </a:spcBef>
              <a:spcAft>
                <a:spcPts val="1200"/>
              </a:spcAft>
              <a:buNone/>
            </a:pPr>
            <a:r>
              <a:t/>
            </a:r>
            <a:endParaRPr/>
          </a:p>
        </p:txBody>
      </p:sp>
      <p:pic>
        <p:nvPicPr>
          <p:cNvPr id="361" name="Google Shape;361;p59"/>
          <p:cNvPicPr preferRelativeResize="0"/>
          <p:nvPr/>
        </p:nvPicPr>
        <p:blipFill>
          <a:blip r:embed="rId3">
            <a:alphaModFix/>
          </a:blip>
          <a:stretch>
            <a:fillRect/>
          </a:stretch>
        </p:blipFill>
        <p:spPr>
          <a:xfrm>
            <a:off x="838200" y="3304575"/>
            <a:ext cx="7467600" cy="800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311700" y="1585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 example for Uplink-Downlink BPSK mapped system (Noiseless)</a:t>
            </a:r>
            <a:endParaRPr/>
          </a:p>
        </p:txBody>
      </p:sp>
      <p:pic>
        <p:nvPicPr>
          <p:cNvPr id="367" name="Google Shape;367;p60"/>
          <p:cNvPicPr preferRelativeResize="0"/>
          <p:nvPr/>
        </p:nvPicPr>
        <p:blipFill>
          <a:blip r:embed="rId3">
            <a:alphaModFix/>
          </a:blip>
          <a:stretch>
            <a:fillRect/>
          </a:stretch>
        </p:blipFill>
        <p:spPr>
          <a:xfrm>
            <a:off x="664100" y="1171600"/>
            <a:ext cx="7825925" cy="38156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311700" y="1194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An example for Uplink-Downlink BPSK mapped system (AWGN)</a:t>
            </a:r>
            <a:endParaRPr/>
          </a:p>
        </p:txBody>
      </p:sp>
      <p:pic>
        <p:nvPicPr>
          <p:cNvPr id="373" name="Google Shape;373;p61"/>
          <p:cNvPicPr preferRelativeResize="0"/>
          <p:nvPr/>
        </p:nvPicPr>
        <p:blipFill>
          <a:blip r:embed="rId3">
            <a:alphaModFix/>
          </a:blip>
          <a:stretch>
            <a:fillRect/>
          </a:stretch>
        </p:blipFill>
        <p:spPr>
          <a:xfrm>
            <a:off x="729200" y="1171600"/>
            <a:ext cx="7812925" cy="3802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Frequency Allocation Bands for FDMA</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220550" y="1171600"/>
            <a:ext cx="8520600" cy="35176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311700" y="1127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Modelled system</a:t>
            </a:r>
            <a:endParaRPr/>
          </a:p>
        </p:txBody>
      </p:sp>
      <p:sp>
        <p:nvSpPr>
          <p:cNvPr id="379" name="Google Shape;379;p6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0" name="Google Shape;380;p62"/>
          <p:cNvPicPr preferRelativeResize="0"/>
          <p:nvPr/>
        </p:nvPicPr>
        <p:blipFill>
          <a:blip r:embed="rId3">
            <a:alphaModFix/>
          </a:blip>
          <a:stretch>
            <a:fillRect/>
          </a:stretch>
        </p:blipFill>
        <p:spPr>
          <a:xfrm>
            <a:off x="1233350" y="725900"/>
            <a:ext cx="6728349" cy="4199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GitHub Repository link for all MATLAB Codes and Plots</a:t>
            </a:r>
            <a:endParaRPr/>
          </a:p>
        </p:txBody>
      </p:sp>
      <p:sp>
        <p:nvSpPr>
          <p:cNvPr id="386" name="Google Shape;386;p6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u="sng">
                <a:solidFill>
                  <a:schemeClr val="hlink"/>
                </a:solidFill>
                <a:hlinkClick r:id="rId3"/>
              </a:rPr>
              <a:t>https://github.com/Sasanka-GRS/Communication-Theory-Project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Time</a:t>
            </a:r>
            <a:r>
              <a:rPr lang="en-GB"/>
              <a:t>-Division Multiple Access (TDMA)</a:t>
            </a:r>
            <a:endParaRPr/>
          </a:p>
          <a:p>
            <a:pPr indent="0" lvl="0" marL="0" rtl="0" algn="l">
              <a:spcBef>
                <a:spcPts val="0"/>
              </a:spcBef>
              <a:spcAft>
                <a:spcPts val="0"/>
              </a:spcAft>
              <a:buNone/>
            </a:pPr>
            <a:r>
              <a:t/>
            </a:r>
            <a:endParaRPr/>
          </a:p>
        </p:txBody>
      </p:sp>
      <p:sp>
        <p:nvSpPr>
          <p:cNvPr id="92" name="Google Shape;92;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Signalling d</a:t>
            </a:r>
            <a:r>
              <a:rPr lang="en-GB"/>
              <a:t>imensions are divided along the time axis into non-overlapping channels.</a:t>
            </a:r>
            <a:endParaRPr/>
          </a:p>
          <a:p>
            <a:pPr indent="-342900" lvl="0" marL="457200" rtl="0" algn="l">
              <a:spcBef>
                <a:spcPts val="0"/>
              </a:spcBef>
              <a:spcAft>
                <a:spcPts val="0"/>
              </a:spcAft>
              <a:buSzPts val="1800"/>
              <a:buChar char="●"/>
            </a:pPr>
            <a:r>
              <a:rPr lang="en-GB"/>
              <a:t>Each user is assigned a different cyclically-repeating timeslot.</a:t>
            </a:r>
            <a:endParaRPr/>
          </a:p>
          <a:p>
            <a:pPr indent="-342900" lvl="0" marL="457200" rtl="0" algn="l">
              <a:spcBef>
                <a:spcPts val="0"/>
              </a:spcBef>
              <a:spcAft>
                <a:spcPts val="0"/>
              </a:spcAft>
              <a:buSzPts val="1800"/>
              <a:buChar char="●"/>
            </a:pPr>
            <a:r>
              <a:rPr lang="en-GB"/>
              <a:t>Occupy entire bandwidth, which is wideband, requiring ISI mitigation.</a:t>
            </a:r>
            <a:endParaRPr/>
          </a:p>
          <a:p>
            <a:pPr indent="-342900" lvl="0" marL="457200" rtl="0" algn="l">
              <a:spcBef>
                <a:spcPts val="0"/>
              </a:spcBef>
              <a:spcAft>
                <a:spcPts val="0"/>
              </a:spcAft>
              <a:buSzPts val="1800"/>
              <a:buChar char="●"/>
            </a:pPr>
            <a:r>
              <a:rPr lang="en-GB"/>
              <a:t>Transmission</a:t>
            </a:r>
            <a:r>
              <a:rPr lang="en-GB"/>
              <a:t> is not continuous over time.</a:t>
            </a:r>
            <a:endParaRPr/>
          </a:p>
          <a:p>
            <a:pPr indent="-342900" lvl="0" marL="457200" rtl="0" algn="l">
              <a:spcBef>
                <a:spcPts val="0"/>
              </a:spcBef>
              <a:spcAft>
                <a:spcPts val="0"/>
              </a:spcAft>
              <a:buSzPts val="1800"/>
              <a:buChar char="●"/>
            </a:pPr>
            <a:r>
              <a:rPr lang="en-GB"/>
              <a:t>Advantage to assign multiple channels to a single user by assigning the user multiple time slots.</a:t>
            </a:r>
            <a:endParaRPr/>
          </a:p>
          <a:p>
            <a:pPr indent="-342900" lvl="0" marL="457200" rtl="0" algn="l">
              <a:spcBef>
                <a:spcPts val="0"/>
              </a:spcBef>
              <a:spcAft>
                <a:spcPts val="0"/>
              </a:spcAft>
              <a:buSzPts val="1800"/>
              <a:buChar char="●"/>
            </a:pPr>
            <a:r>
              <a:rPr lang="en-GB"/>
              <a:t>Difficulty in synchronization among the different users.</a:t>
            </a:r>
            <a:endParaRPr/>
          </a:p>
          <a:p>
            <a:pPr indent="-342900" lvl="0" marL="457200" rtl="0" algn="l">
              <a:spcBef>
                <a:spcPts val="0"/>
              </a:spcBef>
              <a:spcAft>
                <a:spcPts val="0"/>
              </a:spcAft>
              <a:buSzPts val="1800"/>
              <a:buChar char="●"/>
            </a:pPr>
            <a:r>
              <a:rPr lang="en-GB"/>
              <a:t>Another difficulty is with cyclically repeating timeslots, the channel characteristics change on each cycle.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3">
            <a:alphaModFix/>
          </a:blip>
          <a:srcRect b="5392" l="6723" r="7733" t="0"/>
          <a:stretch/>
        </p:blipFill>
        <p:spPr>
          <a:xfrm>
            <a:off x="1762625" y="613100"/>
            <a:ext cx="5553800" cy="3309950"/>
          </a:xfrm>
          <a:prstGeom prst="rect">
            <a:avLst/>
          </a:prstGeom>
          <a:noFill/>
          <a:ln>
            <a:noFill/>
          </a:ln>
        </p:spPr>
      </p:pic>
      <p:sp>
        <p:nvSpPr>
          <p:cNvPr id="98" name="Google Shape;98;p19"/>
          <p:cNvSpPr txBox="1"/>
          <p:nvPr/>
        </p:nvSpPr>
        <p:spPr>
          <a:xfrm>
            <a:off x="1726650" y="4092250"/>
            <a:ext cx="569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1800">
                <a:solidFill>
                  <a:schemeClr val="dk1"/>
                </a:solidFill>
                <a:latin typeface="Old Standard TT"/>
                <a:ea typeface="Old Standard TT"/>
                <a:cs typeface="Old Standard TT"/>
                <a:sym typeface="Old Standard TT"/>
              </a:rPr>
              <a:t>Representation of TDMA</a:t>
            </a:r>
            <a:endParaRPr b="1" sz="18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rotWithShape="1">
          <a:blip r:embed="rId3">
            <a:alphaModFix/>
          </a:blip>
          <a:srcRect b="22192" l="30872" r="30147" t="22781"/>
          <a:stretch/>
        </p:blipFill>
        <p:spPr>
          <a:xfrm>
            <a:off x="2225075" y="445025"/>
            <a:ext cx="5193139" cy="412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Code-Division Multiple Access (CDMA)		</a:t>
            </a:r>
            <a:endParaRPr/>
          </a:p>
        </p:txBody>
      </p:sp>
      <p:sp>
        <p:nvSpPr>
          <p:cNvPr id="109" name="Google Shape;109;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a:t>
            </a:r>
            <a:r>
              <a:rPr lang="en-GB"/>
              <a:t>nformation signals of different users are modulated by orthogonal or non-orthogonal spreading codes.</a:t>
            </a:r>
            <a:endParaRPr/>
          </a:p>
          <a:p>
            <a:pPr indent="-342900" lvl="0" marL="457200" rtl="0" algn="l">
              <a:spcBef>
                <a:spcPts val="0"/>
              </a:spcBef>
              <a:spcAft>
                <a:spcPts val="0"/>
              </a:spcAft>
              <a:buSzPts val="1800"/>
              <a:buChar char="●"/>
            </a:pPr>
            <a:r>
              <a:rPr lang="en-GB"/>
              <a:t>Resulting spread signals simultaneously occupy the same time and bandwidth.</a:t>
            </a:r>
            <a:endParaRPr/>
          </a:p>
          <a:p>
            <a:pPr indent="-342900" lvl="0" marL="457200" rtl="0" algn="l">
              <a:spcBef>
                <a:spcPts val="0"/>
              </a:spcBef>
              <a:spcAft>
                <a:spcPts val="0"/>
              </a:spcAft>
              <a:buSzPts val="1800"/>
              <a:buChar char="●"/>
            </a:pPr>
            <a:r>
              <a:rPr lang="en-GB"/>
              <a:t>Advantages of non-orthogonal CDMA is little dynamic coordination of users in time or frequency is required, as they are separated by code properties.</a:t>
            </a:r>
            <a:endParaRPr/>
          </a:p>
          <a:p>
            <a:pPr indent="-342900" lvl="0" marL="457200" rtl="0" algn="l">
              <a:spcBef>
                <a:spcPts val="0"/>
              </a:spcBef>
              <a:spcAft>
                <a:spcPts val="0"/>
              </a:spcAft>
              <a:buSzPts val="1800"/>
              <a:buChar char="●"/>
            </a:pPr>
            <a:r>
              <a:rPr lang="en-GB"/>
              <a:t>It is simple to allocate multiple channels to one user with CDMA by assigning that user multiple codes.</a:t>
            </a:r>
            <a:endParaRPr/>
          </a:p>
          <a:p>
            <a:pPr indent="-342900" lvl="0" marL="457200" rtl="0" algn="l">
              <a:spcBef>
                <a:spcPts val="0"/>
              </a:spcBef>
              <a:spcAft>
                <a:spcPts val="0"/>
              </a:spcAft>
              <a:buSzPts val="1800"/>
              <a:buChar char="●"/>
            </a:pPr>
            <a:r>
              <a:rPr lang="en-GB"/>
              <a:t>Commonly used in the IS-95, W-CDMA and CDMA2000 digital cellular standards.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