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59" r:id="rId7"/>
    <p:sldId id="260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d5d832a05_0_1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d5d832a05_0_1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ct val="427000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ct val="427000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ct val="427000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ct val="427000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ct val="427000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ct val="427000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ct val="427000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ct val="4270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70970" y="1214872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65" b="1">
                <a:solidFill>
                  <a:schemeClr val="accent1">
                    <a:lumMod val="75000"/>
                  </a:schemeClr>
                </a:solidFill>
                <a:latin typeface="Avenir Heavy" panose="02000503020000020003" charset="0"/>
                <a:ea typeface="Arial" panose="020B0604020202090204"/>
                <a:cs typeface="Avenir Heavy" panose="02000503020000020003" charset="0"/>
                <a:sym typeface="Arial" panose="020B0604020202090204"/>
              </a:rPr>
              <a:t>Time Frame Expansion</a:t>
            </a:r>
            <a:endParaRPr>
              <a:solidFill>
                <a:srgbClr val="CC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(</a:t>
            </a:r>
            <a:r>
              <a:rPr lang="en-GB" sz="3600">
                <a:solidFill>
                  <a:srgbClr val="7030A0"/>
                </a:solidFill>
                <a:latin typeface="Copperplate Regular" panose="02000504000000020004" charset="0"/>
                <a:ea typeface="Arial" panose="020B0604020202090204"/>
                <a:cs typeface="Copperplate Regular" panose="02000504000000020004" charset="0"/>
                <a:sym typeface="Arial" panose="020B0604020202090204"/>
              </a:rPr>
              <a:t>Extended D-Algorithm</a:t>
            </a:r>
            <a:r>
              <a:rPr lang="en-GB" sz="3600"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)</a:t>
            </a:r>
            <a:endParaRPr lang="en-GB" sz="3600">
              <a:solidFill>
                <a:srgbClr val="7030A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1125220" y="4645660"/>
            <a:ext cx="10233660" cy="21818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Rishikesh Bose ( 2021702016 )</a:t>
            </a:r>
            <a:endParaRPr lang="en-US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Nilesh Bawankar ( 2021702015 )</a:t>
            </a:r>
            <a:endParaRPr lang="en-US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Ayu Parmar ( 2021702003 )</a:t>
            </a:r>
            <a:endParaRPr lang="en-US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Sasanka GRS ( 2019112017 )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8140" y="1957070"/>
            <a:ext cx="4982845" cy="3825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Wingdings" panose="05000000000000000000" charset="0"/>
              <a:buChar char=""/>
            </a:pPr>
            <a:r>
              <a:rPr b="1">
                <a:latin typeface="Arial" panose="020B0604020202090204" pitchFamily="34" charset="0"/>
                <a:sym typeface="+mn-ea"/>
              </a:rPr>
              <a:t>A sequential circuit has memory in addition to combinational logic.</a:t>
            </a:r>
            <a:endParaRPr b="1">
              <a:latin typeface="Arial" panose="020B0604020202090204" pitchFamily="34" charset="0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Wingdings" panose="05000000000000000000" charset="0"/>
              <a:buChar char=""/>
            </a:pPr>
            <a:r>
              <a:rPr b="1">
                <a:latin typeface="Arial" panose="020B0604020202090204" pitchFamily="34" charset="0"/>
                <a:sym typeface="+mn-ea"/>
              </a:rPr>
              <a:t>Test for a fault in a sequential circuit is a sequence of vectors, which</a:t>
            </a:r>
            <a:endParaRPr b="1">
              <a:latin typeface="Arial" panose="020B0604020202090204" pitchFamily="34" charset="0"/>
            </a:endParaRPr>
          </a:p>
          <a:p>
            <a:pPr lvl="2" algn="l" rtl="0">
              <a:buFont typeface="Wingdings" panose="05000000000000000000" charset="0"/>
              <a:buChar char=""/>
            </a:pPr>
            <a:r>
              <a:rPr b="1">
                <a:latin typeface="Arial" panose="020B0604020202090204" pitchFamily="34" charset="0"/>
                <a:sym typeface="+mn-ea"/>
              </a:rPr>
              <a:t>Initializes the circuit to a known state</a:t>
            </a:r>
            <a:endParaRPr b="1">
              <a:latin typeface="Arial" panose="020B0604020202090204" pitchFamily="34" charset="0"/>
            </a:endParaRPr>
          </a:p>
          <a:p>
            <a:pPr lvl="2" algn="l" rtl="0">
              <a:buFont typeface="Wingdings" panose="05000000000000000000" charset="0"/>
              <a:buChar char=""/>
            </a:pPr>
            <a:r>
              <a:rPr b="1">
                <a:latin typeface="Arial" panose="020B0604020202090204" pitchFamily="34" charset="0"/>
                <a:sym typeface="+mn-ea"/>
              </a:rPr>
              <a:t>Activates the fault</a:t>
            </a:r>
            <a:endParaRPr b="1">
              <a:latin typeface="Arial" panose="020B0604020202090204" pitchFamily="34" charset="0"/>
            </a:endParaRPr>
          </a:p>
          <a:p>
            <a:pPr lvl="2" algn="l" rtl="0">
              <a:buFont typeface="Wingdings" panose="05000000000000000000" charset="0"/>
              <a:buChar char=""/>
            </a:pPr>
            <a:r>
              <a:rPr b="1">
                <a:latin typeface="Arial" panose="020B0604020202090204" pitchFamily="34" charset="0"/>
                <a:sym typeface="+mn-ea"/>
              </a:rPr>
              <a:t>Propagates the fault effect to a primary output</a:t>
            </a:r>
            <a:endParaRPr b="1">
              <a:latin typeface="Arial" panose="020B0604020202090204" pitchFamily="34" charset="0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Wingdings" panose="05000000000000000000" charset="0"/>
              <a:buChar char=""/>
            </a:pPr>
            <a:r>
              <a:rPr b="1">
                <a:latin typeface="Arial" panose="020B0604020202090204" pitchFamily="34" charset="0"/>
                <a:sym typeface="+mn-ea"/>
              </a:rPr>
              <a:t>Methods of sequential circuit ATPG</a:t>
            </a:r>
            <a:endParaRPr b="1">
              <a:latin typeface="Arial" panose="020B0604020202090204" pitchFamily="34" charset="0"/>
            </a:endParaRPr>
          </a:p>
          <a:p>
            <a:pPr lvl="2" algn="l" rtl="0">
              <a:buFont typeface="Wingdings" panose="05000000000000000000" charset="0"/>
              <a:buChar char=""/>
            </a:pPr>
            <a:r>
              <a:rPr b="1">
                <a:solidFill>
                  <a:srgbClr val="FF0000"/>
                </a:solidFill>
                <a:latin typeface="Arial" panose="020B0604020202090204" pitchFamily="34" charset="0"/>
                <a:sym typeface="+mn-ea"/>
              </a:rPr>
              <a:t>Time-frame expansion methods</a:t>
            </a:r>
            <a:endParaRPr b="1">
              <a:solidFill>
                <a:srgbClr val="FF0000"/>
              </a:solidFill>
              <a:latin typeface="Arial" panose="020B0604020202090204" pitchFamily="34" charset="0"/>
            </a:endParaRPr>
          </a:p>
          <a:p>
            <a:pPr lvl="2" algn="l" rtl="0">
              <a:buFont typeface="Wingdings" panose="05000000000000000000" charset="0"/>
              <a:buChar char=""/>
            </a:pPr>
            <a:r>
              <a:rPr b="1">
                <a:latin typeface="Arial" panose="020B0604020202090204" pitchFamily="34" charset="0"/>
                <a:sym typeface="+mn-ea"/>
              </a:rPr>
              <a:t>Simulation-based methods</a:t>
            </a:r>
            <a:endParaRPr lang="en-US"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529590" y="656590"/>
            <a:ext cx="4232910" cy="6280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solidFill>
                  <a:srgbClr val="00B0F0"/>
                </a:solidFill>
              </a:rPr>
              <a:t>   </a:t>
            </a:r>
            <a:r>
              <a:rPr lang="en-GB" sz="3200">
                <a:solidFill>
                  <a:srgbClr val="00B0F0"/>
                </a:solidFill>
              </a:rPr>
              <a:t>Sequential ATPG</a:t>
            </a:r>
            <a:endParaRPr lang="en-GB" sz="3200">
              <a:solidFill>
                <a:srgbClr val="00B0F0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049770" y="656590"/>
            <a:ext cx="4490085" cy="62801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lIns="91425" tIns="91425" rIns="91425" bIns="91425" anchor="t" anchorCtr="0">
            <a:noAutofit/>
          </a:bodyPr>
          <a:lstStyle>
            <a:lvl1pPr marL="0" lvl="0" indent="0" algn="ctr" defTabSz="6858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b="0" i="0" u="none" kern="1200" baseline="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00B0F0"/>
                </a:solidFill>
              </a:rPr>
              <a:t>      </a:t>
            </a:r>
            <a:r>
              <a:rPr lang="en-GB">
                <a:solidFill>
                  <a:srgbClr val="00B0F0"/>
                </a:solidFill>
              </a:rPr>
              <a:t>Time Frame Expansion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46825" y="1957070"/>
            <a:ext cx="535559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Wingdings" panose="05000000000000000000" charset="0"/>
              <a:buChar char=""/>
            </a:pPr>
            <a:r>
              <a:rPr lang="en-US" altLang="en-GB" b="1">
                <a:latin typeface="Arial Bold" panose="020B0604020202090204" charset="0"/>
                <a:cs typeface="Arial Bold" panose="020B0604020202090204" charset="0"/>
                <a:sym typeface="+mn-ea"/>
              </a:rPr>
              <a:t>Conjectures</a:t>
            </a:r>
            <a:r>
              <a:rPr lang="en-GB">
                <a:sym typeface="+mn-ea"/>
              </a:rPr>
              <a:t>:</a:t>
            </a:r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Wingdings" panose="05000000000000000000" charset="0"/>
              <a:buChar char=""/>
            </a:pPr>
            <a:r>
              <a:rPr lang="en-GB">
                <a:sym typeface="+mn-ea"/>
              </a:rPr>
              <a:t>We consider the faults to be present only in the Combinational Part of the circuit</a:t>
            </a:r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Wingdings" panose="05000000000000000000" charset="0"/>
              <a:buChar char=""/>
            </a:pPr>
            <a:r>
              <a:rPr lang="en-GB">
                <a:sym typeface="+mn-ea"/>
              </a:rPr>
              <a:t>We consider only Single Stuck-at-Faults</a:t>
            </a: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"/>
            </a:pPr>
            <a:r>
              <a:rPr lang="en-GB">
                <a:sym typeface="+mn-ea"/>
              </a:rPr>
              <a:t>Controllability of Seq. Nodes are initialised with infinity contrary to Comb</a:t>
            </a:r>
            <a:r>
              <a:rPr lang="en-US" altLang="en-GB">
                <a:sym typeface="+mn-ea"/>
              </a:rPr>
              <a:t>inational</a:t>
            </a:r>
            <a:r>
              <a:rPr lang="en-GB">
                <a:sym typeface="+mn-ea"/>
              </a:rPr>
              <a:t> circuits where it is 1</a:t>
            </a:r>
            <a:endParaRPr lang="en-GB" b="1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Wingdings" panose="05000000000000000000" charset="0"/>
              <a:buChar char=""/>
            </a:pPr>
            <a:r>
              <a:rPr lang="en-GB" b="1">
                <a:sym typeface="+mn-ea"/>
              </a:rPr>
              <a:t>Saving time complexity </a:t>
            </a:r>
            <a:endParaRPr b="1"/>
          </a:p>
          <a:p>
            <a:pPr marL="914400" lvl="1" indent="-311150" algn="l" rtl="0"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charset="0"/>
              <a:buChar char=""/>
            </a:pPr>
            <a:r>
              <a:rPr lang="en-GB">
                <a:sym typeface="+mn-ea"/>
              </a:rPr>
              <a:t>Using more memory in a clock cycle and saving total no. of clock cycles required for testing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Wingdings" panose="05000000000000000000" charset="0"/>
              <a:buChar char=""/>
            </a:pPr>
            <a:r>
              <a:rPr lang="en-US" altLang="en-GB" b="1">
                <a:sym typeface="+mn-ea"/>
              </a:rPr>
              <a:t>Dividing </a:t>
            </a:r>
            <a:r>
              <a:rPr lang="en-GB" b="1">
                <a:sym typeface="+mn-ea"/>
              </a:rPr>
              <a:t>each state of the circuit into an individual “time frame”.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19140" y="635"/>
            <a:ext cx="0" cy="69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785" y="57785"/>
            <a:ext cx="5669915" cy="6393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57785"/>
            <a:ext cx="5557520" cy="61575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868670" y="16510"/>
            <a:ext cx="16510" cy="682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621665"/>
            <a:ext cx="10500360" cy="5614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985"/>
          </a:xfrm>
          <a:ln>
            <a:solidFill>
              <a:schemeClr val="tx2"/>
            </a:solidFill>
          </a:ln>
        </p:spPr>
        <p:txBody>
          <a:bodyPr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Plan of Implementation 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635"/>
            <a:ext cx="10515600" cy="4385310"/>
          </a:xfrm>
          <a:ln>
            <a:solidFill>
              <a:schemeClr val="tx2"/>
            </a:solidFill>
          </a:ln>
        </p:spPr>
        <p:txBody>
          <a:bodyPr/>
          <a:p>
            <a:pPr>
              <a:buFont typeface="Wingdings" panose="05000000000000000000" charset="0"/>
              <a:buChar char=""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Initialization of stuck at faults in the circuit.</a:t>
            </a: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Propagation of faults.</a:t>
            </a: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Activation of fault at time t = 0,1,-1.</a:t>
            </a: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Generating GTK waveforms.</a:t>
            </a: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We will code for both sequential and combinational circuit.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body" idx="1"/>
          </p:nvPr>
        </p:nvSpPr>
        <p:spPr>
          <a:xfrm>
            <a:off x="891540" y="1396153"/>
            <a:ext cx="10251440" cy="42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800">
                <a:solidFill>
                  <a:schemeClr val="tx1"/>
                </a:solidFill>
                <a:latin typeface="Chalkduster" panose="03050602040202020205" charset="0"/>
                <a:cs typeface="Chalkduster" panose="03050602040202020205" charset="0"/>
              </a:rPr>
              <a:t>Thank You!</a:t>
            </a:r>
            <a:endParaRPr lang="en-GB" sz="12800">
              <a:solidFill>
                <a:schemeClr val="tx1"/>
              </a:solidFill>
              <a:latin typeface="Chalkduster" panose="03050602040202020205" charset="0"/>
              <a:cs typeface="Chalkduster" panose="03050602040202020205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Spreadsheets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宋体-简</vt:lpstr>
      <vt:lpstr>Calibri Light</vt:lpstr>
      <vt:lpstr>Helvetica Neue</vt:lpstr>
      <vt:lpstr>Calibri</vt:lpstr>
      <vt:lpstr>微软雅黑</vt:lpstr>
      <vt:lpstr>汉仪旗黑</vt:lpstr>
      <vt:lpstr>Avenir Heavy</vt:lpstr>
      <vt:lpstr>Arial</vt:lpstr>
      <vt:lpstr>Copperplate Regular</vt:lpstr>
      <vt:lpstr>Wingdings</vt:lpstr>
      <vt:lpstr>Arial Bold</vt:lpstr>
      <vt:lpstr>Chalkduster</vt:lpstr>
      <vt:lpstr>Office Theme</vt:lpstr>
      <vt:lpstr>(Extended D-Algorithm)</vt:lpstr>
      <vt:lpstr>Scheme Behind Time Frame Expansion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Frame Expansion(Extended D-Algorithm)</dc:title>
  <dc:creator>skbose</dc:creator>
  <cp:lastModifiedBy>skbose</cp:lastModifiedBy>
  <cp:revision>14</cp:revision>
  <dcterms:created xsi:type="dcterms:W3CDTF">2021-12-02T16:24:40Z</dcterms:created>
  <dcterms:modified xsi:type="dcterms:W3CDTF">2021-12-02T16:24:40Z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1033-3.1.0.4974</vt:lpwstr>
  </property>
</Properties>
</file>