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59" r:id="rId5"/>
    <p:sldId id="260" r:id="rId6"/>
    <p:sldId id="261" r:id="rId7"/>
    <p:sldId id="262" r:id="rId8"/>
    <p:sldId id="263" r:id="rId9"/>
    <p:sldId id="264" r:id="rId10"/>
    <p:sldId id="265" r:id="rId11"/>
    <p:sldId id="266" r:id="rId12"/>
    <p:sldId id="267" r:id="rId13"/>
    <p:sldId id="268" r:id="rId14"/>
    <p:sldId id="269" r:id="rId15"/>
    <p:sldId id="279" r:id="rId16"/>
    <p:sldId id="280" r:id="rId17"/>
    <p:sldId id="281" r:id="rId18"/>
    <p:sldId id="278" r:id="rId19"/>
    <p:sldId id="270" r:id="rId20"/>
    <p:sldId id="271" r:id="rId21"/>
    <p:sldId id="272" r:id="rId22"/>
    <p:sldId id="273" r:id="rId23"/>
    <p:sldId id="274" r:id="rId24"/>
    <p:sldId id="275" r:id="rId25"/>
    <p:sldId id="276"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732CD5-A917-4A40-B0E6-E17244B45DD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883E3CA-1999-46BE-B64A-4E4CAC9B3831}">
      <dgm:prSet/>
      <dgm:spPr/>
      <dgm:t>
        <a:bodyPr/>
        <a:lstStyle/>
        <a:p>
          <a:pPr>
            <a:lnSpc>
              <a:spcPct val="100000"/>
            </a:lnSpc>
          </a:pPr>
          <a:r>
            <a:rPr lang="en-US" dirty="0"/>
            <a:t>Processing the signals received on an array of sensors for the location of the source is of great interest considering the general physical signal phenomena. </a:t>
          </a:r>
        </a:p>
      </dgm:t>
    </dgm:pt>
    <dgm:pt modelId="{1ABDAA80-0D96-4D49-95A0-0DD3AFC2DA5E}" type="parTrans" cxnId="{B68909FE-53B4-4EBC-B32F-DF1121C7CF79}">
      <dgm:prSet/>
      <dgm:spPr/>
      <dgm:t>
        <a:bodyPr/>
        <a:lstStyle/>
        <a:p>
          <a:endParaRPr lang="en-US"/>
        </a:p>
      </dgm:t>
    </dgm:pt>
    <dgm:pt modelId="{3D0A4ADA-3386-4C01-B82C-0141C8AAF5A9}" type="sibTrans" cxnId="{B68909FE-53B4-4EBC-B32F-DF1121C7CF79}">
      <dgm:prSet/>
      <dgm:spPr/>
      <dgm:t>
        <a:bodyPr/>
        <a:lstStyle/>
        <a:p>
          <a:endParaRPr lang="en-US"/>
        </a:p>
      </dgm:t>
    </dgm:pt>
    <dgm:pt modelId="{9F91CD72-21F6-4B00-B2FF-F2A16072751B}">
      <dgm:prSet/>
      <dgm:spPr/>
      <dgm:t>
        <a:bodyPr/>
        <a:lstStyle/>
        <a:p>
          <a:pPr>
            <a:lnSpc>
              <a:spcPct val="100000"/>
            </a:lnSpc>
          </a:pPr>
          <a:r>
            <a:rPr lang="en-US"/>
            <a:t>The general problem considers sensors with arbitrary locations and arbitrary directional characteristics (gain/phase/polarization) in a noise environment of arbitrary covariance matrix. </a:t>
          </a:r>
          <a:endParaRPr lang="en-US" dirty="0"/>
        </a:p>
      </dgm:t>
    </dgm:pt>
    <dgm:pt modelId="{50B86341-683F-4A1C-962E-53BC59B7A73D}" type="parTrans" cxnId="{778A2CDC-A82E-4118-A82F-19287FAE773F}">
      <dgm:prSet/>
      <dgm:spPr/>
      <dgm:t>
        <a:bodyPr/>
        <a:lstStyle/>
        <a:p>
          <a:endParaRPr lang="en-US"/>
        </a:p>
      </dgm:t>
    </dgm:pt>
    <dgm:pt modelId="{5530CDDE-5070-4B5F-84CD-2F65906FA07C}" type="sibTrans" cxnId="{778A2CDC-A82E-4118-A82F-19287FAE773F}">
      <dgm:prSet/>
      <dgm:spPr/>
      <dgm:t>
        <a:bodyPr/>
        <a:lstStyle/>
        <a:p>
          <a:endParaRPr lang="en-US"/>
        </a:p>
      </dgm:t>
    </dgm:pt>
    <dgm:pt modelId="{81307EA9-E800-4A19-AAC6-37AA09A67885}">
      <dgm:prSet/>
      <dgm:spPr/>
      <dgm:t>
        <a:bodyPr/>
        <a:lstStyle/>
        <a:p>
          <a:pPr>
            <a:lnSpc>
              <a:spcPct val="100000"/>
            </a:lnSpc>
          </a:pPr>
          <a:r>
            <a:rPr lang="en-US"/>
            <a:t>The term Multiple signal classification (MUSIC) is used to describe experimental and theoretical techniques involved in determining the parameters of multiple wavefronts arriving at sensor array from measurements made on the signals received at the array elements.</a:t>
          </a:r>
        </a:p>
      </dgm:t>
    </dgm:pt>
    <dgm:pt modelId="{528178A6-829C-4556-8A54-181E75516D85}" type="parTrans" cxnId="{0C54E770-629B-4B59-87DE-71AA0E36F5D2}">
      <dgm:prSet/>
      <dgm:spPr/>
      <dgm:t>
        <a:bodyPr/>
        <a:lstStyle/>
        <a:p>
          <a:endParaRPr lang="en-US"/>
        </a:p>
      </dgm:t>
    </dgm:pt>
    <dgm:pt modelId="{9D6FEADF-CF1B-49BC-AE54-CB162B5C42A1}" type="sibTrans" cxnId="{0C54E770-629B-4B59-87DE-71AA0E36F5D2}">
      <dgm:prSet/>
      <dgm:spPr/>
      <dgm:t>
        <a:bodyPr/>
        <a:lstStyle/>
        <a:p>
          <a:endParaRPr lang="en-US"/>
        </a:p>
      </dgm:t>
    </dgm:pt>
    <dgm:pt modelId="{9BA1732D-CE02-4403-8F1D-4E11914045AD}" type="pres">
      <dgm:prSet presAssocID="{77732CD5-A917-4A40-B0E6-E17244B45DDF}" presName="root" presStyleCnt="0">
        <dgm:presLayoutVars>
          <dgm:dir/>
          <dgm:resizeHandles val="exact"/>
        </dgm:presLayoutVars>
      </dgm:prSet>
      <dgm:spPr/>
    </dgm:pt>
    <dgm:pt modelId="{1DF8728B-E604-416E-A2B2-0D0017FA122F}" type="pres">
      <dgm:prSet presAssocID="{A883E3CA-1999-46BE-B64A-4E4CAC9B3831}" presName="compNode" presStyleCnt="0"/>
      <dgm:spPr/>
    </dgm:pt>
    <dgm:pt modelId="{30C19799-A365-46DA-80FF-FBA4D09A28B6}" type="pres">
      <dgm:prSet presAssocID="{A883E3CA-1999-46BE-B64A-4E4CAC9B3831}" presName="bgRect" presStyleLbl="bgShp" presStyleIdx="0" presStyleCnt="3"/>
      <dgm:spPr/>
    </dgm:pt>
    <dgm:pt modelId="{0129983B-E757-4F5D-8056-6BAD9AE24800}" type="pres">
      <dgm:prSet presAssocID="{A883E3CA-1999-46BE-B64A-4E4CAC9B383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5471AF5-A55F-4468-B7D6-278606042A21}" type="pres">
      <dgm:prSet presAssocID="{A883E3CA-1999-46BE-B64A-4E4CAC9B3831}" presName="spaceRect" presStyleCnt="0"/>
      <dgm:spPr/>
    </dgm:pt>
    <dgm:pt modelId="{859D6C5C-5535-425B-BFB4-62C62AF0A060}" type="pres">
      <dgm:prSet presAssocID="{A883E3CA-1999-46BE-B64A-4E4CAC9B3831}" presName="parTx" presStyleLbl="revTx" presStyleIdx="0" presStyleCnt="3">
        <dgm:presLayoutVars>
          <dgm:chMax val="0"/>
          <dgm:chPref val="0"/>
        </dgm:presLayoutVars>
      </dgm:prSet>
      <dgm:spPr/>
    </dgm:pt>
    <dgm:pt modelId="{3A9B2056-12DC-49AF-92C8-978EC4F9F100}" type="pres">
      <dgm:prSet presAssocID="{3D0A4ADA-3386-4C01-B82C-0141C8AAF5A9}" presName="sibTrans" presStyleCnt="0"/>
      <dgm:spPr/>
    </dgm:pt>
    <dgm:pt modelId="{338EAA84-EDEF-4D9D-A03C-C7CBEC57C640}" type="pres">
      <dgm:prSet presAssocID="{9F91CD72-21F6-4B00-B2FF-F2A16072751B}" presName="compNode" presStyleCnt="0"/>
      <dgm:spPr/>
    </dgm:pt>
    <dgm:pt modelId="{50843FB1-6594-49E7-852C-2E67642BE40F}" type="pres">
      <dgm:prSet presAssocID="{9F91CD72-21F6-4B00-B2FF-F2A16072751B}" presName="bgRect" presStyleLbl="bgShp" presStyleIdx="1" presStyleCnt="3"/>
      <dgm:spPr/>
    </dgm:pt>
    <dgm:pt modelId="{8705DE84-BDF4-4BE4-AC2D-8A4B8BAD69A6}" type="pres">
      <dgm:prSet presAssocID="{9F91CD72-21F6-4B00-B2FF-F2A1607275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ning"/>
        </a:ext>
      </dgm:extLst>
    </dgm:pt>
    <dgm:pt modelId="{84C90A09-9F69-48BB-AE44-E6F301E3CCBD}" type="pres">
      <dgm:prSet presAssocID="{9F91CD72-21F6-4B00-B2FF-F2A16072751B}" presName="spaceRect" presStyleCnt="0"/>
      <dgm:spPr/>
    </dgm:pt>
    <dgm:pt modelId="{85D8E34A-9FC2-4893-A7F7-63249BB34A82}" type="pres">
      <dgm:prSet presAssocID="{9F91CD72-21F6-4B00-B2FF-F2A16072751B}" presName="parTx" presStyleLbl="revTx" presStyleIdx="1" presStyleCnt="3">
        <dgm:presLayoutVars>
          <dgm:chMax val="0"/>
          <dgm:chPref val="0"/>
        </dgm:presLayoutVars>
      </dgm:prSet>
      <dgm:spPr/>
    </dgm:pt>
    <dgm:pt modelId="{01B03569-45E9-486A-BA4F-AD7320A2106C}" type="pres">
      <dgm:prSet presAssocID="{5530CDDE-5070-4B5F-84CD-2F65906FA07C}" presName="sibTrans" presStyleCnt="0"/>
      <dgm:spPr/>
    </dgm:pt>
    <dgm:pt modelId="{E4F26802-560B-4F16-88DC-4D3316327351}" type="pres">
      <dgm:prSet presAssocID="{81307EA9-E800-4A19-AAC6-37AA09A67885}" presName="compNode" presStyleCnt="0"/>
      <dgm:spPr/>
    </dgm:pt>
    <dgm:pt modelId="{49298228-F97E-48D2-A434-39313BD9F729}" type="pres">
      <dgm:prSet presAssocID="{81307EA9-E800-4A19-AAC6-37AA09A67885}" presName="bgRect" presStyleLbl="bgShp" presStyleIdx="2" presStyleCnt="3"/>
      <dgm:spPr/>
    </dgm:pt>
    <dgm:pt modelId="{87251A16-F268-4818-841B-446130394083}" type="pres">
      <dgm:prSet presAssocID="{81307EA9-E800-4A19-AAC6-37AA09A678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BA3339C2-7FFC-4A5F-8905-77BBF457976D}" type="pres">
      <dgm:prSet presAssocID="{81307EA9-E800-4A19-AAC6-37AA09A67885}" presName="spaceRect" presStyleCnt="0"/>
      <dgm:spPr/>
    </dgm:pt>
    <dgm:pt modelId="{F268468A-CA50-4800-A5CA-E46AAB3B06A1}" type="pres">
      <dgm:prSet presAssocID="{81307EA9-E800-4A19-AAC6-37AA09A67885}" presName="parTx" presStyleLbl="revTx" presStyleIdx="2" presStyleCnt="3">
        <dgm:presLayoutVars>
          <dgm:chMax val="0"/>
          <dgm:chPref val="0"/>
        </dgm:presLayoutVars>
      </dgm:prSet>
      <dgm:spPr/>
    </dgm:pt>
  </dgm:ptLst>
  <dgm:cxnLst>
    <dgm:cxn modelId="{1810B405-1738-4B5E-B5F5-1B8C644EA3DC}" type="presOf" srcId="{77732CD5-A917-4A40-B0E6-E17244B45DDF}" destId="{9BA1732D-CE02-4403-8F1D-4E11914045AD}" srcOrd="0" destOrd="0" presId="urn:microsoft.com/office/officeart/2018/2/layout/IconVerticalSolidList"/>
    <dgm:cxn modelId="{16AF775E-7333-4E86-8CBC-8B9BC456B862}" type="presOf" srcId="{A883E3CA-1999-46BE-B64A-4E4CAC9B3831}" destId="{859D6C5C-5535-425B-BFB4-62C62AF0A060}" srcOrd="0" destOrd="0" presId="urn:microsoft.com/office/officeart/2018/2/layout/IconVerticalSolidList"/>
    <dgm:cxn modelId="{C2A7706F-929F-4529-8BB8-FBC28B05F536}" type="presOf" srcId="{81307EA9-E800-4A19-AAC6-37AA09A67885}" destId="{F268468A-CA50-4800-A5CA-E46AAB3B06A1}" srcOrd="0" destOrd="0" presId="urn:microsoft.com/office/officeart/2018/2/layout/IconVerticalSolidList"/>
    <dgm:cxn modelId="{0C54E770-629B-4B59-87DE-71AA0E36F5D2}" srcId="{77732CD5-A917-4A40-B0E6-E17244B45DDF}" destId="{81307EA9-E800-4A19-AAC6-37AA09A67885}" srcOrd="2" destOrd="0" parTransId="{528178A6-829C-4556-8A54-181E75516D85}" sibTransId="{9D6FEADF-CF1B-49BC-AE54-CB162B5C42A1}"/>
    <dgm:cxn modelId="{2FE561A5-6B60-41AC-A52B-CD10894BAF95}" type="presOf" srcId="{9F91CD72-21F6-4B00-B2FF-F2A16072751B}" destId="{85D8E34A-9FC2-4893-A7F7-63249BB34A82}" srcOrd="0" destOrd="0" presId="urn:microsoft.com/office/officeart/2018/2/layout/IconVerticalSolidList"/>
    <dgm:cxn modelId="{778A2CDC-A82E-4118-A82F-19287FAE773F}" srcId="{77732CD5-A917-4A40-B0E6-E17244B45DDF}" destId="{9F91CD72-21F6-4B00-B2FF-F2A16072751B}" srcOrd="1" destOrd="0" parTransId="{50B86341-683F-4A1C-962E-53BC59B7A73D}" sibTransId="{5530CDDE-5070-4B5F-84CD-2F65906FA07C}"/>
    <dgm:cxn modelId="{B68909FE-53B4-4EBC-B32F-DF1121C7CF79}" srcId="{77732CD5-A917-4A40-B0E6-E17244B45DDF}" destId="{A883E3CA-1999-46BE-B64A-4E4CAC9B3831}" srcOrd="0" destOrd="0" parTransId="{1ABDAA80-0D96-4D49-95A0-0DD3AFC2DA5E}" sibTransId="{3D0A4ADA-3386-4C01-B82C-0141C8AAF5A9}"/>
    <dgm:cxn modelId="{C10A3156-2B8C-4EAF-A85E-AB53BA58F0E2}" type="presParOf" srcId="{9BA1732D-CE02-4403-8F1D-4E11914045AD}" destId="{1DF8728B-E604-416E-A2B2-0D0017FA122F}" srcOrd="0" destOrd="0" presId="urn:microsoft.com/office/officeart/2018/2/layout/IconVerticalSolidList"/>
    <dgm:cxn modelId="{3F14DCA1-71AD-49DC-B14B-4A58944024A1}" type="presParOf" srcId="{1DF8728B-E604-416E-A2B2-0D0017FA122F}" destId="{30C19799-A365-46DA-80FF-FBA4D09A28B6}" srcOrd="0" destOrd="0" presId="urn:microsoft.com/office/officeart/2018/2/layout/IconVerticalSolidList"/>
    <dgm:cxn modelId="{86097F91-98D7-4B12-BE56-D117EE7FCCAB}" type="presParOf" srcId="{1DF8728B-E604-416E-A2B2-0D0017FA122F}" destId="{0129983B-E757-4F5D-8056-6BAD9AE24800}" srcOrd="1" destOrd="0" presId="urn:microsoft.com/office/officeart/2018/2/layout/IconVerticalSolidList"/>
    <dgm:cxn modelId="{4BA5257A-3CE7-4DC1-9ED8-C659904805BF}" type="presParOf" srcId="{1DF8728B-E604-416E-A2B2-0D0017FA122F}" destId="{B5471AF5-A55F-4468-B7D6-278606042A21}" srcOrd="2" destOrd="0" presId="urn:microsoft.com/office/officeart/2018/2/layout/IconVerticalSolidList"/>
    <dgm:cxn modelId="{6726C9AA-9798-46E8-B34F-0C30E220CB44}" type="presParOf" srcId="{1DF8728B-E604-416E-A2B2-0D0017FA122F}" destId="{859D6C5C-5535-425B-BFB4-62C62AF0A060}" srcOrd="3" destOrd="0" presId="urn:microsoft.com/office/officeart/2018/2/layout/IconVerticalSolidList"/>
    <dgm:cxn modelId="{A4EF6C6F-5C89-413C-93BF-5F33FCE5178F}" type="presParOf" srcId="{9BA1732D-CE02-4403-8F1D-4E11914045AD}" destId="{3A9B2056-12DC-49AF-92C8-978EC4F9F100}" srcOrd="1" destOrd="0" presId="urn:microsoft.com/office/officeart/2018/2/layout/IconVerticalSolidList"/>
    <dgm:cxn modelId="{D5FF3629-025E-43F2-89B6-05EBB3BC8A1A}" type="presParOf" srcId="{9BA1732D-CE02-4403-8F1D-4E11914045AD}" destId="{338EAA84-EDEF-4D9D-A03C-C7CBEC57C640}" srcOrd="2" destOrd="0" presId="urn:microsoft.com/office/officeart/2018/2/layout/IconVerticalSolidList"/>
    <dgm:cxn modelId="{DDE4BD38-C834-4EB0-A5B3-10F30DC57616}" type="presParOf" srcId="{338EAA84-EDEF-4D9D-A03C-C7CBEC57C640}" destId="{50843FB1-6594-49E7-852C-2E67642BE40F}" srcOrd="0" destOrd="0" presId="urn:microsoft.com/office/officeart/2018/2/layout/IconVerticalSolidList"/>
    <dgm:cxn modelId="{4C11966D-95A4-4F77-900E-130A1EEE1FFB}" type="presParOf" srcId="{338EAA84-EDEF-4D9D-A03C-C7CBEC57C640}" destId="{8705DE84-BDF4-4BE4-AC2D-8A4B8BAD69A6}" srcOrd="1" destOrd="0" presId="urn:microsoft.com/office/officeart/2018/2/layout/IconVerticalSolidList"/>
    <dgm:cxn modelId="{2BCF2908-DB88-422D-B9F3-A5F3E93EBF45}" type="presParOf" srcId="{338EAA84-EDEF-4D9D-A03C-C7CBEC57C640}" destId="{84C90A09-9F69-48BB-AE44-E6F301E3CCBD}" srcOrd="2" destOrd="0" presId="urn:microsoft.com/office/officeart/2018/2/layout/IconVerticalSolidList"/>
    <dgm:cxn modelId="{D5B6C99A-C2E0-4E40-B301-426AEFCDF4B3}" type="presParOf" srcId="{338EAA84-EDEF-4D9D-A03C-C7CBEC57C640}" destId="{85D8E34A-9FC2-4893-A7F7-63249BB34A82}" srcOrd="3" destOrd="0" presId="urn:microsoft.com/office/officeart/2018/2/layout/IconVerticalSolidList"/>
    <dgm:cxn modelId="{F43059A2-1579-43A4-A79D-1EEF68453225}" type="presParOf" srcId="{9BA1732D-CE02-4403-8F1D-4E11914045AD}" destId="{01B03569-45E9-486A-BA4F-AD7320A2106C}" srcOrd="3" destOrd="0" presId="urn:microsoft.com/office/officeart/2018/2/layout/IconVerticalSolidList"/>
    <dgm:cxn modelId="{3CDF9470-075C-4DC4-B792-8B9D18EB77D1}" type="presParOf" srcId="{9BA1732D-CE02-4403-8F1D-4E11914045AD}" destId="{E4F26802-560B-4F16-88DC-4D3316327351}" srcOrd="4" destOrd="0" presId="urn:microsoft.com/office/officeart/2018/2/layout/IconVerticalSolidList"/>
    <dgm:cxn modelId="{6773BF2C-C858-4891-AE36-C262AFF54A9B}" type="presParOf" srcId="{E4F26802-560B-4F16-88DC-4D3316327351}" destId="{49298228-F97E-48D2-A434-39313BD9F729}" srcOrd="0" destOrd="0" presId="urn:microsoft.com/office/officeart/2018/2/layout/IconVerticalSolidList"/>
    <dgm:cxn modelId="{62F7B37A-7AB7-4630-BF7B-0517B165B6E6}" type="presParOf" srcId="{E4F26802-560B-4F16-88DC-4D3316327351}" destId="{87251A16-F268-4818-841B-446130394083}" srcOrd="1" destOrd="0" presId="urn:microsoft.com/office/officeart/2018/2/layout/IconVerticalSolidList"/>
    <dgm:cxn modelId="{C55C5563-64C7-4380-9250-68111A21F11B}" type="presParOf" srcId="{E4F26802-560B-4F16-88DC-4D3316327351}" destId="{BA3339C2-7FFC-4A5F-8905-77BBF457976D}" srcOrd="2" destOrd="0" presId="urn:microsoft.com/office/officeart/2018/2/layout/IconVerticalSolidList"/>
    <dgm:cxn modelId="{5C2EF647-F567-4C9D-A956-E25D75B88108}" type="presParOf" srcId="{E4F26802-560B-4F16-88DC-4D3316327351}" destId="{F268468A-CA50-4800-A5CA-E46AAB3B06A1}"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17128B-0EB0-4B84-9BB0-F95525A3B62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371C128-39FC-4C4B-A9FE-6F9DF2C32F02}">
      <dgm:prSet/>
      <dgm:spPr/>
      <dgm:t>
        <a:bodyPr/>
        <a:lstStyle/>
        <a:p>
          <a:pPr>
            <a:lnSpc>
              <a:spcPct val="100000"/>
            </a:lnSpc>
          </a:pPr>
          <a:r>
            <a:rPr lang="en-US" dirty="0">
              <a:solidFill>
                <a:schemeClr val="bg1"/>
              </a:solidFill>
            </a:rPr>
            <a:t>From previous analysis, we obtain the rank of APA∗ = D. Thus, we can conclude that </a:t>
          </a:r>
          <a:r>
            <a:rPr lang="en-US" dirty="0" err="1">
              <a:solidFill>
                <a:schemeClr val="bg1"/>
              </a:solidFill>
            </a:rPr>
            <a:t>λ</a:t>
          </a:r>
          <a:r>
            <a:rPr lang="en-US" baseline="-25000" dirty="0" err="1">
              <a:solidFill>
                <a:schemeClr val="bg1"/>
              </a:solidFill>
            </a:rPr>
            <a:t>min</a:t>
          </a:r>
          <a:r>
            <a:rPr lang="en-US" dirty="0">
              <a:solidFill>
                <a:schemeClr val="bg1"/>
              </a:solidFill>
            </a:rPr>
            <a:t> occurs N = M − D times in the eigen values. This is true because the eigen values of S and S − λ</a:t>
          </a:r>
          <a:r>
            <a:rPr lang="en-US" baseline="-25000" dirty="0">
              <a:solidFill>
                <a:schemeClr val="bg1"/>
              </a:solidFill>
            </a:rPr>
            <a:t>min</a:t>
          </a:r>
          <a:r>
            <a:rPr lang="en-US" dirty="0">
              <a:solidFill>
                <a:schemeClr val="bg1"/>
              </a:solidFill>
            </a:rPr>
            <a:t>S</a:t>
          </a:r>
          <a:r>
            <a:rPr lang="en-US" baseline="-25000" dirty="0">
              <a:solidFill>
                <a:schemeClr val="bg1"/>
              </a:solidFill>
            </a:rPr>
            <a:t>0</a:t>
          </a:r>
          <a:r>
            <a:rPr lang="en-US" dirty="0">
              <a:solidFill>
                <a:schemeClr val="bg1"/>
              </a:solidFill>
            </a:rPr>
            <a:t> = APA∗ differ by </a:t>
          </a:r>
          <a:r>
            <a:rPr lang="en-US" dirty="0" err="1">
              <a:solidFill>
                <a:schemeClr val="bg1"/>
              </a:solidFill>
            </a:rPr>
            <a:t>λ</a:t>
          </a:r>
          <a:r>
            <a:rPr lang="en-US" baseline="-25000" dirty="0" err="1">
              <a:solidFill>
                <a:schemeClr val="bg1"/>
              </a:solidFill>
            </a:rPr>
            <a:t>min</a:t>
          </a:r>
          <a:r>
            <a:rPr lang="en-US" dirty="0">
              <a:solidFill>
                <a:schemeClr val="bg1"/>
              </a:solidFill>
            </a:rPr>
            <a:t> always. </a:t>
          </a:r>
        </a:p>
      </dgm:t>
    </dgm:pt>
    <dgm:pt modelId="{684FFE83-E1B8-412C-ACEF-8203650318DB}" type="parTrans" cxnId="{5BD18395-BDBF-4BCD-A5D9-9DD8E5E4C02C}">
      <dgm:prSet/>
      <dgm:spPr/>
      <dgm:t>
        <a:bodyPr/>
        <a:lstStyle/>
        <a:p>
          <a:endParaRPr lang="en-US"/>
        </a:p>
      </dgm:t>
    </dgm:pt>
    <dgm:pt modelId="{AC64B273-DC41-4349-A3B5-832B5BC55191}" type="sibTrans" cxnId="{5BD18395-BDBF-4BCD-A5D9-9DD8E5E4C02C}">
      <dgm:prSet/>
      <dgm:spPr/>
      <dgm:t>
        <a:bodyPr/>
        <a:lstStyle/>
        <a:p>
          <a:endParaRPr lang="en-US"/>
        </a:p>
      </dgm:t>
    </dgm:pt>
    <dgm:pt modelId="{D5B34320-3F75-4EFC-B839-C7260988922E}">
      <dgm:prSet/>
      <dgm:spPr/>
      <dgm:t>
        <a:bodyPr/>
        <a:lstStyle/>
        <a:p>
          <a:pPr algn="l">
            <a:lnSpc>
              <a:spcPct val="100000"/>
            </a:lnSpc>
          </a:pPr>
          <a:r>
            <a:rPr lang="en-US" dirty="0">
              <a:solidFill>
                <a:schemeClr val="bg1"/>
              </a:solidFill>
            </a:rPr>
            <a:t>Since the minimum eigen value of APA∗ is 0, </a:t>
          </a:r>
          <a:r>
            <a:rPr lang="en-US" dirty="0" err="1">
              <a:solidFill>
                <a:schemeClr val="bg1"/>
              </a:solidFill>
            </a:rPr>
            <a:t>λ</a:t>
          </a:r>
          <a:r>
            <a:rPr lang="en-US" baseline="-25000" dirty="0" err="1">
              <a:solidFill>
                <a:schemeClr val="bg1"/>
              </a:solidFill>
            </a:rPr>
            <a:t>min</a:t>
          </a:r>
          <a:r>
            <a:rPr lang="en-US" dirty="0">
              <a:solidFill>
                <a:schemeClr val="bg1"/>
              </a:solidFill>
            </a:rPr>
            <a:t> must repeat N times, which corresponds to the noise subspace. Therefore, the number of incident signals can be estimated as</a:t>
          </a:r>
        </a:p>
        <a:p>
          <a:pPr algn="ctr">
            <a:lnSpc>
              <a:spcPct val="100000"/>
            </a:lnSpc>
          </a:pPr>
          <a:r>
            <a:rPr lang="en-US" b="1" dirty="0">
              <a:solidFill>
                <a:schemeClr val="bg1"/>
              </a:solidFill>
            </a:rPr>
            <a:t>Dˆ = M − Nˆ </a:t>
          </a:r>
          <a:r>
            <a:rPr lang="en-US" dirty="0">
              <a:solidFill>
                <a:schemeClr val="bg1"/>
              </a:solidFill>
            </a:rPr>
            <a:t> </a:t>
          </a:r>
        </a:p>
      </dgm:t>
    </dgm:pt>
    <dgm:pt modelId="{6F7D9CBB-9484-48BE-8259-F6E5479BA7DE}" type="parTrans" cxnId="{8D9AD84A-F749-43CB-83D2-456123A38EB8}">
      <dgm:prSet/>
      <dgm:spPr/>
      <dgm:t>
        <a:bodyPr/>
        <a:lstStyle/>
        <a:p>
          <a:endParaRPr lang="en-US"/>
        </a:p>
      </dgm:t>
    </dgm:pt>
    <dgm:pt modelId="{C90C5376-C573-451A-8AB0-2B5CC7AECEDB}" type="sibTrans" cxnId="{8D9AD84A-F749-43CB-83D2-456123A38EB8}">
      <dgm:prSet/>
      <dgm:spPr/>
      <dgm:t>
        <a:bodyPr/>
        <a:lstStyle/>
        <a:p>
          <a:endParaRPr lang="en-US"/>
        </a:p>
      </dgm:t>
    </dgm:pt>
    <dgm:pt modelId="{119A0855-38A5-4D06-8027-D0F707D7D85F}">
      <dgm:prSet/>
      <dgm:spPr/>
      <dgm:t>
        <a:bodyPr/>
        <a:lstStyle/>
        <a:p>
          <a:pPr>
            <a:lnSpc>
              <a:spcPct val="100000"/>
            </a:lnSpc>
          </a:pPr>
          <a:r>
            <a:rPr lang="en-US" dirty="0"/>
            <a:t> </a:t>
          </a:r>
        </a:p>
      </dgm:t>
    </dgm:pt>
    <dgm:pt modelId="{D10E8A2A-BE8C-4227-8478-80DF7FA6CDE0}" type="parTrans" cxnId="{FC27CC34-D96A-4F7A-8B03-A3D3663B053E}">
      <dgm:prSet/>
      <dgm:spPr/>
      <dgm:t>
        <a:bodyPr/>
        <a:lstStyle/>
        <a:p>
          <a:endParaRPr lang="en-US"/>
        </a:p>
      </dgm:t>
    </dgm:pt>
    <dgm:pt modelId="{2966C1D7-2F38-4D50-9E83-FB464533E1D1}" type="sibTrans" cxnId="{FC27CC34-D96A-4F7A-8B03-A3D3663B053E}">
      <dgm:prSet/>
      <dgm:spPr/>
      <dgm:t>
        <a:bodyPr/>
        <a:lstStyle/>
        <a:p>
          <a:endParaRPr lang="en-US"/>
        </a:p>
      </dgm:t>
    </dgm:pt>
    <dgm:pt modelId="{EB383D7F-D0D0-470B-B0BE-CC4F9393AFDB}">
      <dgm:prSet custT="1"/>
      <dgm:spPr/>
      <dgm:t>
        <a:bodyPr/>
        <a:lstStyle/>
        <a:p>
          <a:pPr>
            <a:lnSpc>
              <a:spcPct val="100000"/>
            </a:lnSpc>
          </a:pPr>
          <a:r>
            <a:rPr lang="en-US" sz="1500" dirty="0">
              <a:solidFill>
                <a:schemeClr val="bg1"/>
              </a:solidFill>
            </a:rPr>
            <a:t>Here, Nˆ is the multiplicity of </a:t>
          </a:r>
          <a:r>
            <a:rPr lang="en-US" sz="1500" dirty="0" err="1">
              <a:solidFill>
                <a:schemeClr val="bg1"/>
              </a:solidFill>
            </a:rPr>
            <a:t>λ</a:t>
          </a:r>
          <a:r>
            <a:rPr lang="en-US" sz="1500" baseline="-25000" dirty="0" err="1">
              <a:solidFill>
                <a:schemeClr val="bg1"/>
              </a:solidFill>
            </a:rPr>
            <a:t>min</a:t>
          </a:r>
          <a:r>
            <a:rPr lang="en-US" sz="1500" dirty="0">
              <a:solidFill>
                <a:schemeClr val="bg1"/>
              </a:solidFill>
            </a:rPr>
            <a:t>(S, S</a:t>
          </a:r>
          <a:r>
            <a:rPr lang="en-US" sz="1500" baseline="-25000" dirty="0">
              <a:solidFill>
                <a:schemeClr val="bg1"/>
              </a:solidFill>
            </a:rPr>
            <a:t>0</a:t>
          </a:r>
          <a:r>
            <a:rPr lang="en-US" sz="1500" dirty="0">
              <a:solidFill>
                <a:schemeClr val="bg1"/>
              </a:solidFill>
            </a:rPr>
            <a:t>).</a:t>
          </a:r>
        </a:p>
      </dgm:t>
    </dgm:pt>
    <dgm:pt modelId="{FC50AE22-086A-4ABC-B9CF-F52CD5F31CF6}" type="parTrans" cxnId="{417DA4DF-513B-4DA1-BD7C-355532CC4319}">
      <dgm:prSet/>
      <dgm:spPr/>
      <dgm:t>
        <a:bodyPr/>
        <a:lstStyle/>
        <a:p>
          <a:endParaRPr lang="en-US"/>
        </a:p>
      </dgm:t>
    </dgm:pt>
    <dgm:pt modelId="{2AC45039-1387-475D-8060-CCC2EE806232}" type="sibTrans" cxnId="{417DA4DF-513B-4DA1-BD7C-355532CC4319}">
      <dgm:prSet/>
      <dgm:spPr/>
      <dgm:t>
        <a:bodyPr/>
        <a:lstStyle/>
        <a:p>
          <a:endParaRPr lang="en-US"/>
        </a:p>
      </dgm:t>
    </dgm:pt>
    <dgm:pt modelId="{9DFD84CD-4E91-4FC5-853A-EE048EDDD5E1}" type="pres">
      <dgm:prSet presAssocID="{9617128B-0EB0-4B84-9BB0-F95525A3B628}" presName="root" presStyleCnt="0">
        <dgm:presLayoutVars>
          <dgm:dir/>
          <dgm:resizeHandles val="exact"/>
        </dgm:presLayoutVars>
      </dgm:prSet>
      <dgm:spPr/>
    </dgm:pt>
    <dgm:pt modelId="{5FC58C40-2C3C-487A-8AC2-8A5612ADD154}" type="pres">
      <dgm:prSet presAssocID="{0371C128-39FC-4C4B-A9FE-6F9DF2C32F02}" presName="compNode" presStyleCnt="0"/>
      <dgm:spPr/>
    </dgm:pt>
    <dgm:pt modelId="{347F7C85-68DB-4B3A-B999-E643EFC09437}" type="pres">
      <dgm:prSet presAssocID="{0371C128-39FC-4C4B-A9FE-6F9DF2C32F02}" presName="bgRect" presStyleLbl="bgShp" presStyleIdx="0" presStyleCnt="3"/>
      <dgm:spPr/>
    </dgm:pt>
    <dgm:pt modelId="{03971EB7-605F-4604-ABC4-6AB51B7E9B83}" type="pres">
      <dgm:prSet presAssocID="{0371C128-39FC-4C4B-A9FE-6F9DF2C32F0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65295207-688E-43BA-8541-439CB7232A82}" type="pres">
      <dgm:prSet presAssocID="{0371C128-39FC-4C4B-A9FE-6F9DF2C32F02}" presName="spaceRect" presStyleCnt="0"/>
      <dgm:spPr/>
    </dgm:pt>
    <dgm:pt modelId="{2B8AADB5-9498-4C13-9DC4-9AFA3928BF9B}" type="pres">
      <dgm:prSet presAssocID="{0371C128-39FC-4C4B-A9FE-6F9DF2C32F02}" presName="parTx" presStyleLbl="revTx" presStyleIdx="0" presStyleCnt="4">
        <dgm:presLayoutVars>
          <dgm:chMax val="0"/>
          <dgm:chPref val="0"/>
        </dgm:presLayoutVars>
      </dgm:prSet>
      <dgm:spPr/>
    </dgm:pt>
    <dgm:pt modelId="{4B957036-00CA-449A-A48C-FB386C4F9CE8}" type="pres">
      <dgm:prSet presAssocID="{AC64B273-DC41-4349-A3B5-832B5BC55191}" presName="sibTrans" presStyleCnt="0"/>
      <dgm:spPr/>
    </dgm:pt>
    <dgm:pt modelId="{21575E2F-7F24-4BF6-AC0C-0CD6ED6B0B08}" type="pres">
      <dgm:prSet presAssocID="{D5B34320-3F75-4EFC-B839-C7260988922E}" presName="compNode" presStyleCnt="0"/>
      <dgm:spPr/>
    </dgm:pt>
    <dgm:pt modelId="{52A1E5EF-7F3A-4B72-BFE7-630EE6E3E174}" type="pres">
      <dgm:prSet presAssocID="{D5B34320-3F75-4EFC-B839-C7260988922E}" presName="bgRect" presStyleLbl="bgShp" presStyleIdx="1" presStyleCnt="3"/>
      <dgm:spPr/>
    </dgm:pt>
    <dgm:pt modelId="{84942B06-6E90-4DA2-B4CA-0E50958C8429}" type="pres">
      <dgm:prSet presAssocID="{D5B34320-3F75-4EFC-B839-C726098892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C9FBA40-8998-4512-9F27-4444D36D0ADA}" type="pres">
      <dgm:prSet presAssocID="{D5B34320-3F75-4EFC-B839-C7260988922E}" presName="spaceRect" presStyleCnt="0"/>
      <dgm:spPr/>
    </dgm:pt>
    <dgm:pt modelId="{CCCB6B4D-69DF-4315-AEC1-82E92F487720}" type="pres">
      <dgm:prSet presAssocID="{D5B34320-3F75-4EFC-B839-C7260988922E}" presName="parTx" presStyleLbl="revTx" presStyleIdx="1" presStyleCnt="4">
        <dgm:presLayoutVars>
          <dgm:chMax val="0"/>
          <dgm:chPref val="0"/>
        </dgm:presLayoutVars>
      </dgm:prSet>
      <dgm:spPr/>
    </dgm:pt>
    <dgm:pt modelId="{DF88644C-FE98-4573-BEA9-635491BF84FF}" type="pres">
      <dgm:prSet presAssocID="{C90C5376-C573-451A-8AB0-2B5CC7AECEDB}" presName="sibTrans" presStyleCnt="0"/>
      <dgm:spPr/>
    </dgm:pt>
    <dgm:pt modelId="{634FE3FD-F021-48E9-8834-6A31AAEE9A21}" type="pres">
      <dgm:prSet presAssocID="{119A0855-38A5-4D06-8027-D0F707D7D85F}" presName="compNode" presStyleCnt="0"/>
      <dgm:spPr/>
    </dgm:pt>
    <dgm:pt modelId="{E09AD8E7-7882-475E-A01C-DFE85A6CFFA7}" type="pres">
      <dgm:prSet presAssocID="{119A0855-38A5-4D06-8027-D0F707D7D85F}" presName="bgRect" presStyleLbl="bgShp" presStyleIdx="2" presStyleCnt="3" custLinFactNeighborX="-1750" custLinFactNeighborY="4196"/>
      <dgm:spPr/>
    </dgm:pt>
    <dgm:pt modelId="{F7FECCAD-505C-4739-868B-B05E259E9775}" type="pres">
      <dgm:prSet presAssocID="{119A0855-38A5-4D06-8027-D0F707D7D8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ustomer Review"/>
        </a:ext>
      </dgm:extLst>
    </dgm:pt>
    <dgm:pt modelId="{DDC92958-4471-4F00-B5E5-DF4D516514A1}" type="pres">
      <dgm:prSet presAssocID="{119A0855-38A5-4D06-8027-D0F707D7D85F}" presName="spaceRect" presStyleCnt="0"/>
      <dgm:spPr/>
    </dgm:pt>
    <dgm:pt modelId="{2A9231BB-4D24-4C7B-AB0E-4F060B537443}" type="pres">
      <dgm:prSet presAssocID="{119A0855-38A5-4D06-8027-D0F707D7D85F}" presName="parTx" presStyleLbl="revTx" presStyleIdx="2" presStyleCnt="4">
        <dgm:presLayoutVars>
          <dgm:chMax val="0"/>
          <dgm:chPref val="0"/>
        </dgm:presLayoutVars>
      </dgm:prSet>
      <dgm:spPr/>
    </dgm:pt>
    <dgm:pt modelId="{099271F1-5324-4BF7-A70D-195E79C8EC03}" type="pres">
      <dgm:prSet presAssocID="{119A0855-38A5-4D06-8027-D0F707D7D85F}" presName="desTx" presStyleLbl="revTx" presStyleIdx="3" presStyleCnt="4" custLinFactX="-3380" custLinFactNeighborX="-100000" custLinFactNeighborY="-2685">
        <dgm:presLayoutVars/>
      </dgm:prSet>
      <dgm:spPr/>
    </dgm:pt>
  </dgm:ptLst>
  <dgm:cxnLst>
    <dgm:cxn modelId="{FC27CC34-D96A-4F7A-8B03-A3D3663B053E}" srcId="{9617128B-0EB0-4B84-9BB0-F95525A3B628}" destId="{119A0855-38A5-4D06-8027-D0F707D7D85F}" srcOrd="2" destOrd="0" parTransId="{D10E8A2A-BE8C-4227-8478-80DF7FA6CDE0}" sibTransId="{2966C1D7-2F38-4D50-9E83-FB464533E1D1}"/>
    <dgm:cxn modelId="{8D9AD84A-F749-43CB-83D2-456123A38EB8}" srcId="{9617128B-0EB0-4B84-9BB0-F95525A3B628}" destId="{D5B34320-3F75-4EFC-B839-C7260988922E}" srcOrd="1" destOrd="0" parTransId="{6F7D9CBB-9484-48BE-8259-F6E5479BA7DE}" sibTransId="{C90C5376-C573-451A-8AB0-2B5CC7AECEDB}"/>
    <dgm:cxn modelId="{5BD18395-BDBF-4BCD-A5D9-9DD8E5E4C02C}" srcId="{9617128B-0EB0-4B84-9BB0-F95525A3B628}" destId="{0371C128-39FC-4C4B-A9FE-6F9DF2C32F02}" srcOrd="0" destOrd="0" parTransId="{684FFE83-E1B8-412C-ACEF-8203650318DB}" sibTransId="{AC64B273-DC41-4349-A3B5-832B5BC55191}"/>
    <dgm:cxn modelId="{6E8955B0-B61B-40E0-80CC-56239F6B4320}" type="presOf" srcId="{D5B34320-3F75-4EFC-B839-C7260988922E}" destId="{CCCB6B4D-69DF-4315-AEC1-82E92F487720}" srcOrd="0" destOrd="0" presId="urn:microsoft.com/office/officeart/2018/2/layout/IconVerticalSolidList"/>
    <dgm:cxn modelId="{299D47CB-9F3B-4850-B2EC-BDCF8A07AF13}" type="presOf" srcId="{119A0855-38A5-4D06-8027-D0F707D7D85F}" destId="{2A9231BB-4D24-4C7B-AB0E-4F060B537443}" srcOrd="0" destOrd="0" presId="urn:microsoft.com/office/officeart/2018/2/layout/IconVerticalSolidList"/>
    <dgm:cxn modelId="{536F92D0-E8F0-4ADE-BB5E-2E4C9227852D}" type="presOf" srcId="{9617128B-0EB0-4B84-9BB0-F95525A3B628}" destId="{9DFD84CD-4E91-4FC5-853A-EE048EDDD5E1}" srcOrd="0" destOrd="0" presId="urn:microsoft.com/office/officeart/2018/2/layout/IconVerticalSolidList"/>
    <dgm:cxn modelId="{417DA4DF-513B-4DA1-BD7C-355532CC4319}" srcId="{119A0855-38A5-4D06-8027-D0F707D7D85F}" destId="{EB383D7F-D0D0-470B-B0BE-CC4F9393AFDB}" srcOrd="0" destOrd="0" parTransId="{FC50AE22-086A-4ABC-B9CF-F52CD5F31CF6}" sibTransId="{2AC45039-1387-475D-8060-CCC2EE806232}"/>
    <dgm:cxn modelId="{A7DBF4F1-CC1F-4520-8870-61668D9A6429}" type="presOf" srcId="{EB383D7F-D0D0-470B-B0BE-CC4F9393AFDB}" destId="{099271F1-5324-4BF7-A70D-195E79C8EC03}" srcOrd="0" destOrd="0" presId="urn:microsoft.com/office/officeart/2018/2/layout/IconVerticalSolidList"/>
    <dgm:cxn modelId="{4C34A9F4-AF7F-4538-AD1F-73574DFBC4B8}" type="presOf" srcId="{0371C128-39FC-4C4B-A9FE-6F9DF2C32F02}" destId="{2B8AADB5-9498-4C13-9DC4-9AFA3928BF9B}" srcOrd="0" destOrd="0" presId="urn:microsoft.com/office/officeart/2018/2/layout/IconVerticalSolidList"/>
    <dgm:cxn modelId="{4F619720-5936-4660-B058-C84C46EAC29E}" type="presParOf" srcId="{9DFD84CD-4E91-4FC5-853A-EE048EDDD5E1}" destId="{5FC58C40-2C3C-487A-8AC2-8A5612ADD154}" srcOrd="0" destOrd="0" presId="urn:microsoft.com/office/officeart/2018/2/layout/IconVerticalSolidList"/>
    <dgm:cxn modelId="{888B2186-044C-49F6-92D2-485C0390D178}" type="presParOf" srcId="{5FC58C40-2C3C-487A-8AC2-8A5612ADD154}" destId="{347F7C85-68DB-4B3A-B999-E643EFC09437}" srcOrd="0" destOrd="0" presId="urn:microsoft.com/office/officeart/2018/2/layout/IconVerticalSolidList"/>
    <dgm:cxn modelId="{BC95FC7B-4DDA-40D9-9568-971FAA77CFE3}" type="presParOf" srcId="{5FC58C40-2C3C-487A-8AC2-8A5612ADD154}" destId="{03971EB7-605F-4604-ABC4-6AB51B7E9B83}" srcOrd="1" destOrd="0" presId="urn:microsoft.com/office/officeart/2018/2/layout/IconVerticalSolidList"/>
    <dgm:cxn modelId="{18A16521-9D5B-4C9D-9A38-800DC73B4414}" type="presParOf" srcId="{5FC58C40-2C3C-487A-8AC2-8A5612ADD154}" destId="{65295207-688E-43BA-8541-439CB7232A82}" srcOrd="2" destOrd="0" presId="urn:microsoft.com/office/officeart/2018/2/layout/IconVerticalSolidList"/>
    <dgm:cxn modelId="{2C294003-5695-4C7C-A8EA-E154DF570811}" type="presParOf" srcId="{5FC58C40-2C3C-487A-8AC2-8A5612ADD154}" destId="{2B8AADB5-9498-4C13-9DC4-9AFA3928BF9B}" srcOrd="3" destOrd="0" presId="urn:microsoft.com/office/officeart/2018/2/layout/IconVerticalSolidList"/>
    <dgm:cxn modelId="{73F50632-BE77-4AE8-80F8-179AC19441C8}" type="presParOf" srcId="{9DFD84CD-4E91-4FC5-853A-EE048EDDD5E1}" destId="{4B957036-00CA-449A-A48C-FB386C4F9CE8}" srcOrd="1" destOrd="0" presId="urn:microsoft.com/office/officeart/2018/2/layout/IconVerticalSolidList"/>
    <dgm:cxn modelId="{79E86D6F-B4AF-4852-B4BE-0397471868F8}" type="presParOf" srcId="{9DFD84CD-4E91-4FC5-853A-EE048EDDD5E1}" destId="{21575E2F-7F24-4BF6-AC0C-0CD6ED6B0B08}" srcOrd="2" destOrd="0" presId="urn:microsoft.com/office/officeart/2018/2/layout/IconVerticalSolidList"/>
    <dgm:cxn modelId="{557B79FF-9266-4898-9F22-F667289A8348}" type="presParOf" srcId="{21575E2F-7F24-4BF6-AC0C-0CD6ED6B0B08}" destId="{52A1E5EF-7F3A-4B72-BFE7-630EE6E3E174}" srcOrd="0" destOrd="0" presId="urn:microsoft.com/office/officeart/2018/2/layout/IconVerticalSolidList"/>
    <dgm:cxn modelId="{C534DC3D-7B39-47F6-94A7-BE1B4B479DE4}" type="presParOf" srcId="{21575E2F-7F24-4BF6-AC0C-0CD6ED6B0B08}" destId="{84942B06-6E90-4DA2-B4CA-0E50958C8429}" srcOrd="1" destOrd="0" presId="urn:microsoft.com/office/officeart/2018/2/layout/IconVerticalSolidList"/>
    <dgm:cxn modelId="{7BB380E6-72A8-4301-B40E-FC259B4C8BA8}" type="presParOf" srcId="{21575E2F-7F24-4BF6-AC0C-0CD6ED6B0B08}" destId="{9C9FBA40-8998-4512-9F27-4444D36D0ADA}" srcOrd="2" destOrd="0" presId="urn:microsoft.com/office/officeart/2018/2/layout/IconVerticalSolidList"/>
    <dgm:cxn modelId="{411A83AE-AF33-4D8C-9727-22F17DC91E89}" type="presParOf" srcId="{21575E2F-7F24-4BF6-AC0C-0CD6ED6B0B08}" destId="{CCCB6B4D-69DF-4315-AEC1-82E92F487720}" srcOrd="3" destOrd="0" presId="urn:microsoft.com/office/officeart/2018/2/layout/IconVerticalSolidList"/>
    <dgm:cxn modelId="{8F09CAE3-3C65-49CA-890F-9D94571197E8}" type="presParOf" srcId="{9DFD84CD-4E91-4FC5-853A-EE048EDDD5E1}" destId="{DF88644C-FE98-4573-BEA9-635491BF84FF}" srcOrd="3" destOrd="0" presId="urn:microsoft.com/office/officeart/2018/2/layout/IconVerticalSolidList"/>
    <dgm:cxn modelId="{F553F1AB-1A32-45E1-A8C5-39FC41779AC3}" type="presParOf" srcId="{9DFD84CD-4E91-4FC5-853A-EE048EDDD5E1}" destId="{634FE3FD-F021-48E9-8834-6A31AAEE9A21}" srcOrd="4" destOrd="0" presId="urn:microsoft.com/office/officeart/2018/2/layout/IconVerticalSolidList"/>
    <dgm:cxn modelId="{7A6EE68B-7A0A-484C-9C1E-2A7D6C4213FA}" type="presParOf" srcId="{634FE3FD-F021-48E9-8834-6A31AAEE9A21}" destId="{E09AD8E7-7882-475E-A01C-DFE85A6CFFA7}" srcOrd="0" destOrd="0" presId="urn:microsoft.com/office/officeart/2018/2/layout/IconVerticalSolidList"/>
    <dgm:cxn modelId="{3158B4EF-02F6-4434-AEF7-79AB2FF28F79}" type="presParOf" srcId="{634FE3FD-F021-48E9-8834-6A31AAEE9A21}" destId="{F7FECCAD-505C-4739-868B-B05E259E9775}" srcOrd="1" destOrd="0" presId="urn:microsoft.com/office/officeart/2018/2/layout/IconVerticalSolidList"/>
    <dgm:cxn modelId="{198D69A6-F58D-4A80-B24B-19154B9909C7}" type="presParOf" srcId="{634FE3FD-F021-48E9-8834-6A31AAEE9A21}" destId="{DDC92958-4471-4F00-B5E5-DF4D516514A1}" srcOrd="2" destOrd="0" presId="urn:microsoft.com/office/officeart/2018/2/layout/IconVerticalSolidList"/>
    <dgm:cxn modelId="{6D6D8A2E-19AD-4A97-9171-8C4FF1DAFA20}" type="presParOf" srcId="{634FE3FD-F021-48E9-8834-6A31AAEE9A21}" destId="{2A9231BB-4D24-4C7B-AB0E-4F060B537443}" srcOrd="3" destOrd="0" presId="urn:microsoft.com/office/officeart/2018/2/layout/IconVerticalSolidList"/>
    <dgm:cxn modelId="{8E427611-608D-468C-BA99-4CF9FF084875}" type="presParOf" srcId="{634FE3FD-F021-48E9-8834-6A31AAEE9A21}" destId="{099271F1-5324-4BF7-A70D-195E79C8EC0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85C217-EF76-4D05-9285-1CD3B1E513F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9B27041-5DF2-4B05-B21F-71D0874AABA3}">
      <dgm:prSet/>
      <dgm:spPr/>
      <dgm:t>
        <a:bodyPr/>
        <a:lstStyle/>
        <a:p>
          <a:r>
            <a:rPr lang="en-US"/>
            <a:t>The approach presented here for multiple signal classification is very general and of wide application. MUSIC provides asymptotically unbiased estimates of a general set of signal parameters approaching the Cramer-Rao accuracy bound. </a:t>
          </a:r>
        </a:p>
      </dgm:t>
    </dgm:pt>
    <dgm:pt modelId="{71160152-2A15-4DF1-A882-6B584858D9DA}" type="parTrans" cxnId="{65E82F1C-B457-4407-89E8-C549CA3E861C}">
      <dgm:prSet/>
      <dgm:spPr/>
      <dgm:t>
        <a:bodyPr/>
        <a:lstStyle/>
        <a:p>
          <a:endParaRPr lang="en-US"/>
        </a:p>
      </dgm:t>
    </dgm:pt>
    <dgm:pt modelId="{C5C2E895-A8B4-49C6-BE72-24116C96CF3A}" type="sibTrans" cxnId="{65E82F1C-B457-4407-89E8-C549CA3E861C}">
      <dgm:prSet/>
      <dgm:spPr/>
      <dgm:t>
        <a:bodyPr/>
        <a:lstStyle/>
        <a:p>
          <a:endParaRPr lang="en-US"/>
        </a:p>
      </dgm:t>
    </dgm:pt>
    <dgm:pt modelId="{9B2152A2-E324-4BFF-8545-521A5C634E6C}">
      <dgm:prSet/>
      <dgm:spPr/>
      <dgm:t>
        <a:bodyPr/>
        <a:lstStyle/>
        <a:p>
          <a:r>
            <a:rPr lang="en-US"/>
            <a:t>MUSIC models the data as the sum of point source emissions and noise rather than the convolution of an all-pole transfer function driven by a white noise (i.e., autoregressive modeling, maximum entropy) or maximizing a probability under the assumption that the X vector is zero mean, Gaussian (maximum likelihood for Gaussian data). </a:t>
          </a:r>
        </a:p>
      </dgm:t>
    </dgm:pt>
    <dgm:pt modelId="{9442A74A-81B0-4EF0-9452-D74302B54D8C}" type="parTrans" cxnId="{CF7A7333-6303-477F-A1A4-136F1AE0F7A5}">
      <dgm:prSet/>
      <dgm:spPr/>
      <dgm:t>
        <a:bodyPr/>
        <a:lstStyle/>
        <a:p>
          <a:endParaRPr lang="en-US"/>
        </a:p>
      </dgm:t>
    </dgm:pt>
    <dgm:pt modelId="{9C88E705-1B9E-4465-84E9-A3EB811C4AD5}" type="sibTrans" cxnId="{CF7A7333-6303-477F-A1A4-136F1AE0F7A5}">
      <dgm:prSet/>
      <dgm:spPr/>
      <dgm:t>
        <a:bodyPr/>
        <a:lstStyle/>
        <a:p>
          <a:endParaRPr lang="en-US"/>
        </a:p>
      </dgm:t>
    </dgm:pt>
    <dgm:pt modelId="{5EBBD499-3F6C-4D86-BEF1-79AE35E20D9E}">
      <dgm:prSet/>
      <dgm:spPr/>
      <dgm:t>
        <a:bodyPr/>
        <a:lstStyle/>
        <a:p>
          <a:r>
            <a:rPr lang="en-US"/>
            <a:t>As there are no constraints placed on array geometry, this algorithm can be scaled to a variety of array-structure independent problems. Also, with no constraints placed on the statistical model of noise, it can be generalized to various problems with non-AWGN noise processes also.</a:t>
          </a:r>
        </a:p>
      </dgm:t>
    </dgm:pt>
    <dgm:pt modelId="{E324B62E-1868-4299-96DE-7D53F25A2A16}" type="parTrans" cxnId="{44C9202B-456B-46FE-A7B6-CF714DD5020A}">
      <dgm:prSet/>
      <dgm:spPr/>
      <dgm:t>
        <a:bodyPr/>
        <a:lstStyle/>
        <a:p>
          <a:endParaRPr lang="en-US"/>
        </a:p>
      </dgm:t>
    </dgm:pt>
    <dgm:pt modelId="{D9863711-B931-4567-BF1E-F34C385DA3A6}" type="sibTrans" cxnId="{44C9202B-456B-46FE-A7B6-CF714DD5020A}">
      <dgm:prSet/>
      <dgm:spPr/>
      <dgm:t>
        <a:bodyPr/>
        <a:lstStyle/>
        <a:p>
          <a:endParaRPr lang="en-US"/>
        </a:p>
      </dgm:t>
    </dgm:pt>
    <dgm:pt modelId="{34848A59-8233-49AF-A238-51D2EAC04E97}" type="pres">
      <dgm:prSet presAssocID="{DF85C217-EF76-4D05-9285-1CD3B1E513F4}" presName="linear" presStyleCnt="0">
        <dgm:presLayoutVars>
          <dgm:animLvl val="lvl"/>
          <dgm:resizeHandles val="exact"/>
        </dgm:presLayoutVars>
      </dgm:prSet>
      <dgm:spPr/>
    </dgm:pt>
    <dgm:pt modelId="{2820D37C-9F2E-470D-BFE2-2FCCB184C167}" type="pres">
      <dgm:prSet presAssocID="{89B27041-5DF2-4B05-B21F-71D0874AABA3}" presName="parentText" presStyleLbl="node1" presStyleIdx="0" presStyleCnt="3">
        <dgm:presLayoutVars>
          <dgm:chMax val="0"/>
          <dgm:bulletEnabled val="1"/>
        </dgm:presLayoutVars>
      </dgm:prSet>
      <dgm:spPr/>
    </dgm:pt>
    <dgm:pt modelId="{86EA1A85-6111-4975-B220-B66A584F8E3C}" type="pres">
      <dgm:prSet presAssocID="{C5C2E895-A8B4-49C6-BE72-24116C96CF3A}" presName="spacer" presStyleCnt="0"/>
      <dgm:spPr/>
    </dgm:pt>
    <dgm:pt modelId="{8FD0F85F-3B71-485A-8C17-64EAF9F17D94}" type="pres">
      <dgm:prSet presAssocID="{9B2152A2-E324-4BFF-8545-521A5C634E6C}" presName="parentText" presStyleLbl="node1" presStyleIdx="1" presStyleCnt="3">
        <dgm:presLayoutVars>
          <dgm:chMax val="0"/>
          <dgm:bulletEnabled val="1"/>
        </dgm:presLayoutVars>
      </dgm:prSet>
      <dgm:spPr/>
    </dgm:pt>
    <dgm:pt modelId="{2959DBF1-53E8-43D0-9247-9EBA5965A3A5}" type="pres">
      <dgm:prSet presAssocID="{9C88E705-1B9E-4465-84E9-A3EB811C4AD5}" presName="spacer" presStyleCnt="0"/>
      <dgm:spPr/>
    </dgm:pt>
    <dgm:pt modelId="{68A705B8-8BFD-4860-855E-73D5E65CD5D4}" type="pres">
      <dgm:prSet presAssocID="{5EBBD499-3F6C-4D86-BEF1-79AE35E20D9E}" presName="parentText" presStyleLbl="node1" presStyleIdx="2" presStyleCnt="3">
        <dgm:presLayoutVars>
          <dgm:chMax val="0"/>
          <dgm:bulletEnabled val="1"/>
        </dgm:presLayoutVars>
      </dgm:prSet>
      <dgm:spPr/>
    </dgm:pt>
  </dgm:ptLst>
  <dgm:cxnLst>
    <dgm:cxn modelId="{2421B715-C992-4BE9-A98D-AFD8A30F5887}" type="presOf" srcId="{89B27041-5DF2-4B05-B21F-71D0874AABA3}" destId="{2820D37C-9F2E-470D-BFE2-2FCCB184C167}" srcOrd="0" destOrd="0" presId="urn:microsoft.com/office/officeart/2005/8/layout/vList2"/>
    <dgm:cxn modelId="{65E82F1C-B457-4407-89E8-C549CA3E861C}" srcId="{DF85C217-EF76-4D05-9285-1CD3B1E513F4}" destId="{89B27041-5DF2-4B05-B21F-71D0874AABA3}" srcOrd="0" destOrd="0" parTransId="{71160152-2A15-4DF1-A882-6B584858D9DA}" sibTransId="{C5C2E895-A8B4-49C6-BE72-24116C96CF3A}"/>
    <dgm:cxn modelId="{44C9202B-456B-46FE-A7B6-CF714DD5020A}" srcId="{DF85C217-EF76-4D05-9285-1CD3B1E513F4}" destId="{5EBBD499-3F6C-4D86-BEF1-79AE35E20D9E}" srcOrd="2" destOrd="0" parTransId="{E324B62E-1868-4299-96DE-7D53F25A2A16}" sibTransId="{D9863711-B931-4567-BF1E-F34C385DA3A6}"/>
    <dgm:cxn modelId="{CF7A7333-6303-477F-A1A4-136F1AE0F7A5}" srcId="{DF85C217-EF76-4D05-9285-1CD3B1E513F4}" destId="{9B2152A2-E324-4BFF-8545-521A5C634E6C}" srcOrd="1" destOrd="0" parTransId="{9442A74A-81B0-4EF0-9452-D74302B54D8C}" sibTransId="{9C88E705-1B9E-4465-84E9-A3EB811C4AD5}"/>
    <dgm:cxn modelId="{12D150D9-E916-4E0D-A828-765E5457C676}" type="presOf" srcId="{9B2152A2-E324-4BFF-8545-521A5C634E6C}" destId="{8FD0F85F-3B71-485A-8C17-64EAF9F17D94}" srcOrd="0" destOrd="0" presId="urn:microsoft.com/office/officeart/2005/8/layout/vList2"/>
    <dgm:cxn modelId="{41DA7FE3-5706-43F1-9A92-A15C085F9096}" type="presOf" srcId="{5EBBD499-3F6C-4D86-BEF1-79AE35E20D9E}" destId="{68A705B8-8BFD-4860-855E-73D5E65CD5D4}" srcOrd="0" destOrd="0" presId="urn:microsoft.com/office/officeart/2005/8/layout/vList2"/>
    <dgm:cxn modelId="{F1E01DF4-B050-40FA-8BD0-F3B25B1986E2}" type="presOf" srcId="{DF85C217-EF76-4D05-9285-1CD3B1E513F4}" destId="{34848A59-8233-49AF-A238-51D2EAC04E97}" srcOrd="0" destOrd="0" presId="urn:microsoft.com/office/officeart/2005/8/layout/vList2"/>
    <dgm:cxn modelId="{819C43CA-0440-4D6E-9A8F-7FE0ABF39FB3}" type="presParOf" srcId="{34848A59-8233-49AF-A238-51D2EAC04E97}" destId="{2820D37C-9F2E-470D-BFE2-2FCCB184C167}" srcOrd="0" destOrd="0" presId="urn:microsoft.com/office/officeart/2005/8/layout/vList2"/>
    <dgm:cxn modelId="{CD10DC55-E64C-4820-A26D-A05EC08CD68A}" type="presParOf" srcId="{34848A59-8233-49AF-A238-51D2EAC04E97}" destId="{86EA1A85-6111-4975-B220-B66A584F8E3C}" srcOrd="1" destOrd="0" presId="urn:microsoft.com/office/officeart/2005/8/layout/vList2"/>
    <dgm:cxn modelId="{37431A4A-F247-40A9-9BDC-9194163F7BD6}" type="presParOf" srcId="{34848A59-8233-49AF-A238-51D2EAC04E97}" destId="{8FD0F85F-3B71-485A-8C17-64EAF9F17D94}" srcOrd="2" destOrd="0" presId="urn:microsoft.com/office/officeart/2005/8/layout/vList2"/>
    <dgm:cxn modelId="{1A3B05FF-D5E6-460F-A05F-DC5F934877E5}" type="presParOf" srcId="{34848A59-8233-49AF-A238-51D2EAC04E97}" destId="{2959DBF1-53E8-43D0-9247-9EBA5965A3A5}" srcOrd="3" destOrd="0" presId="urn:microsoft.com/office/officeart/2005/8/layout/vList2"/>
    <dgm:cxn modelId="{66B52FE8-6D15-43DB-B9E3-BF97DEA8A50D}" type="presParOf" srcId="{34848A59-8233-49AF-A238-51D2EAC04E97}" destId="{68A705B8-8BFD-4860-855E-73D5E65CD5D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19799-A365-46DA-80FF-FBA4D09A28B6}">
      <dsp:nvSpPr>
        <dsp:cNvPr id="0" name=""/>
        <dsp:cNvSpPr/>
      </dsp:nvSpPr>
      <dsp:spPr>
        <a:xfrm>
          <a:off x="0" y="4799"/>
          <a:ext cx="5886291" cy="14233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9983B-E757-4F5D-8056-6BAD9AE24800}">
      <dsp:nvSpPr>
        <dsp:cNvPr id="0" name=""/>
        <dsp:cNvSpPr/>
      </dsp:nvSpPr>
      <dsp:spPr>
        <a:xfrm>
          <a:off x="430578" y="325064"/>
          <a:ext cx="783634" cy="7828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9D6C5C-5535-425B-BFB4-62C62AF0A060}">
      <dsp:nvSpPr>
        <dsp:cNvPr id="0" name=""/>
        <dsp:cNvSpPr/>
      </dsp:nvSpPr>
      <dsp:spPr>
        <a:xfrm>
          <a:off x="1644791" y="4799"/>
          <a:ext cx="4110692" cy="1424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790" tIns="150790" rIns="150790" bIns="150790" numCol="1" spcCol="1270" anchor="ctr" anchorCtr="0">
          <a:noAutofit/>
        </a:bodyPr>
        <a:lstStyle/>
        <a:p>
          <a:pPr marL="0" lvl="0" indent="0" algn="l" defTabSz="622300">
            <a:lnSpc>
              <a:spcPct val="100000"/>
            </a:lnSpc>
            <a:spcBef>
              <a:spcPct val="0"/>
            </a:spcBef>
            <a:spcAft>
              <a:spcPct val="35000"/>
            </a:spcAft>
            <a:buNone/>
          </a:pPr>
          <a:r>
            <a:rPr lang="en-US" sz="1400" kern="1200" dirty="0"/>
            <a:t>Processing the signals received on an array of sensors for the location of the source is of great interest considering the general physical signal phenomena. </a:t>
          </a:r>
        </a:p>
      </dsp:txBody>
      <dsp:txXfrm>
        <a:off x="1644791" y="4799"/>
        <a:ext cx="4110692" cy="1424790"/>
      </dsp:txXfrm>
    </dsp:sp>
    <dsp:sp modelId="{50843FB1-6594-49E7-852C-2E67642BE40F}">
      <dsp:nvSpPr>
        <dsp:cNvPr id="0" name=""/>
        <dsp:cNvSpPr/>
      </dsp:nvSpPr>
      <dsp:spPr>
        <a:xfrm>
          <a:off x="0" y="1746210"/>
          <a:ext cx="5886291" cy="14233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5DE84-BDF4-4BE4-AC2D-8A4B8BAD69A6}">
      <dsp:nvSpPr>
        <dsp:cNvPr id="0" name=""/>
        <dsp:cNvSpPr/>
      </dsp:nvSpPr>
      <dsp:spPr>
        <a:xfrm>
          <a:off x="430578" y="2066475"/>
          <a:ext cx="783634" cy="7828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D8E34A-9FC2-4893-A7F7-63249BB34A82}">
      <dsp:nvSpPr>
        <dsp:cNvPr id="0" name=""/>
        <dsp:cNvSpPr/>
      </dsp:nvSpPr>
      <dsp:spPr>
        <a:xfrm>
          <a:off x="1644791" y="1746210"/>
          <a:ext cx="4110692" cy="1424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790" tIns="150790" rIns="150790" bIns="150790" numCol="1" spcCol="1270" anchor="ctr" anchorCtr="0">
          <a:noAutofit/>
        </a:bodyPr>
        <a:lstStyle/>
        <a:p>
          <a:pPr marL="0" lvl="0" indent="0" algn="l" defTabSz="622300">
            <a:lnSpc>
              <a:spcPct val="100000"/>
            </a:lnSpc>
            <a:spcBef>
              <a:spcPct val="0"/>
            </a:spcBef>
            <a:spcAft>
              <a:spcPct val="35000"/>
            </a:spcAft>
            <a:buNone/>
          </a:pPr>
          <a:r>
            <a:rPr lang="en-US" sz="1400" kern="1200"/>
            <a:t>The general problem considers sensors with arbitrary locations and arbitrary directional characteristics (gain/phase/polarization) in a noise environment of arbitrary covariance matrix. </a:t>
          </a:r>
          <a:endParaRPr lang="en-US" sz="1400" kern="1200" dirty="0"/>
        </a:p>
      </dsp:txBody>
      <dsp:txXfrm>
        <a:off x="1644791" y="1746210"/>
        <a:ext cx="4110692" cy="1424790"/>
      </dsp:txXfrm>
    </dsp:sp>
    <dsp:sp modelId="{49298228-F97E-48D2-A434-39313BD9F729}">
      <dsp:nvSpPr>
        <dsp:cNvPr id="0" name=""/>
        <dsp:cNvSpPr/>
      </dsp:nvSpPr>
      <dsp:spPr>
        <a:xfrm>
          <a:off x="0" y="3487620"/>
          <a:ext cx="5886291" cy="14233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51A16-F268-4818-841B-446130394083}">
      <dsp:nvSpPr>
        <dsp:cNvPr id="0" name=""/>
        <dsp:cNvSpPr/>
      </dsp:nvSpPr>
      <dsp:spPr>
        <a:xfrm>
          <a:off x="430999" y="3807885"/>
          <a:ext cx="783634" cy="7828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68468A-CA50-4800-A5CA-E46AAB3B06A1}">
      <dsp:nvSpPr>
        <dsp:cNvPr id="0" name=""/>
        <dsp:cNvSpPr/>
      </dsp:nvSpPr>
      <dsp:spPr>
        <a:xfrm>
          <a:off x="1645633" y="3487620"/>
          <a:ext cx="4110692" cy="1424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790" tIns="150790" rIns="150790" bIns="150790" numCol="1" spcCol="1270" anchor="ctr" anchorCtr="0">
          <a:noAutofit/>
        </a:bodyPr>
        <a:lstStyle/>
        <a:p>
          <a:pPr marL="0" lvl="0" indent="0" algn="l" defTabSz="622300">
            <a:lnSpc>
              <a:spcPct val="100000"/>
            </a:lnSpc>
            <a:spcBef>
              <a:spcPct val="0"/>
            </a:spcBef>
            <a:spcAft>
              <a:spcPct val="35000"/>
            </a:spcAft>
            <a:buNone/>
          </a:pPr>
          <a:r>
            <a:rPr lang="en-US" sz="1400" kern="1200"/>
            <a:t>The term Multiple signal classification (MUSIC) is used to describe experimental and theoretical techniques involved in determining the parameters of multiple wavefronts arriving at sensor array from measurements made on the signals received at the array elements.</a:t>
          </a:r>
        </a:p>
      </dsp:txBody>
      <dsp:txXfrm>
        <a:off x="1645633" y="3487620"/>
        <a:ext cx="4110692" cy="14247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F7C85-68DB-4B3A-B999-E643EFC09437}">
      <dsp:nvSpPr>
        <dsp:cNvPr id="0" name=""/>
        <dsp:cNvSpPr/>
      </dsp:nvSpPr>
      <dsp:spPr>
        <a:xfrm>
          <a:off x="0" y="445"/>
          <a:ext cx="10131425" cy="10423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971EB7-605F-4604-ABC4-6AB51B7E9B83}">
      <dsp:nvSpPr>
        <dsp:cNvPr id="0" name=""/>
        <dsp:cNvSpPr/>
      </dsp:nvSpPr>
      <dsp:spPr>
        <a:xfrm>
          <a:off x="315312" y="234975"/>
          <a:ext cx="573295" cy="5732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8AADB5-9498-4C13-9DC4-9AFA3928BF9B}">
      <dsp:nvSpPr>
        <dsp:cNvPr id="0" name=""/>
        <dsp:cNvSpPr/>
      </dsp:nvSpPr>
      <dsp:spPr>
        <a:xfrm>
          <a:off x="1203919" y="445"/>
          <a:ext cx="8927505" cy="1042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16" tIns="110316" rIns="110316" bIns="110316"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bg1"/>
              </a:solidFill>
            </a:rPr>
            <a:t>From previous analysis, we obtain the rank of APA∗ = D. Thus, we can conclude that </a:t>
          </a:r>
          <a:r>
            <a:rPr lang="en-US" sz="1500" kern="1200" dirty="0" err="1">
              <a:solidFill>
                <a:schemeClr val="bg1"/>
              </a:solidFill>
            </a:rPr>
            <a:t>λ</a:t>
          </a:r>
          <a:r>
            <a:rPr lang="en-US" sz="1500" kern="1200" baseline="-25000" dirty="0" err="1">
              <a:solidFill>
                <a:schemeClr val="bg1"/>
              </a:solidFill>
            </a:rPr>
            <a:t>min</a:t>
          </a:r>
          <a:r>
            <a:rPr lang="en-US" sz="1500" kern="1200" dirty="0">
              <a:solidFill>
                <a:schemeClr val="bg1"/>
              </a:solidFill>
            </a:rPr>
            <a:t> occurs N = M − D times in the eigen values. This is true because the eigen values of S and S − λ</a:t>
          </a:r>
          <a:r>
            <a:rPr lang="en-US" sz="1500" kern="1200" baseline="-25000" dirty="0">
              <a:solidFill>
                <a:schemeClr val="bg1"/>
              </a:solidFill>
            </a:rPr>
            <a:t>min</a:t>
          </a:r>
          <a:r>
            <a:rPr lang="en-US" sz="1500" kern="1200" dirty="0">
              <a:solidFill>
                <a:schemeClr val="bg1"/>
              </a:solidFill>
            </a:rPr>
            <a:t>S</a:t>
          </a:r>
          <a:r>
            <a:rPr lang="en-US" sz="1500" kern="1200" baseline="-25000" dirty="0">
              <a:solidFill>
                <a:schemeClr val="bg1"/>
              </a:solidFill>
            </a:rPr>
            <a:t>0</a:t>
          </a:r>
          <a:r>
            <a:rPr lang="en-US" sz="1500" kern="1200" dirty="0">
              <a:solidFill>
                <a:schemeClr val="bg1"/>
              </a:solidFill>
            </a:rPr>
            <a:t> = APA∗ differ by </a:t>
          </a:r>
          <a:r>
            <a:rPr lang="en-US" sz="1500" kern="1200" dirty="0" err="1">
              <a:solidFill>
                <a:schemeClr val="bg1"/>
              </a:solidFill>
            </a:rPr>
            <a:t>λ</a:t>
          </a:r>
          <a:r>
            <a:rPr lang="en-US" sz="1500" kern="1200" baseline="-25000" dirty="0" err="1">
              <a:solidFill>
                <a:schemeClr val="bg1"/>
              </a:solidFill>
            </a:rPr>
            <a:t>min</a:t>
          </a:r>
          <a:r>
            <a:rPr lang="en-US" sz="1500" kern="1200" dirty="0">
              <a:solidFill>
                <a:schemeClr val="bg1"/>
              </a:solidFill>
            </a:rPr>
            <a:t> always. </a:t>
          </a:r>
        </a:p>
      </dsp:txBody>
      <dsp:txXfrm>
        <a:off x="1203919" y="445"/>
        <a:ext cx="8927505" cy="1042354"/>
      </dsp:txXfrm>
    </dsp:sp>
    <dsp:sp modelId="{52A1E5EF-7F3A-4B72-BFE7-630EE6E3E174}">
      <dsp:nvSpPr>
        <dsp:cNvPr id="0" name=""/>
        <dsp:cNvSpPr/>
      </dsp:nvSpPr>
      <dsp:spPr>
        <a:xfrm>
          <a:off x="0" y="1303389"/>
          <a:ext cx="10131425" cy="10423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42B06-6E90-4DA2-B4CA-0E50958C8429}">
      <dsp:nvSpPr>
        <dsp:cNvPr id="0" name=""/>
        <dsp:cNvSpPr/>
      </dsp:nvSpPr>
      <dsp:spPr>
        <a:xfrm>
          <a:off x="315312" y="1537918"/>
          <a:ext cx="573295" cy="5732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CB6B4D-69DF-4315-AEC1-82E92F487720}">
      <dsp:nvSpPr>
        <dsp:cNvPr id="0" name=""/>
        <dsp:cNvSpPr/>
      </dsp:nvSpPr>
      <dsp:spPr>
        <a:xfrm>
          <a:off x="1203919" y="1303389"/>
          <a:ext cx="8927505" cy="1042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16" tIns="110316" rIns="110316" bIns="110316"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bg1"/>
              </a:solidFill>
            </a:rPr>
            <a:t>Since the minimum eigen value of APA∗ is 0, </a:t>
          </a:r>
          <a:r>
            <a:rPr lang="en-US" sz="1500" kern="1200" dirty="0" err="1">
              <a:solidFill>
                <a:schemeClr val="bg1"/>
              </a:solidFill>
            </a:rPr>
            <a:t>λ</a:t>
          </a:r>
          <a:r>
            <a:rPr lang="en-US" sz="1500" kern="1200" baseline="-25000" dirty="0" err="1">
              <a:solidFill>
                <a:schemeClr val="bg1"/>
              </a:solidFill>
            </a:rPr>
            <a:t>min</a:t>
          </a:r>
          <a:r>
            <a:rPr lang="en-US" sz="1500" kern="1200" dirty="0">
              <a:solidFill>
                <a:schemeClr val="bg1"/>
              </a:solidFill>
            </a:rPr>
            <a:t> must repeat N times, which corresponds to the noise subspace. Therefore, the number of incident signals can be estimated as</a:t>
          </a:r>
        </a:p>
        <a:p>
          <a:pPr marL="0" lvl="0" indent="0" algn="ctr" defTabSz="666750">
            <a:lnSpc>
              <a:spcPct val="100000"/>
            </a:lnSpc>
            <a:spcBef>
              <a:spcPct val="0"/>
            </a:spcBef>
            <a:spcAft>
              <a:spcPct val="35000"/>
            </a:spcAft>
            <a:buNone/>
          </a:pPr>
          <a:r>
            <a:rPr lang="en-US" sz="1500" b="1" kern="1200" dirty="0">
              <a:solidFill>
                <a:schemeClr val="bg1"/>
              </a:solidFill>
            </a:rPr>
            <a:t>Dˆ = M − Nˆ </a:t>
          </a:r>
          <a:r>
            <a:rPr lang="en-US" sz="1500" kern="1200" dirty="0">
              <a:solidFill>
                <a:schemeClr val="bg1"/>
              </a:solidFill>
            </a:rPr>
            <a:t> </a:t>
          </a:r>
        </a:p>
      </dsp:txBody>
      <dsp:txXfrm>
        <a:off x="1203919" y="1303389"/>
        <a:ext cx="8927505" cy="1042354"/>
      </dsp:txXfrm>
    </dsp:sp>
    <dsp:sp modelId="{E09AD8E7-7882-475E-A01C-DFE85A6CFFA7}">
      <dsp:nvSpPr>
        <dsp:cNvPr id="0" name=""/>
        <dsp:cNvSpPr/>
      </dsp:nvSpPr>
      <dsp:spPr>
        <a:xfrm>
          <a:off x="0" y="2606778"/>
          <a:ext cx="10131425" cy="10423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FECCAD-505C-4739-868B-B05E259E9775}">
      <dsp:nvSpPr>
        <dsp:cNvPr id="0" name=""/>
        <dsp:cNvSpPr/>
      </dsp:nvSpPr>
      <dsp:spPr>
        <a:xfrm>
          <a:off x="315312" y="2840862"/>
          <a:ext cx="573295" cy="5732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9231BB-4D24-4C7B-AB0E-4F060B537443}">
      <dsp:nvSpPr>
        <dsp:cNvPr id="0" name=""/>
        <dsp:cNvSpPr/>
      </dsp:nvSpPr>
      <dsp:spPr>
        <a:xfrm>
          <a:off x="1203919" y="2606332"/>
          <a:ext cx="4559141" cy="1042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16" tIns="110316" rIns="110316" bIns="110316" numCol="1" spcCol="1270" anchor="ctr" anchorCtr="0">
          <a:noAutofit/>
        </a:bodyPr>
        <a:lstStyle/>
        <a:p>
          <a:pPr marL="0" lvl="0" indent="0" algn="l" defTabSz="666750">
            <a:lnSpc>
              <a:spcPct val="100000"/>
            </a:lnSpc>
            <a:spcBef>
              <a:spcPct val="0"/>
            </a:spcBef>
            <a:spcAft>
              <a:spcPct val="35000"/>
            </a:spcAft>
            <a:buNone/>
          </a:pPr>
          <a:r>
            <a:rPr lang="en-US" sz="1500" kern="1200" dirty="0"/>
            <a:t> </a:t>
          </a:r>
        </a:p>
      </dsp:txBody>
      <dsp:txXfrm>
        <a:off x="1203919" y="2606332"/>
        <a:ext cx="4559141" cy="1042354"/>
      </dsp:txXfrm>
    </dsp:sp>
    <dsp:sp modelId="{099271F1-5324-4BF7-A70D-195E79C8EC03}">
      <dsp:nvSpPr>
        <dsp:cNvPr id="0" name=""/>
        <dsp:cNvSpPr/>
      </dsp:nvSpPr>
      <dsp:spPr>
        <a:xfrm>
          <a:off x="1247046" y="2578345"/>
          <a:ext cx="4368363" cy="1042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16" tIns="110316" rIns="110316" bIns="110316"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bg1"/>
              </a:solidFill>
            </a:rPr>
            <a:t>Here, Nˆ is the multiplicity of </a:t>
          </a:r>
          <a:r>
            <a:rPr lang="en-US" sz="1500" kern="1200" dirty="0" err="1">
              <a:solidFill>
                <a:schemeClr val="bg1"/>
              </a:solidFill>
            </a:rPr>
            <a:t>λ</a:t>
          </a:r>
          <a:r>
            <a:rPr lang="en-US" sz="1500" kern="1200" baseline="-25000" dirty="0" err="1">
              <a:solidFill>
                <a:schemeClr val="bg1"/>
              </a:solidFill>
            </a:rPr>
            <a:t>min</a:t>
          </a:r>
          <a:r>
            <a:rPr lang="en-US" sz="1500" kern="1200" dirty="0">
              <a:solidFill>
                <a:schemeClr val="bg1"/>
              </a:solidFill>
            </a:rPr>
            <a:t>(S, S</a:t>
          </a:r>
          <a:r>
            <a:rPr lang="en-US" sz="1500" kern="1200" baseline="-25000" dirty="0">
              <a:solidFill>
                <a:schemeClr val="bg1"/>
              </a:solidFill>
            </a:rPr>
            <a:t>0</a:t>
          </a:r>
          <a:r>
            <a:rPr lang="en-US" sz="1500" kern="1200" dirty="0">
              <a:solidFill>
                <a:schemeClr val="bg1"/>
              </a:solidFill>
            </a:rPr>
            <a:t>).</a:t>
          </a:r>
        </a:p>
      </dsp:txBody>
      <dsp:txXfrm>
        <a:off x="1247046" y="2578345"/>
        <a:ext cx="4368363" cy="10423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0D37C-9F2E-470D-BFE2-2FCCB184C167}">
      <dsp:nvSpPr>
        <dsp:cNvPr id="0" name=""/>
        <dsp:cNvSpPr/>
      </dsp:nvSpPr>
      <dsp:spPr>
        <a:xfrm>
          <a:off x="0" y="143085"/>
          <a:ext cx="6545199" cy="1478697"/>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approach presented here for multiple signal classification is very general and of wide application. MUSIC provides asymptotically unbiased estimates of a general set of signal parameters approaching the Cramer-Rao accuracy bound. </a:t>
          </a:r>
        </a:p>
      </dsp:txBody>
      <dsp:txXfrm>
        <a:off x="72184" y="215269"/>
        <a:ext cx="6400831" cy="1334329"/>
      </dsp:txXfrm>
    </dsp:sp>
    <dsp:sp modelId="{8FD0F85F-3B71-485A-8C17-64EAF9F17D94}">
      <dsp:nvSpPr>
        <dsp:cNvPr id="0" name=""/>
        <dsp:cNvSpPr/>
      </dsp:nvSpPr>
      <dsp:spPr>
        <a:xfrm>
          <a:off x="0" y="1670742"/>
          <a:ext cx="6545199" cy="1478697"/>
        </a:xfrm>
        <a:prstGeom prst="roundRect">
          <a:avLst/>
        </a:prstGeom>
        <a:gradFill rotWithShape="0">
          <a:gsLst>
            <a:gs pos="0">
              <a:schemeClr val="accent2">
                <a:hueOff val="-1555074"/>
                <a:satOff val="-8227"/>
                <a:lumOff val="-3137"/>
                <a:alphaOff val="0"/>
                <a:tint val="98000"/>
                <a:lumMod val="100000"/>
              </a:schemeClr>
            </a:gs>
            <a:gs pos="100000">
              <a:schemeClr val="accent2">
                <a:hueOff val="-1555074"/>
                <a:satOff val="-8227"/>
                <a:lumOff val="-3137"/>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MUSIC models the data as the sum of point source emissions and noise rather than the convolution of an all-pole transfer function driven by a white noise (i.e., autoregressive modeling, maximum entropy) or maximizing a probability under the assumption that the X vector is zero mean, Gaussian (maximum likelihood for Gaussian data). </a:t>
          </a:r>
        </a:p>
      </dsp:txBody>
      <dsp:txXfrm>
        <a:off x="72184" y="1742926"/>
        <a:ext cx="6400831" cy="1334329"/>
      </dsp:txXfrm>
    </dsp:sp>
    <dsp:sp modelId="{68A705B8-8BFD-4860-855E-73D5E65CD5D4}">
      <dsp:nvSpPr>
        <dsp:cNvPr id="0" name=""/>
        <dsp:cNvSpPr/>
      </dsp:nvSpPr>
      <dsp:spPr>
        <a:xfrm>
          <a:off x="0" y="3198399"/>
          <a:ext cx="6545199" cy="1478697"/>
        </a:xfrm>
        <a:prstGeom prst="roundRect">
          <a:avLst/>
        </a:prstGeom>
        <a:gradFill rotWithShape="0">
          <a:gsLst>
            <a:gs pos="0">
              <a:schemeClr val="accent2">
                <a:hueOff val="-3110148"/>
                <a:satOff val="-16453"/>
                <a:lumOff val="-6274"/>
                <a:alphaOff val="0"/>
                <a:tint val="98000"/>
                <a:lumMod val="100000"/>
              </a:schemeClr>
            </a:gs>
            <a:gs pos="100000">
              <a:schemeClr val="accent2">
                <a:hueOff val="-3110148"/>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As there are no constraints placed on array geometry, this algorithm can be scaled to a variety of array-structure independent problems. Also, with no constraints placed on the statistical model of noise, it can be generalized to various problems with non-AWGN noise processes also.</a:t>
          </a:r>
        </a:p>
      </dsp:txBody>
      <dsp:txXfrm>
        <a:off x="72184" y="3270583"/>
        <a:ext cx="6400831" cy="133432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udio sound board">
            <a:extLst>
              <a:ext uri="{FF2B5EF4-FFF2-40B4-BE49-F238E27FC236}">
                <a16:creationId xmlns:a16="http://schemas.microsoft.com/office/drawing/2014/main" id="{D83E9259-C8B4-4C65-ACD8-747CCDC336E4}"/>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1AF50180-6FD2-4A37-B6F7-7AD5BEF6BE28}"/>
              </a:ext>
            </a:extLst>
          </p:cNvPr>
          <p:cNvSpPr>
            <a:spLocks noGrp="1"/>
          </p:cNvSpPr>
          <p:nvPr>
            <p:ph type="ctrTitle"/>
          </p:nvPr>
        </p:nvSpPr>
        <p:spPr>
          <a:xfrm>
            <a:off x="3962399" y="1964267"/>
            <a:ext cx="7197726" cy="2421464"/>
          </a:xfrm>
        </p:spPr>
        <p:txBody>
          <a:bodyPr>
            <a:normAutofit/>
          </a:bodyPr>
          <a:lstStyle/>
          <a:p>
            <a:r>
              <a:rPr lang="en-US" dirty="0"/>
              <a:t>MUSIC Algorithm for DOA Estimation of Multiple Sources</a:t>
            </a:r>
          </a:p>
        </p:txBody>
      </p:sp>
      <p:sp>
        <p:nvSpPr>
          <p:cNvPr id="3" name="Subtitle 2">
            <a:extLst>
              <a:ext uri="{FF2B5EF4-FFF2-40B4-BE49-F238E27FC236}">
                <a16:creationId xmlns:a16="http://schemas.microsoft.com/office/drawing/2014/main" id="{3EE44043-721E-407C-A552-1747FC9CB4FB}"/>
              </a:ext>
            </a:extLst>
          </p:cNvPr>
          <p:cNvSpPr>
            <a:spLocks noGrp="1"/>
          </p:cNvSpPr>
          <p:nvPr>
            <p:ph type="subTitle" idx="1"/>
          </p:nvPr>
        </p:nvSpPr>
        <p:spPr>
          <a:xfrm>
            <a:off x="3962399" y="4385732"/>
            <a:ext cx="7197726" cy="1405467"/>
          </a:xfrm>
        </p:spPr>
        <p:txBody>
          <a:bodyPr>
            <a:normAutofit/>
          </a:bodyPr>
          <a:lstStyle/>
          <a:p>
            <a:r>
              <a:rPr lang="en-US" dirty="0" err="1"/>
              <a:t>Sdet</a:t>
            </a:r>
            <a:r>
              <a:rPr lang="en-US" dirty="0"/>
              <a:t> project presentation</a:t>
            </a:r>
          </a:p>
          <a:p>
            <a:r>
              <a:rPr lang="en-US" dirty="0"/>
              <a:t>Sasanka grs - 2019112017</a:t>
            </a:r>
          </a:p>
        </p:txBody>
      </p:sp>
    </p:spTree>
    <p:extLst>
      <p:ext uri="{BB962C8B-B14F-4D97-AF65-F5344CB8AC3E}">
        <p14:creationId xmlns:p14="http://schemas.microsoft.com/office/powerpoint/2010/main" val="104627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15CA-8B91-4D37-A388-1A640D5B91A6}"/>
              </a:ext>
            </a:extLst>
          </p:cNvPr>
          <p:cNvSpPr>
            <a:spLocks noGrp="1"/>
          </p:cNvSpPr>
          <p:nvPr>
            <p:ph type="title"/>
          </p:nvPr>
        </p:nvSpPr>
        <p:spPr/>
        <p:txBody>
          <a:bodyPr/>
          <a:lstStyle/>
          <a:p>
            <a:r>
              <a:rPr lang="en-US" dirty="0"/>
              <a:t>Obtaining P</a:t>
            </a:r>
            <a:r>
              <a:rPr lang="en-US" baseline="-25000" dirty="0"/>
              <a:t>MU</a:t>
            </a:r>
            <a:r>
              <a:rPr lang="en-US" dirty="0"/>
              <a:t>(</a:t>
            </a:r>
            <a:r>
              <a:rPr lang="el-GR" dirty="0">
                <a:latin typeface="Arial" panose="020B0604020202020204" pitchFamily="34" charset="0"/>
                <a:cs typeface="Arial" panose="020B0604020202020204" pitchFamily="34" charset="0"/>
              </a:rPr>
              <a:t>θ</a:t>
            </a:r>
            <a:r>
              <a:rPr lang="en-US" dirty="0"/>
              <a:t>) vs </a:t>
            </a:r>
            <a:r>
              <a:rPr lang="el-GR" dirty="0">
                <a:latin typeface="Arial" panose="020B0604020202020204" pitchFamily="34" charset="0"/>
                <a:cs typeface="Arial" panose="020B0604020202020204" pitchFamily="34" charset="0"/>
              </a:rPr>
              <a:t>θ</a:t>
            </a:r>
            <a:endParaRPr lang="en-US" dirty="0"/>
          </a:p>
        </p:txBody>
      </p:sp>
      <p:sp>
        <p:nvSpPr>
          <p:cNvPr id="3" name="Content Placeholder 2">
            <a:extLst>
              <a:ext uri="{FF2B5EF4-FFF2-40B4-BE49-F238E27FC236}">
                <a16:creationId xmlns:a16="http://schemas.microsoft.com/office/drawing/2014/main" id="{90793DF5-7648-49AC-A14A-9FFC0B275F9F}"/>
              </a:ext>
            </a:extLst>
          </p:cNvPr>
          <p:cNvSpPr>
            <a:spLocks noGrp="1"/>
          </p:cNvSpPr>
          <p:nvPr>
            <p:ph idx="1"/>
          </p:nvPr>
        </p:nvSpPr>
        <p:spPr/>
        <p:txBody>
          <a:bodyPr/>
          <a:lstStyle/>
          <a:p>
            <a:r>
              <a:rPr lang="en-US" dirty="0"/>
              <a:t>Assuming E</a:t>
            </a:r>
            <a:r>
              <a:rPr lang="en-US" baseline="-25000" dirty="0"/>
              <a:t>N</a:t>
            </a:r>
            <a:r>
              <a:rPr lang="en-US" dirty="0"/>
              <a:t> denotes the N noise eigen vectors, we can obtain the normal Euclidean distance of the vector a(θ) from EN to be d</a:t>
            </a:r>
            <a:r>
              <a:rPr lang="en-US" baseline="30000" dirty="0"/>
              <a:t>2</a:t>
            </a:r>
            <a:r>
              <a:rPr lang="en-US" dirty="0"/>
              <a:t> = a∗(θ)</a:t>
            </a:r>
            <a:r>
              <a:rPr lang="en-US" dirty="0" err="1"/>
              <a:t>E</a:t>
            </a:r>
            <a:r>
              <a:rPr lang="en-US" baseline="-25000" dirty="0" err="1"/>
              <a:t>N</a:t>
            </a:r>
            <a:r>
              <a:rPr lang="en-US" dirty="0" err="1"/>
              <a:t>E</a:t>
            </a:r>
            <a:r>
              <a:rPr lang="en-US" baseline="-25000" dirty="0" err="1"/>
              <a:t>N</a:t>
            </a:r>
            <a:r>
              <a:rPr lang="en-US" dirty="0" err="1"/>
              <a:t>∗a</a:t>
            </a:r>
            <a:r>
              <a:rPr lang="en-US" dirty="0"/>
              <a:t>(θ). </a:t>
            </a:r>
          </a:p>
          <a:p>
            <a:r>
              <a:rPr lang="en-US" dirty="0"/>
              <a:t>We use the inverse of this to obtain </a:t>
            </a:r>
          </a:p>
          <a:p>
            <a:pPr marL="0" indent="0" algn="ctr">
              <a:buNone/>
            </a:pPr>
            <a:r>
              <a:rPr lang="en-US" dirty="0"/>
              <a:t>P</a:t>
            </a:r>
            <a:r>
              <a:rPr lang="en-US" baseline="-25000" dirty="0"/>
              <a:t>MU</a:t>
            </a:r>
            <a:r>
              <a:rPr lang="en-US" dirty="0"/>
              <a:t> (θ) = 1/a∗(θ)E</a:t>
            </a:r>
            <a:r>
              <a:rPr lang="en-US" baseline="-25000" dirty="0"/>
              <a:t>N</a:t>
            </a:r>
            <a:r>
              <a:rPr lang="en-US" dirty="0"/>
              <a:t> </a:t>
            </a:r>
            <a:r>
              <a:rPr lang="en-US" dirty="0" err="1"/>
              <a:t>E</a:t>
            </a:r>
            <a:r>
              <a:rPr lang="en-US" baseline="-25000" dirty="0" err="1"/>
              <a:t>N</a:t>
            </a:r>
            <a:r>
              <a:rPr lang="en-US" dirty="0" err="1"/>
              <a:t>∗a</a:t>
            </a:r>
            <a:r>
              <a:rPr lang="en-US" dirty="0"/>
              <a:t>(θ) </a:t>
            </a:r>
          </a:p>
          <a:p>
            <a:r>
              <a:rPr lang="en-US" dirty="0"/>
              <a:t>We can see that this is an asymptotically unbiased estimator, even for multiple incident wavefronts.</a:t>
            </a:r>
          </a:p>
        </p:txBody>
      </p:sp>
    </p:spTree>
    <p:extLst>
      <p:ext uri="{BB962C8B-B14F-4D97-AF65-F5344CB8AC3E}">
        <p14:creationId xmlns:p14="http://schemas.microsoft.com/office/powerpoint/2010/main" val="264112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C826-5DA7-4DA6-82D1-79AFA71E1B27}"/>
              </a:ext>
            </a:extLst>
          </p:cNvPr>
          <p:cNvSpPr>
            <a:spLocks noGrp="1"/>
          </p:cNvSpPr>
          <p:nvPr>
            <p:ph type="title"/>
          </p:nvPr>
        </p:nvSpPr>
        <p:spPr/>
        <p:txBody>
          <a:bodyPr/>
          <a:lstStyle/>
          <a:p>
            <a:r>
              <a:rPr lang="en-US" dirty="0"/>
              <a:t>Peak picking and </a:t>
            </a:r>
            <a:r>
              <a:rPr lang="en-US" dirty="0" err="1"/>
              <a:t>doa</a:t>
            </a:r>
            <a:r>
              <a:rPr lang="en-US" dirty="0"/>
              <a:t> estimation</a:t>
            </a:r>
          </a:p>
        </p:txBody>
      </p:sp>
      <p:sp>
        <p:nvSpPr>
          <p:cNvPr id="3" name="Content Placeholder 2">
            <a:extLst>
              <a:ext uri="{FF2B5EF4-FFF2-40B4-BE49-F238E27FC236}">
                <a16:creationId xmlns:a16="http://schemas.microsoft.com/office/drawing/2014/main" id="{9384BAB7-3B75-4ACB-A182-8AAE394A08C0}"/>
              </a:ext>
            </a:extLst>
          </p:cNvPr>
          <p:cNvSpPr>
            <a:spLocks noGrp="1"/>
          </p:cNvSpPr>
          <p:nvPr>
            <p:ph idx="1"/>
          </p:nvPr>
        </p:nvSpPr>
        <p:spPr>
          <a:xfrm>
            <a:off x="685801" y="1255659"/>
            <a:ext cx="10131425" cy="3649133"/>
          </a:xfrm>
        </p:spPr>
        <p:txBody>
          <a:bodyPr/>
          <a:lstStyle/>
          <a:p>
            <a:r>
              <a:rPr lang="en-US" dirty="0"/>
              <a:t>The final step involves the estimation of the direction of arrival (DOA) using the P</a:t>
            </a:r>
            <a:r>
              <a:rPr lang="en-US" baseline="-25000" dirty="0"/>
              <a:t>MU</a:t>
            </a:r>
            <a:r>
              <a:rPr lang="en-US" dirty="0"/>
              <a:t> (θ) matrix. The estimate is the choice of θ for which the P</a:t>
            </a:r>
            <a:r>
              <a:rPr lang="en-US" baseline="-25000" dirty="0"/>
              <a:t>MU</a:t>
            </a:r>
            <a:r>
              <a:rPr lang="en-US" dirty="0"/>
              <a:t> (θ) function is maximized. It can be mathematically represented as</a:t>
            </a:r>
          </a:p>
        </p:txBody>
      </p:sp>
      <p:pic>
        <p:nvPicPr>
          <p:cNvPr id="7" name="Picture 6">
            <a:extLst>
              <a:ext uri="{FF2B5EF4-FFF2-40B4-BE49-F238E27FC236}">
                <a16:creationId xmlns:a16="http://schemas.microsoft.com/office/drawing/2014/main" id="{A9B36327-2BFF-40E0-9428-CD63897BD7FC}"/>
              </a:ext>
            </a:extLst>
          </p:cNvPr>
          <p:cNvPicPr>
            <a:picLocks noChangeAspect="1"/>
          </p:cNvPicPr>
          <p:nvPr/>
        </p:nvPicPr>
        <p:blipFill>
          <a:blip r:embed="rId2"/>
          <a:stretch>
            <a:fillRect/>
          </a:stretch>
        </p:blipFill>
        <p:spPr>
          <a:xfrm>
            <a:off x="3203575" y="4563028"/>
            <a:ext cx="5095875" cy="1228172"/>
          </a:xfrm>
          <a:prstGeom prst="rect">
            <a:avLst/>
          </a:prstGeom>
        </p:spPr>
      </p:pic>
    </p:spTree>
    <p:extLst>
      <p:ext uri="{BB962C8B-B14F-4D97-AF65-F5344CB8AC3E}">
        <p14:creationId xmlns:p14="http://schemas.microsoft.com/office/powerpoint/2010/main" val="2878496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70B8-7C84-4F9B-8C59-67DE931F1D11}"/>
              </a:ext>
            </a:extLst>
          </p:cNvPr>
          <p:cNvSpPr>
            <a:spLocks noGrp="1"/>
          </p:cNvSpPr>
          <p:nvPr>
            <p:ph type="title"/>
          </p:nvPr>
        </p:nvSpPr>
        <p:spPr>
          <a:xfrm>
            <a:off x="825909" y="808055"/>
            <a:ext cx="3979205" cy="1453363"/>
          </a:xfrm>
        </p:spPr>
        <p:txBody>
          <a:bodyPr>
            <a:normAutofit/>
          </a:bodyPr>
          <a:lstStyle/>
          <a:p>
            <a:r>
              <a:rPr lang="en-US" dirty="0"/>
              <a:t>Intuition behind peak picking</a:t>
            </a:r>
          </a:p>
        </p:txBody>
      </p:sp>
      <p:sp>
        <p:nvSpPr>
          <p:cNvPr id="3" name="Content Placeholder 2">
            <a:extLst>
              <a:ext uri="{FF2B5EF4-FFF2-40B4-BE49-F238E27FC236}">
                <a16:creationId xmlns:a16="http://schemas.microsoft.com/office/drawing/2014/main" id="{43CC8A7F-514F-412B-91A5-1DA649EF3BCF}"/>
              </a:ext>
            </a:extLst>
          </p:cNvPr>
          <p:cNvSpPr>
            <a:spLocks noGrp="1"/>
          </p:cNvSpPr>
          <p:nvPr>
            <p:ph idx="1"/>
          </p:nvPr>
        </p:nvSpPr>
        <p:spPr>
          <a:xfrm>
            <a:off x="802178" y="2261420"/>
            <a:ext cx="4002936" cy="3637935"/>
          </a:xfrm>
        </p:spPr>
        <p:txBody>
          <a:bodyPr>
            <a:normAutofit/>
          </a:bodyPr>
          <a:lstStyle/>
          <a:p>
            <a:r>
              <a:rPr lang="en-US" dirty="0"/>
              <a:t>By intuition, we can see that the denominator in the function P</a:t>
            </a:r>
            <a:r>
              <a:rPr lang="en-US" baseline="-25000" dirty="0"/>
              <a:t>MU</a:t>
            </a:r>
            <a:r>
              <a:rPr lang="en-US" dirty="0"/>
              <a:t> (θ) is the Euclidean Distance between a(θ) and E</a:t>
            </a:r>
            <a:r>
              <a:rPr lang="en-US" baseline="-25000" dirty="0"/>
              <a:t>N</a:t>
            </a:r>
            <a:r>
              <a:rPr lang="en-US" dirty="0"/>
              <a:t> . By convention, we obtain this to be minimum when the angle θ is the actual direction of arrival. </a:t>
            </a:r>
          </a:p>
          <a:p>
            <a:r>
              <a:rPr lang="en-US" dirty="0"/>
              <a:t>Thus, we pick the first D peaks of the function P</a:t>
            </a:r>
            <a:r>
              <a:rPr lang="en-US" baseline="-25000" dirty="0"/>
              <a:t>MU</a:t>
            </a:r>
            <a:r>
              <a:rPr lang="en-US" dirty="0"/>
              <a:t> (θ), to obtain an estimate to the actual direction of arrival.</a:t>
            </a:r>
          </a:p>
        </p:txBody>
      </p:sp>
      <p:pic>
        <p:nvPicPr>
          <p:cNvPr id="7" name="Graphic 6" descr="Research">
            <a:extLst>
              <a:ext uri="{FF2B5EF4-FFF2-40B4-BE49-F238E27FC236}">
                <a16:creationId xmlns:a16="http://schemas.microsoft.com/office/drawing/2014/main" id="{47FB009B-1C32-4B2A-8A63-ECAB9CB406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5432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EC2C-9A95-481D-9B1C-98055C939E64}"/>
              </a:ext>
            </a:extLst>
          </p:cNvPr>
          <p:cNvSpPr>
            <a:spLocks noGrp="1"/>
          </p:cNvSpPr>
          <p:nvPr>
            <p:ph type="title"/>
          </p:nvPr>
        </p:nvSpPr>
        <p:spPr>
          <a:xfrm>
            <a:off x="650846" y="1030288"/>
            <a:ext cx="4812897" cy="1035579"/>
          </a:xfrm>
        </p:spPr>
        <p:txBody>
          <a:bodyPr>
            <a:normAutofit/>
          </a:bodyPr>
          <a:lstStyle/>
          <a:p>
            <a:pPr>
              <a:lnSpc>
                <a:spcPct val="90000"/>
              </a:lnSpc>
            </a:pPr>
            <a:r>
              <a:rPr lang="en-US" sz="3300"/>
              <a:t>Comparison with other estimators</a:t>
            </a:r>
          </a:p>
        </p:txBody>
      </p:sp>
      <p:sp>
        <p:nvSpPr>
          <p:cNvPr id="3" name="Content Placeholder 2">
            <a:extLst>
              <a:ext uri="{FF2B5EF4-FFF2-40B4-BE49-F238E27FC236}">
                <a16:creationId xmlns:a16="http://schemas.microsoft.com/office/drawing/2014/main" id="{F1349885-9E8E-468A-A471-FBED73DF9E85}"/>
              </a:ext>
            </a:extLst>
          </p:cNvPr>
          <p:cNvSpPr>
            <a:spLocks noGrp="1"/>
          </p:cNvSpPr>
          <p:nvPr>
            <p:ph idx="1"/>
          </p:nvPr>
        </p:nvSpPr>
        <p:spPr>
          <a:xfrm>
            <a:off x="650846" y="2142067"/>
            <a:ext cx="4812897" cy="3649133"/>
          </a:xfrm>
        </p:spPr>
        <p:txBody>
          <a:bodyPr>
            <a:normAutofit/>
          </a:bodyPr>
          <a:lstStyle/>
          <a:p>
            <a:r>
              <a:rPr lang="en-US" dirty="0"/>
              <a:t>Some of the other estimators compared with are ordinary beamforming (P</a:t>
            </a:r>
            <a:r>
              <a:rPr lang="en-US" baseline="-25000" dirty="0"/>
              <a:t>BF</a:t>
            </a:r>
            <a:r>
              <a:rPr lang="en-US" dirty="0"/>
              <a:t> (.)), ML(maximum likelihood) P</a:t>
            </a:r>
            <a:r>
              <a:rPr lang="en-US" baseline="-25000" dirty="0"/>
              <a:t>ML</a:t>
            </a:r>
            <a:r>
              <a:rPr lang="en-US" dirty="0"/>
              <a:t>(.) and ME (maximum entropy) (P</a:t>
            </a:r>
            <a:r>
              <a:rPr lang="en-US" baseline="-25000" dirty="0"/>
              <a:t>ME</a:t>
            </a:r>
            <a:r>
              <a:rPr lang="en-US" dirty="0"/>
              <a:t>(.)). They are given by</a:t>
            </a:r>
          </a:p>
          <a:p>
            <a:pPr marL="0" indent="0">
              <a:buNone/>
            </a:pPr>
            <a:r>
              <a:rPr lang="en-US" dirty="0"/>
              <a:t>	</a:t>
            </a:r>
          </a:p>
        </p:txBody>
      </p:sp>
      <p:sp>
        <p:nvSpPr>
          <p:cNvPr id="14" name="Rounded Rectangle 10">
            <a:extLst>
              <a:ext uri="{FF2B5EF4-FFF2-40B4-BE49-F238E27FC236}">
                <a16:creationId xmlns:a16="http://schemas.microsoft.com/office/drawing/2014/main" id="{091EC05A-89DB-4492-8034-80B7A313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5" y="626261"/>
            <a:ext cx="5433751" cy="3284719"/>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64FCAB6-F3AF-442C-AFFE-724C0ED0716D}"/>
              </a:ext>
            </a:extLst>
          </p:cNvPr>
          <p:cNvPicPr>
            <a:picLocks noChangeAspect="1"/>
          </p:cNvPicPr>
          <p:nvPr/>
        </p:nvPicPr>
        <p:blipFill>
          <a:blip r:embed="rId3"/>
          <a:stretch>
            <a:fillRect/>
          </a:stretch>
        </p:blipFill>
        <p:spPr>
          <a:xfrm>
            <a:off x="6208876" y="1857979"/>
            <a:ext cx="5204358" cy="806674"/>
          </a:xfrm>
          <a:prstGeom prst="roundRect">
            <a:avLst>
              <a:gd name="adj" fmla="val 5453"/>
            </a:avLst>
          </a:prstGeom>
          <a:ln w="50800" cap="sq" cmpd="dbl">
            <a:noFill/>
            <a:miter lim="800000"/>
          </a:ln>
          <a:effectLst/>
        </p:spPr>
      </p:pic>
      <p:sp>
        <p:nvSpPr>
          <p:cNvPr id="16" name="Rounded Rectangle 12">
            <a:extLst>
              <a:ext uri="{FF2B5EF4-FFF2-40B4-BE49-F238E27FC236}">
                <a16:creationId xmlns:a16="http://schemas.microsoft.com/office/drawing/2014/main" id="{F26FC45A-52BC-4102-84DD-911303AD3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6"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0EB5B9C-3B14-4CDD-893E-6E021B7529B1}"/>
              </a:ext>
            </a:extLst>
          </p:cNvPr>
          <p:cNvPicPr>
            <a:picLocks noChangeAspect="1"/>
          </p:cNvPicPr>
          <p:nvPr/>
        </p:nvPicPr>
        <p:blipFill>
          <a:blip r:embed="rId4"/>
          <a:stretch>
            <a:fillRect/>
          </a:stretch>
        </p:blipFill>
        <p:spPr>
          <a:xfrm>
            <a:off x="6208876" y="4841302"/>
            <a:ext cx="2398979" cy="635729"/>
          </a:xfrm>
          <a:prstGeom prst="roundRect">
            <a:avLst>
              <a:gd name="adj" fmla="val 5453"/>
            </a:avLst>
          </a:prstGeom>
          <a:ln w="50800" cap="sq" cmpd="dbl">
            <a:noFill/>
            <a:miter lim="800000"/>
          </a:ln>
          <a:effectLst/>
        </p:spPr>
      </p:pic>
      <p:sp>
        <p:nvSpPr>
          <p:cNvPr id="18" name="Rounded Rectangle 14">
            <a:extLst>
              <a:ext uri="{FF2B5EF4-FFF2-40B4-BE49-F238E27FC236}">
                <a16:creationId xmlns:a16="http://schemas.microsoft.com/office/drawing/2014/main" id="{0263BACB-325F-4E89-9AE5-E5E4B14AE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509"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0E3ACA9-C7F2-4E1A-8E72-C3B9471B0AD6}"/>
              </a:ext>
            </a:extLst>
          </p:cNvPr>
          <p:cNvPicPr>
            <a:picLocks noChangeAspect="1"/>
          </p:cNvPicPr>
          <p:nvPr/>
        </p:nvPicPr>
        <p:blipFill>
          <a:blip r:embed="rId5"/>
          <a:stretch>
            <a:fillRect/>
          </a:stretch>
        </p:blipFill>
        <p:spPr>
          <a:xfrm>
            <a:off x="9019809" y="4910273"/>
            <a:ext cx="2398979" cy="497787"/>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1096479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D943-49F8-41F4-865B-4B3C207AA938}"/>
              </a:ext>
            </a:extLst>
          </p:cNvPr>
          <p:cNvSpPr>
            <a:spLocks noGrp="1"/>
          </p:cNvSpPr>
          <p:nvPr>
            <p:ph type="title"/>
          </p:nvPr>
        </p:nvSpPr>
        <p:spPr/>
        <p:txBody>
          <a:bodyPr/>
          <a:lstStyle/>
          <a:p>
            <a:r>
              <a:rPr lang="en-US" dirty="0"/>
              <a:t>simulations</a:t>
            </a:r>
          </a:p>
        </p:txBody>
      </p:sp>
      <p:sp>
        <p:nvSpPr>
          <p:cNvPr id="3" name="Content Placeholder 2">
            <a:extLst>
              <a:ext uri="{FF2B5EF4-FFF2-40B4-BE49-F238E27FC236}">
                <a16:creationId xmlns:a16="http://schemas.microsoft.com/office/drawing/2014/main" id="{52131BC2-1577-42E8-AEA5-26F071EBE391}"/>
              </a:ext>
            </a:extLst>
          </p:cNvPr>
          <p:cNvSpPr>
            <a:spLocks noGrp="1"/>
          </p:cNvSpPr>
          <p:nvPr>
            <p:ph idx="1"/>
          </p:nvPr>
        </p:nvSpPr>
        <p:spPr/>
        <p:txBody>
          <a:bodyPr/>
          <a:lstStyle/>
          <a:p>
            <a:r>
              <a:rPr lang="en-US" dirty="0"/>
              <a:t>Considering (for simplicity) a ULA (Uniform Linear Array), the model can be described as described in Section-II, with some extra parameters like snapshots (number of time instants of data), Spacing between the array elements (this quantity will be a single number as the array is uniform and linear) and frequency of incident signals. </a:t>
            </a:r>
          </a:p>
          <a:p>
            <a:r>
              <a:rPr lang="en-US" dirty="0"/>
              <a:t>The simulation of Direction of Arrival Estimation for a D = 2, M = 10, snapshots=20, wavelength(λ)=150, spacing(d) = λ/2 , incident signals are sinusoidal with amplitude 2 and frequencies π 4 and π 3 at angles of −30</a:t>
            </a:r>
            <a:r>
              <a:rPr lang="en-US" baseline="30000" dirty="0"/>
              <a:t>o</a:t>
            </a:r>
            <a:r>
              <a:rPr lang="en-US" dirty="0"/>
              <a:t> and 70</a:t>
            </a:r>
            <a:r>
              <a:rPr lang="en-US" baseline="30000" dirty="0"/>
              <a:t>o</a:t>
            </a:r>
            <a:r>
              <a:rPr lang="en-US" dirty="0"/>
              <a:t> , and SNR=20</a:t>
            </a:r>
          </a:p>
        </p:txBody>
      </p:sp>
    </p:spTree>
    <p:extLst>
      <p:ext uri="{BB962C8B-B14F-4D97-AF65-F5344CB8AC3E}">
        <p14:creationId xmlns:p14="http://schemas.microsoft.com/office/powerpoint/2010/main" val="1935211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0E3C6-9EE0-48F7-B4EF-9745E93A559B}"/>
              </a:ext>
            </a:extLst>
          </p:cNvPr>
          <p:cNvSpPr>
            <a:spLocks noGrp="1"/>
          </p:cNvSpPr>
          <p:nvPr>
            <p:ph type="title"/>
          </p:nvPr>
        </p:nvSpPr>
        <p:spPr/>
        <p:txBody>
          <a:bodyPr/>
          <a:lstStyle/>
          <a:p>
            <a:r>
              <a:rPr lang="en-US" dirty="0"/>
              <a:t>Code snippets – Music algorithm</a:t>
            </a:r>
          </a:p>
        </p:txBody>
      </p:sp>
      <p:pic>
        <p:nvPicPr>
          <p:cNvPr id="5" name="Content Placeholder 4">
            <a:extLst>
              <a:ext uri="{FF2B5EF4-FFF2-40B4-BE49-F238E27FC236}">
                <a16:creationId xmlns:a16="http://schemas.microsoft.com/office/drawing/2014/main" id="{3DB16771-EB93-46AB-88A1-C833059BD46E}"/>
              </a:ext>
            </a:extLst>
          </p:cNvPr>
          <p:cNvPicPr>
            <a:picLocks noGrp="1" noChangeAspect="1"/>
          </p:cNvPicPr>
          <p:nvPr>
            <p:ph idx="1"/>
          </p:nvPr>
        </p:nvPicPr>
        <p:blipFill>
          <a:blip r:embed="rId2"/>
          <a:stretch>
            <a:fillRect/>
          </a:stretch>
        </p:blipFill>
        <p:spPr>
          <a:xfrm>
            <a:off x="1220702" y="2065867"/>
            <a:ext cx="10131425" cy="4116366"/>
          </a:xfrm>
        </p:spPr>
      </p:pic>
    </p:spTree>
    <p:extLst>
      <p:ext uri="{BB962C8B-B14F-4D97-AF65-F5344CB8AC3E}">
        <p14:creationId xmlns:p14="http://schemas.microsoft.com/office/powerpoint/2010/main" val="2202403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9523-E8F4-4065-960D-0CAEF5790689}"/>
              </a:ext>
            </a:extLst>
          </p:cNvPr>
          <p:cNvSpPr>
            <a:spLocks noGrp="1"/>
          </p:cNvSpPr>
          <p:nvPr>
            <p:ph type="title"/>
          </p:nvPr>
        </p:nvSpPr>
        <p:spPr/>
        <p:txBody>
          <a:bodyPr/>
          <a:lstStyle/>
          <a:p>
            <a:r>
              <a:rPr lang="en-US" dirty="0"/>
              <a:t>Code snippets – Music Simulation pre-req</a:t>
            </a:r>
          </a:p>
        </p:txBody>
      </p:sp>
      <p:sp>
        <p:nvSpPr>
          <p:cNvPr id="3" name="Content Placeholder 2">
            <a:extLst>
              <a:ext uri="{FF2B5EF4-FFF2-40B4-BE49-F238E27FC236}">
                <a16:creationId xmlns:a16="http://schemas.microsoft.com/office/drawing/2014/main" id="{43E972C4-B244-479F-8989-E34E15E829E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C2565A4-2BE7-4607-9B82-DF4A9381B8F8}"/>
              </a:ext>
            </a:extLst>
          </p:cNvPr>
          <p:cNvPicPr>
            <a:picLocks noChangeAspect="1"/>
          </p:cNvPicPr>
          <p:nvPr/>
        </p:nvPicPr>
        <p:blipFill>
          <a:blip r:embed="rId2"/>
          <a:stretch>
            <a:fillRect/>
          </a:stretch>
        </p:blipFill>
        <p:spPr>
          <a:xfrm>
            <a:off x="247650" y="2424112"/>
            <a:ext cx="5591205" cy="2633662"/>
          </a:xfrm>
          <a:prstGeom prst="rect">
            <a:avLst/>
          </a:prstGeom>
        </p:spPr>
      </p:pic>
      <p:pic>
        <p:nvPicPr>
          <p:cNvPr id="7" name="Picture 6">
            <a:extLst>
              <a:ext uri="{FF2B5EF4-FFF2-40B4-BE49-F238E27FC236}">
                <a16:creationId xmlns:a16="http://schemas.microsoft.com/office/drawing/2014/main" id="{25BE09CB-FB9F-466B-A81C-C3F9DA65E801}"/>
              </a:ext>
            </a:extLst>
          </p:cNvPr>
          <p:cNvPicPr>
            <a:picLocks noChangeAspect="1"/>
          </p:cNvPicPr>
          <p:nvPr/>
        </p:nvPicPr>
        <p:blipFill>
          <a:blip r:embed="rId3"/>
          <a:stretch>
            <a:fillRect/>
          </a:stretch>
        </p:blipFill>
        <p:spPr>
          <a:xfrm>
            <a:off x="6111689" y="2424113"/>
            <a:ext cx="5527224" cy="2633662"/>
          </a:xfrm>
          <a:prstGeom prst="rect">
            <a:avLst/>
          </a:prstGeom>
        </p:spPr>
      </p:pic>
    </p:spTree>
    <p:extLst>
      <p:ext uri="{BB962C8B-B14F-4D97-AF65-F5344CB8AC3E}">
        <p14:creationId xmlns:p14="http://schemas.microsoft.com/office/powerpoint/2010/main" val="3947943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icrophone and piano">
            <a:extLst>
              <a:ext uri="{FF2B5EF4-FFF2-40B4-BE49-F238E27FC236}">
                <a16:creationId xmlns:a16="http://schemas.microsoft.com/office/drawing/2014/main" id="{80C97D7E-EEF1-4B3B-A5CA-87A883E13678}"/>
              </a:ext>
            </a:extLst>
          </p:cNvPr>
          <p:cNvPicPr>
            <a:picLocks noChangeAspect="1"/>
          </p:cNvPicPr>
          <p:nvPr/>
        </p:nvPicPr>
        <p:blipFill rotWithShape="1">
          <a:blip r:embed="rId2">
            <a:alphaModFix amt="25000"/>
          </a:blip>
          <a:srcRect t="15094"/>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2E8E5754-F6B9-4B21-936E-91F12EBB7D89}"/>
              </a:ext>
            </a:extLst>
          </p:cNvPr>
          <p:cNvSpPr>
            <a:spLocks noGrp="1"/>
          </p:cNvSpPr>
          <p:nvPr>
            <p:ph type="title"/>
          </p:nvPr>
        </p:nvSpPr>
        <p:spPr>
          <a:xfrm>
            <a:off x="685801" y="609600"/>
            <a:ext cx="10131425" cy="1456267"/>
          </a:xfrm>
        </p:spPr>
        <p:txBody>
          <a:bodyPr>
            <a:normAutofit/>
          </a:bodyPr>
          <a:lstStyle/>
          <a:p>
            <a:r>
              <a:rPr lang="en-US" dirty="0"/>
              <a:t>Live simulation</a:t>
            </a:r>
          </a:p>
        </p:txBody>
      </p:sp>
      <p:sp>
        <p:nvSpPr>
          <p:cNvPr id="3" name="Content Placeholder 2">
            <a:extLst>
              <a:ext uri="{FF2B5EF4-FFF2-40B4-BE49-F238E27FC236}">
                <a16:creationId xmlns:a16="http://schemas.microsoft.com/office/drawing/2014/main" id="{D9BE525C-0DDD-4A0B-BA29-635E24AC407C}"/>
              </a:ext>
            </a:extLst>
          </p:cNvPr>
          <p:cNvSpPr>
            <a:spLocks noGrp="1"/>
          </p:cNvSpPr>
          <p:nvPr>
            <p:ph idx="1"/>
          </p:nvPr>
        </p:nvSpPr>
        <p:spPr>
          <a:xfrm>
            <a:off x="685801" y="2142067"/>
            <a:ext cx="10131425" cy="3649133"/>
          </a:xfrm>
        </p:spPr>
        <p:txBody>
          <a:bodyPr>
            <a:normAutofit/>
          </a:bodyPr>
          <a:lstStyle/>
          <a:p>
            <a:endParaRPr lang="en-US" dirty="0"/>
          </a:p>
        </p:txBody>
      </p:sp>
    </p:spTree>
    <p:extLst>
      <p:ext uri="{BB962C8B-B14F-4D97-AF65-F5344CB8AC3E}">
        <p14:creationId xmlns:p14="http://schemas.microsoft.com/office/powerpoint/2010/main" val="1947934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B004-07A8-4D24-A849-F395479529CE}"/>
              </a:ext>
            </a:extLst>
          </p:cNvPr>
          <p:cNvSpPr>
            <a:spLocks noGrp="1"/>
          </p:cNvSpPr>
          <p:nvPr>
            <p:ph type="title"/>
          </p:nvPr>
        </p:nvSpPr>
        <p:spPr/>
        <p:txBody>
          <a:bodyPr/>
          <a:lstStyle/>
          <a:p>
            <a:r>
              <a:rPr lang="en-US" dirty="0"/>
              <a:t>Simulation result</a:t>
            </a:r>
          </a:p>
        </p:txBody>
      </p:sp>
      <p:pic>
        <p:nvPicPr>
          <p:cNvPr id="5" name="Content Placeholder 4" descr="Shape, rectangle&#10;&#10;Description automatically generated">
            <a:extLst>
              <a:ext uri="{FF2B5EF4-FFF2-40B4-BE49-F238E27FC236}">
                <a16:creationId xmlns:a16="http://schemas.microsoft.com/office/drawing/2014/main" id="{61EB6E61-F9D3-4CF8-B77A-7B0449960E94}"/>
              </a:ext>
            </a:extLst>
          </p:cNvPr>
          <p:cNvPicPr>
            <a:picLocks noGrp="1" noChangeAspect="1"/>
          </p:cNvPicPr>
          <p:nvPr>
            <p:ph idx="1"/>
          </p:nvPr>
        </p:nvPicPr>
        <p:blipFill>
          <a:blip r:embed="rId2"/>
          <a:stretch>
            <a:fillRect/>
          </a:stretch>
        </p:blipFill>
        <p:spPr>
          <a:xfrm>
            <a:off x="1374774" y="1912938"/>
            <a:ext cx="9305285" cy="4487862"/>
          </a:xfrm>
        </p:spPr>
      </p:pic>
    </p:spTree>
    <p:extLst>
      <p:ext uri="{BB962C8B-B14F-4D97-AF65-F5344CB8AC3E}">
        <p14:creationId xmlns:p14="http://schemas.microsoft.com/office/powerpoint/2010/main" val="474698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38E2A-CE1C-496A-8A18-6AD06302058C}"/>
              </a:ext>
            </a:extLst>
          </p:cNvPr>
          <p:cNvSpPr>
            <a:spLocks noGrp="1"/>
          </p:cNvSpPr>
          <p:nvPr>
            <p:ph type="title"/>
          </p:nvPr>
        </p:nvSpPr>
        <p:spPr>
          <a:xfrm>
            <a:off x="685802" y="609600"/>
            <a:ext cx="6282266" cy="1456267"/>
          </a:xfrm>
        </p:spPr>
        <p:txBody>
          <a:bodyPr>
            <a:normAutofit/>
          </a:bodyPr>
          <a:lstStyle/>
          <a:p>
            <a:r>
              <a:rPr lang="en-US" dirty="0"/>
              <a:t>Experiments and observations</a:t>
            </a:r>
          </a:p>
        </p:txBody>
      </p:sp>
      <p:sp>
        <p:nvSpPr>
          <p:cNvPr id="3" name="Content Placeholder 2">
            <a:extLst>
              <a:ext uri="{FF2B5EF4-FFF2-40B4-BE49-F238E27FC236}">
                <a16:creationId xmlns:a16="http://schemas.microsoft.com/office/drawing/2014/main" id="{2696CA02-1D64-4F07-A47D-E100E201A667}"/>
              </a:ext>
            </a:extLst>
          </p:cNvPr>
          <p:cNvSpPr>
            <a:spLocks noGrp="1"/>
          </p:cNvSpPr>
          <p:nvPr>
            <p:ph idx="1"/>
          </p:nvPr>
        </p:nvSpPr>
        <p:spPr>
          <a:xfrm>
            <a:off x="685802" y="2142067"/>
            <a:ext cx="6282266" cy="3649133"/>
          </a:xfrm>
        </p:spPr>
        <p:txBody>
          <a:bodyPr>
            <a:normAutofit/>
          </a:bodyPr>
          <a:lstStyle/>
          <a:p>
            <a:r>
              <a:rPr lang="en-US" dirty="0"/>
              <a:t>Considering the same model as in the previous simulation, parameter-based experiments of the working of the MUSIC algorithm for Direction of Arrival (DOA) Estimation can be conducted, some of which include </a:t>
            </a:r>
          </a:p>
          <a:p>
            <a:pPr marL="800100" lvl="1" indent="-342900">
              <a:buFont typeface="+mj-lt"/>
              <a:buAutoNum type="arabicPeriod"/>
            </a:pPr>
            <a:r>
              <a:rPr lang="en-US" dirty="0"/>
              <a:t>The Spacing between Array Elements </a:t>
            </a:r>
          </a:p>
          <a:p>
            <a:pPr marL="800100" lvl="1" indent="-342900">
              <a:buFont typeface="+mj-lt"/>
              <a:buAutoNum type="arabicPeriod"/>
            </a:pPr>
            <a:r>
              <a:rPr lang="en-US" dirty="0"/>
              <a:t>Increasing Number of Antenna Array Elements </a:t>
            </a:r>
          </a:p>
          <a:p>
            <a:pPr marL="800100" lvl="1" indent="-342900">
              <a:buFont typeface="+mj-lt"/>
              <a:buAutoNum type="arabicPeriod"/>
            </a:pPr>
            <a:r>
              <a:rPr lang="en-US" dirty="0"/>
              <a:t>Increasing the Number of Snapshots </a:t>
            </a:r>
          </a:p>
          <a:p>
            <a:pPr marL="800100" lvl="1" indent="-342900">
              <a:buFont typeface="+mj-lt"/>
              <a:buAutoNum type="arabicPeriod"/>
            </a:pPr>
            <a:r>
              <a:rPr lang="en-US" dirty="0"/>
              <a:t>Increasing the Signal Incidence Angle Difference</a:t>
            </a:r>
          </a:p>
        </p:txBody>
      </p:sp>
      <p:pic>
        <p:nvPicPr>
          <p:cNvPr id="7" name="Graphic 6" descr="Workflow">
            <a:extLst>
              <a:ext uri="{FF2B5EF4-FFF2-40B4-BE49-F238E27FC236}">
                <a16:creationId xmlns:a16="http://schemas.microsoft.com/office/drawing/2014/main" id="{940B129F-7A8A-4186-A81E-94244CA8B7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91324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20CDAE89-6BED-4312-A005-0FC7E925DAB8}"/>
              </a:ext>
            </a:extLst>
          </p:cNvPr>
          <p:cNvSpPr>
            <a:spLocks noGrp="1"/>
          </p:cNvSpPr>
          <p:nvPr>
            <p:ph type="title"/>
          </p:nvPr>
        </p:nvSpPr>
        <p:spPr>
          <a:xfrm>
            <a:off x="685801" y="643466"/>
            <a:ext cx="3351530" cy="4995333"/>
          </a:xfrm>
        </p:spPr>
        <p:txBody>
          <a:bodyPr>
            <a:normAutofit/>
          </a:bodyPr>
          <a:lstStyle/>
          <a:p>
            <a:r>
              <a:rPr lang="en-US">
                <a:solidFill>
                  <a:srgbClr val="FFFFFF"/>
                </a:solidFill>
              </a:rPr>
              <a:t>Introduction</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44B75A2-3F67-48F0-99C4-617838569D32}"/>
              </a:ext>
            </a:extLst>
          </p:cNvPr>
          <p:cNvGraphicFramePr>
            <a:graphicFrameLocks noGrp="1"/>
          </p:cNvGraphicFramePr>
          <p:nvPr>
            <p:ph idx="1"/>
            <p:extLst>
              <p:ext uri="{D42A27DB-BD31-4B8C-83A1-F6EECF244321}">
                <p14:modId xmlns:p14="http://schemas.microsoft.com/office/powerpoint/2010/main" val="3341928770"/>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6484722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CB0D-DCE5-4A45-8174-F7E9C45A0C61}"/>
              </a:ext>
            </a:extLst>
          </p:cNvPr>
          <p:cNvSpPr>
            <a:spLocks noGrp="1"/>
          </p:cNvSpPr>
          <p:nvPr>
            <p:ph type="title"/>
          </p:nvPr>
        </p:nvSpPr>
        <p:spPr>
          <a:xfrm>
            <a:off x="7865806" y="643463"/>
            <a:ext cx="3706762" cy="1608124"/>
          </a:xfrm>
        </p:spPr>
        <p:txBody>
          <a:bodyPr vert="horz" lIns="91440" tIns="45720" rIns="91440" bIns="45720" rtlCol="0" anchor="ctr">
            <a:normAutofit/>
          </a:bodyPr>
          <a:lstStyle/>
          <a:p>
            <a:pPr>
              <a:lnSpc>
                <a:spcPct val="90000"/>
              </a:lnSpc>
            </a:pPr>
            <a:r>
              <a:rPr lang="en-US"/>
              <a:t>Spacing between array elements</a:t>
            </a:r>
          </a:p>
        </p:txBody>
      </p:sp>
      <p:pic>
        <p:nvPicPr>
          <p:cNvPr id="5" name="Content Placeholder 4" descr="Histogram&#10;&#10;Description automatically generated">
            <a:extLst>
              <a:ext uri="{FF2B5EF4-FFF2-40B4-BE49-F238E27FC236}">
                <a16:creationId xmlns:a16="http://schemas.microsoft.com/office/drawing/2014/main" id="{F7CC81AA-F6D3-4A95-A078-1A62021C3F01}"/>
              </a:ext>
            </a:extLst>
          </p:cNvPr>
          <p:cNvPicPr>
            <a:picLocks noGrp="1" noChangeAspect="1"/>
          </p:cNvPicPr>
          <p:nvPr>
            <p:ph idx="1"/>
          </p:nvPr>
        </p:nvPicPr>
        <p:blipFill>
          <a:blip r:embed="rId3"/>
          <a:stretch>
            <a:fillRect/>
          </a:stretch>
        </p:blipFill>
        <p:spPr>
          <a:xfrm>
            <a:off x="643464" y="846937"/>
            <a:ext cx="6897878" cy="517340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ED686AEB-AFBF-4157-B21D-23066A638C93}"/>
              </a:ext>
            </a:extLst>
          </p:cNvPr>
          <p:cNvSpPr txBox="1"/>
          <p:nvPr/>
        </p:nvSpPr>
        <p:spPr>
          <a:xfrm>
            <a:off x="7865806" y="2251587"/>
            <a:ext cx="3706762" cy="3972232"/>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dirty="0"/>
              <a:t>d = λ/6 (blue) and d = λ/6 (red)</a:t>
            </a:r>
            <a:endParaRPr lang="en-US"/>
          </a:p>
        </p:txBody>
      </p:sp>
    </p:spTree>
    <p:extLst>
      <p:ext uri="{BB962C8B-B14F-4D97-AF65-F5344CB8AC3E}">
        <p14:creationId xmlns:p14="http://schemas.microsoft.com/office/powerpoint/2010/main" val="879747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494D-FB4F-41FA-9955-56B9A46456A2}"/>
              </a:ext>
            </a:extLst>
          </p:cNvPr>
          <p:cNvSpPr>
            <a:spLocks noGrp="1"/>
          </p:cNvSpPr>
          <p:nvPr>
            <p:ph type="title"/>
          </p:nvPr>
        </p:nvSpPr>
        <p:spPr>
          <a:xfrm>
            <a:off x="7865806" y="643463"/>
            <a:ext cx="3706762" cy="1608124"/>
          </a:xfrm>
        </p:spPr>
        <p:txBody>
          <a:bodyPr vert="horz" lIns="91440" tIns="45720" rIns="91440" bIns="45720" rtlCol="0" anchor="ctr">
            <a:normAutofit/>
          </a:bodyPr>
          <a:lstStyle/>
          <a:p>
            <a:r>
              <a:rPr lang="en-US" dirty="0"/>
              <a:t>Number of array elements</a:t>
            </a:r>
          </a:p>
        </p:txBody>
      </p:sp>
      <p:pic>
        <p:nvPicPr>
          <p:cNvPr id="5" name="Content Placeholder 4" descr="Chart, histogram&#10;&#10;Description automatically generated">
            <a:extLst>
              <a:ext uri="{FF2B5EF4-FFF2-40B4-BE49-F238E27FC236}">
                <a16:creationId xmlns:a16="http://schemas.microsoft.com/office/drawing/2014/main" id="{91D986C0-1D17-4528-B266-A220CA2AA1AB}"/>
              </a:ext>
            </a:extLst>
          </p:cNvPr>
          <p:cNvPicPr>
            <a:picLocks noGrp="1" noChangeAspect="1"/>
          </p:cNvPicPr>
          <p:nvPr>
            <p:ph idx="1"/>
          </p:nvPr>
        </p:nvPicPr>
        <p:blipFill>
          <a:blip r:embed="rId3"/>
          <a:stretch>
            <a:fillRect/>
          </a:stretch>
        </p:blipFill>
        <p:spPr>
          <a:xfrm>
            <a:off x="643464" y="846937"/>
            <a:ext cx="6897878" cy="517340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ACAF5788-012D-4951-B33C-8D18F66BA3C2}"/>
              </a:ext>
            </a:extLst>
          </p:cNvPr>
          <p:cNvSpPr txBox="1"/>
          <p:nvPr/>
        </p:nvSpPr>
        <p:spPr>
          <a:xfrm>
            <a:off x="7865806" y="2251587"/>
            <a:ext cx="3706762" cy="3972232"/>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dirty="0"/>
              <a:t>M = 10 (blue), M = 20 (red), M = 30 (black)</a:t>
            </a:r>
            <a:endParaRPr lang="en-US"/>
          </a:p>
        </p:txBody>
      </p:sp>
    </p:spTree>
    <p:extLst>
      <p:ext uri="{BB962C8B-B14F-4D97-AF65-F5344CB8AC3E}">
        <p14:creationId xmlns:p14="http://schemas.microsoft.com/office/powerpoint/2010/main" val="3489738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7607-BE9E-4C21-927B-E83A42ABAF70}"/>
              </a:ext>
            </a:extLst>
          </p:cNvPr>
          <p:cNvSpPr>
            <a:spLocks noGrp="1"/>
          </p:cNvSpPr>
          <p:nvPr>
            <p:ph type="title"/>
          </p:nvPr>
        </p:nvSpPr>
        <p:spPr>
          <a:xfrm>
            <a:off x="7865806" y="643463"/>
            <a:ext cx="3706762" cy="1608124"/>
          </a:xfrm>
        </p:spPr>
        <p:txBody>
          <a:bodyPr vert="horz" lIns="91440" tIns="45720" rIns="91440" bIns="45720" rtlCol="0" anchor="ctr">
            <a:normAutofit/>
          </a:bodyPr>
          <a:lstStyle/>
          <a:p>
            <a:r>
              <a:rPr lang="en-US" dirty="0"/>
              <a:t>Number of snapshots</a:t>
            </a:r>
          </a:p>
        </p:txBody>
      </p:sp>
      <p:pic>
        <p:nvPicPr>
          <p:cNvPr id="5" name="Content Placeholder 4" descr="Chart, histogram&#10;&#10;Description automatically generated">
            <a:extLst>
              <a:ext uri="{FF2B5EF4-FFF2-40B4-BE49-F238E27FC236}">
                <a16:creationId xmlns:a16="http://schemas.microsoft.com/office/drawing/2014/main" id="{F7FBAA34-6455-4525-83C8-5D0342A4B68D}"/>
              </a:ext>
            </a:extLst>
          </p:cNvPr>
          <p:cNvPicPr>
            <a:picLocks noGrp="1" noChangeAspect="1"/>
          </p:cNvPicPr>
          <p:nvPr>
            <p:ph idx="1"/>
          </p:nvPr>
        </p:nvPicPr>
        <p:blipFill>
          <a:blip r:embed="rId3"/>
          <a:stretch>
            <a:fillRect/>
          </a:stretch>
        </p:blipFill>
        <p:spPr>
          <a:xfrm>
            <a:off x="643464" y="846937"/>
            <a:ext cx="6897878" cy="517340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F9E06E59-3E20-48E5-896F-6A12608E035B}"/>
              </a:ext>
            </a:extLst>
          </p:cNvPr>
          <p:cNvSpPr txBox="1"/>
          <p:nvPr/>
        </p:nvSpPr>
        <p:spPr>
          <a:xfrm>
            <a:off x="7865806" y="2251587"/>
            <a:ext cx="3706762" cy="3972232"/>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dirty="0"/>
              <a:t>snapshots = 10 (blue), snapshots = 20 (red) and snapshots = 30 (black) </a:t>
            </a:r>
            <a:endParaRPr lang="en-US"/>
          </a:p>
        </p:txBody>
      </p:sp>
    </p:spTree>
    <p:extLst>
      <p:ext uri="{BB962C8B-B14F-4D97-AF65-F5344CB8AC3E}">
        <p14:creationId xmlns:p14="http://schemas.microsoft.com/office/powerpoint/2010/main" val="4128603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DED2-037C-421E-A297-54794B8D7F6B}"/>
              </a:ext>
            </a:extLst>
          </p:cNvPr>
          <p:cNvSpPr>
            <a:spLocks noGrp="1"/>
          </p:cNvSpPr>
          <p:nvPr>
            <p:ph type="title"/>
          </p:nvPr>
        </p:nvSpPr>
        <p:spPr>
          <a:xfrm>
            <a:off x="7865806" y="643463"/>
            <a:ext cx="3706762" cy="1608124"/>
          </a:xfrm>
        </p:spPr>
        <p:txBody>
          <a:bodyPr vert="horz" lIns="91440" tIns="45720" rIns="91440" bIns="45720" rtlCol="0" anchor="ctr">
            <a:normAutofit/>
          </a:bodyPr>
          <a:lstStyle/>
          <a:p>
            <a:pPr>
              <a:lnSpc>
                <a:spcPct val="90000"/>
              </a:lnSpc>
            </a:pPr>
            <a:r>
              <a:rPr lang="en-US" dirty="0"/>
              <a:t>Signal incidence angle difference</a:t>
            </a:r>
            <a:endParaRPr lang="en-US"/>
          </a:p>
        </p:txBody>
      </p:sp>
      <p:pic>
        <p:nvPicPr>
          <p:cNvPr id="5" name="Content Placeholder 4" descr="Chart, histogram&#10;&#10;Description automatically generated">
            <a:extLst>
              <a:ext uri="{FF2B5EF4-FFF2-40B4-BE49-F238E27FC236}">
                <a16:creationId xmlns:a16="http://schemas.microsoft.com/office/drawing/2014/main" id="{FAAF890B-0F6C-4896-A4B7-7D47458CBA19}"/>
              </a:ext>
            </a:extLst>
          </p:cNvPr>
          <p:cNvPicPr>
            <a:picLocks noGrp="1" noChangeAspect="1"/>
          </p:cNvPicPr>
          <p:nvPr>
            <p:ph idx="1"/>
          </p:nvPr>
        </p:nvPicPr>
        <p:blipFill>
          <a:blip r:embed="rId3"/>
          <a:stretch>
            <a:fillRect/>
          </a:stretch>
        </p:blipFill>
        <p:spPr>
          <a:xfrm>
            <a:off x="643464" y="846937"/>
            <a:ext cx="6897878" cy="517340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C266A453-FF15-4140-B22A-BF586824056C}"/>
              </a:ext>
            </a:extLst>
          </p:cNvPr>
          <p:cNvSpPr txBox="1"/>
          <p:nvPr/>
        </p:nvSpPr>
        <p:spPr>
          <a:xfrm>
            <a:off x="7865806" y="2251587"/>
            <a:ext cx="3706762" cy="3972232"/>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dirty="0"/>
              <a:t>difference in angles 10</a:t>
            </a:r>
            <a:r>
              <a:rPr lang="en-US" baseline="30000" dirty="0"/>
              <a:t>0</a:t>
            </a:r>
            <a:r>
              <a:rPr lang="en-US" dirty="0"/>
              <a:t> (blue), 15</a:t>
            </a:r>
            <a:r>
              <a:rPr lang="en-US" baseline="30000" dirty="0"/>
              <a:t>0</a:t>
            </a:r>
            <a:r>
              <a:rPr lang="en-US" dirty="0"/>
              <a:t> (red) and 20</a:t>
            </a:r>
            <a:r>
              <a:rPr lang="en-US" baseline="30000" dirty="0"/>
              <a:t>0</a:t>
            </a:r>
            <a:r>
              <a:rPr lang="en-US" dirty="0"/>
              <a:t> (black) </a:t>
            </a:r>
            <a:endParaRPr lang="en-US"/>
          </a:p>
        </p:txBody>
      </p:sp>
    </p:spTree>
    <p:extLst>
      <p:ext uri="{BB962C8B-B14F-4D97-AF65-F5344CB8AC3E}">
        <p14:creationId xmlns:p14="http://schemas.microsoft.com/office/powerpoint/2010/main" val="1181060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9796A8-B497-451B-9289-0202619BE65A}"/>
              </a:ext>
            </a:extLst>
          </p:cNvPr>
          <p:cNvSpPr>
            <a:spLocks noGrp="1"/>
          </p:cNvSpPr>
          <p:nvPr>
            <p:ph type="title"/>
          </p:nvPr>
        </p:nvSpPr>
        <p:spPr>
          <a:xfrm>
            <a:off x="685801" y="643466"/>
            <a:ext cx="2590799" cy="4995333"/>
          </a:xfrm>
        </p:spPr>
        <p:txBody>
          <a:bodyPr>
            <a:normAutofit/>
          </a:bodyPr>
          <a:lstStyle/>
          <a:p>
            <a:r>
              <a:rPr lang="en-US" sz="3300">
                <a:solidFill>
                  <a:srgbClr val="FFFFFF"/>
                </a:solidFill>
              </a:rPr>
              <a:t>conclusion</a:t>
            </a:r>
          </a:p>
        </p:txBody>
      </p:sp>
      <p:graphicFrame>
        <p:nvGraphicFramePr>
          <p:cNvPr id="5" name="Content Placeholder 2">
            <a:extLst>
              <a:ext uri="{FF2B5EF4-FFF2-40B4-BE49-F238E27FC236}">
                <a16:creationId xmlns:a16="http://schemas.microsoft.com/office/drawing/2014/main" id="{DBB1A5AE-08D8-4749-AB41-E6EBCC8535B7}"/>
              </a:ext>
            </a:extLst>
          </p:cNvPr>
          <p:cNvGraphicFramePr>
            <a:graphicFrameLocks noGrp="1"/>
          </p:cNvGraphicFramePr>
          <p:nvPr>
            <p:ph idx="1"/>
            <p:extLst>
              <p:ext uri="{D42A27DB-BD31-4B8C-83A1-F6EECF244321}">
                <p14:modId xmlns:p14="http://schemas.microsoft.com/office/powerpoint/2010/main" val="3193240105"/>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8748001"/>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45A5-3C6C-4720-9F7F-7FC3E51BFD04}"/>
              </a:ext>
            </a:extLst>
          </p:cNvPr>
          <p:cNvSpPr>
            <a:spLocks noGrp="1"/>
          </p:cNvSpPr>
          <p:nvPr>
            <p:ph type="title"/>
          </p:nvPr>
        </p:nvSpPr>
        <p:spPr>
          <a:xfrm>
            <a:off x="7753838" y="74296"/>
            <a:ext cx="3706762" cy="1608124"/>
          </a:xfrm>
        </p:spPr>
        <p:txBody>
          <a:bodyPr>
            <a:normAutofit/>
          </a:bodyPr>
          <a:lstStyle/>
          <a:p>
            <a:r>
              <a:rPr lang="en-US" dirty="0"/>
              <a:t>references</a:t>
            </a:r>
          </a:p>
        </p:txBody>
      </p:sp>
      <p:pic>
        <p:nvPicPr>
          <p:cNvPr id="5" name="Picture 4" descr="Push pins laying down with one standing up">
            <a:extLst>
              <a:ext uri="{FF2B5EF4-FFF2-40B4-BE49-F238E27FC236}">
                <a16:creationId xmlns:a16="http://schemas.microsoft.com/office/drawing/2014/main" id="{34DB79CD-6B30-4434-BE8D-7B243620293F}"/>
              </a:ext>
            </a:extLst>
          </p:cNvPr>
          <p:cNvPicPr>
            <a:picLocks noChangeAspect="1"/>
          </p:cNvPicPr>
          <p:nvPr/>
        </p:nvPicPr>
        <p:blipFill rotWithShape="1">
          <a:blip r:embed="rId3"/>
          <a:srcRect l="13613" r="20308"/>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040D3AB5-C7E4-41EF-8682-8BCAF763D532}"/>
              </a:ext>
            </a:extLst>
          </p:cNvPr>
          <p:cNvSpPr>
            <a:spLocks noGrp="1"/>
          </p:cNvSpPr>
          <p:nvPr>
            <p:ph idx="1"/>
          </p:nvPr>
        </p:nvSpPr>
        <p:spPr>
          <a:xfrm>
            <a:off x="7865806" y="1138335"/>
            <a:ext cx="3872104" cy="5570375"/>
          </a:xfrm>
        </p:spPr>
        <p:txBody>
          <a:bodyPr>
            <a:normAutofit fontScale="85000" lnSpcReduction="20000"/>
          </a:bodyPr>
          <a:lstStyle/>
          <a:p>
            <a:r>
              <a:rPr lang="en-US" dirty="0"/>
              <a:t>[1] R. Schmidt, ”Multiple emitter location and signal parameter estimation,” in IEEE Transactions on Antennas and Propagation, vol. 34, no. 3, pp. 276-280, March 1986 </a:t>
            </a:r>
          </a:p>
          <a:p>
            <a:r>
              <a:rPr lang="en-US" dirty="0"/>
              <a:t>[2] Ward, Darren B., </a:t>
            </a:r>
            <a:r>
              <a:rPr lang="en-US" dirty="0" err="1"/>
              <a:t>Zhi</a:t>
            </a:r>
            <a:r>
              <a:rPr lang="en-US" dirty="0"/>
              <a:t> Ding, and Rodney A. Kennedy. ”Broadband DOA estimation using frequency invariant beamforming.” IEEE Transactions on Signal Processing 46.5 (1998): 1463-1469. </a:t>
            </a:r>
          </a:p>
          <a:p>
            <a:r>
              <a:rPr lang="en-US" dirty="0"/>
              <a:t>[3] </a:t>
            </a:r>
            <a:r>
              <a:rPr lang="en-US" dirty="0" err="1"/>
              <a:t>Stoica</a:t>
            </a:r>
            <a:r>
              <a:rPr lang="en-US" dirty="0"/>
              <a:t>, </a:t>
            </a:r>
            <a:r>
              <a:rPr lang="en-US" dirty="0" err="1"/>
              <a:t>Petre</a:t>
            </a:r>
            <a:r>
              <a:rPr lang="en-US" dirty="0"/>
              <a:t>, and Alex B. Gershman. ”Maximum-likelihood DOA estimation by data-supported grid search.” IEEE Signal Processing Letters 6.10 (1999): 273-275. </a:t>
            </a:r>
          </a:p>
          <a:p>
            <a:r>
              <a:rPr lang="en-US" dirty="0"/>
              <a:t>[4] Abramovich, Yuri I., et al. ”Positive-definite Toeplitz completion in DOA estimation for nonuniform linear antenna arrays. I. Fully augmentable arrays.” IEEE Transactions on Signal Processing 46.9 (1998): 2458- 2471. </a:t>
            </a:r>
          </a:p>
          <a:p>
            <a:r>
              <a:rPr lang="en-US" dirty="0"/>
              <a:t>[5] https://github.com/Sasanka-GRS/SDET-Project , Codes and Plots are available here. </a:t>
            </a:r>
          </a:p>
          <a:p>
            <a:r>
              <a:rPr lang="en-US" dirty="0"/>
              <a:t>[6] Gupta, Pooja, and S. P. Kar. ”MUSIC and improved MUSIC algorithm to estimate direction of arrival.” 2015 International Conference on Communications and Signal Processing (ICCSP). IEEE, 2015.</a:t>
            </a:r>
          </a:p>
        </p:txBody>
      </p:sp>
    </p:spTree>
    <p:extLst>
      <p:ext uri="{BB962C8B-B14F-4D97-AF65-F5344CB8AC3E}">
        <p14:creationId xmlns:p14="http://schemas.microsoft.com/office/powerpoint/2010/main" val="2342616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4" name="Rectangle 3">
            <a:extLst>
              <a:ext uri="{FF2B5EF4-FFF2-40B4-BE49-F238E27FC236}">
                <a16:creationId xmlns:a16="http://schemas.microsoft.com/office/drawing/2014/main" id="{069408DB-EA25-4C38-9179-4C30BC866649}"/>
              </a:ext>
            </a:extLst>
          </p:cNvPr>
          <p:cNvSpPr/>
          <p:nvPr/>
        </p:nvSpPr>
        <p:spPr>
          <a:xfrm>
            <a:off x="486876" y="2032000"/>
            <a:ext cx="4513792" cy="2819398"/>
          </a:xfrm>
          <a:prstGeom prst="rect">
            <a:avLst/>
          </a:prstGeom>
        </p:spPr>
        <p:txBody>
          <a:bodyPr vert="horz" lIns="91440" tIns="45720" rIns="91440" bIns="45720" rtlCol="0" anchor="b">
            <a:normAutofit/>
          </a:bodyPr>
          <a:lstStyle/>
          <a:p>
            <a:pPr algn="r">
              <a:spcBef>
                <a:spcPct val="0"/>
              </a:spcBef>
              <a:spcAft>
                <a:spcPts val="600"/>
              </a:spcAft>
            </a:pPr>
            <a:r>
              <a:rPr lang="en-US" sz="4800" b="0" cap="all" spc="0" dirty="0">
                <a:ln w="3175" cmpd="sng">
                  <a:noFill/>
                </a:ln>
                <a:solidFill>
                  <a:srgbClr val="FFFFFF"/>
                </a:solidFill>
                <a:latin typeface="+mj-lt"/>
                <a:ea typeface="+mj-ea"/>
                <a:cs typeface="+mj-cs"/>
              </a:rPr>
              <a:t>THANK YOU</a:t>
            </a:r>
          </a:p>
        </p:txBody>
      </p:sp>
      <p:sp useBgFill="1">
        <p:nvSpPr>
          <p:cNvPr id="18"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0"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3" name="Straight Connector 22">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7" name="Graphic 6" descr="Handshake">
            <a:extLst>
              <a:ext uri="{FF2B5EF4-FFF2-40B4-BE49-F238E27FC236}">
                <a16:creationId xmlns:a16="http://schemas.microsoft.com/office/drawing/2014/main" id="{F73F4EAE-8E6F-42FC-B264-5F9A0B7277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1263" y="2433919"/>
            <a:ext cx="3211160" cy="3211160"/>
          </a:xfrm>
          <a:prstGeom prst="rect">
            <a:avLst/>
          </a:prstGeom>
        </p:spPr>
      </p:pic>
    </p:spTree>
    <p:extLst>
      <p:ext uri="{BB962C8B-B14F-4D97-AF65-F5344CB8AC3E}">
        <p14:creationId xmlns:p14="http://schemas.microsoft.com/office/powerpoint/2010/main" val="290818317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7627-ECB4-4447-9B73-CB69681CC353}"/>
              </a:ext>
            </a:extLst>
          </p:cNvPr>
          <p:cNvSpPr>
            <a:spLocks noGrp="1"/>
          </p:cNvSpPr>
          <p:nvPr>
            <p:ph type="title"/>
          </p:nvPr>
        </p:nvSpPr>
        <p:spPr>
          <a:xfrm>
            <a:off x="4955458" y="639097"/>
            <a:ext cx="6593075" cy="1612490"/>
          </a:xfrm>
        </p:spPr>
        <p:txBody>
          <a:bodyPr>
            <a:normAutofit/>
          </a:bodyPr>
          <a:lstStyle/>
          <a:p>
            <a:r>
              <a:rPr lang="en-US" dirty="0"/>
              <a:t>deliverables using music</a:t>
            </a:r>
          </a:p>
        </p:txBody>
      </p:sp>
      <p:pic>
        <p:nvPicPr>
          <p:cNvPr id="5" name="Picture 4" descr="Zigzag indicator line">
            <a:extLst>
              <a:ext uri="{FF2B5EF4-FFF2-40B4-BE49-F238E27FC236}">
                <a16:creationId xmlns:a16="http://schemas.microsoft.com/office/drawing/2014/main" id="{879A7490-B979-4651-8CBF-0509E8EB2813}"/>
              </a:ext>
            </a:extLst>
          </p:cNvPr>
          <p:cNvPicPr>
            <a:picLocks noChangeAspect="1"/>
          </p:cNvPicPr>
          <p:nvPr/>
        </p:nvPicPr>
        <p:blipFill rotWithShape="1">
          <a:blip r:embed="rId3"/>
          <a:srcRect l="25015" r="29861" b="-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C2233D5A-AF5B-4B94-8A0D-D3BB7F634575}"/>
              </a:ext>
            </a:extLst>
          </p:cNvPr>
          <p:cNvSpPr>
            <a:spLocks noGrp="1"/>
          </p:cNvSpPr>
          <p:nvPr>
            <p:ph idx="1"/>
          </p:nvPr>
        </p:nvSpPr>
        <p:spPr>
          <a:xfrm>
            <a:off x="4955458" y="2251587"/>
            <a:ext cx="6593075" cy="3972232"/>
          </a:xfrm>
        </p:spPr>
        <p:txBody>
          <a:bodyPr>
            <a:normAutofit/>
          </a:bodyPr>
          <a:lstStyle/>
          <a:p>
            <a:pPr>
              <a:lnSpc>
                <a:spcPct val="90000"/>
              </a:lnSpc>
            </a:pPr>
            <a:r>
              <a:rPr lang="en-US" dirty="0"/>
              <a:t>A description is given of the multiple signal classification (MUSIC) algorithm, which can be used to provide asymptotically unbiased estimates of </a:t>
            </a:r>
          </a:p>
          <a:p>
            <a:pPr marL="800100" lvl="1" indent="-342900">
              <a:lnSpc>
                <a:spcPct val="90000"/>
              </a:lnSpc>
              <a:buAutoNum type="arabicParenR"/>
            </a:pPr>
            <a:r>
              <a:rPr lang="en-US" dirty="0"/>
              <a:t>Number of incident wavefronts present </a:t>
            </a:r>
          </a:p>
          <a:p>
            <a:pPr marL="800100" lvl="1" indent="-342900">
              <a:lnSpc>
                <a:spcPct val="90000"/>
              </a:lnSpc>
              <a:buAutoNum type="arabicParenR"/>
            </a:pPr>
            <a:r>
              <a:rPr lang="en-US" dirty="0"/>
              <a:t>Directions of arrival (DOA) (or emitter locations) </a:t>
            </a:r>
          </a:p>
          <a:p>
            <a:pPr marL="800100" lvl="1" indent="-342900">
              <a:lnSpc>
                <a:spcPct val="90000"/>
              </a:lnSpc>
              <a:buAutoNum type="arabicParenR"/>
            </a:pPr>
            <a:r>
              <a:rPr lang="en-US" dirty="0"/>
              <a:t>Strengths and cross correlations among the incident waveforms </a:t>
            </a:r>
          </a:p>
          <a:p>
            <a:pPr marL="800100" lvl="1" indent="-342900">
              <a:lnSpc>
                <a:spcPct val="90000"/>
              </a:lnSpc>
              <a:buAutoNum type="arabicParenR"/>
            </a:pPr>
            <a:r>
              <a:rPr lang="en-US" dirty="0"/>
              <a:t>Noise strength. </a:t>
            </a:r>
          </a:p>
          <a:p>
            <a:pPr>
              <a:lnSpc>
                <a:spcPct val="90000"/>
              </a:lnSpc>
            </a:pPr>
            <a:r>
              <a:rPr lang="en-US" dirty="0"/>
              <a:t>Examples and comparisons with methods based on maximum likelihood (ML) and maximum entropy (ME), as well as conventional beamforming are included. A simulation for directions of arrival (DOA) Estimation is performed to show the efficiency and parameter performance analysis of the proposed algorithm.</a:t>
            </a:r>
          </a:p>
        </p:txBody>
      </p:sp>
    </p:spTree>
    <p:extLst>
      <p:ext uri="{BB962C8B-B14F-4D97-AF65-F5344CB8AC3E}">
        <p14:creationId xmlns:p14="http://schemas.microsoft.com/office/powerpoint/2010/main" val="3540532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82CDF-E389-40DB-9CF0-EFB1290AE48B}"/>
              </a:ext>
            </a:extLst>
          </p:cNvPr>
          <p:cNvSpPr>
            <a:spLocks noGrp="1"/>
          </p:cNvSpPr>
          <p:nvPr>
            <p:ph type="title"/>
          </p:nvPr>
        </p:nvSpPr>
        <p:spPr>
          <a:xfrm>
            <a:off x="685799" y="1150076"/>
            <a:ext cx="3659389" cy="4557849"/>
          </a:xfrm>
        </p:spPr>
        <p:txBody>
          <a:bodyPr>
            <a:normAutofit/>
          </a:bodyPr>
          <a:lstStyle/>
          <a:p>
            <a:pPr algn="r"/>
            <a:r>
              <a:rPr lang="en-US"/>
              <a:t>Array model</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AC4A9C-089C-483E-A244-2E02268A9431}"/>
              </a:ext>
            </a:extLst>
          </p:cNvPr>
          <p:cNvSpPr>
            <a:spLocks noGrp="1"/>
          </p:cNvSpPr>
          <p:nvPr>
            <p:ph idx="1"/>
          </p:nvPr>
        </p:nvSpPr>
        <p:spPr>
          <a:xfrm>
            <a:off x="4988658" y="1150076"/>
            <a:ext cx="6517543" cy="4557849"/>
          </a:xfrm>
        </p:spPr>
        <p:txBody>
          <a:bodyPr>
            <a:normAutofit/>
          </a:bodyPr>
          <a:lstStyle/>
          <a:p>
            <a:r>
              <a:rPr lang="en-US" dirty="0"/>
              <a:t>We consider an array of M elements, receiving D wavefronts corresponding to the D signal sources, and additive noise. Thus, the multiple signal classification approach begins with the following model for characterizing the received M vector X as: </a:t>
            </a:r>
          </a:p>
          <a:p>
            <a:pPr marL="0" indent="0" algn="ctr">
              <a:buNone/>
            </a:pPr>
            <a:r>
              <a:rPr lang="en-US" dirty="0"/>
              <a:t>X = AF + W</a:t>
            </a:r>
          </a:p>
          <a:p>
            <a:r>
              <a:rPr lang="en-US" dirty="0"/>
              <a:t>Here, X is the observed vector at the M array elements. Columns of A represent the ”steering vectors” or ”mode vectors” which are based on signal arrival angles and array element locations. The element </a:t>
            </a:r>
            <a:r>
              <a:rPr lang="en-US" dirty="0" err="1"/>
              <a:t>A</a:t>
            </a:r>
            <a:r>
              <a:rPr lang="en-US" baseline="-25000" dirty="0" err="1"/>
              <a:t>ij</a:t>
            </a:r>
            <a:r>
              <a:rPr lang="en-US" dirty="0"/>
              <a:t> represents the signal due to </a:t>
            </a:r>
            <a:r>
              <a:rPr lang="en-US" dirty="0" err="1"/>
              <a:t>j</a:t>
            </a:r>
            <a:r>
              <a:rPr lang="en-US" baseline="30000" dirty="0" err="1"/>
              <a:t>th</a:t>
            </a:r>
            <a:r>
              <a:rPr lang="en-US" dirty="0"/>
              <a:t> source on </a:t>
            </a:r>
            <a:r>
              <a:rPr lang="en-US" dirty="0" err="1"/>
              <a:t>i</a:t>
            </a:r>
            <a:r>
              <a:rPr lang="en-US" baseline="30000" dirty="0" err="1"/>
              <a:t>th</a:t>
            </a:r>
            <a:r>
              <a:rPr lang="en-US" dirty="0"/>
              <a:t> array element. </a:t>
            </a:r>
          </a:p>
          <a:p>
            <a:r>
              <a:rPr lang="en-US" dirty="0"/>
              <a:t>The complex quantities F</a:t>
            </a:r>
            <a:r>
              <a:rPr lang="en-US" baseline="-25000" dirty="0"/>
              <a:t>1</a:t>
            </a:r>
            <a:r>
              <a:rPr lang="en-US" dirty="0"/>
              <a:t>, F</a:t>
            </a:r>
            <a:r>
              <a:rPr lang="en-US" baseline="-25000" dirty="0"/>
              <a:t>2</a:t>
            </a:r>
            <a:r>
              <a:rPr lang="en-US" dirty="0"/>
              <a:t>, ..., F</a:t>
            </a:r>
            <a:r>
              <a:rPr lang="en-US" baseline="-25000" dirty="0"/>
              <a:t>D</a:t>
            </a:r>
            <a:r>
              <a:rPr lang="en-US" dirty="0"/>
              <a:t> which are the elements of F matrix represent the incident signals, namely amplitude and phase representations of obtained wavefronts. The W vector represents noise. </a:t>
            </a:r>
          </a:p>
        </p:txBody>
      </p:sp>
    </p:spTree>
    <p:extLst>
      <p:ext uri="{BB962C8B-B14F-4D97-AF65-F5344CB8AC3E}">
        <p14:creationId xmlns:p14="http://schemas.microsoft.com/office/powerpoint/2010/main" val="425885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3B96-4F87-4937-A73A-80C5B7E2431D}"/>
              </a:ext>
            </a:extLst>
          </p:cNvPr>
          <p:cNvSpPr>
            <a:spLocks noGrp="1"/>
          </p:cNvSpPr>
          <p:nvPr>
            <p:ph type="title"/>
          </p:nvPr>
        </p:nvSpPr>
        <p:spPr>
          <a:xfrm>
            <a:off x="685802" y="609600"/>
            <a:ext cx="6282266" cy="1456267"/>
          </a:xfrm>
        </p:spPr>
        <p:txBody>
          <a:bodyPr>
            <a:normAutofit/>
          </a:bodyPr>
          <a:lstStyle/>
          <a:p>
            <a:r>
              <a:rPr lang="en-US" dirty="0"/>
              <a:t>Music algorithm</a:t>
            </a:r>
          </a:p>
        </p:txBody>
      </p:sp>
      <p:sp>
        <p:nvSpPr>
          <p:cNvPr id="3" name="Content Placeholder 2">
            <a:extLst>
              <a:ext uri="{FF2B5EF4-FFF2-40B4-BE49-F238E27FC236}">
                <a16:creationId xmlns:a16="http://schemas.microsoft.com/office/drawing/2014/main" id="{AF9F3526-5EEE-4FD0-B5BA-FE6963C86418}"/>
              </a:ext>
            </a:extLst>
          </p:cNvPr>
          <p:cNvSpPr>
            <a:spLocks noGrp="1"/>
          </p:cNvSpPr>
          <p:nvPr>
            <p:ph idx="1"/>
          </p:nvPr>
        </p:nvSpPr>
        <p:spPr>
          <a:xfrm>
            <a:off x="685802" y="2142067"/>
            <a:ext cx="6282266" cy="3649133"/>
          </a:xfrm>
        </p:spPr>
        <p:txBody>
          <a:bodyPr>
            <a:normAutofit/>
          </a:bodyPr>
          <a:lstStyle/>
          <a:p>
            <a:r>
              <a:rPr lang="en-US"/>
              <a:t>The algorithm can be briefly divided into </a:t>
            </a:r>
          </a:p>
          <a:p>
            <a:pPr marL="800100" lvl="1" indent="-342900">
              <a:buFont typeface="+mj-lt"/>
              <a:buAutoNum type="arabicPeriod"/>
            </a:pPr>
            <a:r>
              <a:rPr lang="en-US"/>
              <a:t>Finding the Covariance matrix S of X </a:t>
            </a:r>
          </a:p>
          <a:p>
            <a:pPr marL="800100" lvl="1" indent="-342900">
              <a:buFont typeface="+mj-lt"/>
              <a:buAutoNum type="arabicPeriod"/>
            </a:pPr>
            <a:r>
              <a:rPr lang="en-US"/>
              <a:t>Eigen decomposition of S </a:t>
            </a:r>
          </a:p>
          <a:p>
            <a:pPr marL="800100" lvl="1" indent="-342900">
              <a:buFont typeface="+mj-lt"/>
              <a:buAutoNum type="arabicPeriod"/>
            </a:pPr>
            <a:r>
              <a:rPr lang="en-US"/>
              <a:t>Estimating number of signals/sources (Dˆ) </a:t>
            </a:r>
          </a:p>
          <a:p>
            <a:pPr marL="800100" lvl="1" indent="-342900">
              <a:buFont typeface="+mj-lt"/>
              <a:buAutoNum type="arabicPeriod"/>
            </a:pPr>
            <a:r>
              <a:rPr lang="en-US"/>
              <a:t>Separating Signal and Noise Subspaces </a:t>
            </a:r>
          </a:p>
          <a:p>
            <a:pPr marL="800100" lvl="1" indent="-342900">
              <a:buFont typeface="+mj-lt"/>
              <a:buAutoNum type="arabicPeriod"/>
            </a:pPr>
            <a:r>
              <a:rPr lang="en-US"/>
              <a:t>Obtaining the P</a:t>
            </a:r>
            <a:r>
              <a:rPr lang="en-US" baseline="-25000"/>
              <a:t>MU</a:t>
            </a:r>
            <a:r>
              <a:rPr lang="en-US"/>
              <a:t> (θ) matrix and evaluating its value vs θ </a:t>
            </a:r>
          </a:p>
          <a:p>
            <a:pPr marL="800100" lvl="1" indent="-342900">
              <a:buFont typeface="+mj-lt"/>
              <a:buAutoNum type="arabicPeriod"/>
            </a:pPr>
            <a:r>
              <a:rPr lang="en-US"/>
              <a:t>Picking D peaks of P</a:t>
            </a:r>
            <a:r>
              <a:rPr lang="en-US" baseline="-25000"/>
              <a:t>MU</a:t>
            </a:r>
            <a:r>
              <a:rPr lang="en-US"/>
              <a:t> (θ) </a:t>
            </a:r>
          </a:p>
          <a:p>
            <a:pPr marL="800100" lvl="1" indent="-342900">
              <a:buFont typeface="+mj-lt"/>
              <a:buAutoNum type="arabicPeriod"/>
            </a:pPr>
            <a:r>
              <a:rPr lang="en-US"/>
              <a:t>Calculate other parameters</a:t>
            </a:r>
            <a:endParaRPr lang="en-US" dirty="0"/>
          </a:p>
        </p:txBody>
      </p:sp>
      <p:pic>
        <p:nvPicPr>
          <p:cNvPr id="7" name="Graphic 6" descr="Statistics">
            <a:extLst>
              <a:ext uri="{FF2B5EF4-FFF2-40B4-BE49-F238E27FC236}">
                <a16:creationId xmlns:a16="http://schemas.microsoft.com/office/drawing/2014/main" id="{4F567060-AB5A-4140-97EA-C9B2813533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1521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85C74-7524-4665-A868-8442CA773316}"/>
              </a:ext>
            </a:extLst>
          </p:cNvPr>
          <p:cNvSpPr>
            <a:spLocks noGrp="1"/>
          </p:cNvSpPr>
          <p:nvPr>
            <p:ph type="title"/>
          </p:nvPr>
        </p:nvSpPr>
        <p:spPr>
          <a:xfrm>
            <a:off x="685799" y="1150076"/>
            <a:ext cx="3659389" cy="4557849"/>
          </a:xfrm>
        </p:spPr>
        <p:txBody>
          <a:bodyPr>
            <a:normAutofit/>
          </a:bodyPr>
          <a:lstStyle/>
          <a:p>
            <a:pPr algn="r"/>
            <a:r>
              <a:rPr lang="en-US" dirty="0"/>
              <a:t>S matrix</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EEEAAB-7D82-4888-A434-9E24DF7D8119}"/>
              </a:ext>
            </a:extLst>
          </p:cNvPr>
          <p:cNvSpPr>
            <a:spLocks noGrp="1"/>
          </p:cNvSpPr>
          <p:nvPr>
            <p:ph idx="1"/>
          </p:nvPr>
        </p:nvSpPr>
        <p:spPr>
          <a:xfrm>
            <a:off x="4988658" y="1150076"/>
            <a:ext cx="6517543" cy="4557849"/>
          </a:xfrm>
        </p:spPr>
        <p:txBody>
          <a:bodyPr>
            <a:normAutofit/>
          </a:bodyPr>
          <a:lstStyle/>
          <a:p>
            <a:r>
              <a:rPr lang="en-US" dirty="0"/>
              <a:t>S matrix is defined as the Covariance matrix of the observed vector X. It is mathematically denoted by</a:t>
            </a:r>
          </a:p>
          <a:p>
            <a:pPr marL="0" indent="0" algn="ctr">
              <a:buNone/>
            </a:pPr>
            <a:r>
              <a:rPr lang="en-US" dirty="0"/>
              <a:t>S = APA∗ + </a:t>
            </a:r>
            <a:r>
              <a:rPr lang="el-GR" dirty="0"/>
              <a:t>λ</a:t>
            </a:r>
            <a:r>
              <a:rPr lang="en-US" dirty="0"/>
              <a:t>S</a:t>
            </a:r>
            <a:r>
              <a:rPr lang="en-US" baseline="-25000" dirty="0"/>
              <a:t>0</a:t>
            </a:r>
          </a:p>
          <a:p>
            <a:r>
              <a:rPr lang="en-US" dirty="0"/>
              <a:t>S</a:t>
            </a:r>
            <a:r>
              <a:rPr lang="en-US" baseline="-25000" dirty="0"/>
              <a:t>0</a:t>
            </a:r>
            <a:r>
              <a:rPr lang="en-US" dirty="0"/>
              <a:t> is the scaled version of Noise Covariance matrix.</a:t>
            </a:r>
          </a:p>
          <a:p>
            <a:r>
              <a:rPr lang="en-US" dirty="0"/>
              <a:t>Here, we assume that P = FF∗. It is also assumed above that the signal and noise are uncorrelated.</a:t>
            </a:r>
          </a:p>
        </p:txBody>
      </p:sp>
    </p:spTree>
    <p:extLst>
      <p:ext uri="{BB962C8B-B14F-4D97-AF65-F5344CB8AC3E}">
        <p14:creationId xmlns:p14="http://schemas.microsoft.com/office/powerpoint/2010/main" val="209214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DF7A-373F-4CD9-8452-5A483EE5320E}"/>
              </a:ext>
            </a:extLst>
          </p:cNvPr>
          <p:cNvSpPr>
            <a:spLocks noGrp="1"/>
          </p:cNvSpPr>
          <p:nvPr>
            <p:ph type="title"/>
          </p:nvPr>
        </p:nvSpPr>
        <p:spPr>
          <a:xfrm>
            <a:off x="685802" y="609600"/>
            <a:ext cx="6282266" cy="1456267"/>
          </a:xfrm>
        </p:spPr>
        <p:txBody>
          <a:bodyPr>
            <a:normAutofit/>
          </a:bodyPr>
          <a:lstStyle/>
          <a:p>
            <a:r>
              <a:rPr lang="en-US"/>
              <a:t>Solution with eigen decomposition</a:t>
            </a:r>
            <a:endParaRPr lang="en-US" dirty="0"/>
          </a:p>
        </p:txBody>
      </p:sp>
      <p:sp>
        <p:nvSpPr>
          <p:cNvPr id="19" name="Content Placeholder 2">
            <a:extLst>
              <a:ext uri="{FF2B5EF4-FFF2-40B4-BE49-F238E27FC236}">
                <a16:creationId xmlns:a16="http://schemas.microsoft.com/office/drawing/2014/main" id="{4E242FE4-A776-41A4-B3F9-4A0FB0F0DBCA}"/>
              </a:ext>
            </a:extLst>
          </p:cNvPr>
          <p:cNvSpPr>
            <a:spLocks noGrp="1"/>
          </p:cNvSpPr>
          <p:nvPr>
            <p:ph idx="1"/>
          </p:nvPr>
        </p:nvSpPr>
        <p:spPr>
          <a:xfrm>
            <a:off x="685802" y="2142067"/>
            <a:ext cx="6282266" cy="3649133"/>
          </a:xfrm>
        </p:spPr>
        <p:txBody>
          <a:bodyPr>
            <a:normAutofit/>
          </a:bodyPr>
          <a:lstStyle/>
          <a:p>
            <a:r>
              <a:rPr lang="en-US" dirty="0"/>
              <a:t>If number of array elements are less than the number of incident signals (equivalent to number of sources) (D &lt; M), the matrix APA∗ will be singular with rank &lt; M. Therefore </a:t>
            </a:r>
          </a:p>
          <a:p>
            <a:pPr marL="0" indent="0" algn="ctr">
              <a:buNone/>
            </a:pPr>
            <a:r>
              <a:rPr lang="en-US" dirty="0"/>
              <a:t>|APA∗| = |S − λS</a:t>
            </a:r>
            <a:r>
              <a:rPr lang="en-US" baseline="-25000" dirty="0"/>
              <a:t>0</a:t>
            </a:r>
            <a:r>
              <a:rPr lang="en-US" dirty="0"/>
              <a:t>| = 0 </a:t>
            </a:r>
          </a:p>
          <a:p>
            <a:r>
              <a:rPr lang="en-US" dirty="0"/>
              <a:t>This equation resembles the eigen decomposition of matrix S in the metric of S</a:t>
            </a:r>
            <a:r>
              <a:rPr lang="en-US" baseline="-25000" dirty="0"/>
              <a:t>0</a:t>
            </a:r>
            <a:r>
              <a:rPr lang="en-US" dirty="0"/>
              <a:t>. But, as A is full rank and P is positive definite, APA∗ must be non-negative definite. This constraints the λ to be the minimum eigen value </a:t>
            </a:r>
            <a:r>
              <a:rPr lang="en-US" dirty="0" err="1"/>
              <a:t>λ</a:t>
            </a:r>
            <a:r>
              <a:rPr lang="en-US" baseline="-25000" dirty="0" err="1"/>
              <a:t>min</a:t>
            </a:r>
            <a:r>
              <a:rPr lang="en-US" dirty="0"/>
              <a:t>. Using this information, we can rewrite S as </a:t>
            </a:r>
          </a:p>
          <a:p>
            <a:pPr marL="0" indent="0" algn="ctr">
              <a:buNone/>
            </a:pPr>
            <a:r>
              <a:rPr lang="en-US" dirty="0"/>
              <a:t>S = APA∗ + λ</a:t>
            </a:r>
            <a:r>
              <a:rPr lang="en-US" baseline="-25000" dirty="0"/>
              <a:t>min</a:t>
            </a:r>
            <a:r>
              <a:rPr lang="en-US" dirty="0"/>
              <a:t>S</a:t>
            </a:r>
            <a:r>
              <a:rPr lang="en-US" baseline="-25000" dirty="0"/>
              <a:t>0</a:t>
            </a:r>
            <a:endParaRPr lang="en-US" dirty="0"/>
          </a:p>
        </p:txBody>
      </p:sp>
      <p:pic>
        <p:nvPicPr>
          <p:cNvPr id="20" name="Graphic 6" descr="Signal">
            <a:extLst>
              <a:ext uri="{FF2B5EF4-FFF2-40B4-BE49-F238E27FC236}">
                <a16:creationId xmlns:a16="http://schemas.microsoft.com/office/drawing/2014/main" id="{2CFC25E1-2457-4CD2-874A-E3704C7907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0053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4927-AD67-4CF1-8B4B-A7ED336E036A}"/>
              </a:ext>
            </a:extLst>
          </p:cNvPr>
          <p:cNvSpPr>
            <a:spLocks noGrp="1"/>
          </p:cNvSpPr>
          <p:nvPr>
            <p:ph type="title"/>
          </p:nvPr>
        </p:nvSpPr>
        <p:spPr/>
        <p:txBody>
          <a:bodyPr/>
          <a:lstStyle/>
          <a:p>
            <a:r>
              <a:rPr lang="en-US" dirty="0"/>
              <a:t>Estimating number of sources/signals</a:t>
            </a:r>
          </a:p>
        </p:txBody>
      </p:sp>
      <p:graphicFrame>
        <p:nvGraphicFramePr>
          <p:cNvPr id="5" name="Content Placeholder 2">
            <a:extLst>
              <a:ext uri="{FF2B5EF4-FFF2-40B4-BE49-F238E27FC236}">
                <a16:creationId xmlns:a16="http://schemas.microsoft.com/office/drawing/2014/main" id="{6E2EBAC2-CC8C-4656-A3CB-4CEF9DD27646}"/>
              </a:ext>
            </a:extLst>
          </p:cNvPr>
          <p:cNvGraphicFramePr>
            <a:graphicFrameLocks noGrp="1"/>
          </p:cNvGraphicFramePr>
          <p:nvPr>
            <p:ph idx="1"/>
            <p:extLst>
              <p:ext uri="{D42A27DB-BD31-4B8C-83A1-F6EECF244321}">
                <p14:modId xmlns:p14="http://schemas.microsoft.com/office/powerpoint/2010/main" val="287361723"/>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027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A8A0A-16B8-4A0C-887C-B4AF7EE7F710}"/>
              </a:ext>
            </a:extLst>
          </p:cNvPr>
          <p:cNvSpPr>
            <a:spLocks noGrp="1"/>
          </p:cNvSpPr>
          <p:nvPr>
            <p:ph type="title"/>
          </p:nvPr>
        </p:nvSpPr>
        <p:spPr>
          <a:xfrm>
            <a:off x="685799" y="1150076"/>
            <a:ext cx="3659389" cy="4557849"/>
          </a:xfrm>
        </p:spPr>
        <p:txBody>
          <a:bodyPr>
            <a:normAutofit/>
          </a:bodyPr>
          <a:lstStyle/>
          <a:p>
            <a:pPr algn="r"/>
            <a:r>
              <a:rPr lang="en-US" dirty="0"/>
              <a:t>Signal and noise subspaces</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650AB7-1520-4A6F-8A7A-0BA4093BDD33}"/>
              </a:ext>
            </a:extLst>
          </p:cNvPr>
          <p:cNvSpPr>
            <a:spLocks noGrp="1"/>
          </p:cNvSpPr>
          <p:nvPr>
            <p:ph idx="1"/>
          </p:nvPr>
        </p:nvSpPr>
        <p:spPr>
          <a:xfrm>
            <a:off x="4988658" y="1150076"/>
            <a:ext cx="6517543" cy="4557849"/>
          </a:xfrm>
        </p:spPr>
        <p:txBody>
          <a:bodyPr>
            <a:normAutofit/>
          </a:bodyPr>
          <a:lstStyle/>
          <a:p>
            <a:r>
              <a:rPr lang="en-US" dirty="0"/>
              <a:t>Since S = APA∗ + λ</a:t>
            </a:r>
            <a:r>
              <a:rPr lang="en-US" baseline="-25000" dirty="0"/>
              <a:t>min</a:t>
            </a:r>
            <a:r>
              <a:rPr lang="en-US" dirty="0"/>
              <a:t>S</a:t>
            </a:r>
            <a:r>
              <a:rPr lang="en-US" baseline="-25000" dirty="0"/>
              <a:t>0</a:t>
            </a:r>
            <a:r>
              <a:rPr lang="en-US" dirty="0"/>
              <a:t>, we can rewrite the previous equation as </a:t>
            </a:r>
          </a:p>
          <a:p>
            <a:pPr marL="0" indent="0" algn="ctr">
              <a:buNone/>
            </a:pPr>
            <a:r>
              <a:rPr lang="en-US" dirty="0"/>
              <a:t>APA∗ </a:t>
            </a:r>
            <a:r>
              <a:rPr lang="en-US" dirty="0" err="1"/>
              <a:t>e</a:t>
            </a:r>
            <a:r>
              <a:rPr lang="en-US" baseline="-25000" dirty="0" err="1"/>
              <a:t>i</a:t>
            </a:r>
            <a:r>
              <a:rPr lang="en-US" dirty="0"/>
              <a:t> = (</a:t>
            </a:r>
            <a:r>
              <a:rPr lang="en-US" dirty="0" err="1"/>
              <a:t>λ</a:t>
            </a:r>
            <a:r>
              <a:rPr lang="en-US" baseline="-25000" dirty="0" err="1"/>
              <a:t>i</a:t>
            </a:r>
            <a:r>
              <a:rPr lang="en-US" dirty="0"/>
              <a:t> − </a:t>
            </a:r>
            <a:r>
              <a:rPr lang="en-US" dirty="0" err="1"/>
              <a:t>λ</a:t>
            </a:r>
            <a:r>
              <a:rPr lang="en-US" baseline="-25000" dirty="0" err="1"/>
              <a:t>min</a:t>
            </a:r>
            <a:r>
              <a:rPr lang="en-US" dirty="0"/>
              <a:t>)S</a:t>
            </a:r>
            <a:r>
              <a:rPr lang="en-US" baseline="-25000" dirty="0"/>
              <a:t>0</a:t>
            </a:r>
            <a:r>
              <a:rPr lang="en-US" dirty="0"/>
              <a:t>e</a:t>
            </a:r>
            <a:r>
              <a:rPr lang="en-US" baseline="-25000" dirty="0"/>
              <a:t>i</a:t>
            </a:r>
            <a:r>
              <a:rPr lang="en-US" dirty="0"/>
              <a:t> </a:t>
            </a:r>
          </a:p>
          <a:p>
            <a:r>
              <a:rPr lang="en-US" dirty="0"/>
              <a:t>From the above equation, we can observe that each time </a:t>
            </a:r>
            <a:r>
              <a:rPr lang="en-US" dirty="0" err="1"/>
              <a:t>λ</a:t>
            </a:r>
            <a:r>
              <a:rPr lang="en-US" baseline="-25000" dirty="0" err="1"/>
              <a:t>i</a:t>
            </a:r>
            <a:r>
              <a:rPr lang="en-US" dirty="0"/>
              <a:t> = </a:t>
            </a:r>
            <a:r>
              <a:rPr lang="en-US" dirty="0" err="1"/>
              <a:t>λ</a:t>
            </a:r>
            <a:r>
              <a:rPr lang="en-US" baseline="-25000" dirty="0" err="1"/>
              <a:t>min</a:t>
            </a:r>
            <a:r>
              <a:rPr lang="en-US" dirty="0"/>
              <a:t>, we must have A∗ </a:t>
            </a:r>
            <a:r>
              <a:rPr lang="en-US" dirty="0" err="1"/>
              <a:t>e</a:t>
            </a:r>
            <a:r>
              <a:rPr lang="en-US" baseline="-25000" dirty="0" err="1"/>
              <a:t>i</a:t>
            </a:r>
            <a:r>
              <a:rPr lang="en-US" dirty="0"/>
              <a:t> = 0. This clearly implies that the eigen vectors associated with </a:t>
            </a:r>
            <a:r>
              <a:rPr lang="en-US" dirty="0" err="1"/>
              <a:t>λ</a:t>
            </a:r>
            <a:r>
              <a:rPr lang="en-US" baseline="-25000" dirty="0" err="1"/>
              <a:t>min</a:t>
            </a:r>
            <a:r>
              <a:rPr lang="en-US" dirty="0"/>
              <a:t>(S, S</a:t>
            </a:r>
            <a:r>
              <a:rPr lang="en-US" baseline="-25000" dirty="0"/>
              <a:t>0</a:t>
            </a:r>
            <a:r>
              <a:rPr lang="en-US" dirty="0"/>
              <a:t>) are orthogonal to the space spanned by the columns of A, the incident mode vectors. </a:t>
            </a:r>
          </a:p>
          <a:p>
            <a:r>
              <a:rPr lang="en-US" dirty="0"/>
              <a:t>Thus, we can separate the N −dim subspace spanned by N noise vectors and the D − dim subspace spanned by D incident signal mode vectors.</a:t>
            </a:r>
          </a:p>
        </p:txBody>
      </p:sp>
    </p:spTree>
    <p:extLst>
      <p:ext uri="{BB962C8B-B14F-4D97-AF65-F5344CB8AC3E}">
        <p14:creationId xmlns:p14="http://schemas.microsoft.com/office/powerpoint/2010/main" val="3102708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116</TotalTime>
  <Words>1724</Words>
  <Application>Microsoft Office PowerPoint</Application>
  <PresentationFormat>Widescreen</PresentationFormat>
  <Paragraphs>95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Celestial</vt:lpstr>
      <vt:lpstr>MUSIC Algorithm for DOA Estimation of Multiple Sources</vt:lpstr>
      <vt:lpstr>Introduction</vt:lpstr>
      <vt:lpstr>deliverables using music</vt:lpstr>
      <vt:lpstr>Array model</vt:lpstr>
      <vt:lpstr>Music algorithm</vt:lpstr>
      <vt:lpstr>S matrix</vt:lpstr>
      <vt:lpstr>Solution with eigen decomposition</vt:lpstr>
      <vt:lpstr>Estimating number of sources/signals</vt:lpstr>
      <vt:lpstr>Signal and noise subspaces</vt:lpstr>
      <vt:lpstr>Obtaining PMU(θ) vs θ</vt:lpstr>
      <vt:lpstr>Peak picking and doa estimation</vt:lpstr>
      <vt:lpstr>Intuition behind peak picking</vt:lpstr>
      <vt:lpstr>Comparison with other estimators</vt:lpstr>
      <vt:lpstr>simulations</vt:lpstr>
      <vt:lpstr>Code snippets – Music algorithm</vt:lpstr>
      <vt:lpstr>Code snippets – Music Simulation pre-req</vt:lpstr>
      <vt:lpstr>Live simulation</vt:lpstr>
      <vt:lpstr>Simulation result</vt:lpstr>
      <vt:lpstr>Experiments and observations</vt:lpstr>
      <vt:lpstr>Spacing between array elements</vt:lpstr>
      <vt:lpstr>Number of array elements</vt:lpstr>
      <vt:lpstr>Number of snapshots</vt:lpstr>
      <vt:lpstr>Signal incidence angle difference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Algorithm for DOA Estimation of Multiple Sources</dc:title>
  <dc:creator>sasanka grs</dc:creator>
  <cp:lastModifiedBy>sasanka grs</cp:lastModifiedBy>
  <cp:revision>4</cp:revision>
  <dcterms:created xsi:type="dcterms:W3CDTF">2021-11-23T06:58:34Z</dcterms:created>
  <dcterms:modified xsi:type="dcterms:W3CDTF">2021-11-26T17:34:24Z</dcterms:modified>
</cp:coreProperties>
</file>