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5" r:id="rId6"/>
    <p:sldId id="263" r:id="rId7"/>
    <p:sldId id="264" r:id="rId8"/>
    <p:sldId id="266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95F0"/>
    <a:srgbClr val="B3EEF0"/>
    <a:srgbClr val="92E9FF"/>
    <a:srgbClr val="3B808F"/>
    <a:srgbClr val="8BE0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813"/>
    <p:restoredTop sz="96197"/>
  </p:normalViewPr>
  <p:slideViewPr>
    <p:cSldViewPr snapToGrid="0">
      <p:cViewPr varScale="1">
        <p:scale>
          <a:sx n="102" d="100"/>
          <a:sy n="102" d="100"/>
        </p:scale>
        <p:origin x="216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9/22/22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9/22/22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9/22/22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9/22/22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9/22/22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9/22/22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9/22/22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9/22/22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9/22/22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9/22/22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9/22/22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9/22/22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9/22/22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9/22/22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1AE93-6298-1D0D-16BC-6D80B27CB2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b="1" dirty="0">
                <a:solidFill>
                  <a:srgbClr val="D6D6D6"/>
                </a:solidFill>
                <a:effectLst/>
                <a:latin typeface="Helvetica Neue" panose="02000503000000020004" pitchFamily="2" charset="0"/>
              </a:rPr>
              <a:t>Sentiment &amp; prediction</a:t>
            </a:r>
            <a:br>
              <a:rPr lang="en-CA" b="1" dirty="0">
                <a:solidFill>
                  <a:srgbClr val="D6D6D6"/>
                </a:solidFill>
                <a:effectLst/>
                <a:latin typeface="Helvetica Neue" panose="02000503000000020004" pitchFamily="2" charset="0"/>
              </a:rPr>
            </a:br>
            <a:r>
              <a:rPr lang="en-CA" b="1" dirty="0">
                <a:solidFill>
                  <a:srgbClr val="D6D6D6"/>
                </a:solidFill>
                <a:effectLst/>
                <a:latin typeface="Helvetica Neue" panose="02000503000000020004" pitchFamily="2" charset="0"/>
              </a:rPr>
              <a:t>CHAT BOT</a:t>
            </a:r>
            <a:endParaRPr lang="en-US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CF6B30-022B-7019-78A9-147D04D6D9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GROUP 2: ALI, HAIDER, TEJAS, AMEER, JAVIER</a:t>
            </a:r>
          </a:p>
          <a:p>
            <a:r>
              <a:rPr lang="en-US" dirty="0"/>
              <a:t>FINTECH BOOTCAMP, UNIVERSITY OF TORONTO</a:t>
            </a:r>
          </a:p>
          <a:p>
            <a:r>
              <a:rPr lang="en-US" dirty="0"/>
              <a:t>SEPTEMBER 2022</a:t>
            </a:r>
          </a:p>
        </p:txBody>
      </p:sp>
    </p:spTree>
    <p:extLst>
      <p:ext uri="{BB962C8B-B14F-4D97-AF65-F5344CB8AC3E}">
        <p14:creationId xmlns:p14="http://schemas.microsoft.com/office/powerpoint/2010/main" val="1654058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3B06C-E09A-5C10-E884-A4D21EDCC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2320978" cy="1478570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BF6B55-B650-B428-5505-190A776946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797424"/>
            <a:ext cx="4458004" cy="3541714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Objective - Ali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Application Design - Javier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Sentiment Analysis - Ameer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Prediction ML Model - Haider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Delivery: Chatbot Simulation  - Tejas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Insights &amp; Next Steps - Ali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49975F-D007-542B-7713-38A7B5187AB0}"/>
              </a:ext>
            </a:extLst>
          </p:cNvPr>
          <p:cNvSpPr txBox="1"/>
          <p:nvPr/>
        </p:nvSpPr>
        <p:spPr>
          <a:xfrm>
            <a:off x="5825195" y="1983231"/>
            <a:ext cx="5451170" cy="347787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3B808F"/>
                </a:solidFill>
              </a:rPr>
              <a:t>Business Objective:</a:t>
            </a:r>
          </a:p>
          <a:p>
            <a:endParaRPr lang="en-US" sz="2000" b="1" dirty="0">
              <a:solidFill>
                <a:srgbClr val="3B808F"/>
              </a:solidFill>
            </a:endParaRPr>
          </a:p>
          <a:p>
            <a:r>
              <a:rPr lang="en-US" sz="2000" dirty="0">
                <a:solidFill>
                  <a:srgbClr val="3B808F"/>
                </a:solidFill>
              </a:rPr>
              <a:t>To provide trading guidance for selected Stocks and Crypto-coins based on data, market sentiment and prediction</a:t>
            </a:r>
          </a:p>
          <a:p>
            <a:endParaRPr lang="en-US" sz="2000" dirty="0">
              <a:solidFill>
                <a:srgbClr val="3B808F"/>
              </a:solidFill>
            </a:endParaRPr>
          </a:p>
          <a:p>
            <a:r>
              <a:rPr lang="en-US" sz="2000" b="1" dirty="0">
                <a:solidFill>
                  <a:srgbClr val="3B808F"/>
                </a:solidFill>
              </a:rPr>
              <a:t>Technology Objective:</a:t>
            </a:r>
          </a:p>
          <a:p>
            <a:endParaRPr lang="en-US" sz="2000" dirty="0">
              <a:solidFill>
                <a:srgbClr val="3B808F"/>
              </a:solidFill>
            </a:endParaRPr>
          </a:p>
          <a:p>
            <a:r>
              <a:rPr lang="en-US" sz="2000" dirty="0">
                <a:solidFill>
                  <a:srgbClr val="3B808F"/>
                </a:solidFill>
              </a:rPr>
              <a:t>To develop an application that will integrate sentiment analysis and ML prediction modeling with AWS’ Lex and Lambda </a:t>
            </a:r>
          </a:p>
        </p:txBody>
      </p:sp>
    </p:spTree>
    <p:extLst>
      <p:ext uri="{BB962C8B-B14F-4D97-AF65-F5344CB8AC3E}">
        <p14:creationId xmlns:p14="http://schemas.microsoft.com/office/powerpoint/2010/main" val="44965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A1B54-35A9-A4EB-3805-39BB8E32E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Application design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A43736-D8C6-AC3B-2D14-F5431DBDB9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582" y="308919"/>
            <a:ext cx="11714994" cy="6376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239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40D5F-1B91-33C9-FCCA-36D294AB1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313717"/>
            <a:ext cx="9905998" cy="753082"/>
          </a:xfrm>
        </p:spPr>
        <p:txBody>
          <a:bodyPr/>
          <a:lstStyle/>
          <a:p>
            <a:r>
              <a:rPr lang="en-US" dirty="0"/>
              <a:t>SENTIMENT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49D9FD-8CD4-22CC-88EF-F572BA3025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179" y="1277166"/>
            <a:ext cx="4802188" cy="4543169"/>
          </a:xfrm>
        </p:spPr>
        <p:txBody>
          <a:bodyPr>
            <a:normAutofit/>
          </a:bodyPr>
          <a:lstStyle/>
          <a:p>
            <a:r>
              <a:rPr lang="en-US" dirty="0"/>
              <a:t>Import libraries: NewsApiClient, SentimentIntensityAnalyzer, NewsApiClient, others.</a:t>
            </a:r>
          </a:p>
          <a:p>
            <a:r>
              <a:rPr lang="en-US" dirty="0"/>
              <a:t>Extract News for Stocks: and Crypto-coins</a:t>
            </a:r>
          </a:p>
          <a:p>
            <a:r>
              <a:rPr lang="en-US" dirty="0"/>
              <a:t>Complete Sentiment Article Analysis</a:t>
            </a:r>
          </a:p>
          <a:p>
            <a:r>
              <a:rPr lang="en-US" dirty="0"/>
              <a:t>Develop Sentiment Report</a:t>
            </a:r>
          </a:p>
          <a:p>
            <a:r>
              <a:rPr lang="en-US" dirty="0"/>
              <a:t>Identify Sentiment Signal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01CEC7-0074-4231-00F7-1F15383C67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6697" y="197957"/>
            <a:ext cx="4053080" cy="184271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1B40F63-8ABD-5B0B-0F37-ECF60BEB49F8}"/>
              </a:ext>
            </a:extLst>
          </p:cNvPr>
          <p:cNvSpPr txBox="1"/>
          <p:nvPr/>
        </p:nvSpPr>
        <p:spPr>
          <a:xfrm>
            <a:off x="6696696" y="5257403"/>
            <a:ext cx="4799008" cy="144655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Composite Sentiment to Sentiment Signal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Composite Sentiment &gt;  0.3 , then Sentiment Signal =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Composite Sentiment &lt;=0.3, then Sentiment Signal = -1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1B1CAED-A15D-B8A1-3362-A2C589E282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5318" y="2124995"/>
            <a:ext cx="6923436" cy="2936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190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40D5F-1B91-33C9-FCCA-36D294AB1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313717"/>
            <a:ext cx="9905998" cy="753082"/>
          </a:xfrm>
        </p:spPr>
        <p:txBody>
          <a:bodyPr/>
          <a:lstStyle/>
          <a:p>
            <a:r>
              <a:rPr lang="en-US" dirty="0"/>
              <a:t>PREDICTION signal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49D9FD-8CD4-22CC-88EF-F572BA3025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437509"/>
            <a:ext cx="4802188" cy="4543169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Import libraries: SVM, StandardScaler, Classification_Report</a:t>
            </a:r>
          </a:p>
          <a:p>
            <a:r>
              <a:rPr lang="en-US" dirty="0"/>
              <a:t>Extract CSVs with Open, Close price historical data for 5 years</a:t>
            </a:r>
          </a:p>
          <a:p>
            <a:r>
              <a:rPr lang="en-US" dirty="0"/>
              <a:t>Develop Signals Dataframe with Close price, Actual returns, SMA_Fast, SMA_Slow, Strategy Returns</a:t>
            </a:r>
          </a:p>
          <a:p>
            <a:r>
              <a:rPr lang="en-US" dirty="0"/>
              <a:t>Split the data, train the model(s)</a:t>
            </a:r>
          </a:p>
          <a:p>
            <a:r>
              <a:rPr lang="en-US" dirty="0"/>
              <a:t>Complete Trading Signal Prediction</a:t>
            </a:r>
          </a:p>
          <a:p>
            <a:r>
              <a:rPr lang="en-US" dirty="0"/>
              <a:t>Identify Future Trading Signal</a:t>
            </a:r>
          </a:p>
          <a:p>
            <a:r>
              <a:rPr lang="en-US" dirty="0"/>
              <a:t>Combined Signal = Sentiment Signal + Future Trading Signal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B40F63-8ABD-5B0B-0F37-ECF60BEB49F8}"/>
              </a:ext>
            </a:extLst>
          </p:cNvPr>
          <p:cNvSpPr txBox="1"/>
          <p:nvPr/>
        </p:nvSpPr>
        <p:spPr>
          <a:xfrm>
            <a:off x="6764856" y="5758762"/>
            <a:ext cx="4799008" cy="80021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Future Trading Signal</a:t>
            </a:r>
            <a:endParaRPr lang="en-US" sz="1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Actual Returns &gt;= 0 , then Future Trading Signal =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Actual Returns &lt; 0 , then Future Trading Signal = - 1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9D6ED4E4-8EA5-060E-1EAE-FF7850A389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3543968"/>
              </p:ext>
            </p:extLst>
          </p:nvPr>
        </p:nvGraphicFramePr>
        <p:xfrm>
          <a:off x="6761676" y="313717"/>
          <a:ext cx="4802188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7469">
                  <a:extLst>
                    <a:ext uri="{9D8B030D-6E8A-4147-A177-3AD203B41FA5}">
                      <a16:colId xmlns:a16="http://schemas.microsoft.com/office/drawing/2014/main" val="1028534965"/>
                    </a:ext>
                  </a:extLst>
                </a:gridCol>
                <a:gridCol w="2384719">
                  <a:extLst>
                    <a:ext uri="{9D8B030D-6E8A-4147-A177-3AD203B41FA5}">
                      <a16:colId xmlns:a16="http://schemas.microsoft.com/office/drawing/2014/main" val="3949014058"/>
                    </a:ext>
                  </a:extLst>
                </a:gridCol>
              </a:tblGrid>
              <a:tr h="243206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Stocks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Crypto-coins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2422416"/>
                  </a:ext>
                </a:extLst>
              </a:tr>
              <a:tr h="376541">
                <a:tc>
                  <a:txBody>
                    <a:bodyPr/>
                    <a:lstStyle/>
                    <a:p>
                      <a:r>
                        <a:rPr lang="en-US" sz="1200" b="0" dirty="0"/>
                        <a:t>Amazon, Apple, Microsoft, Samsung, Tesla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Bitcoin, Cardano, Dogecoin, Ethereum, Solana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540262"/>
                  </a:ext>
                </a:extLst>
              </a:tr>
            </a:tbl>
          </a:graphicData>
        </a:graphic>
      </p:graphicFrame>
      <p:grpSp>
        <p:nvGrpSpPr>
          <p:cNvPr id="15" name="Group 14">
            <a:extLst>
              <a:ext uri="{FF2B5EF4-FFF2-40B4-BE49-F238E27FC236}">
                <a16:creationId xmlns:a16="http://schemas.microsoft.com/office/drawing/2014/main" id="{8B5F7C58-A936-0F5F-0539-6F25795DCCE4}"/>
              </a:ext>
            </a:extLst>
          </p:cNvPr>
          <p:cNvGrpSpPr/>
          <p:nvPr/>
        </p:nvGrpSpPr>
        <p:grpSpPr>
          <a:xfrm>
            <a:off x="6248402" y="1563595"/>
            <a:ext cx="5703624" cy="3763929"/>
            <a:chOff x="6248402" y="1563595"/>
            <a:chExt cx="5703624" cy="3763929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39DF480-CED7-80A9-FA77-23E22284F97C}"/>
                </a:ext>
              </a:extLst>
            </p:cNvPr>
            <p:cNvGrpSpPr/>
            <p:nvPr/>
          </p:nvGrpSpPr>
          <p:grpSpPr>
            <a:xfrm>
              <a:off x="6248402" y="1563595"/>
              <a:ext cx="5703624" cy="3763929"/>
              <a:chOff x="6248402" y="1563595"/>
              <a:chExt cx="5703624" cy="3763929"/>
            </a:xfrm>
          </p:grpSpPr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0F00B22E-28EE-5129-4C2A-EBDFC6753C0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248402" y="1596719"/>
                <a:ext cx="2789255" cy="3730805"/>
              </a:xfrm>
              <a:prstGeom prst="rect">
                <a:avLst/>
              </a:prstGeom>
            </p:spPr>
          </p:pic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244949D0-0BA6-0965-9D09-DE1B50FB86E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162770" y="1563595"/>
                <a:ext cx="2789256" cy="3730807"/>
              </a:xfrm>
              <a:prstGeom prst="rect">
                <a:avLst/>
              </a:prstGeom>
            </p:spPr>
          </p:pic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9A73AB2-0690-64FA-07D0-88F30B378139}"/>
                </a:ext>
              </a:extLst>
            </p:cNvPr>
            <p:cNvSpPr txBox="1"/>
            <p:nvPr/>
          </p:nvSpPr>
          <p:spPr>
            <a:xfrm>
              <a:off x="6672649" y="1646657"/>
              <a:ext cx="9703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</a:rPr>
                <a:t>SVM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BC60BF4-5CE4-2B2A-B0F0-20F6AA332235}"/>
                </a:ext>
              </a:extLst>
            </p:cNvPr>
            <p:cNvSpPr txBox="1"/>
            <p:nvPr/>
          </p:nvSpPr>
          <p:spPr>
            <a:xfrm>
              <a:off x="6672649" y="3515497"/>
              <a:ext cx="9703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</a:rPr>
                <a:t>BLR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E428265-6434-B7AC-5767-8791070B9D09}"/>
                </a:ext>
              </a:extLst>
            </p:cNvPr>
            <p:cNvSpPr txBox="1"/>
            <p:nvPr/>
          </p:nvSpPr>
          <p:spPr>
            <a:xfrm>
              <a:off x="9587018" y="1621943"/>
              <a:ext cx="9703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</a:rPr>
                <a:t>ADA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04EE3BA-3018-FCF7-B2E4-BB3A7CF0BE29}"/>
                </a:ext>
              </a:extLst>
            </p:cNvPr>
            <p:cNvSpPr txBox="1"/>
            <p:nvPr/>
          </p:nvSpPr>
          <p:spPr>
            <a:xfrm>
              <a:off x="9593571" y="3503140"/>
              <a:ext cx="9703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</a:rPr>
                <a:t>DTC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6158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40D5F-1B91-33C9-FCCA-36D294AB1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0610" y="-70261"/>
            <a:ext cx="5917194" cy="753082"/>
          </a:xfrm>
        </p:spPr>
        <p:txBody>
          <a:bodyPr>
            <a:normAutofit fontScale="90000"/>
          </a:bodyPr>
          <a:lstStyle/>
          <a:p>
            <a:r>
              <a:rPr lang="en-US" dirty="0"/>
              <a:t>DELIVERY – chatbot SIMULATION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A2D593E-FABF-E3F2-8727-9BB7E3EB97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0416" y="417943"/>
            <a:ext cx="1003300" cy="102336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2B3E65E-C67F-376C-BB08-B05E8A8ED1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6949" y="479645"/>
            <a:ext cx="1000660" cy="101066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8532BF0-1BF9-41A0-92D4-D7D65F9417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5927" y="443000"/>
            <a:ext cx="800455" cy="1023366"/>
          </a:xfrm>
          <a:prstGeom prst="rect">
            <a:avLst/>
          </a:prstGeom>
        </p:spPr>
      </p:pic>
      <p:sp>
        <p:nvSpPr>
          <p:cNvPr id="21" name="Rounded Rectangular Callout 20">
            <a:extLst>
              <a:ext uri="{FF2B5EF4-FFF2-40B4-BE49-F238E27FC236}">
                <a16:creationId xmlns:a16="http://schemas.microsoft.com/office/drawing/2014/main" id="{3BE0585B-AE0D-D7A9-DEA1-3D30169B41FE}"/>
              </a:ext>
            </a:extLst>
          </p:cNvPr>
          <p:cNvSpPr/>
          <p:nvPr/>
        </p:nvSpPr>
        <p:spPr>
          <a:xfrm>
            <a:off x="753762" y="1623011"/>
            <a:ext cx="2971019" cy="561478"/>
          </a:xfrm>
          <a:prstGeom prst="wedgeRoundRectCallout">
            <a:avLst>
              <a:gd name="adj1" fmla="val -22542"/>
              <a:gd name="adj2" fmla="val -9804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Hello, I am thinking about buying Stocks or Cryptocoins </a:t>
            </a:r>
          </a:p>
        </p:txBody>
      </p:sp>
      <p:sp>
        <p:nvSpPr>
          <p:cNvPr id="23" name="Rounded Rectangular Callout 22">
            <a:extLst>
              <a:ext uri="{FF2B5EF4-FFF2-40B4-BE49-F238E27FC236}">
                <a16:creationId xmlns:a16="http://schemas.microsoft.com/office/drawing/2014/main" id="{3C69151B-C9CF-89C0-FA04-21A98E456670}"/>
              </a:ext>
            </a:extLst>
          </p:cNvPr>
          <p:cNvSpPr/>
          <p:nvPr/>
        </p:nvSpPr>
        <p:spPr>
          <a:xfrm>
            <a:off x="753762" y="2745221"/>
            <a:ext cx="2971019" cy="358346"/>
          </a:xfrm>
          <a:prstGeom prst="wedgeRoundRectCallout">
            <a:avLst>
              <a:gd name="adj1" fmla="val -33477"/>
              <a:gd name="adj2" fmla="val -8922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Ok, I want to buy Ethereum</a:t>
            </a:r>
          </a:p>
        </p:txBody>
      </p:sp>
      <p:sp>
        <p:nvSpPr>
          <p:cNvPr id="25" name="Rounded Rectangular Callout 24">
            <a:extLst>
              <a:ext uri="{FF2B5EF4-FFF2-40B4-BE49-F238E27FC236}">
                <a16:creationId xmlns:a16="http://schemas.microsoft.com/office/drawing/2014/main" id="{0150222A-AFED-C38F-3B56-82C09C3CAFE4}"/>
              </a:ext>
            </a:extLst>
          </p:cNvPr>
          <p:cNvSpPr/>
          <p:nvPr/>
        </p:nvSpPr>
        <p:spPr>
          <a:xfrm>
            <a:off x="2550888" y="3649335"/>
            <a:ext cx="1173892" cy="358346"/>
          </a:xfrm>
          <a:prstGeom prst="wedgeRoundRectCallout">
            <a:avLst>
              <a:gd name="adj1" fmla="val -33477"/>
              <a:gd name="adj2" fmla="val -8922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$4,000</a:t>
            </a:r>
            <a:endParaRPr lang="en-US" sz="14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31" name="Rounded Rectangular Callout 30">
            <a:extLst>
              <a:ext uri="{FF2B5EF4-FFF2-40B4-BE49-F238E27FC236}">
                <a16:creationId xmlns:a16="http://schemas.microsoft.com/office/drawing/2014/main" id="{6AD09A70-B39D-8AB3-0266-0AB214278DD9}"/>
              </a:ext>
            </a:extLst>
          </p:cNvPr>
          <p:cNvSpPr/>
          <p:nvPr/>
        </p:nvSpPr>
        <p:spPr>
          <a:xfrm>
            <a:off x="3982870" y="1777878"/>
            <a:ext cx="3508818" cy="1004990"/>
          </a:xfrm>
          <a:prstGeom prst="wedgeRoundRectCallout">
            <a:avLst>
              <a:gd name="adj1" fmla="val 17564"/>
              <a:gd name="adj2" fmla="val -80903"/>
              <a:gd name="adj3" fmla="val 16667"/>
            </a:avLst>
          </a:prstGeom>
          <a:solidFill>
            <a:srgbClr val="1795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 can help with Stocks: </a:t>
            </a:r>
            <a:r>
              <a:rPr lang="en-US" sz="1400" b="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Amazon, Apple, Microsoft, Samsung, Tesla or Cryptocoins: Bitcoin, Cardano, Dogecoin, Ethereum, Solana</a:t>
            </a:r>
          </a:p>
        </p:txBody>
      </p:sp>
      <p:sp>
        <p:nvSpPr>
          <p:cNvPr id="33" name="Rounded Rectangular Callout 32">
            <a:extLst>
              <a:ext uri="{FF2B5EF4-FFF2-40B4-BE49-F238E27FC236}">
                <a16:creationId xmlns:a16="http://schemas.microsoft.com/office/drawing/2014/main" id="{12767157-0F5D-26FA-BCBE-209AC9E7F98D}"/>
              </a:ext>
            </a:extLst>
          </p:cNvPr>
          <p:cNvSpPr/>
          <p:nvPr/>
        </p:nvSpPr>
        <p:spPr>
          <a:xfrm>
            <a:off x="3996619" y="3035755"/>
            <a:ext cx="3481320" cy="358346"/>
          </a:xfrm>
          <a:prstGeom prst="wedgeRoundRectCallout">
            <a:avLst>
              <a:gd name="adj1" fmla="val 19921"/>
              <a:gd name="adj2" fmla="val -92672"/>
              <a:gd name="adj3" fmla="val 16667"/>
            </a:avLst>
          </a:prstGeom>
          <a:solidFill>
            <a:srgbClr val="1795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How many dollars do you have for it?</a:t>
            </a:r>
          </a:p>
        </p:txBody>
      </p:sp>
      <p:sp>
        <p:nvSpPr>
          <p:cNvPr id="37" name="Cloud Callout 36">
            <a:extLst>
              <a:ext uri="{FF2B5EF4-FFF2-40B4-BE49-F238E27FC236}">
                <a16:creationId xmlns:a16="http://schemas.microsoft.com/office/drawing/2014/main" id="{AA361101-E525-DAD8-4129-01567B7DE6B6}"/>
              </a:ext>
            </a:extLst>
          </p:cNvPr>
          <p:cNvSpPr/>
          <p:nvPr/>
        </p:nvSpPr>
        <p:spPr>
          <a:xfrm>
            <a:off x="2043840" y="235299"/>
            <a:ext cx="1527263" cy="543697"/>
          </a:xfrm>
          <a:prstGeom prst="cloudCallout">
            <a:avLst>
              <a:gd name="adj1" fmla="val -64789"/>
              <a:gd name="adj2" fmla="val 46591"/>
            </a:avLst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Umm?, the Merge</a:t>
            </a:r>
          </a:p>
        </p:txBody>
      </p:sp>
      <p:sp>
        <p:nvSpPr>
          <p:cNvPr id="40" name="Rounded Rectangular Callout 39">
            <a:extLst>
              <a:ext uri="{FF2B5EF4-FFF2-40B4-BE49-F238E27FC236}">
                <a16:creationId xmlns:a16="http://schemas.microsoft.com/office/drawing/2014/main" id="{391F908D-A06E-CC2A-1426-75D79691C816}"/>
              </a:ext>
            </a:extLst>
          </p:cNvPr>
          <p:cNvSpPr/>
          <p:nvPr/>
        </p:nvSpPr>
        <p:spPr>
          <a:xfrm>
            <a:off x="3982870" y="4820267"/>
            <a:ext cx="3481320" cy="753081"/>
          </a:xfrm>
          <a:prstGeom prst="wedgeRoundRectCallout">
            <a:avLst>
              <a:gd name="adj1" fmla="val 19921"/>
              <a:gd name="adj2" fmla="val -92672"/>
              <a:gd name="adj3" fmla="val 16667"/>
            </a:avLst>
          </a:prstGeom>
          <a:solidFill>
            <a:srgbClr val="1795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This is just information I can provide, not financial advice. Do you want to ask about any other one?</a:t>
            </a:r>
          </a:p>
        </p:txBody>
      </p:sp>
      <p:sp>
        <p:nvSpPr>
          <p:cNvPr id="42" name="Rounded Rectangular Callout 41">
            <a:extLst>
              <a:ext uri="{FF2B5EF4-FFF2-40B4-BE49-F238E27FC236}">
                <a16:creationId xmlns:a16="http://schemas.microsoft.com/office/drawing/2014/main" id="{FB3F7120-CC74-0F5A-E5A5-CE3A99A1A893}"/>
              </a:ext>
            </a:extLst>
          </p:cNvPr>
          <p:cNvSpPr/>
          <p:nvPr/>
        </p:nvSpPr>
        <p:spPr>
          <a:xfrm>
            <a:off x="2397211" y="5692447"/>
            <a:ext cx="1339145" cy="358346"/>
          </a:xfrm>
          <a:prstGeom prst="wedgeRoundRectCallout">
            <a:avLst>
              <a:gd name="adj1" fmla="val -33477"/>
              <a:gd name="adj2" fmla="val -8922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No, that’s it</a:t>
            </a:r>
          </a:p>
        </p:txBody>
      </p:sp>
      <p:sp>
        <p:nvSpPr>
          <p:cNvPr id="43" name="Cloud Callout 42">
            <a:extLst>
              <a:ext uri="{FF2B5EF4-FFF2-40B4-BE49-F238E27FC236}">
                <a16:creationId xmlns:a16="http://schemas.microsoft.com/office/drawing/2014/main" id="{1CCFA848-3EEE-69C7-0F56-1CEEB451E518}"/>
              </a:ext>
            </a:extLst>
          </p:cNvPr>
          <p:cNvSpPr/>
          <p:nvPr/>
        </p:nvSpPr>
        <p:spPr>
          <a:xfrm>
            <a:off x="2152844" y="176802"/>
            <a:ext cx="1880719" cy="773312"/>
          </a:xfrm>
          <a:prstGeom prst="cloudCallout">
            <a:avLst>
              <a:gd name="adj1" fmla="val -64138"/>
              <a:gd name="adj2" fmla="val 46336"/>
            </a:avLst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Tesla?, no Elon is too distracted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6A87B9A-A278-F815-1019-1C0E4A2905AF}"/>
              </a:ext>
            </a:extLst>
          </p:cNvPr>
          <p:cNvCxnSpPr>
            <a:cxnSpLocks/>
          </p:cNvCxnSpPr>
          <p:nvPr/>
        </p:nvCxnSpPr>
        <p:spPr>
          <a:xfrm flipH="1">
            <a:off x="6759146" y="1036611"/>
            <a:ext cx="1870159" cy="0"/>
          </a:xfrm>
          <a:prstGeom prst="straightConnector1">
            <a:avLst/>
          </a:prstGeom>
          <a:ln w="63500">
            <a:solidFill>
              <a:schemeClr val="bg1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FBB8412F-AE93-EA7B-0487-E294E64CB0EC}"/>
              </a:ext>
            </a:extLst>
          </p:cNvPr>
          <p:cNvCxnSpPr>
            <a:cxnSpLocks/>
          </p:cNvCxnSpPr>
          <p:nvPr/>
        </p:nvCxnSpPr>
        <p:spPr>
          <a:xfrm flipH="1">
            <a:off x="2920314" y="1036611"/>
            <a:ext cx="1870159" cy="0"/>
          </a:xfrm>
          <a:prstGeom prst="straightConnector1">
            <a:avLst/>
          </a:prstGeom>
          <a:ln w="63500">
            <a:solidFill>
              <a:schemeClr val="bg1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8">
            <a:extLst>
              <a:ext uri="{FF2B5EF4-FFF2-40B4-BE49-F238E27FC236}">
                <a16:creationId xmlns:a16="http://schemas.microsoft.com/office/drawing/2014/main" id="{166C5050-D7E8-B733-4535-86D5A1F6001B}"/>
              </a:ext>
            </a:extLst>
          </p:cNvPr>
          <p:cNvSpPr txBox="1">
            <a:spLocks/>
          </p:cNvSpPr>
          <p:nvPr/>
        </p:nvSpPr>
        <p:spPr>
          <a:xfrm>
            <a:off x="8116500" y="2250365"/>
            <a:ext cx="3356577" cy="4164635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Function: Validation for Stock or Cryptocoin selection</a:t>
            </a:r>
          </a:p>
          <a:p>
            <a:r>
              <a:rPr lang="en-US" sz="1400" dirty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Function: Get current price from API Alternative.me:</a:t>
            </a:r>
          </a:p>
          <a:p>
            <a:pPr lvl="1"/>
            <a:r>
              <a:rPr lang="en-US" sz="1000" dirty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1 Ether = C$ 1,804</a:t>
            </a:r>
          </a:p>
          <a:p>
            <a:pPr lvl="1"/>
            <a:r>
              <a:rPr lang="en-US" sz="1000" dirty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2.21483 Ethers for C$ 4,000</a:t>
            </a:r>
          </a:p>
          <a:p>
            <a:r>
              <a:rPr lang="en-US" sz="1400" dirty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Function: Get Market Sentiment from Sentiment Analysis:</a:t>
            </a:r>
          </a:p>
          <a:p>
            <a:pPr lvl="1"/>
            <a:r>
              <a:rPr lang="en-US" sz="1000" dirty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Market Sentiment = 0.312, then : +1 = BUY</a:t>
            </a:r>
          </a:p>
          <a:p>
            <a:r>
              <a:rPr lang="en-US" sz="1400" dirty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Function: Get Future Signal from Prediction Model:</a:t>
            </a:r>
          </a:p>
          <a:p>
            <a:pPr lvl="1"/>
            <a:r>
              <a:rPr lang="en-US" sz="1000" dirty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Future Signal is +1, then “BUY”</a:t>
            </a:r>
          </a:p>
          <a:p>
            <a:pPr lvl="1"/>
            <a:endParaRPr lang="en-US" sz="1000" dirty="0">
              <a:solidFill>
                <a:schemeClr val="bg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r>
              <a:rPr lang="en-US" sz="1400" dirty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Other AWS functions: handler, dispatch, etc.</a:t>
            </a:r>
          </a:p>
          <a:p>
            <a:endParaRPr lang="en-US" sz="1400" dirty="0">
              <a:solidFill>
                <a:schemeClr val="bg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endParaRPr lang="en-US" sz="1400" dirty="0">
              <a:solidFill>
                <a:schemeClr val="bg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93D634B-E0BE-4B4B-1C5F-293FB8A3BC90}"/>
              </a:ext>
            </a:extLst>
          </p:cNvPr>
          <p:cNvGrpSpPr/>
          <p:nvPr/>
        </p:nvGrpSpPr>
        <p:grpSpPr>
          <a:xfrm>
            <a:off x="3996619" y="3792283"/>
            <a:ext cx="4047735" cy="876439"/>
            <a:chOff x="3996619" y="3792283"/>
            <a:chExt cx="4047735" cy="876439"/>
          </a:xfrm>
        </p:grpSpPr>
        <p:sp>
          <p:nvSpPr>
            <p:cNvPr id="39" name="Rounded Rectangular Callout 38">
              <a:extLst>
                <a:ext uri="{FF2B5EF4-FFF2-40B4-BE49-F238E27FC236}">
                  <a16:creationId xmlns:a16="http://schemas.microsoft.com/office/drawing/2014/main" id="{2F273ACE-C8B3-71C3-8ABA-DDCCC413A942}"/>
                </a:ext>
              </a:extLst>
            </p:cNvPr>
            <p:cNvSpPr/>
            <p:nvPr/>
          </p:nvSpPr>
          <p:spPr>
            <a:xfrm>
              <a:off x="3996619" y="3792283"/>
              <a:ext cx="3481320" cy="876439"/>
            </a:xfrm>
            <a:prstGeom prst="wedgeRoundRectCallout">
              <a:avLst>
                <a:gd name="adj1" fmla="val 19921"/>
                <a:gd name="adj2" fmla="val -92672"/>
                <a:gd name="adj3" fmla="val 16667"/>
              </a:avLst>
            </a:prstGeom>
            <a:solidFill>
              <a:srgbClr val="1795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You can buy 2.21483 Ethers. The Market Sentiment is favorable to “BUY” and my Model predicts a “BUY” trading signal </a:t>
              </a:r>
            </a:p>
          </p:txBody>
        </p:sp>
        <p:sp>
          <p:nvSpPr>
            <p:cNvPr id="48" name="Left-Right Arrow 47">
              <a:extLst>
                <a:ext uri="{FF2B5EF4-FFF2-40B4-BE49-F238E27FC236}">
                  <a16:creationId xmlns:a16="http://schemas.microsoft.com/office/drawing/2014/main" id="{4D2A3C01-60B4-C50D-EC44-0050D5B2E0C2}"/>
                </a:ext>
              </a:extLst>
            </p:cNvPr>
            <p:cNvSpPr/>
            <p:nvPr/>
          </p:nvSpPr>
          <p:spPr>
            <a:xfrm>
              <a:off x="7550084" y="3946297"/>
              <a:ext cx="494270" cy="284205"/>
            </a:xfrm>
            <a:prstGeom prst="leftRight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921D44CE-05EE-7FF9-DB7B-8ED066AE5C5C}"/>
              </a:ext>
            </a:extLst>
          </p:cNvPr>
          <p:cNvSpPr/>
          <p:nvPr/>
        </p:nvSpPr>
        <p:spPr>
          <a:xfrm>
            <a:off x="3982870" y="6097207"/>
            <a:ext cx="3481320" cy="358346"/>
          </a:xfrm>
          <a:prstGeom prst="wedgeRoundRectCallout">
            <a:avLst>
              <a:gd name="adj1" fmla="val 19921"/>
              <a:gd name="adj2" fmla="val -92672"/>
              <a:gd name="adj3" fmla="val 16667"/>
            </a:avLst>
          </a:prstGeom>
          <a:solidFill>
            <a:srgbClr val="1795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0583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3" grpId="0" animBg="1"/>
      <p:bldP spid="25" grpId="0" animBg="1"/>
      <p:bldP spid="31" grpId="0" animBg="1"/>
      <p:bldP spid="33" grpId="0" animBg="1"/>
      <p:bldP spid="37" grpId="0" animBg="1"/>
      <p:bldP spid="40" grpId="0" animBg="1"/>
      <p:bldP spid="42" grpId="0" animBg="1"/>
      <p:bldP spid="43" grpId="0" animBg="1"/>
      <p:bldP spid="11" grpId="0" animBg="1"/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40D5F-1B91-33C9-FCCA-36D294AB1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313717"/>
            <a:ext cx="9905998" cy="753082"/>
          </a:xfrm>
        </p:spPr>
        <p:txBody>
          <a:bodyPr/>
          <a:lstStyle/>
          <a:p>
            <a:r>
              <a:rPr lang="en-US" dirty="0"/>
              <a:t>Insights &amp; 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49D9FD-8CD4-22CC-88EF-F572BA3025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8053" y="876598"/>
            <a:ext cx="5366358" cy="300333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Sentiment Analysis tends to be short term biased generally. Retrieving more historical data and more sources mitigates the bias. This project tested to additionally get sentiment from Tweets; however, the re-tweets are difficult to be filtered out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64FFB3-8F75-870B-5E51-06C1C100F6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411" y="3429000"/>
            <a:ext cx="5927010" cy="324164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163B121-C724-06C5-FDF3-E6C8FB21D4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411" y="550258"/>
            <a:ext cx="5927010" cy="2775402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DA55341-2210-77AC-DF5E-8FD8C4B67724}"/>
              </a:ext>
            </a:extLst>
          </p:cNvPr>
          <p:cNvSpPr txBox="1">
            <a:spLocks/>
          </p:cNvSpPr>
          <p:nvPr/>
        </p:nvSpPr>
        <p:spPr>
          <a:xfrm>
            <a:off x="728053" y="3895595"/>
            <a:ext cx="5366358" cy="268737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AWS Lex provides built-in features; however, to run the python coding in Lambda demands substantial coding to import libraries, connect with APIs(pending) and external data sources(pending)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151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4232D-EF0D-3610-46F2-64EDE3E16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90B552-BB8D-4205-B578-93B9571ECF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5140623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1306</TotalTime>
  <Words>565</Words>
  <Application>Microsoft Macintosh PowerPoint</Application>
  <PresentationFormat>Widescreen</PresentationFormat>
  <Paragraphs>76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 Unicode MS</vt:lpstr>
      <vt:lpstr>Arial</vt:lpstr>
      <vt:lpstr>Helvetica Neue</vt:lpstr>
      <vt:lpstr>Tw Cen MT</vt:lpstr>
      <vt:lpstr>Circuit</vt:lpstr>
      <vt:lpstr>Sentiment &amp; prediction CHAT BOT</vt:lpstr>
      <vt:lpstr>AGENDA</vt:lpstr>
      <vt:lpstr>Application design</vt:lpstr>
      <vt:lpstr>SENTIMENT ANALYSIS</vt:lpstr>
      <vt:lpstr>PREDICTION signal</vt:lpstr>
      <vt:lpstr>DELIVERY – chatbot SIMULATION</vt:lpstr>
      <vt:lpstr>Insights &amp; next steps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Sentiment &amp; prediction CHAT BOT</dc:title>
  <dc:creator>Javier Aramayo</dc:creator>
  <cp:lastModifiedBy>Javier Aramayo</cp:lastModifiedBy>
  <cp:revision>34</cp:revision>
  <dcterms:created xsi:type="dcterms:W3CDTF">2022-09-20T15:29:20Z</dcterms:created>
  <dcterms:modified xsi:type="dcterms:W3CDTF">2022-09-22T14:20:07Z</dcterms:modified>
</cp:coreProperties>
</file>