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1"/>
  </p:notesMasterIdLst>
  <p:handoutMasterIdLst>
    <p:handoutMasterId r:id="rId20"/>
  </p:handoutMasterIdLst>
  <p:sldIdLst>
    <p:sldId id="256" r:id="rId3"/>
    <p:sldId id="276" r:id="rId4"/>
    <p:sldId id="257" r:id="rId5"/>
    <p:sldId id="266" r:id="rId6"/>
    <p:sldId id="279" r:id="rId7"/>
    <p:sldId id="258" r:id="rId8"/>
    <p:sldId id="307" r:id="rId9"/>
    <p:sldId id="274" r:id="rId10"/>
    <p:sldId id="259" r:id="rId12"/>
    <p:sldId id="280" r:id="rId13"/>
    <p:sldId id="300" r:id="rId14"/>
    <p:sldId id="260" r:id="rId15"/>
    <p:sldId id="264" r:id="rId16"/>
    <p:sldId id="275" r:id="rId17"/>
    <p:sldId id="263"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508" y="-60"/>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cxnId="{B9126BEB-BA27-4714-84F5-B20333688E44}" type="parTrans">
      <dgm:prSet/>
      <dgm:spPr/>
      <dgm:t>
        <a:bodyPr/>
        <a:lstStyle/>
        <a:p>
          <a:endParaRPr lang="en-US"/>
        </a:p>
      </dgm:t>
    </dgm:pt>
    <dgm:pt modelId="{C41ED6A4-512C-48AB-901D-671B73446005}" cxnId="{B9126BEB-BA27-4714-84F5-B20333688E44}" type="sibTrans">
      <dgm:prSet/>
      <dgm:spPr/>
      <dgm:t>
        <a:bodyPr/>
        <a:lstStyle/>
        <a:p>
          <a:endParaRPr lang="en-US"/>
        </a:p>
      </dgm:t>
    </dgm:pt>
    <dgm:pt modelId="{9D8DAFB6-C744-4BD6-B757-393BF647EBB6}">
      <dgm:prSet phldrT="[Text]" phldr="0" custT="1"/>
      <dgm:spPr/>
      <dgm:t>
        <a:bodyPr vert="horz" wrap="square"/>
        <a:lstStyle/>
        <a:p>
          <a:pPr>
            <a:lnSpc>
              <a:spcPct val="100000"/>
            </a:lnSpc>
            <a:spcBef>
              <a:spcPct val="0"/>
            </a:spcBef>
            <a:spcAft>
              <a:spcPct val="15000"/>
            </a:spcAft>
          </a:pPr>
          <a:r>
            <a:rPr lang="en-IN" sz="3200" b="1" dirty="0">
              <a:latin typeface="Candara Light" panose="020E0502030303020204" pitchFamily="34" charset="0"/>
            </a:rPr>
            <a:t>EV Charging Infrastructure</a:t>
          </a:r>
        </a:p>
      </dgm:t>
    </dgm:pt>
    <dgm:pt modelId="{17C1C47E-8D1A-404A-B227-B017391CB5F6}" cxnId="{9C5BEACA-6415-4DD2-95FA-576527CFD620}" type="parTrans">
      <dgm:prSet/>
      <dgm:spPr/>
      <dgm:t>
        <a:bodyPr/>
        <a:lstStyle/>
        <a:p>
          <a:endParaRPr lang="en-US"/>
        </a:p>
      </dgm:t>
    </dgm:pt>
    <dgm:pt modelId="{C9B44773-68B1-427B-B9CA-0AEA186B621E}" cxnId="{9C5BEACA-6415-4DD2-95FA-576527CFD620}" type="sibTrans">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cxnId="{516FF05D-ECFA-4279-A216-F215E9102CE0}" type="parTrans">
      <dgm:prSet/>
      <dgm:spPr/>
      <dgm:t>
        <a:bodyPr/>
        <a:lstStyle/>
        <a:p>
          <a:endParaRPr lang="en-US"/>
        </a:p>
      </dgm:t>
    </dgm:pt>
    <dgm:pt modelId="{E68031D9-E3F9-439E-86FC-2A0A3A3988D0}" cxnId="{516FF05D-ECFA-4279-A216-F215E9102CE0}" type="sibTrans">
      <dgm:prSet/>
      <dgm:spPr/>
      <dgm:t>
        <a:bodyPr/>
        <a:lstStyle/>
        <a:p>
          <a:endParaRPr lang="en-US"/>
        </a:p>
      </dgm:t>
    </dgm:pt>
    <dgm:pt modelId="{2A9B6C90-9B70-4ED8-9084-8651413BB905}">
      <dgm:prSet phldrT="[Text]" phldr="0" custT="1"/>
      <dgm:spPr/>
      <dgm:t>
        <a:bodyPr vert="horz" wrap="square"/>
        <a:lstStyle/>
        <a:p>
          <a:pPr>
            <a:lnSpc>
              <a:spcPct val="100000"/>
            </a:lnSpc>
            <a:spcBef>
              <a:spcPct val="0"/>
            </a:spcBef>
            <a:spcAft>
              <a:spcPct val="15000"/>
            </a:spcAft>
          </a:pPr>
          <a:r>
            <a:rPr lang="en-IN" sz="2000" b="1" dirty="0">
              <a:latin typeface="Candara Light" panose="020E0502030303020204" pitchFamily="34" charset="0"/>
            </a:rPr>
            <a:t>This will provide a system </a:t>
          </a:r>
          <a:r>
            <a:rPr lang="en-IN" altLang="en-US" sz="2000" b="1" dirty="0">
              <a:latin typeface="Candara Light" panose="020E0502030303020204" pitchFamily="34" charset="0"/>
              <a:sym typeface="+mn-ea"/>
            </a:rPr>
            <a:t>that will allow consistent and efficient charging of vehicles wirelessly and also it will remove the amount of power adapters and cables.</a:t>
          </a:r>
        </a:p>
      </dgm:t>
    </dgm:pt>
    <dgm:pt modelId="{47C005B7-F5AA-4111-A87D-782B117A0259}" cxnId="{3173F5C9-4A24-4723-AFE9-1A9FC620EC8F}" type="parTrans">
      <dgm:prSet/>
      <dgm:spPr/>
      <dgm:t>
        <a:bodyPr/>
        <a:lstStyle/>
        <a:p>
          <a:endParaRPr lang="en-US"/>
        </a:p>
      </dgm:t>
    </dgm:pt>
    <dgm:pt modelId="{54109FB3-0563-4B2C-BFF0-181E047427F8}" cxnId="{3173F5C9-4A24-4723-AFE9-1A9FC620EC8F}" type="sibTrans">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cxnId="{19104854-2D87-4789-B8F4-613761B68EDA}" type="parTrans">
      <dgm:prSet/>
      <dgm:spPr/>
      <dgm:t>
        <a:bodyPr/>
        <a:lstStyle/>
        <a:p>
          <a:endParaRPr lang="en-US"/>
        </a:p>
      </dgm:t>
    </dgm:pt>
    <dgm:pt modelId="{8EF545BA-8D8A-4813-A428-2F18D76E61FA}" cxnId="{19104854-2D87-4789-B8F4-613761B68EDA}" type="sibTrans">
      <dgm:prSet/>
      <dgm:spPr/>
      <dgm:t>
        <a:bodyPr/>
        <a:lstStyle/>
        <a:p>
          <a:endParaRPr lang="en-US"/>
        </a:p>
      </dgm:t>
    </dgm:pt>
    <dgm:pt modelId="{95A524E6-8A71-49A1-AF74-29696A02028A}">
      <dgm:prSet phldrT="[Text]" phldr="0" custT="1"/>
      <dgm:spPr/>
      <dgm:t>
        <a:bodyPr vert="horz" wrap="square"/>
        <a:lstStyle/>
        <a:p>
          <a:pPr>
            <a:lnSpc>
              <a:spcPct val="100000"/>
            </a:lnSpc>
            <a:spcBef>
              <a:spcPct val="0"/>
            </a:spcBef>
            <a:spcAft>
              <a:spcPct val="15000"/>
            </a:spcAft>
          </a:pPr>
          <a:endParaRPr sz="6500"/>
        </a:p>
      </dgm:t>
    </dgm:pt>
    <dgm:pt modelId="{52C86CAF-440B-4BB7-BD46-805908EC2D17}" cxnId="{95C40BA3-0D43-46DC-A142-42A6CC8429C2}" type="parTrans">
      <dgm:prSet/>
      <dgm:spPr/>
      <dgm:t>
        <a:bodyPr/>
        <a:lstStyle/>
        <a:p>
          <a:endParaRPr lang="en-US"/>
        </a:p>
      </dgm:t>
    </dgm:pt>
    <dgm:pt modelId="{EE0C23C2-8A0C-497A-A914-ED60FDCA930F}" cxnId="{95C40BA3-0D43-46DC-A142-42A6CC8429C2}" type="sibTrans">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0"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0"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1"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1" presStyleCnt="3">
        <dgm:presLayoutVars>
          <dgm:bulletEnabled val="1"/>
        </dgm:presLayoutVars>
      </dgm:prSet>
      <dgm:spPr/>
      <dgm:t>
        <a:bodyPr/>
        <a:lstStyle/>
        <a:p>
          <a:endParaRPr lang="en-US"/>
        </a:p>
      </dgm:t>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2" presStyleCnt="3">
        <dgm:presLayoutVars>
          <dgm:chMax val="1"/>
          <dgm:bulletEnabled val="1"/>
        </dgm:presLayoutVars>
      </dgm:prSet>
      <dgm:spPr/>
      <dgm:t>
        <a:bodyPr/>
        <a:lstStyle/>
        <a:p>
          <a:endParaRPr lang="en-US"/>
        </a:p>
      </dgm:t>
    </dgm:pt>
    <dgm:pt modelId="{95E0557D-F0A1-4F38-8083-55DE7503164F}" type="pres">
      <dgm:prSet presAssocID="{928B5CB8-3545-4EE5-8BED-981D3C6157A5}" presName="descendantText" presStyleLbl="alignAccFollowNode1" presStyleIdx="2" presStyleCnt="3">
        <dgm:presLayoutVars>
          <dgm:bulletEnabled val="1"/>
        </dgm:presLayoutVars>
      </dgm:prSet>
      <dgm:spPr/>
      <dgm:t>
        <a:bodyPr/>
        <a:lstStyle/>
        <a:p>
          <a:endParaRPr lang="en-US"/>
        </a:p>
      </dgm:t>
    </dgm:pt>
  </dgm:ptLst>
  <dgm:cxnLst>
    <dgm:cxn modelId="{EC350B85-9623-4452-A86B-A525ECC69F0D}" type="presOf" srcId="{A7F7584C-6CC5-40A2-9566-2842A5DEA97A}" destId="{8A3FE5E4-2689-4041-B2C5-C63BC276A3EF}" srcOrd="0" destOrd="0" presId="urn:microsoft.com/office/officeart/2005/8/layout/vList5"/>
    <dgm:cxn modelId="{9C5BEACA-6415-4DD2-95FA-576527CFD620}" srcId="{A7F7584C-6CC5-40A2-9566-2842A5DEA97A}" destId="{9D8DAFB6-C744-4BD6-B757-393BF647EBB6}" srcOrd="0" destOrd="0" parTransId="{17C1C47E-8D1A-404A-B227-B017391CB5F6}" sibTransId="{C9B44773-68B1-427B-B9CA-0AEA186B621E}"/>
    <dgm:cxn modelId="{D291A2F5-BB13-4395-AC7A-06876363472E}" type="presOf" srcId="{51A6936C-668E-4912-B1B4-BA2D45D3F624}" destId="{1C763A21-352A-41D1-A2E2-E305DABA275D}" srcOrd="0" destOrd="0" presId="urn:microsoft.com/office/officeart/2005/8/layout/vList5"/>
    <dgm:cxn modelId="{B11F9D6C-2510-493C-BEE8-CD5897534FE9}" type="presOf" srcId="{9D8DAFB6-C744-4BD6-B757-393BF647EBB6}" destId="{329ECF1A-78BE-41CB-B252-8011825B67CD}" srcOrd="0" destOrd="0" presId="urn:microsoft.com/office/officeart/2005/8/layout/vList5"/>
    <dgm:cxn modelId="{95C40BA3-0D43-46DC-A142-42A6CC8429C2}" srcId="{928B5CB8-3545-4EE5-8BED-981D3C6157A5}" destId="{95A524E6-8A71-49A1-AF74-29696A02028A}" srcOrd="0" destOrd="0" parTransId="{52C86CAF-440B-4BB7-BD46-805908EC2D17}" sibTransId="{EE0C23C2-8A0C-497A-A914-ED60FDCA930F}"/>
    <dgm:cxn modelId="{22469115-6A84-459B-8C37-5B8E25B277F6}" type="presOf" srcId="{2A9B6C90-9B70-4ED8-9084-8651413BB905}" destId="{A66EBD3D-E7C5-421C-B8B5-728648057DDC}" srcOrd="0" destOrd="0" presId="urn:microsoft.com/office/officeart/2005/8/layout/vList5"/>
    <dgm:cxn modelId="{488EE5D4-7148-41F8-8A3B-E1354E162C42}" type="presOf" srcId="{928B5CB8-3545-4EE5-8BED-981D3C6157A5}" destId="{B9324B26-5FF5-4FF7-9073-66103CBE8481}" srcOrd="0" destOrd="0" presId="urn:microsoft.com/office/officeart/2005/8/layout/vList5"/>
    <dgm:cxn modelId="{3173F5C9-4A24-4723-AFE9-1A9FC620EC8F}" srcId="{51A6936C-668E-4912-B1B4-BA2D45D3F624}" destId="{2A9B6C90-9B70-4ED8-9084-8651413BB905}" srcOrd="0" destOrd="0" parTransId="{47C005B7-F5AA-4111-A87D-782B117A0259}" sibTransId="{54109FB3-0563-4B2C-BFF0-181E047427F8}"/>
    <dgm:cxn modelId="{6DF00906-8E42-459F-BD31-D346ADE30937}" type="presOf" srcId="{81269538-BFC5-48BB-BEA1-D7AF1F385FD5}" destId="{99FD7F24-5BB9-46E8-BB7C-4B477B73B815}" srcOrd="0" destOrd="0" presId="urn:microsoft.com/office/officeart/2005/8/layout/vList5"/>
    <dgm:cxn modelId="{B9126BEB-BA27-4714-84F5-B20333688E44}" srcId="{81269538-BFC5-48BB-BEA1-D7AF1F385FD5}" destId="{A7F7584C-6CC5-40A2-9566-2842A5DEA97A}" srcOrd="0" destOrd="0" parTransId="{581272CD-5908-4C17-8E9B-8BF6DCE43C3E}" sibTransId="{C41ED6A4-512C-48AB-901D-671B73446005}"/>
    <dgm:cxn modelId="{EE1A84DF-DDF7-4146-98F9-2FBBAD5D991B}" type="presOf" srcId="{95A524E6-8A71-49A1-AF74-29696A02028A}" destId="{95E0557D-F0A1-4F38-8083-55DE7503164F}" srcOrd="0" destOrd="0" presId="urn:microsoft.com/office/officeart/2005/8/layout/vList5"/>
    <dgm:cxn modelId="{19104854-2D87-4789-B8F4-613761B68EDA}" srcId="{81269538-BFC5-48BB-BEA1-D7AF1F385FD5}" destId="{928B5CB8-3545-4EE5-8BED-981D3C6157A5}" srcOrd="2" destOrd="0" parTransId="{8452F8D0-82FD-4609-B6BD-446E31563D8A}" sibTransId="{8EF545BA-8D8A-4813-A428-2F18D76E61FA}"/>
    <dgm:cxn modelId="{516FF05D-ECFA-4279-A216-F215E9102CE0}" srcId="{81269538-BFC5-48BB-BEA1-D7AF1F385FD5}" destId="{51A6936C-668E-4912-B1B4-BA2D45D3F624}" srcOrd="1" destOrd="0" parTransId="{8F7D40F1-9723-47F5-BFD2-340696378D49}" sibTransId="{E68031D9-E3F9-439E-86FC-2A0A3A3988D0}"/>
    <dgm:cxn modelId="{2780322C-9D9D-4169-AB6A-376B4B471ACC}" type="presParOf" srcId="{99FD7F24-5BB9-46E8-BB7C-4B477B73B815}" destId="{C60E4332-AB2E-4201-AF29-E3D9D2CE99DD}" srcOrd="0" destOrd="0" presId="urn:microsoft.com/office/officeart/2005/8/layout/vList5"/>
    <dgm:cxn modelId="{8E27ED3D-8167-4F97-9EA6-7A0AA75AC2C3}" type="presParOf" srcId="{C60E4332-AB2E-4201-AF29-E3D9D2CE99DD}" destId="{8A3FE5E4-2689-4041-B2C5-C63BC276A3EF}" srcOrd="0" destOrd="0" presId="urn:microsoft.com/office/officeart/2005/8/layout/vList5"/>
    <dgm:cxn modelId="{CC8B13F0-97CF-4075-9FC6-0E3314C583AD}" type="presParOf" srcId="{C60E4332-AB2E-4201-AF29-E3D9D2CE99DD}" destId="{329ECF1A-78BE-41CB-B252-8011825B67CD}" srcOrd="1" destOrd="0" presId="urn:microsoft.com/office/officeart/2005/8/layout/vList5"/>
    <dgm:cxn modelId="{01ACD600-B2F5-4481-BEFF-8EFE9140D463}" type="presParOf" srcId="{99FD7F24-5BB9-46E8-BB7C-4B477B73B815}" destId="{CF97419B-1653-4404-8A25-A4EB2811914A}" srcOrd="1" destOrd="0" presId="urn:microsoft.com/office/officeart/2005/8/layout/vList5"/>
    <dgm:cxn modelId="{25D40011-A3AB-4D97-B37B-6EDA1E49C751}" type="presParOf" srcId="{99FD7F24-5BB9-46E8-BB7C-4B477B73B815}" destId="{74B4E996-D144-43FA-9C7B-5183D295C315}" srcOrd="2" destOrd="0" presId="urn:microsoft.com/office/officeart/2005/8/layout/vList5"/>
    <dgm:cxn modelId="{88AD3756-0630-41C3-A826-1F81A7EAFE0A}" type="presParOf" srcId="{74B4E996-D144-43FA-9C7B-5183D295C315}" destId="{1C763A21-352A-41D1-A2E2-E305DABA275D}" srcOrd="0" destOrd="0" presId="urn:microsoft.com/office/officeart/2005/8/layout/vList5"/>
    <dgm:cxn modelId="{8E6C45E0-30CD-4AE6-9666-F39DCCFDFD13}" type="presParOf" srcId="{74B4E996-D144-43FA-9C7B-5183D295C315}" destId="{A66EBD3D-E7C5-421C-B8B5-728648057DDC}" srcOrd="1" destOrd="0" presId="urn:microsoft.com/office/officeart/2005/8/layout/vList5"/>
    <dgm:cxn modelId="{40ECD18E-E36F-47D6-B492-49C051893B6A}" type="presParOf" srcId="{99FD7F24-5BB9-46E8-BB7C-4B477B73B815}" destId="{4D3735EA-64D5-44A4-9D60-787BDDA83D1A}" srcOrd="3" destOrd="0" presId="urn:microsoft.com/office/officeart/2005/8/layout/vList5"/>
    <dgm:cxn modelId="{9E564BBA-C053-4F90-888F-C7C24F3D1071}" type="presParOf" srcId="{99FD7F24-5BB9-46E8-BB7C-4B477B73B815}" destId="{120DCED0-01FF-429D-8B4B-923E0875F75E}" srcOrd="4" destOrd="0" presId="urn:microsoft.com/office/officeart/2005/8/layout/vList5"/>
    <dgm:cxn modelId="{AFEB480F-668A-4A7E-A26D-9AF63B4054E7}" type="presParOf" srcId="{120DCED0-01FF-429D-8B4B-923E0875F75E}" destId="{B9324B26-5FF5-4FF7-9073-66103CBE8481}" srcOrd="0" destOrd="0" presId="urn:microsoft.com/office/officeart/2005/8/layout/vList5"/>
    <dgm:cxn modelId="{722DD123-FCFD-4097-97B2-AD62E6414C66}"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2" qsCatId="simple" csTypeId="urn:microsoft.com/office/officeart/2005/8/colors/accent1_2#2" csCatId="accent1" phldr="1"/>
      <dgm:spPr/>
      <dgm:t>
        <a:bodyPr/>
        <a:lstStyle/>
        <a:p>
          <a:endParaRPr lang="en-US"/>
        </a:p>
      </dgm:t>
    </dgm:pt>
    <dgm:pt modelId="{6857B86A-DEC1-407C-A1BB-5BF9ACCBCA6A}">
      <dgm:prSet phldrT="[Text]"/>
      <dgm:spPr>
        <a:solidFill>
          <a:schemeClr val="accent2">
            <a:lumMod val="40000"/>
            <a:lumOff val="60000"/>
          </a:schemeClr>
        </a:solidFill>
      </dgm:spPr>
      <dgm:t>
        <a:bodyPr/>
        <a:lstStyle/>
        <a:p>
          <a:r>
            <a:rPr lang="en-US"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 #1</a:t>
          </a:r>
        </a:p>
      </dgm:t>
    </dgm:pt>
    <dgm:pt modelId="{8CA7BF9B-8199-4683-AD57-CB0086659013}" cxnId="{A66866C4-E2E6-452A-9EBC-DFA4409A4517}" type="parTrans">
      <dgm:prSet/>
      <dgm:spPr/>
      <dgm:t>
        <a:bodyPr/>
        <a:lstStyle/>
        <a:p>
          <a:endParaRPr lang="en-US"/>
        </a:p>
      </dgm:t>
    </dgm:pt>
    <dgm:pt modelId="{F087F24E-A7D7-4DCE-B2A7-9B941289621A}" cxnId="{A66866C4-E2E6-452A-9EBC-DFA4409A4517}" type="sibTrans">
      <dgm:prSet/>
      <dgm:spPr/>
      <dgm:t>
        <a:bodyPr/>
        <a:lstStyle/>
        <a:p>
          <a:endParaRPr lang="en-US"/>
        </a:p>
      </dgm:t>
    </dgm:pt>
    <dgm:pt modelId="{4C8BFA56-3F75-4CAD-90A3-2F214D699322}">
      <dgm:prSet phldrT="[Text]" phldr="0" custT="0"/>
      <dgm:spPr>
        <a:solidFill>
          <a:schemeClr val="accent1">
            <a:lumMod val="20000"/>
            <a:lumOff val="80000"/>
            <a:alpha val="90000"/>
          </a:schemeClr>
        </a:solidFill>
      </dgm:spPr>
      <dgm:t>
        <a:bodyPr vert="horz" wrap="square"/>
        <a:lstStyle/>
        <a:p>
          <a:pPr>
            <a:lnSpc>
              <a:spcPct val="100000"/>
            </a:lnSpc>
            <a:spcBef>
              <a:spcPct val="0"/>
            </a:spcBef>
            <a:spcAft>
              <a:spcPct val="15000"/>
            </a:spcAft>
            <a:buFont typeface="Wingdings" panose="05000000000000000000" pitchFamily="2" charset="2"/>
          </a:pPr>
          <a:r>
            <a:rPr lang="en-IN" altLang="en-US" b="1" dirty="0">
              <a:latin typeface="Candara Light" panose="020E0502030303020204" pitchFamily="34" charset="0"/>
              <a:sym typeface="+mn-ea"/>
            </a:rPr>
            <a:t>Keeping the present scenario of electric vehicles in mind we have developed our own </a:t>
          </a:r>
          <a:r>
            <a:rPr lang="en-IN" altLang="en-US" b="1" dirty="0" err="1">
              <a:latin typeface="Candara Light" panose="020E0502030303020204" pitchFamily="34" charset="0"/>
              <a:sym typeface="+mn-ea"/>
            </a:rPr>
            <a:t>rectenna</a:t>
          </a:r>
          <a:r>
            <a:rPr lang="en-IN" altLang="en-US" b="1" dirty="0">
              <a:latin typeface="Candara Light" panose="020E0502030303020204" pitchFamily="34" charset="0"/>
              <a:sym typeface="+mn-ea"/>
            </a:rPr>
            <a:t> based device which generates  electricity in the presence of a electromagnetic waves which will not only allow to wirelessly charge any electric vehicle from a distance but will also reduce the amount of cables and power adapters .</a:t>
          </a:r>
          <a:endParaRPr b="1">
            <a:latin typeface="Candara Light" panose="020E0502030303020204" pitchFamily="34" charset="0"/>
          </a:endParaRPr>
        </a:p>
      </dgm:t>
    </dgm:pt>
    <dgm:pt modelId="{9A6E3B20-A734-4412-84CF-0134D93D4B28}" cxnId="{134C8F7C-DB59-4DB4-9652-5653DA65B359}" type="parTrans">
      <dgm:prSet/>
      <dgm:spPr/>
      <dgm:t>
        <a:bodyPr/>
        <a:lstStyle/>
        <a:p>
          <a:endParaRPr lang="en-US"/>
        </a:p>
      </dgm:t>
    </dgm:pt>
    <dgm:pt modelId="{7B50916F-B8BA-427F-B9F0-A301E54D7FB3}" cxnId="{134C8F7C-DB59-4DB4-9652-5653DA65B359}" type="sibTrans">
      <dgm:prSet/>
      <dgm:spPr/>
      <dgm:t>
        <a:bodyPr/>
        <a:lstStyle/>
        <a:p>
          <a:endParaRPr lang="en-US"/>
        </a:p>
      </dgm:t>
    </dgm:pt>
    <dgm:pt modelId="{ABA77F75-8642-4931-8D7E-BE6C6DB9940D}">
      <dgm:prSet phldrT="[Text]"/>
      <dgm:spPr>
        <a:solidFill>
          <a:schemeClr val="accent3">
            <a:lumMod val="40000"/>
            <a:lumOff val="60000"/>
          </a:schemeClr>
        </a:solidFill>
      </dgm:spPr>
      <dgm:t>
        <a:bodyPr/>
        <a:lstStyle/>
        <a:p>
          <a:r>
            <a:rPr lang="en-US"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 #2</a:t>
          </a:r>
        </a:p>
      </dgm:t>
    </dgm:pt>
    <dgm:pt modelId="{FCF9AE1B-B22B-4F91-BFD8-DDBBF762F128}" cxnId="{2E934B74-C260-4ADA-B402-4ED41FB5197A}" type="parTrans">
      <dgm:prSet/>
      <dgm:spPr/>
      <dgm:t>
        <a:bodyPr/>
        <a:lstStyle/>
        <a:p>
          <a:endParaRPr lang="en-US"/>
        </a:p>
      </dgm:t>
    </dgm:pt>
    <dgm:pt modelId="{1A095211-ADB0-42CA-9F24-F1BC942872F3}" cxnId="{2E934B74-C260-4ADA-B402-4ED41FB5197A}" type="sibTrans">
      <dgm:prSet/>
      <dgm:spPr/>
      <dgm:t>
        <a:bodyPr/>
        <a:lstStyle/>
        <a:p>
          <a:endParaRPr lang="en-US"/>
        </a:p>
      </dgm:t>
    </dgm:pt>
    <dgm:pt modelId="{611C3B18-07F8-4A66-9682-97E24AEF6014}">
      <dgm:prSet phldrT="[Text]" phldr="0" custT="0"/>
      <dgm:spPr>
        <a:solidFill>
          <a:schemeClr val="accent1">
            <a:lumMod val="20000"/>
            <a:lumOff val="80000"/>
            <a:alpha val="90000"/>
          </a:schemeClr>
        </a:solidFill>
      </dgm:spPr>
      <dgm:t>
        <a:bodyPr vert="horz" wrap="square"/>
        <a:lstStyle/>
        <a:p>
          <a:pPr>
            <a:lnSpc>
              <a:spcPct val="100000"/>
            </a:lnSpc>
            <a:spcBef>
              <a:spcPct val="0"/>
            </a:spcBef>
            <a:spcAft>
              <a:spcPct val="15000"/>
            </a:spcAft>
            <a:buFont typeface="Wingdings" panose="05000000000000000000" pitchFamily="2" charset="2"/>
          </a:pPr>
          <a:r>
            <a:rPr lang="en-IN" altLang="en-US" b="1" dirty="0">
              <a:latin typeface="Candara Light" panose="020E0502030303020204" pitchFamily="34" charset="0"/>
              <a:sym typeface="+mn-ea"/>
            </a:rPr>
            <a:t>With the help of this distance charging we can charge multiple electric vehicles all at a time using only one source .</a:t>
          </a:r>
          <a:endParaRPr b="1">
            <a:latin typeface="Candara Light" panose="020E0502030303020204" pitchFamily="34" charset="0"/>
          </a:endParaRPr>
        </a:p>
      </dgm:t>
    </dgm:pt>
    <dgm:pt modelId="{5940BF2D-F08A-4150-9A86-173D9242DE8C}" cxnId="{C9C99BFF-C354-4BB1-9E0B-329B4467F5A3}" type="parTrans">
      <dgm:prSet/>
      <dgm:spPr/>
      <dgm:t>
        <a:bodyPr/>
        <a:lstStyle/>
        <a:p>
          <a:endParaRPr lang="en-US"/>
        </a:p>
      </dgm:t>
    </dgm:pt>
    <dgm:pt modelId="{477660C6-2B6D-4FB8-B9A3-D555E2082C2A}" cxnId="{C9C99BFF-C354-4BB1-9E0B-329B4467F5A3}" type="sibTrans">
      <dgm:prSet/>
      <dgm:spPr/>
      <dgm:t>
        <a:bodyPr/>
        <a:lstStyle/>
        <a:p>
          <a:endParaRPr lang="en-US"/>
        </a:p>
      </dgm:t>
    </dgm:pt>
    <dgm:pt modelId="{DA5DFAD8-E443-4F53-9341-A0903BBBD378}">
      <dgm:prSet phldrT="[Text]" phldr="0" custT="0"/>
      <dgm:spPr>
        <a:solidFill>
          <a:schemeClr val="accent6">
            <a:lumMod val="60000"/>
            <a:lumOff val="40000"/>
          </a:schemeClr>
        </a:solidFill>
      </dgm:spPr>
      <dgm:t>
        <a:bodyPr vert="horz" wrap="square"/>
        <a:lstStyle/>
        <a:p>
          <a:pPr>
            <a:lnSpc>
              <a:spcPct val="100000"/>
            </a:lnSpc>
            <a:spcBef>
              <a:spcPct val="0"/>
            </a:spcBef>
            <a:spcAft>
              <a:spcPct val="35000"/>
            </a:spcAft>
          </a:pPr>
          <a:r>
            <a:rPr lang="en-US"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a:t>
          </a: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#3</a:t>
          </a:r>
        </a:p>
      </dgm:t>
    </dgm:pt>
    <dgm:pt modelId="{F6012B3B-01B0-4E7C-A363-0177B95D3DD8}" cxnId="{34E4082D-28E4-4F0E-BAD8-40F349FBADB8}" type="parTrans">
      <dgm:prSet/>
      <dgm:spPr/>
      <dgm:t>
        <a:bodyPr/>
        <a:lstStyle/>
        <a:p>
          <a:endParaRPr lang="en-US"/>
        </a:p>
      </dgm:t>
    </dgm:pt>
    <dgm:pt modelId="{76D9F54E-47B3-4FE0-B465-AD673964072E}" cxnId="{34E4082D-28E4-4F0E-BAD8-40F349FBADB8}" type="sibTrans">
      <dgm:prSet/>
      <dgm:spPr/>
      <dgm:t>
        <a:bodyPr/>
        <a:lstStyle/>
        <a:p>
          <a:endParaRPr lang="en-US"/>
        </a:p>
      </dgm:t>
    </dgm:pt>
    <dgm:pt modelId="{6EE89B4E-BAED-4A90-B29D-70AF11256801}">
      <dgm:prSet phldrT="[Text]" phldr="0" custT="0"/>
      <dgm:spPr>
        <a:solidFill>
          <a:schemeClr val="accent1">
            <a:lumMod val="20000"/>
            <a:lumOff val="80000"/>
            <a:alpha val="90000"/>
          </a:schemeClr>
        </a:solidFill>
      </dgm:spPr>
      <dgm:t>
        <a:bodyPr vert="horz" wrap="square"/>
        <a:lstStyle/>
        <a:p>
          <a:pPr>
            <a:lnSpc>
              <a:spcPct val="100000"/>
            </a:lnSpc>
            <a:spcBef>
              <a:spcPct val="0"/>
            </a:spcBef>
            <a:spcAft>
              <a:spcPct val="15000"/>
            </a:spcAft>
            <a:buFont typeface="Wingdings" panose="05000000000000000000" pitchFamily="2" charset="2"/>
          </a:pPr>
          <a:r>
            <a:rPr b="1">
              <a:latin typeface="Candara Light" panose="020E0502030303020204" pitchFamily="34" charset="0"/>
              <a:sym typeface="+mn-ea"/>
            </a:rPr>
            <a:t>F</a:t>
          </a:r>
          <a:r>
            <a:rPr lang="en-IN" altLang="en-US" b="1" dirty="0" err="1">
              <a:latin typeface="Candara Light" panose="020E0502030303020204" pitchFamily="34" charset="0"/>
              <a:sym typeface="+mn-ea"/>
            </a:rPr>
            <a:t>urther</a:t>
          </a:r>
          <a:r>
            <a:rPr lang="en-IN" altLang="en-US" b="1" dirty="0">
              <a:latin typeface="Candara Light" panose="020E0502030303020204" pitchFamily="34" charset="0"/>
              <a:sym typeface="+mn-ea"/>
            </a:rPr>
            <a:t> developing this technology will provide us a system that will allow consistent charging of vehicle by installing our roads and highways with this technology which will provide never ending charge while </a:t>
          </a:r>
          <a:r>
            <a:rPr lang="en-IN" altLang="en-US" b="1" dirty="0" err="1">
              <a:latin typeface="Candara Light" panose="020E0502030303020204" pitchFamily="34" charset="0"/>
              <a:sym typeface="+mn-ea"/>
            </a:rPr>
            <a:t>driving.This</a:t>
          </a:r>
          <a:r>
            <a:rPr lang="en-IN" altLang="en-US" b="1" dirty="0">
              <a:latin typeface="Candara Light" panose="020E0502030303020204" pitchFamily="34" charset="0"/>
              <a:sym typeface="+mn-ea"/>
            </a:rPr>
            <a:t> will shrink the  size of batteries and will improve the car's performance and will reduce the car's cost.</a:t>
          </a:r>
          <a:endParaRPr lang="en-IN" altLang="en-US" b="1" dirty="0">
            <a:latin typeface="Candara Light" panose="020E0502030303020204" pitchFamily="34" charset="0"/>
          </a:endParaRPr>
        </a:p>
      </dgm:t>
    </dgm:pt>
    <dgm:pt modelId="{39BF20C7-31E5-452B-8EA2-17224A13C7FB}" cxnId="{B0762CB3-9F0D-473F-929E-19E7CB90809E}" type="parTrans">
      <dgm:prSet/>
      <dgm:spPr/>
      <dgm:t>
        <a:bodyPr/>
        <a:lstStyle/>
        <a:p>
          <a:endParaRPr lang="en-US"/>
        </a:p>
      </dgm:t>
    </dgm:pt>
    <dgm:pt modelId="{E71503C3-CFB7-4144-AD9F-7A42A87A3A6B}" cxnId="{B0762CB3-9F0D-473F-929E-19E7CB90809E}" type="sibTrans">
      <dgm:prSet/>
      <dgm:spPr/>
      <dgm:t>
        <a:bodyPr/>
        <a:lstStyle/>
        <a:p>
          <a:endParaRPr lang="en-US"/>
        </a:p>
      </dgm:t>
    </dgm:pt>
    <dgm:pt modelId="{17B8AA5F-95AA-4950-93B3-0F3650FCD61D}">
      <dgm:prSet phldr="0" custT="0"/>
      <dgm:spPr/>
      <dgm:t>
        <a:bodyPr vert="horz" wrap="square"/>
        <a:lstStyle/>
        <a:p>
          <a:pPr>
            <a:lnSpc>
              <a:spcPct val="100000"/>
            </a:lnSpc>
            <a:spcBef>
              <a:spcPct val="0"/>
            </a:spcBef>
            <a:spcAft>
              <a:spcPct val="15000"/>
            </a:spcAft>
            <a:buFont typeface="Wingdings" panose="05000000000000000000" pitchFamily="2" charset="2"/>
          </a:pPr>
          <a:endParaRPr lang="en-IN" altLang="en-US" b="1" dirty="0">
            <a:latin typeface="Candara Light" panose="020E0502030303020204" pitchFamily="34" charset="0"/>
          </a:endParaRPr>
        </a:p>
      </dgm:t>
    </dgm:pt>
    <dgm:pt modelId="{A2F4B9CB-922C-4654-AB43-58F47B7BD1DE}" cxnId="{0ACF5A49-1111-4F10-BCCA-F7F360B7CF24}" type="parTrans">
      <dgm:prSet/>
      <dgm:spPr/>
    </dgm:pt>
    <dgm:pt modelId="{75FF72A1-F4DB-42F2-BD31-ECA776699EAD}" cxnId="{0ACF5A49-1111-4F10-BCCA-F7F360B7CF24}" type="sibTrans">
      <dgm:prSet/>
      <dgm:spPr/>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dgm:presLayoutVars>
          <dgm:bulletEnabled val="1"/>
        </dgm:presLayoutVars>
      </dgm:prSet>
      <dgm:spPr/>
      <dgm:t>
        <a:bodyPr/>
        <a:lstStyle/>
        <a:p>
          <a:endParaRPr lang="en-US"/>
        </a:p>
      </dgm:t>
    </dgm:pt>
  </dgm:ptLst>
  <dgm:cxnLst>
    <dgm:cxn modelId="{134C8F7C-DB59-4DB4-9652-5653DA65B359}" srcId="{6857B86A-DEC1-407C-A1BB-5BF9ACCBCA6A}" destId="{4C8BFA56-3F75-4CAD-90A3-2F214D699322}" srcOrd="0" destOrd="0" parTransId="{9A6E3B20-A734-4412-84CF-0134D93D4B28}" sibTransId="{7B50916F-B8BA-427F-B9F0-A301E54D7FB3}"/>
    <dgm:cxn modelId="{FEB004DB-98F5-4EAD-A699-61A32574C915}" type="presOf" srcId="{6EE89B4E-BAED-4A90-B29D-70AF11256801}" destId="{EA81ED6A-A7EA-4137-A3DC-D16E79F1B938}" srcOrd="0" destOrd="0" presId="urn:microsoft.com/office/officeart/2005/8/layout/hList1"/>
    <dgm:cxn modelId="{BE4F3C4C-8919-4E00-8E05-60CA7DFF530B}" type="presOf" srcId="{ABA77F75-8642-4931-8D7E-BE6C6DB9940D}" destId="{055A5EAB-EAE0-4501-8649-31F112FF9AD5}" srcOrd="0" destOrd="0" presId="urn:microsoft.com/office/officeart/2005/8/layout/hList1"/>
    <dgm:cxn modelId="{A9A8670D-9C88-4A38-AB50-B9C2B02B023C}" type="presOf" srcId="{CF9FC193-7A05-4631-B681-B56EAB543D38}" destId="{DE3F77CF-6A8C-4783-A2CE-00E88C4199CB}" srcOrd="0" destOrd="0" presId="urn:microsoft.com/office/officeart/2005/8/layout/hList1"/>
    <dgm:cxn modelId="{7FBFB094-8309-4AA4-8BB4-E7B33235CFBF}" type="presOf" srcId="{6857B86A-DEC1-407C-A1BB-5BF9ACCBCA6A}" destId="{F0C1B2C7-0B23-4FE8-AB0F-5877B88532DB}" srcOrd="0" destOrd="0" presId="urn:microsoft.com/office/officeart/2005/8/layout/hList1"/>
    <dgm:cxn modelId="{34E4082D-28E4-4F0E-BAD8-40F349FBADB8}" srcId="{CF9FC193-7A05-4631-B681-B56EAB543D38}" destId="{DA5DFAD8-E443-4F53-9341-A0903BBBD378}" srcOrd="2" destOrd="0" parTransId="{F6012B3B-01B0-4E7C-A363-0177B95D3DD8}" sibTransId="{76D9F54E-47B3-4FE0-B465-AD673964072E}"/>
    <dgm:cxn modelId="{2FFC01D7-B41C-49DB-B5E0-BAEFE713DD18}" type="presOf" srcId="{611C3B18-07F8-4A66-9682-97E24AEF6014}" destId="{E4FD5043-5612-43C5-B6AE-CCD431549399}" srcOrd="0" destOrd="0" presId="urn:microsoft.com/office/officeart/2005/8/layout/hList1"/>
    <dgm:cxn modelId="{B0762CB3-9F0D-473F-929E-19E7CB90809E}" srcId="{DA5DFAD8-E443-4F53-9341-A0903BBBD378}" destId="{6EE89B4E-BAED-4A90-B29D-70AF11256801}" srcOrd="0" destOrd="0" parTransId="{39BF20C7-31E5-452B-8EA2-17224A13C7FB}" sibTransId="{E71503C3-CFB7-4144-AD9F-7A42A87A3A6B}"/>
    <dgm:cxn modelId="{2E934B74-C260-4ADA-B402-4ED41FB5197A}" srcId="{CF9FC193-7A05-4631-B681-B56EAB543D38}" destId="{ABA77F75-8642-4931-8D7E-BE6C6DB9940D}" srcOrd="1" destOrd="0" parTransId="{FCF9AE1B-B22B-4F91-BFD8-DDBBF762F128}" sibTransId="{1A095211-ADB0-42CA-9F24-F1BC942872F3}"/>
    <dgm:cxn modelId="{A66866C4-E2E6-452A-9EBC-DFA4409A4517}" srcId="{CF9FC193-7A05-4631-B681-B56EAB543D38}" destId="{6857B86A-DEC1-407C-A1BB-5BF9ACCBCA6A}" srcOrd="0" destOrd="0" parTransId="{8CA7BF9B-8199-4683-AD57-CB0086659013}" sibTransId="{F087F24E-A7D7-4DCE-B2A7-9B941289621A}"/>
    <dgm:cxn modelId="{0ACF5A49-1111-4F10-BCCA-F7F360B7CF24}" srcId="{DA5DFAD8-E443-4F53-9341-A0903BBBD378}" destId="{17B8AA5F-95AA-4950-93B3-0F3650FCD61D}" srcOrd="1" destOrd="0" parTransId="{A2F4B9CB-922C-4654-AB43-58F47B7BD1DE}" sibTransId="{75FF72A1-F4DB-42F2-BD31-ECA776699EAD}"/>
    <dgm:cxn modelId="{16D5EB5A-9595-4C9D-97CB-5B6BF1D67698}" type="presOf" srcId="{17B8AA5F-95AA-4950-93B3-0F3650FCD61D}" destId="{EA81ED6A-A7EA-4137-A3DC-D16E79F1B938}" srcOrd="0" destOrd="1" presId="urn:microsoft.com/office/officeart/2005/8/layout/hList1"/>
    <dgm:cxn modelId="{F9DD71BE-DBFE-438B-8711-2C8F47E33DA8}" type="presOf" srcId="{DA5DFAD8-E443-4F53-9341-A0903BBBD378}" destId="{23D06E36-F688-4B37-8BB8-73015E665B0E}" srcOrd="0" destOrd="0" presId="urn:microsoft.com/office/officeart/2005/8/layout/hList1"/>
    <dgm:cxn modelId="{AED3CD4C-B064-4673-8C60-E98FEE5DAD84}" type="presOf" srcId="{4C8BFA56-3F75-4CAD-90A3-2F214D699322}" destId="{17CA1487-CDD9-4364-92F6-A11DBDAFE16C}" srcOrd="0" destOrd="0" presId="urn:microsoft.com/office/officeart/2005/8/layout/hList1"/>
    <dgm:cxn modelId="{C9C99BFF-C354-4BB1-9E0B-329B4467F5A3}" srcId="{ABA77F75-8642-4931-8D7E-BE6C6DB9940D}" destId="{611C3B18-07F8-4A66-9682-97E24AEF6014}" srcOrd="0" destOrd="0" parTransId="{5940BF2D-F08A-4150-9A86-173D9242DE8C}" sibTransId="{477660C6-2B6D-4FB8-B9A3-D555E2082C2A}"/>
    <dgm:cxn modelId="{2A866D6E-887A-448F-8BAE-032047BE0E86}" type="presParOf" srcId="{DE3F77CF-6A8C-4783-A2CE-00E88C4199CB}" destId="{4E69B62D-7E76-4E06-9330-583771E53BDE}" srcOrd="0" destOrd="0" presId="urn:microsoft.com/office/officeart/2005/8/layout/hList1"/>
    <dgm:cxn modelId="{EC9EDB09-9042-4A4B-956A-51748E6BDB2A}" type="presParOf" srcId="{4E69B62D-7E76-4E06-9330-583771E53BDE}" destId="{F0C1B2C7-0B23-4FE8-AB0F-5877B88532DB}" srcOrd="0" destOrd="0" presId="urn:microsoft.com/office/officeart/2005/8/layout/hList1"/>
    <dgm:cxn modelId="{1BF21FA0-6989-4819-838F-5A4FA45B561E}" type="presParOf" srcId="{4E69B62D-7E76-4E06-9330-583771E53BDE}" destId="{17CA1487-CDD9-4364-92F6-A11DBDAFE16C}" srcOrd="1" destOrd="0" presId="urn:microsoft.com/office/officeart/2005/8/layout/hList1"/>
    <dgm:cxn modelId="{5DFD121A-7085-46B9-BC65-501CDA65B0FB}" type="presParOf" srcId="{DE3F77CF-6A8C-4783-A2CE-00E88C4199CB}" destId="{3FA24A66-31D3-4A69-B628-8BE88627B97D}" srcOrd="1" destOrd="0" presId="urn:microsoft.com/office/officeart/2005/8/layout/hList1"/>
    <dgm:cxn modelId="{DC66A557-3187-40B7-9756-8B86F2A91D48}" type="presParOf" srcId="{DE3F77CF-6A8C-4783-A2CE-00E88C4199CB}" destId="{3B158D6E-E3AA-49BB-988A-758B59ED8F3B}" srcOrd="2" destOrd="0" presId="urn:microsoft.com/office/officeart/2005/8/layout/hList1"/>
    <dgm:cxn modelId="{8B12F859-2FFA-4C48-92B0-979FF116AD95}" type="presParOf" srcId="{3B158D6E-E3AA-49BB-988A-758B59ED8F3B}" destId="{055A5EAB-EAE0-4501-8649-31F112FF9AD5}" srcOrd="0" destOrd="0" presId="urn:microsoft.com/office/officeart/2005/8/layout/hList1"/>
    <dgm:cxn modelId="{E71C36DB-E7CF-4952-8526-0BB4E5F71466}" type="presParOf" srcId="{3B158D6E-E3AA-49BB-988A-758B59ED8F3B}" destId="{E4FD5043-5612-43C5-B6AE-CCD431549399}" srcOrd="1" destOrd="0" presId="urn:microsoft.com/office/officeart/2005/8/layout/hList1"/>
    <dgm:cxn modelId="{8E029312-8FAA-42BB-BDA7-FD5B04C9E06D}" type="presParOf" srcId="{DE3F77CF-6A8C-4783-A2CE-00E88C4199CB}" destId="{3E20F600-AFBC-427F-8295-F096F694BC17}" srcOrd="3" destOrd="0" presId="urn:microsoft.com/office/officeart/2005/8/layout/hList1"/>
    <dgm:cxn modelId="{1F17107B-8FDB-40CE-AF36-123B1BE494A3}" type="presParOf" srcId="{DE3F77CF-6A8C-4783-A2CE-00E88C4199CB}" destId="{173DA3A6-F783-42D4-9ED8-FD330979BCEA}" srcOrd="4" destOrd="0" presId="urn:microsoft.com/office/officeart/2005/8/layout/hList1"/>
    <dgm:cxn modelId="{544792A9-F477-4868-A13F-012E2C6E95A8}" type="presParOf" srcId="{173DA3A6-F783-42D4-9ED8-FD330979BCEA}" destId="{23D06E36-F688-4B37-8BB8-73015E665B0E}" srcOrd="0" destOrd="0" presId="urn:microsoft.com/office/officeart/2005/8/layout/hList1"/>
    <dgm:cxn modelId="{8F2807B3-5FCF-4B87-BBE6-5369966D491B}"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[Text]</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[Text]</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[Text]</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[Text]</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41619" y="2728988"/>
        <a:ext cx="3482922" cy="7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22947"/>
          <a:ext cx="3447370" cy="691200"/>
        </a:xfrm>
        <a:prstGeom prst="rect">
          <a:avLst/>
        </a:prstGeom>
        <a:solidFill>
          <a:schemeClr val="accent2">
            <a:lumMod val="40000"/>
            <a:lumOff val="6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 #1</a:t>
          </a:r>
        </a:p>
      </dsp:txBody>
      <dsp:txXfrm>
        <a:off x="3535" y="22947"/>
        <a:ext cx="3447370" cy="691200"/>
      </dsp:txXfrm>
    </dsp:sp>
    <dsp:sp modelId="{17CA1487-CDD9-4364-92F6-A11DBDAFE16C}">
      <dsp:nvSpPr>
        <dsp:cNvPr id="0" name=""/>
        <dsp:cNvSpPr/>
      </dsp:nvSpPr>
      <dsp:spPr>
        <a:xfrm>
          <a:off x="3535" y="714147"/>
          <a:ext cx="3447370" cy="3755160"/>
        </a:xfrm>
        <a:prstGeom prst="rect">
          <a:avLst/>
        </a:prstGeom>
        <a:solidFill>
          <a:schemeClr val="accent1">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materials does this solution require?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would this solution look like (drawing, pictures, text)?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p>
      </dsp:txBody>
      <dsp:txXfrm>
        <a:off x="3535" y="714147"/>
        <a:ext cx="3447370" cy="3755160"/>
      </dsp:txXfrm>
    </dsp:sp>
    <dsp:sp modelId="{055A5EAB-EAE0-4501-8649-31F112FF9AD5}">
      <dsp:nvSpPr>
        <dsp:cNvPr id="0" name=""/>
        <dsp:cNvSpPr/>
      </dsp:nvSpPr>
      <dsp:spPr>
        <a:xfrm>
          <a:off x="3933537" y="22947"/>
          <a:ext cx="3447370" cy="691200"/>
        </a:xfrm>
        <a:prstGeom prst="rect">
          <a:avLst/>
        </a:prstGeom>
        <a:solidFill>
          <a:schemeClr val="accent3">
            <a:lumMod val="40000"/>
            <a:lumOff val="6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 #2</a:t>
          </a:r>
        </a:p>
      </dsp:txBody>
      <dsp:txXfrm>
        <a:off x="3933537" y="22947"/>
        <a:ext cx="3447370" cy="691200"/>
      </dsp:txXfrm>
    </dsp:sp>
    <dsp:sp modelId="{E4FD5043-5612-43C5-B6AE-CCD431549399}">
      <dsp:nvSpPr>
        <dsp:cNvPr id="0" name=""/>
        <dsp:cNvSpPr/>
      </dsp:nvSpPr>
      <dsp:spPr>
        <a:xfrm>
          <a:off x="3933537" y="714147"/>
          <a:ext cx="3447370" cy="3755160"/>
        </a:xfrm>
        <a:prstGeom prst="rect">
          <a:avLst/>
        </a:prstGeom>
        <a:solidFill>
          <a:schemeClr val="accent1">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materials does this solution require?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would this solution look like (drawing, pictures, text)?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p>
      </dsp:txBody>
      <dsp:txXfrm>
        <a:off x="3933537" y="714147"/>
        <a:ext cx="3447370" cy="3755160"/>
      </dsp:txXfrm>
    </dsp:sp>
    <dsp:sp modelId="{23D06E36-F688-4B37-8BB8-73015E665B0E}">
      <dsp:nvSpPr>
        <dsp:cNvPr id="0" name=""/>
        <dsp:cNvSpPr/>
      </dsp:nvSpPr>
      <dsp:spPr>
        <a:xfrm>
          <a:off x="7863539" y="22947"/>
          <a:ext cx="3447370" cy="691200"/>
        </a:xfrm>
        <a:prstGeom prst="rect">
          <a:avLst/>
        </a:prstGeom>
        <a:solidFill>
          <a:schemeClr val="accent6">
            <a:lumMod val="60000"/>
            <a:lumOff val="4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b="1" kern="1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Solution</a:t>
          </a:r>
          <a:r>
            <a:rPr lang="en-US" sz="2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 #3</a:t>
          </a:r>
        </a:p>
      </dsp:txBody>
      <dsp:txXfrm>
        <a:off x="7863539" y="22947"/>
        <a:ext cx="3447370" cy="691200"/>
      </dsp:txXfrm>
    </dsp:sp>
    <dsp:sp modelId="{EA81ED6A-A7EA-4137-A3DC-D16E79F1B938}">
      <dsp:nvSpPr>
        <dsp:cNvPr id="0" name=""/>
        <dsp:cNvSpPr/>
      </dsp:nvSpPr>
      <dsp:spPr>
        <a:xfrm>
          <a:off x="7863539" y="714147"/>
          <a:ext cx="3447370" cy="3755160"/>
        </a:xfrm>
        <a:prstGeom prst="rect">
          <a:avLst/>
        </a:prstGeom>
        <a:solidFill>
          <a:schemeClr val="accent1">
            <a:lumMod val="20000"/>
            <a:lumOff val="80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materials does this solution require?</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would this solution look like (drawing, pictures, text)?</a:t>
          </a:r>
        </a:p>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p>
      </dsp:txBody>
      <dsp:txXfrm>
        <a:off x="7863539" y="714147"/>
        <a:ext cx="3447370" cy="37551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3399">
                <a:alpha val="60000"/>
              </a:srgbClr>
            </a:gs>
            <a:gs pos="25000">
              <a:srgbClr val="FF6633">
                <a:alpha val="35000"/>
              </a:srgbClr>
            </a:gs>
            <a:gs pos="50000">
              <a:srgbClr val="FFFF00">
                <a:alpha val="42000"/>
              </a:srgbClr>
            </a:gs>
            <a:gs pos="93000">
              <a:srgbClr val="01A78F">
                <a:alpha val="30000"/>
              </a:srgbClr>
            </a:gs>
            <a:gs pos="100000">
              <a:srgbClr val="47F2FB">
                <a:lumMod val="51000"/>
                <a:alpha val="44000"/>
              </a:srgbClr>
            </a:gs>
          </a:gsLst>
          <a:path path="circle">
            <a:fillToRect t="100000" r="10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7.png"/><Relationship Id="rId2" Type="http://schemas.microsoft.com/office/2007/relationships/media" Target="file:///C:\Users\KIIT\Desktop\Demo%20video.mp4" TargetMode="External"/><Relationship Id="rId1" Type="http://schemas.openxmlformats.org/officeDocument/2006/relationships/video" Target="file:///C:\Users\KIIT\Desktop\Demo%20video.mp4"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normAutofit/>
          </a:bodyPr>
          <a:lstStyle/>
          <a:p>
            <a:pPr algn="ctr"/>
            <a:r>
              <a:rPr lang="en-IN" altLang="en-US" sz="4000" b="1" i="1" dirty="0">
                <a:solidFill>
                  <a:srgbClr val="C00000"/>
                </a:solidFill>
                <a:effectLst>
                  <a:outerShdw blurRad="38100" dist="38100" dir="2700000" algn="tl">
                    <a:srgbClr val="000000">
                      <a:alpha val="43137"/>
                    </a:srgbClr>
                  </a:outerShdw>
                </a:effectLst>
                <a:latin typeface="Calibri" panose="020F0502020204030204" charset="0"/>
                <a:ea typeface="Calibri" panose="020F0502020204030204" charset="0"/>
                <a:cs typeface="Mangal" pitchFamily="18" charset="0"/>
                <a:sym typeface="+mn-ea"/>
              </a:rPr>
              <a:t>Wireless charging of EV's battery system from  RF sources by using rectenna methodology</a:t>
            </a:r>
            <a:endParaRPr lang="en-US" sz="4000" dirty="0">
              <a:solidFill>
                <a:schemeClr val="bg1">
                  <a:lumMod val="95000"/>
                  <a:lumOff val="5000"/>
                </a:schemeClr>
              </a:solidFill>
              <a:latin typeface="Rockwell" panose="02060603020205020403" pitchFamily="18" charset="0"/>
            </a:endParaRPr>
          </a:p>
        </p:txBody>
      </p:sp>
      <p:sp>
        <p:nvSpPr>
          <p:cNvPr id="3" name="Subtitle 2"/>
          <p:cNvSpPr>
            <a:spLocks noGrp="1"/>
          </p:cNvSpPr>
          <p:nvPr>
            <p:ph type="subTitle" idx="1"/>
          </p:nvPr>
        </p:nvSpPr>
        <p:spPr>
          <a:xfrm>
            <a:off x="1699894" y="4405948"/>
            <a:ext cx="8791575" cy="1655762"/>
          </a:xfrm>
        </p:spPr>
        <p:txBody>
          <a:bodyPr>
            <a:normAutofit fontScale="92500"/>
          </a:bodyPr>
          <a:lstStyle/>
          <a:p>
            <a:pPr algn="ctr"/>
            <a:r>
              <a:rPr lang="en-IN" alt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sym typeface="+mn-ea"/>
              </a:rPr>
              <a:t>Somnath Dutta</a:t>
            </a:r>
            <a:r>
              <a:rPr 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sym typeface="+mn-ea"/>
              </a:rPr>
              <a:t> (GROUP LEADER)</a:t>
            </a:r>
            <a:endParaRPr 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endParaRPr>
          </a:p>
          <a:p>
            <a:pPr algn="ctr"/>
            <a:r>
              <a:rPr lang="en-IN" alt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sym typeface="+mn-ea"/>
              </a:rPr>
              <a:t>Kislay Anupam </a:t>
            </a:r>
            <a:endParaRPr 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endParaRPr>
          </a:p>
          <a:p>
            <a:pPr algn="ctr"/>
            <a:r>
              <a:rPr lang="en-IN"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sym typeface="+mn-ea"/>
              </a:rPr>
              <a:t>Madhurya Barman</a:t>
            </a:r>
            <a:endParaRPr lang="en-IN"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endParaRPr>
          </a:p>
          <a:p>
            <a:pPr algn="ctr"/>
            <a:r>
              <a:rPr lang="en-IN" alt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sym typeface="+mn-ea"/>
              </a:rPr>
              <a:t>Sasanka Medhi </a:t>
            </a:r>
            <a:endParaRPr lang="en-IN" altLang="en-US" sz="1800" b="1" dirty="0" smtClean="0">
              <a:solidFill>
                <a:srgbClr val="FF0000"/>
              </a:solidFill>
              <a:effectLst>
                <a:outerShdw blurRad="38100" dist="19050" dir="2700000" algn="tl" rotWithShape="0">
                  <a:schemeClr val="dk1">
                    <a:alpha val="40000"/>
                  </a:schemeClr>
                </a:outerShdw>
              </a:effectLst>
              <a:latin typeface="Aparajita" pitchFamily="18" charset="0"/>
              <a:cs typeface="Aparajita" pitchFamily="18" charset="0"/>
            </a:endParaRPr>
          </a:p>
          <a:p>
            <a:pPr algn="ctr"/>
            <a:endParaRPr lang="en-IN" altLang="en-US" sz="1800" b="1" dirty="0" smtClean="0">
              <a:solidFill>
                <a:srgbClr val="FF0000"/>
              </a:solidFill>
              <a:effectLst>
                <a:outerShdw blurRad="38100" dist="19050" dir="2700000" algn="tl" rotWithShape="0">
                  <a:schemeClr val="dk1">
                    <a:alpha val="40000"/>
                  </a:schemeClr>
                </a:outerShdw>
              </a:effectLst>
              <a:latin typeface="Aparajita" pitchFamily="18" charset="0"/>
              <a:ea typeface="Tahoma" panose="020B0604030504040204" pitchFamily="34" charset="0"/>
              <a:cs typeface="Aparajita" pitchFamily="18" charset="0"/>
            </a:endParaRPr>
          </a:p>
        </p:txBody>
      </p:sp>
      <p:pic>
        <p:nvPicPr>
          <p:cNvPr id="4" name="Picture 2" descr="C:\Users\acer\Desktop\kpit banner\logo orignal.png"/>
          <p:cNvPicPr>
            <a:picLocks noChangeAspect="1" noChangeArrowheads="1"/>
          </p:cNvPicPr>
          <p:nvPr/>
        </p:nvPicPr>
        <p:blipFill>
          <a:blip r:embed="rId1" cstate="print"/>
          <a:srcRect/>
          <a:stretch>
            <a:fillRect/>
          </a:stretch>
        </p:blipFill>
        <p:spPr bwMode="auto">
          <a:xfrm>
            <a:off x="8643417" y="489543"/>
            <a:ext cx="2630284" cy="9223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78" y="120678"/>
            <a:ext cx="9905998" cy="1478570"/>
          </a:xfrm>
        </p:spPr>
        <p:txBody>
          <a:bodyPr/>
          <a:lstStyle/>
          <a:p>
            <a:r>
              <a:rPr lang="en-IN" altLang="en-US">
                <a:solidFill>
                  <a:schemeClr val="bg1"/>
                </a:solidFill>
              </a:rPr>
              <a:t>                             INNOVATION</a:t>
            </a:r>
            <a:endParaRPr lang="en-IN" altLang="en-US">
              <a:solidFill>
                <a:schemeClr val="bg1"/>
              </a:solidFill>
            </a:endParaRPr>
          </a:p>
        </p:txBody>
      </p:sp>
      <p:sp>
        <p:nvSpPr>
          <p:cNvPr id="3" name="Content Placeholder 2"/>
          <p:cNvSpPr>
            <a:spLocks noGrp="1"/>
          </p:cNvSpPr>
          <p:nvPr>
            <p:ph idx="1"/>
          </p:nvPr>
        </p:nvSpPr>
        <p:spPr>
          <a:xfrm>
            <a:off x="1143317" y="1995487"/>
            <a:ext cx="9905999" cy="3541714"/>
          </a:xfrm>
        </p:spPr>
        <p:txBody>
          <a:bodyPr>
            <a:normAutofit lnSpcReduction="10000"/>
          </a:bodyPr>
          <a:lstStyle/>
          <a:p>
            <a:pPr marL="45720" indent="0">
              <a:buNone/>
            </a:pPr>
            <a:r>
              <a:rPr lang="en-IN" altLang="en-US" sz="2800" b="1" dirty="0">
                <a:solidFill>
                  <a:schemeClr val="bg1"/>
                </a:solidFill>
                <a:latin typeface="Calibri Light" panose="020F0302020204030204" pitchFamily="34" charset="0"/>
                <a:cs typeface="Calibri Light" panose="020F0302020204030204" pitchFamily="34" charset="0"/>
                <a:sym typeface="+mn-ea"/>
              </a:rPr>
              <a:t>We have designed a </a:t>
            </a:r>
            <a:r>
              <a:rPr lang="en-IN" altLang="en-US" sz="2800" b="1" dirty="0" err="1">
                <a:solidFill>
                  <a:schemeClr val="bg1"/>
                </a:solidFill>
                <a:latin typeface="Calibri Light" panose="020F0302020204030204" pitchFamily="34" charset="0"/>
                <a:cs typeface="Calibri Light" panose="020F0302020204030204" pitchFamily="34" charset="0"/>
                <a:sym typeface="+mn-ea"/>
              </a:rPr>
              <a:t>rectenna</a:t>
            </a:r>
            <a:r>
              <a:rPr lang="en-IN" altLang="en-US" sz="2800" b="1" dirty="0">
                <a:solidFill>
                  <a:schemeClr val="bg1"/>
                </a:solidFill>
                <a:latin typeface="Calibri Light" panose="020F0302020204030204" pitchFamily="34" charset="0"/>
                <a:cs typeface="Calibri Light" panose="020F0302020204030204" pitchFamily="34" charset="0"/>
                <a:sym typeface="+mn-ea"/>
              </a:rPr>
              <a:t> based device which has made it possible and convenient to wirelessly charge multiple electric vehicles all at a time in a range of distance using radio frequencies as source.</a:t>
            </a:r>
            <a:endParaRPr lang="en-IN" altLang="en-US" sz="2800" b="1" dirty="0">
              <a:solidFill>
                <a:schemeClr val="bg1"/>
              </a:solidFill>
              <a:latin typeface="Calibri Light" panose="020F0302020204030204" pitchFamily="34" charset="0"/>
              <a:cs typeface="Calibri Light" panose="020F0302020204030204" pitchFamily="34" charset="0"/>
            </a:endParaRPr>
          </a:p>
          <a:p>
            <a:pPr marL="45720" indent="0">
              <a:buNone/>
            </a:pPr>
            <a:r>
              <a:rPr lang="en-IN" altLang="en-US" sz="2800" b="1" dirty="0">
                <a:solidFill>
                  <a:schemeClr val="bg1"/>
                </a:solidFill>
                <a:latin typeface="Calibri Light" panose="020F0302020204030204" pitchFamily="34" charset="0"/>
                <a:cs typeface="Calibri Light" panose="020F0302020204030204" pitchFamily="34" charset="0"/>
                <a:sym typeface="+mn-ea"/>
              </a:rPr>
              <a:t>And further if we install this technology on our roads and highways, this will provide consistent charging to the EV which will increase the lasting duration of the battery.</a:t>
            </a:r>
            <a:endParaRPr lang="en-IN" altLang="en-US" sz="2800" b="1" dirty="0">
              <a:solidFill>
                <a:schemeClr val="bg1"/>
              </a:solidFill>
              <a:latin typeface="Calibri Light" panose="020F0302020204030204" pitchFamily="34" charset="0"/>
              <a:cs typeface="Calibri Light" panose="020F0302020204030204" pitchFamily="34" charset="0"/>
            </a:endParaRPr>
          </a:p>
          <a:p>
            <a:endParaRPr lang="en-IN" altLang="en-US" sz="2800" b="1" dirty="0">
              <a:solidFill>
                <a:schemeClr val="bg1"/>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ff</a:t>
            </a:r>
            <a:endParaRPr lang="en-IN" altLang="en-US"/>
          </a:p>
        </p:txBody>
      </p:sp>
      <p:pic>
        <p:nvPicPr>
          <p:cNvPr id="4" name="Content Placeholder 3" descr="IMG_20191023_233331"/>
          <p:cNvPicPr>
            <a:picLocks noGrp="1" noChangeAspect="1"/>
          </p:cNvPicPr>
          <p:nvPr>
            <p:ph idx="1"/>
          </p:nvPr>
        </p:nvPicPr>
        <p:blipFill>
          <a:blip r:embed="rId1"/>
          <a:stretch>
            <a:fillRect/>
          </a:stretch>
        </p:blipFill>
        <p:spPr>
          <a:xfrm>
            <a:off x="1381760" y="501650"/>
            <a:ext cx="9469755" cy="597471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78" y="-279372"/>
            <a:ext cx="9905998" cy="1478570"/>
          </a:xfrm>
        </p:spPr>
        <p:txBody>
          <a:bodyPr>
            <a:normAutofit/>
          </a:bodyPr>
          <a:lstStyle/>
          <a:p>
            <a:r>
              <a:rPr lang="en-IN" altLang="en-US" sz="4400" dirty="0">
                <a:solidFill>
                  <a:schemeClr val="bg1">
                    <a:lumMod val="95000"/>
                    <a:lumOff val="5000"/>
                  </a:schemeClr>
                </a:solidFill>
                <a:latin typeface="Rockwell" panose="02060603020205020403" pitchFamily="18" charset="0"/>
              </a:rPr>
              <a:t>                 </a:t>
            </a:r>
            <a:r>
              <a:rPr lang="en-US" sz="4400" dirty="0">
                <a:solidFill>
                  <a:schemeClr val="bg1">
                    <a:lumMod val="95000"/>
                    <a:lumOff val="5000"/>
                  </a:schemeClr>
                </a:solidFill>
                <a:latin typeface="Rockwell" panose="02060603020205020403" pitchFamily="18" charset="0"/>
              </a:rPr>
              <a:t>The Prototype</a:t>
            </a:r>
            <a:endParaRPr lang="en-US" sz="4400" dirty="0">
              <a:solidFill>
                <a:schemeClr val="bg1">
                  <a:lumMod val="95000"/>
                  <a:lumOff val="5000"/>
                </a:schemeClr>
              </a:solidFill>
              <a:latin typeface="Rockwell" panose="02060603020205020403" pitchFamily="18" charset="0"/>
            </a:endParaRPr>
          </a:p>
        </p:txBody>
      </p:sp>
      <p:sp>
        <p:nvSpPr>
          <p:cNvPr id="3" name="Content Placeholder 2"/>
          <p:cNvSpPr>
            <a:spLocks noGrp="1"/>
          </p:cNvSpPr>
          <p:nvPr>
            <p:ph sz="half" idx="1"/>
          </p:nvPr>
        </p:nvSpPr>
        <p:spPr>
          <a:xfrm>
            <a:off x="507045" y="1784666"/>
            <a:ext cx="4878389" cy="3541714"/>
          </a:xfrm>
        </p:spPr>
        <p:txBody>
          <a:bodyPr>
            <a:normAutofit/>
          </a:bodyPr>
          <a:lstStyle/>
          <a:p>
            <a:pPr lvl="1"/>
            <a:r>
              <a:rPr lang="en-IN" altLang="en-US" sz="2400" b="1" dirty="0">
                <a:solidFill>
                  <a:schemeClr val="bg1">
                    <a:lumMod val="95000"/>
                    <a:lumOff val="5000"/>
                  </a:schemeClr>
                </a:solidFill>
                <a:latin typeface="Candara Light" panose="020E0502030303020204" pitchFamily="34" charset="0"/>
                <a:sym typeface="+mn-ea"/>
              </a:rPr>
              <a:t>We have designed a </a:t>
            </a:r>
            <a:r>
              <a:rPr lang="en-IN" altLang="en-US" sz="2400" b="1" dirty="0" err="1">
                <a:solidFill>
                  <a:schemeClr val="bg1">
                    <a:lumMod val="95000"/>
                    <a:lumOff val="5000"/>
                  </a:schemeClr>
                </a:solidFill>
                <a:latin typeface="Candara Light" panose="020E0502030303020204" pitchFamily="34" charset="0"/>
                <a:sym typeface="+mn-ea"/>
              </a:rPr>
              <a:t>rectenna</a:t>
            </a:r>
            <a:r>
              <a:rPr lang="en-IN" altLang="en-US" sz="2400" b="1" dirty="0">
                <a:solidFill>
                  <a:schemeClr val="bg1">
                    <a:lumMod val="95000"/>
                    <a:lumOff val="5000"/>
                  </a:schemeClr>
                </a:solidFill>
                <a:latin typeface="Candara Light" panose="020E0502030303020204" pitchFamily="34" charset="0"/>
                <a:sym typeface="+mn-ea"/>
              </a:rPr>
              <a:t> based device which have made it possible and convenient to wirelessly charge multiple electric vehicles all at a time from distance using radio frequency as source.</a:t>
            </a:r>
            <a:endParaRPr lang="en-IN" altLang="en-US" sz="2400" b="1" dirty="0">
              <a:solidFill>
                <a:schemeClr val="bg1">
                  <a:lumMod val="95000"/>
                  <a:lumOff val="5000"/>
                </a:schemeClr>
              </a:solidFill>
              <a:latin typeface="Candara Light" panose="020E0502030303020204" pitchFamily="34" charset="0"/>
            </a:endParaRPr>
          </a:p>
          <a:p>
            <a:pPr lvl="1"/>
            <a:endParaRPr lang="en-IN" altLang="en-US" sz="2400"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endParaRPr>
          </a:p>
        </p:txBody>
      </p:sp>
      <p:pic>
        <p:nvPicPr>
          <p:cNvPr id="6" name="Content Placeholder 5" descr="IMG-20190929-WA0002"/>
          <p:cNvPicPr>
            <a:picLocks noGrp="1" noChangeAspect="1"/>
          </p:cNvPicPr>
          <p:nvPr>
            <p:ph sz="half" idx="2"/>
          </p:nvPr>
        </p:nvPicPr>
        <p:blipFill>
          <a:blip r:embed="rId1"/>
          <a:stretch>
            <a:fillRect/>
          </a:stretch>
        </p:blipFill>
        <p:spPr>
          <a:xfrm>
            <a:off x="5915025" y="1657985"/>
            <a:ext cx="5695315" cy="3542030"/>
          </a:xfrm>
          <a:prstGeom prst="rect">
            <a:avLst/>
          </a:prstGeom>
        </p:spPr>
      </p:pic>
      <p:cxnSp>
        <p:nvCxnSpPr>
          <p:cNvPr id="8" name="Straight Arrow Connector 7"/>
          <p:cNvCxnSpPr/>
          <p:nvPr/>
        </p:nvCxnSpPr>
        <p:spPr>
          <a:xfrm>
            <a:off x="10121900" y="3675380"/>
            <a:ext cx="132080" cy="2002790"/>
          </a:xfrm>
          <a:prstGeom prst="straightConnector1">
            <a:avLst/>
          </a:prstGeom>
          <a:ln w="3175">
            <a:solidFill>
              <a:schemeClr val="bg2">
                <a:lumMod val="75000"/>
              </a:schemeClr>
            </a:solidFill>
            <a:tailEnd type="arrow" w="med" len="med"/>
          </a:ln>
        </p:spPr>
        <p:style>
          <a:lnRef idx="3">
            <a:schemeClr val="dk1"/>
          </a:lnRef>
          <a:fillRef idx="0">
            <a:schemeClr val="dk1"/>
          </a:fillRef>
          <a:effectRef idx="2">
            <a:schemeClr val="dk1"/>
          </a:effectRef>
          <a:fontRef idx="minor">
            <a:schemeClr val="tx1"/>
          </a:fontRef>
        </p:style>
      </p:cxnSp>
      <p:sp>
        <p:nvSpPr>
          <p:cNvPr id="9" name="Text Box 8"/>
          <p:cNvSpPr txBox="1"/>
          <p:nvPr/>
        </p:nvSpPr>
        <p:spPr>
          <a:xfrm>
            <a:off x="9314180" y="5568315"/>
            <a:ext cx="2637790" cy="368300"/>
          </a:xfrm>
          <a:prstGeom prst="rect">
            <a:avLst/>
          </a:prstGeom>
          <a:noFill/>
        </p:spPr>
        <p:txBody>
          <a:bodyPr wrap="square" rtlCol="0">
            <a:spAutoFit/>
          </a:bodyPr>
          <a:lstStyle/>
          <a:p>
            <a:r>
              <a:rPr lang="en-IN" altLang="en-US">
                <a:ln w="3175">
                  <a:noFill/>
                </a:ln>
                <a:solidFill>
                  <a:srgbClr val="7030A0"/>
                </a:solidFill>
              </a:rPr>
              <a:t>Rectenna based device</a:t>
            </a:r>
            <a:endParaRPr lang="en-IN" altLang="en-US">
              <a:ln w="3175">
                <a:noFill/>
              </a:ln>
              <a:solidFill>
                <a:srgbClr val="7030A0"/>
              </a:solidFill>
            </a:endParaRPr>
          </a:p>
        </p:txBody>
      </p:sp>
      <p:cxnSp>
        <p:nvCxnSpPr>
          <p:cNvPr id="12" name="Straight Arrow Connector 11"/>
          <p:cNvCxnSpPr/>
          <p:nvPr/>
        </p:nvCxnSpPr>
        <p:spPr>
          <a:xfrm>
            <a:off x="8007985" y="4162425"/>
            <a:ext cx="314960" cy="1338580"/>
          </a:xfrm>
          <a:prstGeom prst="straightConnector1">
            <a:avLst/>
          </a:prstGeom>
          <a:ln w="3175">
            <a:solidFill>
              <a:schemeClr val="bg2">
                <a:lumMod val="75000"/>
              </a:schemeClr>
            </a:solidFill>
            <a:tailEnd type="arrow" w="med" len="med"/>
          </a:ln>
        </p:spPr>
        <p:style>
          <a:lnRef idx="3">
            <a:schemeClr val="dk1"/>
          </a:lnRef>
          <a:fillRef idx="0">
            <a:schemeClr val="dk1"/>
          </a:fillRef>
          <a:effectRef idx="2">
            <a:schemeClr val="dk1"/>
          </a:effectRef>
          <a:fontRef idx="minor">
            <a:schemeClr val="tx1"/>
          </a:fontRef>
        </p:style>
      </p:cxnSp>
      <p:sp>
        <p:nvSpPr>
          <p:cNvPr id="22" name="Text Box 21"/>
          <p:cNvSpPr txBox="1"/>
          <p:nvPr/>
        </p:nvSpPr>
        <p:spPr>
          <a:xfrm>
            <a:off x="7080250" y="5393055"/>
            <a:ext cx="2098040" cy="368300"/>
          </a:xfrm>
          <a:prstGeom prst="rect">
            <a:avLst/>
          </a:prstGeom>
          <a:noFill/>
        </p:spPr>
        <p:txBody>
          <a:bodyPr wrap="square" rtlCol="0">
            <a:spAutoFit/>
          </a:bodyPr>
          <a:lstStyle/>
          <a:p>
            <a:r>
              <a:rPr lang="en-IN" altLang="en-US">
                <a:ln w="3175">
                  <a:noFill/>
                </a:ln>
                <a:solidFill>
                  <a:srgbClr val="7030A0"/>
                </a:solidFill>
              </a:rPr>
              <a:t>Voltage regulator</a:t>
            </a:r>
            <a:endParaRPr lang="en-IN" altLang="en-US">
              <a:ln w="3175">
                <a:noFill/>
              </a:ln>
              <a:solidFill>
                <a:srgbClr val="7030A0"/>
              </a:solidFill>
            </a:endParaRPr>
          </a:p>
        </p:txBody>
      </p:sp>
      <p:cxnSp>
        <p:nvCxnSpPr>
          <p:cNvPr id="23" name="Straight Arrow Connector 22"/>
          <p:cNvCxnSpPr/>
          <p:nvPr/>
        </p:nvCxnSpPr>
        <p:spPr>
          <a:xfrm>
            <a:off x="6813550" y="4317365"/>
            <a:ext cx="111760" cy="1150620"/>
          </a:xfrm>
          <a:prstGeom prst="straightConnector1">
            <a:avLst/>
          </a:prstGeom>
          <a:ln w="3175">
            <a:solidFill>
              <a:schemeClr val="bg2">
                <a:lumMod val="75000"/>
              </a:schemeClr>
            </a:solidFill>
            <a:tailEnd type="arrow" w="med" len="med"/>
          </a:ln>
        </p:spPr>
        <p:style>
          <a:lnRef idx="3">
            <a:schemeClr val="dk1"/>
          </a:lnRef>
          <a:fillRef idx="0">
            <a:schemeClr val="dk1"/>
          </a:fillRef>
          <a:effectRef idx="2">
            <a:schemeClr val="dk1"/>
          </a:effectRef>
          <a:fontRef idx="minor">
            <a:schemeClr val="tx1"/>
          </a:fontRef>
        </p:style>
      </p:cxnSp>
      <p:sp>
        <p:nvSpPr>
          <p:cNvPr id="24" name="Text Box 23"/>
          <p:cNvSpPr txBox="1"/>
          <p:nvPr/>
        </p:nvSpPr>
        <p:spPr>
          <a:xfrm>
            <a:off x="5755005" y="5501005"/>
            <a:ext cx="1764030" cy="368300"/>
          </a:xfrm>
          <a:prstGeom prst="rect">
            <a:avLst/>
          </a:prstGeom>
          <a:noFill/>
        </p:spPr>
        <p:txBody>
          <a:bodyPr wrap="square" rtlCol="0">
            <a:spAutoFit/>
          </a:bodyPr>
          <a:lstStyle/>
          <a:p>
            <a:r>
              <a:rPr lang="en-IN" altLang="en-US">
                <a:ln w="3175">
                  <a:noFill/>
                </a:ln>
                <a:solidFill>
                  <a:srgbClr val="7030A0"/>
                </a:solidFill>
              </a:rPr>
              <a:t>Multimeter</a:t>
            </a:r>
            <a:endParaRPr lang="en-IN" altLang="en-US">
              <a:ln w="3175">
                <a:noFill/>
              </a:ln>
              <a:solidFill>
                <a:srgbClr val="7030A0"/>
              </a:solidFill>
            </a:endParaRPr>
          </a:p>
        </p:txBody>
      </p:sp>
      <p:cxnSp>
        <p:nvCxnSpPr>
          <p:cNvPr id="32" name="Straight Arrow Connector 31"/>
          <p:cNvCxnSpPr/>
          <p:nvPr/>
        </p:nvCxnSpPr>
        <p:spPr>
          <a:xfrm flipH="1">
            <a:off x="5728970" y="3310255"/>
            <a:ext cx="1913890" cy="575310"/>
          </a:xfrm>
          <a:prstGeom prst="straightConnector1">
            <a:avLst/>
          </a:prstGeom>
          <a:ln w="3175">
            <a:solidFill>
              <a:schemeClr val="bg2">
                <a:lumMod val="75000"/>
              </a:schemeClr>
            </a:solidFill>
            <a:tailEnd type="arrow" w="med" len="med"/>
          </a:ln>
        </p:spPr>
        <p:style>
          <a:lnRef idx="3">
            <a:schemeClr val="dk1"/>
          </a:lnRef>
          <a:fillRef idx="0">
            <a:schemeClr val="dk1"/>
          </a:fillRef>
          <a:effectRef idx="2">
            <a:schemeClr val="dk1"/>
          </a:effectRef>
          <a:fontRef idx="minor">
            <a:schemeClr val="tx1"/>
          </a:fontRef>
        </p:style>
      </p:cxnSp>
      <p:sp>
        <p:nvSpPr>
          <p:cNvPr id="33" name="Text Box 32"/>
          <p:cNvSpPr txBox="1"/>
          <p:nvPr/>
        </p:nvSpPr>
        <p:spPr>
          <a:xfrm>
            <a:off x="5006340" y="3888105"/>
            <a:ext cx="1764030" cy="368300"/>
          </a:xfrm>
          <a:prstGeom prst="rect">
            <a:avLst/>
          </a:prstGeom>
          <a:noFill/>
        </p:spPr>
        <p:txBody>
          <a:bodyPr wrap="square" rtlCol="0">
            <a:spAutoFit/>
          </a:bodyPr>
          <a:lstStyle/>
          <a:p>
            <a:r>
              <a:rPr lang="en-IN" altLang="en-US">
                <a:ln w="3175">
                  <a:noFill/>
                </a:ln>
                <a:solidFill>
                  <a:srgbClr val="7030A0"/>
                </a:solidFill>
              </a:rPr>
              <a:t>Battery</a:t>
            </a:r>
            <a:endParaRPr lang="en-IN" altLang="en-US">
              <a:ln w="3175">
                <a:noFill/>
              </a:ln>
              <a:solidFill>
                <a:srgbClr val="7030A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G-20190929-WA0024"/>
          <p:cNvPicPr>
            <a:picLocks noGrp="1" noChangeAspect="1"/>
          </p:cNvPicPr>
          <p:nvPr>
            <p:ph sz="quarter" idx="14"/>
          </p:nvPr>
        </p:nvPicPr>
        <p:blipFill>
          <a:blip r:embed="rId1"/>
          <a:stretch>
            <a:fillRect/>
          </a:stretch>
        </p:blipFill>
        <p:spPr>
          <a:xfrm>
            <a:off x="889635" y="480060"/>
            <a:ext cx="10278745" cy="59524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738" y="-332712"/>
            <a:ext cx="9905998" cy="1478570"/>
          </a:xfrm>
        </p:spPr>
        <p:txBody>
          <a:bodyPr/>
          <a:lstStyle/>
          <a:p>
            <a:r>
              <a:rPr lang="en-IN" altLang="en-US">
                <a:solidFill>
                  <a:schemeClr val="bg1"/>
                </a:solidFill>
              </a:rPr>
              <a:t>                            DEMO VIDEO</a:t>
            </a:r>
            <a:endParaRPr lang="en-IN" altLang="en-US">
              <a:solidFill>
                <a:schemeClr val="bg1"/>
              </a:solidFill>
            </a:endParaRPr>
          </a:p>
        </p:txBody>
      </p:sp>
      <p:pic>
        <p:nvPicPr>
          <p:cNvPr id="5" name="Demo video">
            <a:hlinkClick r:id="" action="ppaction://media"/>
          </p:cNvPr>
          <p:cNvPicPr>
            <a:picLocks noGrp="1"/>
          </p:cNvPicPr>
          <p:nvPr>
            <p:ph sz="half" idx="1"/>
            <a:videoFile r:link="rId1"/>
            <p:extLst>
              <p:ext uri="{DAA4B4D4-6D71-4841-9C94-3DE7FCFB9230}">
                <p14:media xmlns:p14="http://schemas.microsoft.com/office/powerpoint/2010/main" r:link="rId2"/>
              </p:ext>
            </p:extLst>
          </p:nvPr>
        </p:nvPicPr>
        <p:blipFill>
          <a:blip r:embed="rId3"/>
          <a:stretch>
            <a:fillRect/>
          </a:stretch>
        </p:blipFill>
        <p:spPr>
          <a:xfrm>
            <a:off x="642620" y="768350"/>
            <a:ext cx="11066145" cy="538607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5"/>
                </p:tgtEl>
              </p:cMediaNode>
            </p:video>
            <p:seq concurrent="1" nextAc="seek">
              <p:cTn id="3" restart="whenNotActive" fill="hold" evtFilter="cancelBubble" nodeType="interactiveSeq">
                <p:stCondLst>
                  <p:cond evt="onClick" delay="0">
                    <p:tgtEl>
                      <p:spTgt spid="5"/>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778" y="-110462"/>
            <a:ext cx="9905998" cy="1478570"/>
          </a:xfrm>
        </p:spPr>
        <p:txBody>
          <a:bodyPr>
            <a:normAutofit/>
          </a:bodyPr>
          <a:lstStyle/>
          <a:p>
            <a:r>
              <a:rPr lang="en-IN" altLang="en-US" sz="4400" dirty="0">
                <a:solidFill>
                  <a:schemeClr val="bg1">
                    <a:lumMod val="95000"/>
                    <a:lumOff val="5000"/>
                  </a:schemeClr>
                </a:solidFill>
                <a:latin typeface="Rockwell" panose="02060603020205020403" pitchFamily="18" charset="0"/>
              </a:rPr>
              <a:t>                     </a:t>
            </a:r>
            <a:r>
              <a:rPr lang="en-US" sz="4400" dirty="0">
                <a:solidFill>
                  <a:schemeClr val="bg1">
                    <a:lumMod val="95000"/>
                    <a:lumOff val="5000"/>
                  </a:schemeClr>
                </a:solidFill>
                <a:latin typeface="Rockwell" panose="02060603020205020403" pitchFamily="18" charset="0"/>
              </a:rPr>
              <a:t>Final Result</a:t>
            </a:r>
            <a:endParaRPr lang="en-US" sz="4400" dirty="0">
              <a:solidFill>
                <a:schemeClr val="bg1">
                  <a:lumMod val="95000"/>
                  <a:lumOff val="5000"/>
                </a:schemeClr>
              </a:solidFill>
              <a:latin typeface="Rockwell" panose="02060603020205020403" pitchFamily="18" charset="0"/>
            </a:endParaRPr>
          </a:p>
        </p:txBody>
      </p:sp>
      <p:sp>
        <p:nvSpPr>
          <p:cNvPr id="3" name="Content Placeholder 2"/>
          <p:cNvSpPr>
            <a:spLocks noGrp="1"/>
          </p:cNvSpPr>
          <p:nvPr>
            <p:ph sz="half" idx="1"/>
          </p:nvPr>
        </p:nvSpPr>
        <p:spPr>
          <a:xfrm>
            <a:off x="836610" y="1368106"/>
            <a:ext cx="4878389" cy="3541714"/>
          </a:xfrm>
        </p:spPr>
        <p:txBody>
          <a:bodyPr vert="horz" lIns="91440" tIns="45720" rIns="91440" bIns="45720" rtlCol="0" anchor="t">
            <a:noAutofit/>
          </a:bodyPr>
          <a:lstStyle/>
          <a:p>
            <a:r>
              <a:rPr lang="en-IN" altLang="en-US" sz="2100" b="1" dirty="0">
                <a:solidFill>
                  <a:schemeClr val="bg1">
                    <a:lumMod val="95000"/>
                    <a:lumOff val="5000"/>
                  </a:schemeClr>
                </a:solidFill>
                <a:latin typeface="Candara Light" panose="020E0502030303020204" pitchFamily="34" charset="0"/>
                <a:sym typeface="+mn-ea"/>
              </a:rPr>
              <a:t>1.THROUGH THIS DEVICE THE PROBLEMS OF USING HEAVY WIRES AND ADAPTERS  HAS BEEN SOLVED AS THIS DEVICE REQUIRES ONLY RADIO WAVE FREQUENCIES TO CHARGE THE VEHICLES WHICH CAN BE DONE EVEN THROUGH A DISTANCE.</a:t>
            </a:r>
            <a:endParaRPr lang="en-US" sz="2100" b="1" dirty="0">
              <a:solidFill>
                <a:schemeClr val="bg1">
                  <a:lumMod val="95000"/>
                  <a:lumOff val="5000"/>
                </a:schemeClr>
              </a:solidFill>
              <a:latin typeface="Candara Light" panose="020E0502030303020204" pitchFamily="34" charset="0"/>
              <a:sym typeface="+mn-ea"/>
            </a:endParaRPr>
          </a:p>
          <a:p>
            <a:r>
              <a:rPr lang="en-IN" altLang="en-US" sz="2100" b="1" dirty="0">
                <a:solidFill>
                  <a:schemeClr val="bg1">
                    <a:lumMod val="95000"/>
                    <a:lumOff val="5000"/>
                  </a:schemeClr>
                </a:solidFill>
                <a:latin typeface="Candara Light" panose="020E0502030303020204" pitchFamily="34" charset="0"/>
                <a:sym typeface="+mn-ea"/>
              </a:rPr>
              <a:t>2. ANOTHER PROBLEM WHICH CAN BE SOLVED IS THAT PREVIOUSLY ONLY ONE VEHICLE CAN BE CHARGED AT A TIME BUT THROUGH THIS TECHNOLOGY MULTIPLE  ELECTRIC VEHICLES CAN  BE CHARGED  AT A TIME.</a:t>
            </a:r>
            <a:endParaRPr lang="en-IN" altLang="en-US" sz="2100" b="1" dirty="0">
              <a:solidFill>
                <a:schemeClr val="bg1">
                  <a:lumMod val="95000"/>
                  <a:lumOff val="5000"/>
                </a:schemeClr>
              </a:solidFill>
              <a:latin typeface="Candara Light" panose="020E0502030303020204" pitchFamily="34" charset="0"/>
              <a:sym typeface="+mn-ea"/>
            </a:endParaRPr>
          </a:p>
          <a:p>
            <a:endParaRPr lang="en-IN" altLang="en-US" sz="1800"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endParaRPr>
          </a:p>
        </p:txBody>
      </p:sp>
      <p:pic>
        <p:nvPicPr>
          <p:cNvPr id="4" name="Content Placeholder 3" descr="Screenshot_2019-09-29-03-55-55-506_com.miui.gallery"/>
          <p:cNvPicPr>
            <a:picLocks noGrp="1" noChangeAspect="1"/>
          </p:cNvPicPr>
          <p:nvPr>
            <p:ph sz="half" idx="2"/>
          </p:nvPr>
        </p:nvPicPr>
        <p:blipFill>
          <a:blip r:embed="rId1"/>
          <a:stretch>
            <a:fillRect/>
          </a:stretch>
        </p:blipFill>
        <p:spPr>
          <a:xfrm>
            <a:off x="5915025" y="1471930"/>
            <a:ext cx="5778500" cy="4759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bg1"/>
                </a:solidFill>
              </a:rPr>
              <a:t>                            REFERENCES</a:t>
            </a:r>
            <a:endParaRPr lang="en-IN" altLang="en-US">
              <a:solidFill>
                <a:schemeClr val="bg1"/>
              </a:solidFill>
            </a:endParaRPr>
          </a:p>
        </p:txBody>
      </p:sp>
      <p:sp>
        <p:nvSpPr>
          <p:cNvPr id="3" name="Content Placeholder 2"/>
          <p:cNvSpPr>
            <a:spLocks noGrp="1"/>
          </p:cNvSpPr>
          <p:nvPr>
            <p:ph sz="half" idx="1"/>
          </p:nvPr>
        </p:nvSpPr>
        <p:spPr>
          <a:xfrm>
            <a:off x="1141095" y="2249170"/>
            <a:ext cx="10565130" cy="3542030"/>
          </a:xfrm>
        </p:spPr>
        <p:txBody>
          <a:bodyPr/>
          <a:lstStyle/>
          <a:p>
            <a:pPr marL="457200" indent="-457200">
              <a:buAutoNum type="arabicPeriod"/>
            </a:pPr>
            <a:r>
              <a:rPr lang="en-IN" altLang="en-US" b="1" dirty="0">
                <a:solidFill>
                  <a:schemeClr val="bg1"/>
                </a:solidFill>
                <a:latin typeface="Candara Light" panose="020E0502030303020204" pitchFamily="34" charset="0"/>
              </a:rPr>
              <a:t>https://en.wikipedia.org/wiki/Charging_station</a:t>
            </a:r>
            <a:endParaRPr lang="en-IN" altLang="en-US" b="1" dirty="0">
              <a:solidFill>
                <a:schemeClr val="bg1"/>
              </a:solidFill>
              <a:latin typeface="Candara Light" panose="020E0502030303020204" pitchFamily="34" charset="0"/>
            </a:endParaRPr>
          </a:p>
          <a:p>
            <a:pPr marL="457200" indent="-457200">
              <a:buAutoNum type="arabicPeriod"/>
            </a:pPr>
            <a:r>
              <a:rPr lang="en-IN" altLang="en-US" b="1" dirty="0">
                <a:solidFill>
                  <a:schemeClr val="bg1"/>
                </a:solidFill>
                <a:latin typeface="Candara Light" panose="020E0502030303020204" pitchFamily="34" charset="0"/>
              </a:rPr>
              <a:t>https://www.automotive-iq.com/electrics-electronics/articles/innovation-in-electric-vehicle-charging-stations</a:t>
            </a:r>
            <a:endParaRPr lang="en-IN" altLang="en-US" b="1" dirty="0">
              <a:solidFill>
                <a:schemeClr val="bg1"/>
              </a:solidFill>
              <a:latin typeface="Candara Light" panose="020E0502030303020204" pitchFamily="34" charset="0"/>
            </a:endParaRPr>
          </a:p>
          <a:p>
            <a:pPr marL="457200" indent="-457200">
              <a:buAutoNum type="arabicPeriod"/>
            </a:pPr>
            <a:r>
              <a:rPr lang="en-IN" altLang="en-US" b="1" dirty="0">
                <a:solidFill>
                  <a:schemeClr val="bg1"/>
                </a:solidFill>
                <a:latin typeface="Candara Light" panose="020E0502030303020204" pitchFamily="34" charset="0"/>
              </a:rPr>
              <a:t>https://www.mpoweruk.com/infrastructure.htm</a:t>
            </a:r>
            <a:endParaRPr lang="en-IN" altLang="en-US" b="1" dirty="0">
              <a:solidFill>
                <a:schemeClr val="bg1"/>
              </a:solidFill>
              <a:latin typeface="Candara Light" panose="020E0502030303020204" pitchFamily="34" charset="0"/>
            </a:endParaRPr>
          </a:p>
          <a:p>
            <a:pPr marL="457200" indent="-457200">
              <a:buNone/>
            </a:pPr>
            <a:endParaRPr lang="en-IN" altLang="en-US" b="1" dirty="0">
              <a:solidFill>
                <a:schemeClr val="bg1"/>
              </a:solidFill>
              <a:latin typeface="Candara Light" panose="020E05020303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287048"/>
            <a:ext cx="9905998" cy="1478570"/>
          </a:xfrm>
        </p:spPr>
        <p:txBody>
          <a:bodyPr/>
          <a:lstStyle/>
          <a:p>
            <a:r>
              <a:rPr lang="en-IN" altLang="en-US">
                <a:solidFill>
                  <a:schemeClr val="bg1"/>
                </a:solidFill>
              </a:rPr>
              <a:t>                          UNDERTAKING</a:t>
            </a:r>
            <a:endParaRPr lang="en-IN" altLang="en-US">
              <a:solidFill>
                <a:schemeClr val="bg1"/>
              </a:solidFill>
            </a:endParaRPr>
          </a:p>
        </p:txBody>
      </p:sp>
      <p:sp>
        <p:nvSpPr>
          <p:cNvPr id="4" name="Text Box 3"/>
          <p:cNvSpPr txBox="1"/>
          <p:nvPr/>
        </p:nvSpPr>
        <p:spPr>
          <a:xfrm>
            <a:off x="514985" y="1859915"/>
            <a:ext cx="11162665" cy="4154170"/>
          </a:xfrm>
          <a:prstGeom prst="rect">
            <a:avLst/>
          </a:prstGeom>
          <a:noFill/>
        </p:spPr>
        <p:txBody>
          <a:bodyPr wrap="square" rtlCol="0" anchor="t">
            <a:spAutoFit/>
          </a:bodyPr>
          <a:lstStyle/>
          <a:p>
            <a:pPr marL="0" indent="0" algn="ctr">
              <a:buNone/>
            </a:pPr>
            <a:r>
              <a:rPr lang="en-US" sz="2400">
                <a:solidFill>
                  <a:schemeClr val="accent5">
                    <a:lumMod val="75000"/>
                  </a:schemeClr>
                </a:solidFill>
                <a:cs typeface="+mn-lt"/>
                <a:sym typeface="+mn-ea"/>
              </a:rPr>
              <a:t>I/we hereby represents and warrants that:</a:t>
            </a:r>
            <a:endParaRPr lang="en-US" sz="2400">
              <a:solidFill>
                <a:schemeClr val="accent5">
                  <a:lumMod val="75000"/>
                </a:schemeClr>
              </a:solidFill>
              <a:cs typeface="+mn-lt"/>
            </a:endParaRPr>
          </a:p>
          <a:p>
            <a:pPr algn="ctr"/>
            <a:r>
              <a:rPr lang="en-US" sz="2400">
                <a:solidFill>
                  <a:schemeClr val="accent5">
                    <a:lumMod val="75000"/>
                  </a:schemeClr>
                </a:solidFill>
                <a:cs typeface="+mn-lt"/>
                <a:sym typeface="+mn-ea"/>
              </a:rPr>
              <a:t>i. the Project shall be performed and completed in an impartial, timely and</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diligent manner;</a:t>
            </a:r>
            <a:endParaRPr lang="en-US" sz="2400">
              <a:solidFill>
                <a:schemeClr val="accent5">
                  <a:lumMod val="75000"/>
                </a:schemeClr>
              </a:solidFill>
              <a:cs typeface="+mn-lt"/>
            </a:endParaRPr>
          </a:p>
          <a:p>
            <a:pPr algn="ctr"/>
            <a:r>
              <a:rPr lang="en-US" sz="2400">
                <a:solidFill>
                  <a:schemeClr val="accent5">
                    <a:lumMod val="75000"/>
                  </a:schemeClr>
                </a:solidFill>
                <a:cs typeface="+mn-lt"/>
                <a:sym typeface="+mn-ea"/>
              </a:rPr>
              <a:t>ii. all information supplied, and statements and representations made by me/us or</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on my/our behalf , and from time to time, and</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those contained in the Project Report and Project Materials are true, accurate</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and complete; and</a:t>
            </a:r>
            <a:endParaRPr lang="en-US" sz="2400">
              <a:solidFill>
                <a:schemeClr val="accent5">
                  <a:lumMod val="75000"/>
                </a:schemeClr>
              </a:solidFill>
              <a:cs typeface="+mn-lt"/>
            </a:endParaRPr>
          </a:p>
          <a:p>
            <a:pPr algn="ctr"/>
            <a:r>
              <a:rPr lang="en-US" sz="2400">
                <a:solidFill>
                  <a:schemeClr val="accent5">
                    <a:lumMod val="75000"/>
                  </a:schemeClr>
                </a:solidFill>
                <a:cs typeface="+mn-lt"/>
                <a:sym typeface="+mn-ea"/>
              </a:rPr>
              <a:t>iii. I/we shall comply, and shall ensure every person employed or engaged by</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me/us for the purposes of the Project comply, with all applicable laws and</a:t>
            </a:r>
            <a:endParaRPr lang="en-US" sz="2400">
              <a:solidFill>
                <a:schemeClr val="accent5">
                  <a:lumMod val="75000"/>
                </a:schemeClr>
              </a:solidFill>
              <a:cs typeface="+mn-lt"/>
            </a:endParaRPr>
          </a:p>
          <a:p>
            <a:pPr marL="0" indent="0" algn="ctr">
              <a:buNone/>
            </a:pPr>
            <a:r>
              <a:rPr lang="en-US" sz="2400">
                <a:solidFill>
                  <a:schemeClr val="accent5">
                    <a:lumMod val="75000"/>
                  </a:schemeClr>
                </a:solidFill>
                <a:cs typeface="+mn-lt"/>
                <a:sym typeface="+mn-ea"/>
              </a:rPr>
              <a:t>regulations in the conduct of the Project.</a:t>
            </a:r>
            <a:endParaRPr lang="en-US" sz="2400">
              <a:solidFill>
                <a:schemeClr val="accent5">
                  <a:lumMod val="75000"/>
                </a:schemeClr>
              </a:solidFill>
              <a:cs typeface="+mn-lt"/>
            </a:endParaRPr>
          </a:p>
          <a:p>
            <a:pPr algn="ctr"/>
            <a:endParaRPr lang="en-US" sz="2400">
              <a:solidFill>
                <a:schemeClr val="accent5">
                  <a:lumMod val="75000"/>
                </a:schemeClr>
              </a:solidFill>
              <a:cs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60932"/>
            <a:ext cx="9905998" cy="1478570"/>
          </a:xfrm>
        </p:spPr>
        <p:txBody>
          <a:bodyPr>
            <a:normAutofit/>
          </a:bodyPr>
          <a:lstStyle/>
          <a:p>
            <a:r>
              <a:rPr lang="en-IN" altLang="en-US" sz="4400" dirty="0">
                <a:solidFill>
                  <a:schemeClr val="bg1">
                    <a:lumMod val="95000"/>
                    <a:lumOff val="5000"/>
                  </a:schemeClr>
                </a:solidFill>
                <a:latin typeface="Rockwell" panose="02060603020205020403" pitchFamily="18" charset="0"/>
              </a:rPr>
              <a:t>           </a:t>
            </a:r>
            <a:r>
              <a:rPr lang="en-US" sz="4400" dirty="0">
                <a:solidFill>
                  <a:schemeClr val="bg1">
                    <a:lumMod val="95000"/>
                    <a:lumOff val="5000"/>
                  </a:schemeClr>
                </a:solidFill>
                <a:latin typeface="Rockwell" panose="02060603020205020403" pitchFamily="18" charset="0"/>
              </a:rPr>
              <a:t>The Problem </a:t>
            </a:r>
            <a:r>
              <a:rPr lang="en-IN" altLang="en-US" sz="4400" dirty="0">
                <a:solidFill>
                  <a:schemeClr val="bg1">
                    <a:lumMod val="95000"/>
                    <a:lumOff val="5000"/>
                  </a:schemeClr>
                </a:solidFill>
                <a:latin typeface="Rockwell" panose="02060603020205020403" pitchFamily="18" charset="0"/>
              </a:rPr>
              <a:t>STATEMENT</a:t>
            </a:r>
            <a:endParaRPr lang="en-IN" altLang="en-US" sz="4400" dirty="0">
              <a:solidFill>
                <a:schemeClr val="bg1">
                  <a:lumMod val="95000"/>
                  <a:lumOff val="5000"/>
                </a:schemeClr>
              </a:solidFill>
              <a:latin typeface="Rockwell" panose="02060603020205020403" pitchFamily="18" charset="0"/>
            </a:endParaRPr>
          </a:p>
        </p:txBody>
      </p:sp>
      <p:sp>
        <p:nvSpPr>
          <p:cNvPr id="4" name="Text Box 3"/>
          <p:cNvSpPr txBox="1"/>
          <p:nvPr/>
        </p:nvSpPr>
        <p:spPr>
          <a:xfrm>
            <a:off x="654685" y="1417320"/>
            <a:ext cx="11162665" cy="4524315"/>
          </a:xfrm>
          <a:prstGeom prst="rect">
            <a:avLst/>
          </a:prstGeom>
          <a:noFill/>
        </p:spPr>
        <p:txBody>
          <a:bodyPr wrap="square" rtlCol="0" anchor="t">
            <a:spAutoFit/>
          </a:bodyPr>
          <a:lstStyle/>
          <a:p>
            <a:pPr marL="0" indent="0" algn="just">
              <a:buNone/>
            </a:pPr>
            <a:r>
              <a:rPr lang="en-US" sz="2400" b="1" dirty="0">
                <a:solidFill>
                  <a:schemeClr val="bg1"/>
                </a:solidFill>
                <a:latin typeface="Candara Light" panose="020E0502030303020204" pitchFamily="34" charset="0"/>
                <a:ea typeface="Verdana" panose="020B0604030504040204" pitchFamily="34" charset="0"/>
                <a:cs typeface="+mn-ea"/>
                <a:sym typeface="+mn-ea"/>
              </a:rPr>
              <a:t>Present situation and development of technology are the evidence that in coming years there will be huge use of Battery Operated Vehicles (BOV) </a:t>
            </a:r>
            <a:r>
              <a:rPr lang="en-IN" altLang="en-US" sz="2400" b="1" dirty="0">
                <a:solidFill>
                  <a:schemeClr val="bg1"/>
                </a:solidFill>
                <a:latin typeface="Candara Light" panose="020E0502030303020204" pitchFamily="34" charset="0"/>
                <a:ea typeface="Verdana" panose="020B0604030504040204" pitchFamily="34" charset="0"/>
                <a:cs typeface="+mn-ea"/>
                <a:sym typeface="+mn-ea"/>
              </a:rPr>
              <a:t>and right now electric vehicles are fitted with expensive and heavy batteries which are charged at houses and charging stations using cables and heavy adapters. So, the following issues need to be addressed :-</a:t>
            </a:r>
            <a:endParaRPr lang="en-IN" altLang="en-US" sz="2400" b="1" dirty="0">
              <a:solidFill>
                <a:schemeClr val="bg1"/>
              </a:solidFill>
              <a:latin typeface="Candara Light" panose="020E0502030303020204" pitchFamily="34" charset="0"/>
              <a:ea typeface="Verdana" panose="020B0604030504040204" pitchFamily="34" charset="0"/>
              <a:cs typeface="+mn-ea"/>
            </a:endParaRPr>
          </a:p>
          <a:p>
            <a:pPr marL="0" indent="0" algn="just">
              <a:buNone/>
            </a:pPr>
            <a:endParaRPr lang="en-IN" altLang="en-US" sz="2400" b="1" dirty="0">
              <a:solidFill>
                <a:schemeClr val="bg1"/>
              </a:solidFill>
              <a:latin typeface="Candara Light" panose="020E0502030303020204" pitchFamily="34" charset="0"/>
              <a:ea typeface="Verdana" panose="020B0604030504040204" pitchFamily="34" charset="0"/>
              <a:cs typeface="+mn-ea"/>
            </a:endParaRPr>
          </a:p>
          <a:p>
            <a:pPr marL="457200" indent="-457200" algn="just">
              <a:buAutoNum type="arabicPeriod"/>
            </a:pPr>
            <a:r>
              <a:rPr lang="en-IN" altLang="en-US" sz="2400" b="1" dirty="0">
                <a:solidFill>
                  <a:schemeClr val="bg1"/>
                </a:solidFill>
                <a:latin typeface="Candara Light" panose="020E0502030303020204" pitchFamily="34" charset="0"/>
                <a:ea typeface="Verdana" panose="020B0604030504040204" pitchFamily="34" charset="0"/>
                <a:cs typeface="+mn-ea"/>
                <a:sym typeface="+mn-ea"/>
              </a:rPr>
              <a:t>Wired charging only allows us to charge single vehicle at a time.</a:t>
            </a:r>
            <a:endParaRPr lang="en-IN" altLang="en-US" sz="2400" b="1" dirty="0">
              <a:solidFill>
                <a:schemeClr val="bg1"/>
              </a:solidFill>
              <a:latin typeface="Candara Light" panose="020E0502030303020204" pitchFamily="34" charset="0"/>
              <a:ea typeface="Verdana" panose="020B0604030504040204" pitchFamily="34" charset="0"/>
              <a:cs typeface="+mn-ea"/>
            </a:endParaRPr>
          </a:p>
          <a:p>
            <a:pPr marL="457200" indent="-457200" algn="just">
              <a:buAutoNum type="arabicPeriod"/>
            </a:pPr>
            <a:r>
              <a:rPr lang="en-IN" altLang="en-US" sz="2400" b="1" dirty="0">
                <a:solidFill>
                  <a:schemeClr val="bg1"/>
                </a:solidFill>
                <a:latin typeface="Candara Light" panose="020E0502030303020204" pitchFamily="34" charset="0"/>
                <a:ea typeface="Verdana" panose="020B0604030504040204" pitchFamily="34" charset="0"/>
                <a:cs typeface="+mn-ea"/>
                <a:sym typeface="+mn-ea"/>
              </a:rPr>
              <a:t>The present charging system is very inconvenient due to the use of cables and heavy adapters.</a:t>
            </a:r>
            <a:endParaRPr lang="en-IN" altLang="en-US" sz="2400" b="1" dirty="0">
              <a:solidFill>
                <a:schemeClr val="bg1"/>
              </a:solidFill>
              <a:latin typeface="Candara Light" panose="020E0502030303020204" pitchFamily="34" charset="0"/>
              <a:ea typeface="Verdana" panose="020B0604030504040204" pitchFamily="34" charset="0"/>
              <a:cs typeface="+mn-ea"/>
            </a:endParaRPr>
          </a:p>
          <a:p>
            <a:pPr marL="457200" indent="-457200" algn="just">
              <a:buAutoNum type="arabicPeriod"/>
            </a:pPr>
            <a:r>
              <a:rPr lang="en-IN" altLang="en-US" sz="2400" b="1" dirty="0">
                <a:solidFill>
                  <a:schemeClr val="bg1"/>
                </a:solidFill>
                <a:latin typeface="Candara Light" panose="020E0502030303020204" pitchFamily="34" charset="0"/>
                <a:ea typeface="Verdana" panose="020B0604030504040204" pitchFamily="34" charset="0"/>
                <a:cs typeface="+mn-ea"/>
                <a:sym typeface="+mn-ea"/>
              </a:rPr>
              <a:t>The cars are fitted with heavy and expensive batteries .</a:t>
            </a:r>
            <a:endParaRPr lang="en-IN" altLang="en-US" sz="2400" b="1" dirty="0">
              <a:solidFill>
                <a:schemeClr val="bg1"/>
              </a:solidFill>
              <a:latin typeface="Candara Light" panose="020E0502030303020204" pitchFamily="34" charset="0"/>
              <a:ea typeface="Verdana" panose="020B0604030504040204" pitchFamily="34" charset="0"/>
              <a:cs typeface="+mn-ea"/>
              <a:sym typeface="+mn-ea"/>
            </a:endParaRPr>
          </a:p>
          <a:p>
            <a:pPr marL="0" indent="0" algn="ctr">
              <a:buNone/>
            </a:pPr>
            <a:endParaRPr lang="en-US" sz="2400" b="1" dirty="0">
              <a:solidFill>
                <a:schemeClr val="accent5">
                  <a:lumMod val="75000"/>
                </a:schemeClr>
              </a:solidFill>
              <a:latin typeface="Candara Light" panose="020E0502030303020204" pitchFamily="34" charset="0"/>
              <a:ea typeface="Verdana" panose="020B0604030504040204" pitchFamily="34" charset="0"/>
              <a:cs typeface="+mn-lt"/>
            </a:endParaRPr>
          </a:p>
          <a:p>
            <a:pPr algn="ctr"/>
            <a:endParaRPr lang="en-US" sz="2400" b="1" dirty="0">
              <a:solidFill>
                <a:schemeClr val="accent5">
                  <a:lumMod val="75000"/>
                </a:schemeClr>
              </a:solidFill>
              <a:latin typeface="Candara Light" panose="020E0502030303020204" pitchFamily="34" charset="0"/>
              <a:cs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graphicFrame>
        <p:nvGraphicFramePr>
          <p:cNvPr id="4" name="Diagram 3"/>
          <p:cNvGraphicFramePr>
            <a:graphicFrameLocks noGrp="1"/>
          </p:cNvGraphicFramePr>
          <p:nvPr/>
        </p:nvGraphicFramePr>
        <p:xfrm>
          <a:off x="1319530" y="748665"/>
          <a:ext cx="9906000" cy="47358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ext Box 1"/>
          <p:cNvSpPr txBox="1"/>
          <p:nvPr/>
        </p:nvSpPr>
        <p:spPr>
          <a:xfrm>
            <a:off x="4954905" y="4186555"/>
            <a:ext cx="6316980" cy="368300"/>
          </a:xfrm>
          <a:prstGeom prst="rect">
            <a:avLst/>
          </a:prstGeom>
          <a:noFill/>
        </p:spPr>
        <p:txBody>
          <a:bodyPr wrap="square" rtlCol="0">
            <a:spAutoFit/>
          </a:bodyPr>
          <a:lstStyle/>
          <a:p>
            <a:endParaRPr lang="en-US"/>
          </a:p>
        </p:txBody>
      </p:sp>
      <p:sp>
        <p:nvSpPr>
          <p:cNvPr id="5" name="Text Box 4"/>
          <p:cNvSpPr txBox="1"/>
          <p:nvPr/>
        </p:nvSpPr>
        <p:spPr>
          <a:xfrm>
            <a:off x="4910455" y="4147185"/>
            <a:ext cx="6250940" cy="922020"/>
          </a:xfrm>
          <a:prstGeom prst="rect">
            <a:avLst/>
          </a:prstGeom>
          <a:noFill/>
        </p:spPr>
        <p:txBody>
          <a:bodyPr wrap="square" rtlCol="0">
            <a:spAutoFit/>
          </a:bodyPr>
          <a:lstStyle/>
          <a:p>
            <a:r>
              <a:rPr lang="en-IN" altLang="en-US" b="1" dirty="0">
                <a:solidFill>
                  <a:schemeClr val="bg1"/>
                </a:solidFill>
                <a:latin typeface="Candara Light" panose="020E0502030303020204" pitchFamily="34" charset="0"/>
              </a:rPr>
              <a:t>As we have been  able to charge multiple EV's battery wirelessly all at time from a single radio frequency source from a distance, hence the problem has been solved.</a:t>
            </a:r>
            <a:endParaRPr lang="en-IN" altLang="en-US" b="1" dirty="0">
              <a:solidFill>
                <a:schemeClr val="bg1"/>
              </a:solidFill>
              <a:latin typeface="Candara Light" panose="020E0502030303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solidFill>
                  <a:schemeClr val="bg1"/>
                </a:solidFill>
                <a:latin typeface="Candara Light" panose="020E0502030303020204" pitchFamily="34" charset="0"/>
              </a:rPr>
              <a:t>                         WORKING </a:t>
            </a:r>
            <a:r>
              <a:rPr lang="en-IN" altLang="en-US" b="1" dirty="0" smtClean="0">
                <a:solidFill>
                  <a:schemeClr val="bg1"/>
                </a:solidFill>
                <a:latin typeface="Candara Light" panose="020E0502030303020204" pitchFamily="34" charset="0"/>
              </a:rPr>
              <a:t> AREA</a:t>
            </a:r>
            <a:endParaRPr lang="en-IN" altLang="en-US" b="1" dirty="0">
              <a:solidFill>
                <a:schemeClr val="bg1"/>
              </a:solidFill>
              <a:latin typeface="Candara Light" panose="020E0502030303020204" pitchFamily="34" charset="0"/>
            </a:endParaRPr>
          </a:p>
        </p:txBody>
      </p:sp>
      <p:sp>
        <p:nvSpPr>
          <p:cNvPr id="3" name="Content Placeholder 2"/>
          <p:cNvSpPr>
            <a:spLocks noGrp="1"/>
          </p:cNvSpPr>
          <p:nvPr>
            <p:ph idx="1"/>
          </p:nvPr>
        </p:nvSpPr>
        <p:spPr/>
        <p:txBody>
          <a:bodyPr>
            <a:normAutofit fontScale="92500"/>
          </a:bodyPr>
          <a:lstStyle/>
          <a:p>
            <a:r>
              <a:rPr lang="en-IN" sz="4400" b="1" dirty="0" smtClean="0">
                <a:solidFill>
                  <a:schemeClr val="bg1"/>
                </a:solidFill>
                <a:latin typeface="Candara Light" panose="020E0502030303020204" pitchFamily="34" charset="0"/>
                <a:sym typeface="+mn-ea"/>
              </a:rPr>
              <a:t>Charging infrastructure of electric vehicles.</a:t>
            </a:r>
            <a:endParaRPr lang="en-IN" sz="4400" b="1" dirty="0" smtClean="0">
              <a:solidFill>
                <a:schemeClr val="bg1"/>
              </a:solidFill>
              <a:latin typeface="Candara Light" panose="020E0502030303020204" pitchFamily="34" charset="0"/>
            </a:endParaRPr>
          </a:p>
          <a:p>
            <a:r>
              <a:rPr lang="en-IN" sz="4400" b="1" dirty="0" smtClean="0">
                <a:solidFill>
                  <a:schemeClr val="bg1"/>
                </a:solidFill>
                <a:latin typeface="Candara Light" panose="020E0502030303020204" pitchFamily="34" charset="0"/>
                <a:sym typeface="+mn-ea"/>
              </a:rPr>
              <a:t>Convenient charging of electrical vehicle.</a:t>
            </a:r>
            <a:endParaRPr lang="en-IN" sz="4400" b="1" dirty="0" smtClean="0">
              <a:solidFill>
                <a:schemeClr val="bg1"/>
              </a:solidFill>
              <a:latin typeface="Candara Light" panose="020E0502030303020204" pitchFamily="34" charset="0"/>
            </a:endParaRPr>
          </a:p>
          <a:p>
            <a:r>
              <a:rPr lang="en-IN" altLang="en-US" sz="4400" b="1" dirty="0">
                <a:solidFill>
                  <a:schemeClr val="bg1"/>
                </a:solidFill>
                <a:latin typeface="Candara Light" panose="020E0502030303020204" pitchFamily="34" charset="0"/>
                <a:sym typeface="+mn-ea"/>
              </a:rPr>
              <a:t>Making the electric vehicles more cheaper.</a:t>
            </a:r>
            <a:endParaRPr lang="en-IN" altLang="en-US" sz="4400" b="1" dirty="0">
              <a:solidFill>
                <a:schemeClr val="bg1"/>
              </a:solidFill>
              <a:latin typeface="Candara Light" panose="020E0502030303020204" pitchFamily="34" charset="0"/>
            </a:endParaRPr>
          </a:p>
          <a:p>
            <a:endParaRPr lang="en-US" sz="4400" b="1" dirty="0">
              <a:solidFill>
                <a:schemeClr val="bg1"/>
              </a:solidFill>
              <a:latin typeface="Candara Light" panose="020E0502030303020204" pitchFamily="34" charset="0"/>
            </a:endParaRPr>
          </a:p>
          <a:p>
            <a:pPr marL="0" indent="0">
              <a:buNone/>
            </a:pPr>
            <a:endParaRPr lang="en-US" sz="4400" b="1" dirty="0">
              <a:solidFill>
                <a:schemeClr val="bg1"/>
              </a:solidFill>
              <a:latin typeface="Candara Light" panose="020E0502030303020204" pitchFamily="34" charset="0"/>
            </a:endParaRPr>
          </a:p>
          <a:p>
            <a:endParaRPr lang="en-US" sz="4400" b="1" dirty="0">
              <a:solidFill>
                <a:schemeClr val="bg1"/>
              </a:solidFill>
              <a:latin typeface="Candara Light" panose="020E0502030303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343" y="241963"/>
            <a:ext cx="9905998" cy="1478570"/>
          </a:xfrm>
        </p:spPr>
        <p:txBody>
          <a:bodyPr>
            <a:normAutofit/>
          </a:bodyPr>
          <a:lstStyle/>
          <a:p>
            <a:r>
              <a:rPr lang="en-US" sz="4400" dirty="0">
                <a:solidFill>
                  <a:schemeClr val="bg1">
                    <a:lumMod val="95000"/>
                    <a:lumOff val="5000"/>
                  </a:schemeClr>
                </a:solidFill>
                <a:latin typeface="Rockwell" panose="02060603020205020403" pitchFamily="18" charset="0"/>
              </a:rPr>
              <a:t>Background Information</a:t>
            </a:r>
            <a:endParaRPr lang="en-US" sz="4400" dirty="0">
              <a:solidFill>
                <a:schemeClr val="bg1">
                  <a:lumMod val="95000"/>
                  <a:lumOff val="5000"/>
                </a:schemeClr>
              </a:solidFill>
              <a:latin typeface="Rockwell" panose="02060603020205020403" pitchFamily="18" charset="0"/>
            </a:endParaRPr>
          </a:p>
        </p:txBody>
      </p:sp>
      <p:sp>
        <p:nvSpPr>
          <p:cNvPr id="3" name="Content Placeholder 2"/>
          <p:cNvSpPr>
            <a:spLocks noGrp="1"/>
          </p:cNvSpPr>
          <p:nvPr>
            <p:ph idx="1"/>
          </p:nvPr>
        </p:nvSpPr>
        <p:spPr>
          <a:xfrm>
            <a:off x="1143317" y="1820862"/>
            <a:ext cx="9905999" cy="3541714"/>
          </a:xfrm>
        </p:spPr>
        <p:txBody>
          <a:bodyPr>
            <a:noAutofit/>
          </a:bodyPr>
          <a:lstStyle/>
          <a:p>
            <a:r>
              <a:rPr lang="en-US" sz="2600"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rPr>
              <a:t>Early when people used to buy electric vehicles they had to purchase the car and  battery separately, this was known as exchangeable battery service. In this the vehicle owner had to purchase the vehicle without the battery and had to purchase electricity from a different company through the use of an exchangeable battery.</a:t>
            </a:r>
            <a:endParaRPr lang="en-US" sz="2600"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endParaRPr>
          </a:p>
          <a:p>
            <a:endParaRPr lang="en-US" sz="2600"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42620"/>
            <a:ext cx="9906000" cy="5735955"/>
          </a:xfrm>
        </p:spPr>
        <p:txBody>
          <a:bodyPr>
            <a:scene3d>
              <a:camera prst="orthographicFront"/>
              <a:lightRig rig="threePt" dir="t"/>
            </a:scene3d>
          </a:bodyPr>
          <a:lstStyle/>
          <a:p>
            <a:pPr marL="0" indent="0">
              <a:buNone/>
            </a:pPr>
            <a:r>
              <a:rPr lang="en-IN" altLang="en-US" sz="3200" b="1" dirty="0">
                <a:solidFill>
                  <a:schemeClr val="bg1"/>
                </a:solidFill>
                <a:effectLst/>
                <a:latin typeface="Candara Light" panose="020E0502030303020204" pitchFamily="34" charset="0"/>
              </a:rPr>
              <a:t>But now the advancement in technology and the innovations has left this exchangeable battery technology far behind. Now you can charge your electric vehicles at home, charging stations on streets and parking </a:t>
            </a:r>
            <a:r>
              <a:rPr lang="en-IN" altLang="en-US" sz="3200" b="1" dirty="0" err="1">
                <a:solidFill>
                  <a:schemeClr val="bg1"/>
                </a:solidFill>
                <a:effectLst/>
                <a:latin typeface="Candara Light" panose="020E0502030303020204" pitchFamily="34" charset="0"/>
              </a:rPr>
              <a:t>places,operated</a:t>
            </a:r>
            <a:r>
              <a:rPr lang="en-IN" altLang="en-US" sz="3200" b="1" dirty="0">
                <a:solidFill>
                  <a:schemeClr val="bg1"/>
                </a:solidFill>
                <a:effectLst/>
                <a:latin typeface="Candara Light" panose="020E0502030303020204" pitchFamily="34" charset="0"/>
              </a:rPr>
              <a:t> by a range of private companies. But in all these </a:t>
            </a:r>
            <a:r>
              <a:rPr lang="en-IN" altLang="en-US" sz="3200" b="1" dirty="0" err="1">
                <a:solidFill>
                  <a:schemeClr val="bg1"/>
                </a:solidFill>
                <a:effectLst/>
                <a:latin typeface="Candara Light" panose="020E0502030303020204" pitchFamily="34" charset="0"/>
              </a:rPr>
              <a:t>places,they</a:t>
            </a:r>
            <a:r>
              <a:rPr lang="en-IN" altLang="en-US" sz="3200" b="1" dirty="0">
                <a:solidFill>
                  <a:schemeClr val="bg1"/>
                </a:solidFill>
                <a:effectLst/>
                <a:latin typeface="Candara Light" panose="020E0502030303020204" pitchFamily="34" charset="0"/>
              </a:rPr>
              <a:t> use heavy chargers and adapters which is not that convenient. There is still no such </a:t>
            </a:r>
            <a:r>
              <a:rPr lang="en-IN" altLang="en-US" sz="3200" b="1" dirty="0" err="1">
                <a:solidFill>
                  <a:schemeClr val="bg1"/>
                </a:solidFill>
                <a:effectLst/>
                <a:latin typeface="Candara Light" panose="020E0502030303020204" pitchFamily="34" charset="0"/>
              </a:rPr>
              <a:t>effecient</a:t>
            </a:r>
            <a:r>
              <a:rPr lang="en-IN" altLang="en-US" sz="3200" b="1" dirty="0">
                <a:solidFill>
                  <a:schemeClr val="bg1"/>
                </a:solidFill>
                <a:effectLst/>
                <a:latin typeface="Candara Light" panose="020E0502030303020204" pitchFamily="34" charset="0"/>
              </a:rPr>
              <a:t> method of charging an electric vehicle without the use of wires and adapters.  </a:t>
            </a:r>
            <a:endParaRPr lang="en-IN" altLang="en-US" sz="3200" b="1" dirty="0">
              <a:solidFill>
                <a:schemeClr val="bg1"/>
              </a:solidFill>
              <a:effectLst/>
              <a:latin typeface="Candara Light" panose="020E0502030303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160" y="1906270"/>
            <a:ext cx="10901045" cy="4835525"/>
          </a:xfrm>
        </p:spPr>
        <p:txBody>
          <a:bodyPr/>
          <a:lstStyle/>
          <a:p>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A few months back we </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observed</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 that how electromagnetic waves are used in telecommunication in our college during that period we </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noticed</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 that we are surrounded by large amount of radio waves which goes waste, </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which can be used</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 to generate electricity and store it in a battery.</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Hence</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 we developed a technology which </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can charge batteries using radiowaves, so we built a </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wireless charger for electric vehicles</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,resulting which</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 we rebuilt our prototype into a large scale model which can charge multiple electric vehicles at a time more efficiently in the presence a</a:t>
            </a:r>
            <a:r>
              <a:rPr lang="en-IN" alt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ny </a:t>
            </a:r>
            <a:r>
              <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sym typeface="+mn-ea"/>
              </a:rPr>
              <a:t>radio frequency source.    </a:t>
            </a:r>
            <a:endParaRPr lang="en-US" b="1" dirty="0">
              <a:solidFill>
                <a:schemeClr val="bg1">
                  <a:lumMod val="95000"/>
                  <a:lumOff val="5000"/>
                </a:schemeClr>
              </a:solidFill>
              <a:latin typeface="Candara Light" panose="020E0502030303020204" pitchFamily="34" charset="0"/>
              <a:ea typeface="Tahoma" panose="020B0604030504040204" pitchFamily="34" charset="0"/>
              <a:cs typeface="Tahoma" panose="020B0604030504040204" pitchFamily="34" charset="0"/>
            </a:endParaRPr>
          </a:p>
          <a:p>
            <a:endParaRPr lang="en-US" b="1" dirty="0">
              <a:latin typeface="Candara Light" panose="020E0502030303020204" pitchFamily="34" charset="0"/>
            </a:endParaRPr>
          </a:p>
        </p:txBody>
      </p:sp>
      <p:sp>
        <p:nvSpPr>
          <p:cNvPr id="2" name="Title 1"/>
          <p:cNvSpPr>
            <a:spLocks noGrp="1"/>
          </p:cNvSpPr>
          <p:nvPr>
            <p:ph type="ctrTitle"/>
          </p:nvPr>
        </p:nvSpPr>
        <p:spPr>
          <a:xfrm>
            <a:off x="1777365" y="160020"/>
            <a:ext cx="8791575" cy="1535430"/>
          </a:xfrm>
        </p:spPr>
        <p:txBody>
          <a:bodyPr>
            <a:normAutofit/>
          </a:bodyPr>
          <a:lstStyle/>
          <a:p>
            <a:pPr algn="ctr"/>
            <a:r>
              <a:rPr lang="en-IN" altLang="en-US" sz="4000" dirty="0">
                <a:solidFill>
                  <a:schemeClr val="bg1">
                    <a:lumMod val="95000"/>
                    <a:lumOff val="5000"/>
                  </a:schemeClr>
                </a:solidFill>
                <a:latin typeface="Rockwell" panose="02060603020205020403" pitchFamily="18" charset="0"/>
              </a:rPr>
              <a:t>IDEA OF INNOVATION</a:t>
            </a:r>
            <a:endParaRPr lang="en-IN" altLang="en-US" sz="4000" dirty="0">
              <a:solidFill>
                <a:schemeClr val="bg1">
                  <a:lumMod val="95000"/>
                  <a:lumOff val="5000"/>
                </a:schemeClr>
              </a:solidFill>
              <a:latin typeface="Rockwell" panose="020606030202050204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783" y="15903"/>
            <a:ext cx="9905998" cy="1478570"/>
          </a:xfrm>
        </p:spPr>
        <p:txBody>
          <a:bodyPr>
            <a:normAutofit/>
          </a:bodyPr>
          <a:lstStyle/>
          <a:p>
            <a:r>
              <a:rPr lang="en-US" sz="4400" dirty="0">
                <a:solidFill>
                  <a:schemeClr val="bg1">
                    <a:lumMod val="95000"/>
                    <a:lumOff val="5000"/>
                  </a:schemeClr>
                </a:solidFill>
                <a:latin typeface="Rockwell" panose="02060603020205020403" pitchFamily="18" charset="0"/>
              </a:rPr>
              <a:t>Workable Solutions </a:t>
            </a:r>
            <a:endParaRPr lang="en-US" sz="4400" dirty="0">
              <a:solidFill>
                <a:schemeClr val="bg1">
                  <a:lumMod val="95000"/>
                  <a:lumOff val="5000"/>
                </a:schemeClr>
              </a:solidFill>
              <a:latin typeface="Rockwell" panose="02060603020205020403" pitchFamily="18" charset="0"/>
            </a:endParaRPr>
          </a:p>
        </p:txBody>
      </p:sp>
      <p:graphicFrame>
        <p:nvGraphicFramePr>
          <p:cNvPr id="4" name="Content Placeholder 3"/>
          <p:cNvGraphicFramePr>
            <a:graphicFrameLocks noGrp="1"/>
          </p:cNvGraphicFramePr>
          <p:nvPr>
            <p:ph idx="1"/>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f77815013">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tf77815013</Template>
  <TotalTime>0</TotalTime>
  <Words>4490</Words>
  <Application>WPS Presentation</Application>
  <PresentationFormat>Custom</PresentationFormat>
  <Paragraphs>93</Paragraphs>
  <Slides>16</Slides>
  <Notes>1</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Trebuchet MS</vt:lpstr>
      <vt:lpstr>Calibri</vt:lpstr>
      <vt:lpstr>Mangal</vt:lpstr>
      <vt:lpstr>AMGDT</vt:lpstr>
      <vt:lpstr>Rockwell</vt:lpstr>
      <vt:lpstr>Aparajita</vt:lpstr>
      <vt:lpstr>Tahoma</vt:lpstr>
      <vt:lpstr>Candara Light</vt:lpstr>
      <vt:lpstr>Verdana</vt:lpstr>
      <vt:lpstr>Calibri Light</vt:lpstr>
      <vt:lpstr>Nirmala UI</vt:lpstr>
      <vt:lpstr>Microsoft YaHei</vt:lpstr>
      <vt:lpstr>Arial Unicode MS</vt:lpstr>
      <vt:lpstr>Tw Cen MT</vt:lpstr>
      <vt:lpstr>tf77815013</vt:lpstr>
      <vt:lpstr>Wireless charging of EV's battery system from  RF sources by using rectenna methodology</vt:lpstr>
      <vt:lpstr>                          UNDERTAKING</vt:lpstr>
      <vt:lpstr>           The Problem STATEMENT</vt:lpstr>
      <vt:lpstr>PowerPoint 演示文稿</vt:lpstr>
      <vt:lpstr>                         WORKING  AREA</vt:lpstr>
      <vt:lpstr>Background Information</vt:lpstr>
      <vt:lpstr>PowerPoint 演示文稿</vt:lpstr>
      <vt:lpstr>IDEA OF INNOVATION</vt:lpstr>
      <vt:lpstr>Workable Solutions </vt:lpstr>
      <vt:lpstr>                             INNOVATION</vt:lpstr>
      <vt:lpstr>ff</vt:lpstr>
      <vt:lpstr>                 The Prototype</vt:lpstr>
      <vt:lpstr>PowerPoint 演示文稿</vt:lpstr>
      <vt:lpstr>                            DEMO VIDEO</vt:lpstr>
      <vt:lpstr>                     Final Result</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KIIT</cp:lastModifiedBy>
  <cp:revision>38</cp:revision>
  <dcterms:created xsi:type="dcterms:W3CDTF">2019-10-18T19:01:00Z</dcterms:created>
  <dcterms:modified xsi:type="dcterms:W3CDTF">2019-11-02T14:17:03Z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1033-11.2.0.8991</vt:lpwstr>
  </property>
</Properties>
</file>