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9" r:id="rId4"/>
    <p:sldId id="257" r:id="rId5"/>
    <p:sldId id="258" r:id="rId6"/>
    <p:sldId id="260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676" y="-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Ope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70332" y="1244562"/>
            <a:ext cx="2037452" cy="546970"/>
          </a:xfrm>
          <a:prstGeom prst="rect">
            <a:avLst/>
          </a:prstGeom>
          <a:solidFill>
            <a:schemeClr val="accent1"/>
          </a:solidFill>
        </p:spPr>
        <p:txBody>
          <a:bodyPr wrap="none" lIns="243000" tIns="27000" rIns="243000" bIns="27000" anchor="ctr" anchorCtr="0">
            <a:spAutoFit/>
          </a:bodyPr>
          <a:lstStyle>
            <a:lvl1pPr marL="0" indent="0" algn="l">
              <a:buNone/>
              <a:defRPr>
                <a:solidFill>
                  <a:schemeClr val="tx1"/>
                </a:solidFill>
                <a:latin typeface="+mj-lt"/>
                <a:ea typeface="Work Sans" panose="00000500000000000000" pitchFamily="2" charset="0"/>
                <a:cs typeface="Work Sans" panose="00000500000000000000" pitchFamily="2" charset="0"/>
              </a:defRPr>
            </a:lvl1pPr>
          </a:lstStyle>
          <a:p>
            <a:pPr lvl="0"/>
            <a:r>
              <a:rPr lang="en-US" dirty="0"/>
              <a:t>Add Date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56D766E-B641-420F-ADC0-C99054ADED1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70332" y="3433175"/>
            <a:ext cx="3822993" cy="296817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507BD00-5D13-4A3C-90DA-C226C07456C8}"/>
              </a:ext>
            </a:extLst>
          </p:cNvPr>
          <p:cNvSpPr/>
          <p:nvPr userDrawn="1"/>
        </p:nvSpPr>
        <p:spPr>
          <a:xfrm>
            <a:off x="3682448" y="1667739"/>
            <a:ext cx="1885950" cy="1194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sp>
        <p:nvSpPr>
          <p:cNvPr id="2" name="Title_big_white"/>
          <p:cNvSpPr>
            <a:spLocks noGrp="1"/>
          </p:cNvSpPr>
          <p:nvPr>
            <p:ph type="title"/>
          </p:nvPr>
        </p:nvSpPr>
        <p:spPr>
          <a:xfrm>
            <a:off x="370332" y="1798399"/>
            <a:ext cx="5247302" cy="992579"/>
          </a:xfrm>
        </p:spPr>
        <p:txBody>
          <a:bodyPr/>
          <a:lstStyle>
            <a:lvl1pPr>
              <a:defRPr sz="30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9881018-9257-4330-ACBD-1BA79AA27977}"/>
              </a:ext>
            </a:extLst>
          </p:cNvPr>
          <p:cNvSpPr/>
          <p:nvPr userDrawn="1"/>
        </p:nvSpPr>
        <p:spPr>
          <a:xfrm>
            <a:off x="2845243" y="450"/>
            <a:ext cx="1885950" cy="7449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4137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extLst>
              <a:ext uri="{BEBA8EAE-BF5A-486C-A8C5-ECC9F3942E4B}">
                <a14:imgProps xmlns="" xmlns:a14="http://schemas.microsoft.com/office/drawing/2010/main">
                  <a14:imgLayer r:embed="rId15">
                    <a14:imgEffect>
                      <a14:sharpenSoften amount="100000"/>
                    </a14:imgEffect>
                    <a14:imgEffect>
                      <a14:colorTemperature colorTemp="47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C1DCA1B-1D8D-43B9-AF78-7B7E18D96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  <p:sp>
        <p:nvSpPr>
          <p:cNvPr id="8" name="Text Placeholder 22">
            <a:extLst>
              <a:ext uri="{FF2B5EF4-FFF2-40B4-BE49-F238E27FC236}">
                <a16:creationId xmlns:a16="http://schemas.microsoft.com/office/drawing/2014/main" xmlns="" id="{E414C293-93F2-428F-B4AD-B399619090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040492" y="190965"/>
            <a:ext cx="3267075" cy="232172"/>
          </a:xfrm>
        </p:spPr>
        <p:txBody>
          <a:bodyPr>
            <a:noAutofit/>
          </a:bodyPr>
          <a:lstStyle/>
          <a:p>
            <a:r>
              <a:rPr lang="en-IN" sz="1500" dirty="0">
                <a:solidFill>
                  <a:schemeClr val="bg1"/>
                </a:solidFill>
              </a:rPr>
              <a:t>Sparkle.kpit.com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46" y="200997"/>
            <a:ext cx="3369742" cy="56000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2060678"/>
            <a:ext cx="4090737" cy="529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1721" y="4499448"/>
            <a:ext cx="3054879" cy="346249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68580" tIns="34290" rIns="68580" bIns="34290" rtlCol="0">
            <a:spAutoFit/>
          </a:bodyPr>
          <a:lstStyle/>
          <a:p>
            <a:r>
              <a:rPr lang="en-US" b="1" dirty="0">
                <a:latin typeface="Work Sans" panose="00000500000000000000" pitchFamily="2" charset="0"/>
              </a:rPr>
              <a:t>SPARKLE ID : </a:t>
            </a:r>
            <a:r>
              <a:rPr lang="en-US" b="1" dirty="0" smtClean="0">
                <a:latin typeface="Work Sans" panose="00000500000000000000" pitchFamily="2" charset="0"/>
              </a:rPr>
              <a:t>SP20I002899</a:t>
            </a:r>
            <a:endParaRPr lang="en-US" b="1" dirty="0">
              <a:latin typeface="Work Sans" panose="00000500000000000000" pitchFamily="2" charset="0"/>
            </a:endParaRPr>
          </a:p>
        </p:txBody>
      </p:sp>
      <p:sp>
        <p:nvSpPr>
          <p:cNvPr id="10" name="Text Placeholder 20">
            <a:extLst>
              <a:ext uri="{FF2B5EF4-FFF2-40B4-BE49-F238E27FC236}">
                <a16:creationId xmlns:a16="http://schemas.microsoft.com/office/drawing/2014/main" xmlns="" id="{761A1023-E473-481C-9E38-B98530EB24FD}"/>
              </a:ext>
            </a:extLst>
          </p:cNvPr>
          <p:cNvSpPr txBox="1">
            <a:spLocks/>
          </p:cNvSpPr>
          <p:nvPr/>
        </p:nvSpPr>
        <p:spPr>
          <a:xfrm>
            <a:off x="264246" y="866549"/>
            <a:ext cx="1003707" cy="378590"/>
          </a:xfrm>
          <a:prstGeom prst="rect">
            <a:avLst/>
          </a:prstGeom>
          <a:solidFill>
            <a:srgbClr val="B0FF45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243000" tIns="27000" rIns="243000" bIns="27000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117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ork Sans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Work Sans" panose="00000500000000000000" pitchFamily="2" charset="0"/>
                <a:cs typeface="Work Sans" panose="00000500000000000000" pitchFamily="2" charset="0"/>
              </a:defRPr>
            </a:lvl1pPr>
            <a:lvl2pPr marL="450850" indent="-184150" algn="l" defTabSz="914400" rtl="0" eaLnBrk="1" latinLnBrk="0" hangingPunct="1">
              <a:lnSpc>
                <a:spcPct val="117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ork Sans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ork Sans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ork Sans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ork Sans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ork Sans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ork Sans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ork Sans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ork Sans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spcAft>
                <a:spcPts val="450"/>
              </a:spcAft>
              <a:buClr>
                <a:srgbClr val="161718"/>
              </a:buClr>
              <a:defRPr/>
            </a:pPr>
            <a:r>
              <a:rPr lang="en-IN" b="1" dirty="0">
                <a:solidFill>
                  <a:srgbClr val="161718"/>
                </a:solidFill>
                <a:latin typeface="Work Sans Medium"/>
              </a:rPr>
              <a:t>2020</a:t>
            </a:r>
            <a:endParaRPr lang="en-IN" sz="1500" b="1" dirty="0">
              <a:solidFill>
                <a:srgbClr val="161718"/>
              </a:solidFill>
              <a:latin typeface="Work Sans Medium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7036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43000" y="1123950"/>
            <a:ext cx="7086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Wireless charging of EV's battery system from  RF sources by using 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Rectenna </a:t>
            </a:r>
            <a:r>
              <a:rPr lang="en-US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methodology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9000" y="2800350"/>
            <a:ext cx="2286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Presented by : </a:t>
            </a:r>
          </a:p>
          <a:p>
            <a:pPr algn="ctr">
              <a:lnSpc>
                <a:spcPct val="150000"/>
              </a:lnSpc>
            </a:pPr>
            <a:r>
              <a:rPr lang="en-US" sz="16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Somnath</a:t>
            </a:r>
            <a:r>
              <a:rPr lang="en-US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Dutta</a:t>
            </a:r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endParaRPr lang="en-US" sz="16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16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Kislay</a:t>
            </a:r>
            <a:r>
              <a:rPr lang="en-US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Anupam</a:t>
            </a:r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16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Madhurya</a:t>
            </a:r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Barman</a:t>
            </a:r>
          </a:p>
          <a:p>
            <a:pPr algn="ctr">
              <a:lnSpc>
                <a:spcPct val="150000"/>
              </a:lnSpc>
            </a:pPr>
            <a:r>
              <a:rPr lang="en-US" sz="16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Sasanka</a:t>
            </a:r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Medhi</a:t>
            </a:r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0719" y="385600"/>
            <a:ext cx="3062562" cy="346249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SPARKLE </a:t>
            </a:r>
            <a:r>
              <a:rPr lang="en-US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ID : </a:t>
            </a:r>
            <a:r>
              <a:rPr lang="en-US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SP20I002899</a:t>
            </a:r>
            <a:endParaRPr lang="en-US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4093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361712"/>
            <a:ext cx="30480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cap="all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Background of project </a:t>
            </a:r>
            <a:endParaRPr lang="en-US" cap="all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1500" y="1377595"/>
            <a:ext cx="8001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Segoe UI" pitchFamily="34" charset="0"/>
                <a:ea typeface="Segoe UI" pitchFamily="34" charset="0"/>
                <a:cs typeface="Segoe UI" pitchFamily="34" charset="0"/>
              </a:rPr>
              <a:t>Distance wireless charging using  radio frequencies has the potential to replace other charging methods because it is more efficient and it can charge multiple electric vehicles simultaneously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pPr algn="just"/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en-US" dirty="0">
                <a:latin typeface="Segoe UI" pitchFamily="34" charset="0"/>
                <a:ea typeface="Segoe UI" pitchFamily="34" charset="0"/>
                <a:cs typeface="Segoe UI" pitchFamily="34" charset="0"/>
              </a:rPr>
              <a:t>In the current method of wireless charging the device needs to be in a very close range to the source  and charges one vehicle at a time. Our developed technology  has managed to solve these problems and takes lesser time to charge.</a:t>
            </a:r>
          </a:p>
        </p:txBody>
      </p:sp>
    </p:spTree>
    <p:extLst>
      <p:ext uri="{BB962C8B-B14F-4D97-AF65-F5344CB8AC3E}">
        <p14:creationId xmlns="" xmlns:p14="http://schemas.microsoft.com/office/powerpoint/2010/main" val="406009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7236" y="1504950"/>
            <a:ext cx="7772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Present </a:t>
            </a:r>
            <a:r>
              <a:rPr lang="en-US" dirty="0">
                <a:latin typeface="Segoe UI" pitchFamily="34" charset="0"/>
                <a:ea typeface="Segoe UI" pitchFamily="34" charset="0"/>
                <a:cs typeface="Segoe UI" pitchFamily="34" charset="0"/>
              </a:rPr>
              <a:t>situation and development of technology are the evidence that in coming years there will be huge use of Battery Operated Vehicles (BOV). So, the following issues need to be addressed:- </a:t>
            </a:r>
            <a:endParaRPr lang="en-US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Wired </a:t>
            </a:r>
            <a:r>
              <a:rPr lang="en-US" dirty="0">
                <a:latin typeface="Segoe UI" pitchFamily="34" charset="0"/>
                <a:ea typeface="Segoe UI" pitchFamily="34" charset="0"/>
                <a:cs typeface="Segoe UI" pitchFamily="34" charset="0"/>
              </a:rPr>
              <a:t>charging only allows us to charge single vehicle at a time. </a:t>
            </a:r>
            <a:endParaRPr lang="en-US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The </a:t>
            </a:r>
            <a:r>
              <a:rPr lang="en-US" dirty="0">
                <a:latin typeface="Segoe UI" pitchFamily="34" charset="0"/>
                <a:ea typeface="Segoe UI" pitchFamily="34" charset="0"/>
                <a:cs typeface="Segoe UI" pitchFamily="34" charset="0"/>
              </a:rPr>
              <a:t>present charging system is very inconvenient due to the use of cables and adapters. </a:t>
            </a:r>
            <a:endParaRPr lang="en-US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The </a:t>
            </a:r>
            <a:r>
              <a:rPr lang="en-US" dirty="0">
                <a:latin typeface="Segoe UI" pitchFamily="34" charset="0"/>
                <a:ea typeface="Segoe UI" pitchFamily="34" charset="0"/>
                <a:cs typeface="Segoe UI" pitchFamily="34" charset="0"/>
              </a:rPr>
              <a:t>cars are fitted with heavy /expensive batteries.</a:t>
            </a:r>
          </a:p>
        </p:txBody>
      </p:sp>
      <p:sp>
        <p:nvSpPr>
          <p:cNvPr id="3" name="Rectangle 2"/>
          <p:cNvSpPr/>
          <p:nvPr/>
        </p:nvSpPr>
        <p:spPr>
          <a:xfrm>
            <a:off x="3265387" y="514350"/>
            <a:ext cx="2466444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cap="all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Problem Statement</a:t>
            </a:r>
          </a:p>
        </p:txBody>
      </p:sp>
    </p:spTree>
    <p:extLst>
      <p:ext uri="{BB962C8B-B14F-4D97-AF65-F5344CB8AC3E}">
        <p14:creationId xmlns="" xmlns:p14="http://schemas.microsoft.com/office/powerpoint/2010/main" val="44811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199" y="1123950"/>
            <a:ext cx="8229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Keeping </a:t>
            </a:r>
            <a:r>
              <a:rPr lang="en-US" dirty="0">
                <a:latin typeface="Segoe UI" pitchFamily="34" charset="0"/>
                <a:ea typeface="Segoe UI" pitchFamily="34" charset="0"/>
                <a:cs typeface="Segoe UI" pitchFamily="34" charset="0"/>
              </a:rPr>
              <a:t>the present scenario of electric 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vehicle’s charging </a:t>
            </a:r>
            <a:r>
              <a:rPr lang="en-US" dirty="0">
                <a:latin typeface="Segoe UI" pitchFamily="34" charset="0"/>
                <a:ea typeface="Segoe UI" pitchFamily="34" charset="0"/>
                <a:cs typeface="Segoe UI" pitchFamily="34" charset="0"/>
              </a:rPr>
              <a:t>system in mind we have developed our own rectenna based device, which generates electricity in the presence of radio waves 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from 2.8 GHz to </a:t>
            </a:r>
            <a:r>
              <a:rPr lang="en-US" dirty="0">
                <a:latin typeface="Segoe UI" pitchFamily="34" charset="0"/>
                <a:ea typeface="Segoe UI" pitchFamily="34" charset="0"/>
                <a:cs typeface="Segoe UI" pitchFamily="34" charset="0"/>
              </a:rPr>
              <a:t>68.63 GHz. 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Which </a:t>
            </a:r>
            <a:r>
              <a:rPr lang="en-US" dirty="0">
                <a:latin typeface="Segoe UI" pitchFamily="34" charset="0"/>
                <a:ea typeface="Segoe UI" pitchFamily="34" charset="0"/>
                <a:cs typeface="Segoe UI" pitchFamily="34" charset="0"/>
              </a:rPr>
              <a:t>will not only wirelessly charge electric 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vehicles </a:t>
            </a:r>
            <a:r>
              <a:rPr lang="en-US" dirty="0">
                <a:latin typeface="Segoe UI" pitchFamily="34" charset="0"/>
                <a:ea typeface="Segoe UI" pitchFamily="34" charset="0"/>
                <a:cs typeface="Segoe UI" pitchFamily="34" charset="0"/>
              </a:rPr>
              <a:t>from a distance, but we will also remove the use of cables and power adapters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pPr algn="just"/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With </a:t>
            </a:r>
            <a:r>
              <a:rPr lang="en-US" dirty="0">
                <a:latin typeface="Segoe UI" pitchFamily="34" charset="0"/>
                <a:ea typeface="Segoe UI" pitchFamily="34" charset="0"/>
                <a:cs typeface="Segoe UI" pitchFamily="34" charset="0"/>
              </a:rPr>
              <a:t>the help of this distance charging, we can charge multiple electric vehicles simultaneous using only single RF source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pPr algn="just"/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Establishing </a:t>
            </a:r>
            <a:r>
              <a:rPr lang="en-US" dirty="0">
                <a:latin typeface="Segoe UI" pitchFamily="34" charset="0"/>
                <a:ea typeface="Segoe UI" pitchFamily="34" charset="0"/>
                <a:cs typeface="Segoe UI" pitchFamily="34" charset="0"/>
              </a:rPr>
              <a:t>this technology on roads and highways will provide never ending charge while driving. This will shrink the size of batteries and will improve the car's performance on roads.</a:t>
            </a:r>
          </a:p>
        </p:txBody>
      </p:sp>
      <p:sp>
        <p:nvSpPr>
          <p:cNvPr id="3" name="Rectangle 2"/>
          <p:cNvSpPr/>
          <p:nvPr/>
        </p:nvSpPr>
        <p:spPr>
          <a:xfrm>
            <a:off x="4091740" y="438150"/>
            <a:ext cx="1276247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cap="all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Solution</a:t>
            </a:r>
            <a:endParaRPr lang="en-US" sz="2000" cap="all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17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33800" y="438150"/>
            <a:ext cx="1752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cap="all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Innovation</a:t>
            </a:r>
            <a:endParaRPr lang="en-US" cap="all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1200150"/>
            <a:ext cx="8153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We </a:t>
            </a:r>
            <a:r>
              <a:rPr lang="en-US" dirty="0">
                <a:latin typeface="Segoe UI" pitchFamily="34" charset="0"/>
                <a:ea typeface="Segoe UI" pitchFamily="34" charset="0"/>
                <a:cs typeface="Segoe UI" pitchFamily="34" charset="0"/>
              </a:rPr>
              <a:t>have designed and developed a rectenna based device, which has made it possible and convenient to wirelessly charge multiple electric vehicles simultaneously in a range of 2-8 meters using radio frequencies as source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We </a:t>
            </a:r>
            <a:r>
              <a:rPr lang="en-US" dirty="0">
                <a:latin typeface="Segoe UI" pitchFamily="34" charset="0"/>
                <a:ea typeface="Segoe UI" pitchFamily="34" charset="0"/>
                <a:cs typeface="Segoe UI" pitchFamily="34" charset="0"/>
              </a:rPr>
              <a:t>have developed photonic transceiver to gain electromotive charge particle from distance source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We </a:t>
            </a:r>
            <a:r>
              <a:rPr lang="en-US" dirty="0">
                <a:latin typeface="Segoe UI" pitchFamily="34" charset="0"/>
                <a:ea typeface="Segoe UI" pitchFamily="34" charset="0"/>
                <a:cs typeface="Segoe UI" pitchFamily="34" charset="0"/>
              </a:rPr>
              <a:t>have developed nonferrous 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metal </a:t>
            </a:r>
            <a:r>
              <a:rPr lang="en-US" dirty="0">
                <a:latin typeface="Segoe UI" pitchFamily="34" charset="0"/>
                <a:ea typeface="Segoe UI" pitchFamily="34" charset="0"/>
                <a:cs typeface="Segoe UI" pitchFamily="34" charset="0"/>
              </a:rPr>
              <a:t>alloys antenna, in which rectenna gain power increased up to 47.64 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percent</a:t>
            </a:r>
            <a:r>
              <a:rPr lang="en-US" dirty="0"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292492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14612" y="214296"/>
            <a:ext cx="35719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cap="all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Product Description</a:t>
            </a:r>
            <a:endParaRPr lang="en-US" cap="all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half" idx="2"/>
          </p:nvPr>
        </p:nvSpPr>
        <p:spPr>
          <a:xfrm>
            <a:off x="428596" y="714362"/>
            <a:ext cx="8215370" cy="1500198"/>
          </a:xfrm>
        </p:spPr>
        <p:txBody>
          <a:bodyPr>
            <a:normAutofit/>
          </a:bodyPr>
          <a:lstStyle/>
          <a:p>
            <a:pPr marL="0" lvl="1" algn="just"/>
            <a:endParaRPr lang="en-IN" altLang="en-US" sz="1800" dirty="0" smtClean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  <a:p>
            <a:endParaRPr lang="en-US" sz="400" dirty="0"/>
          </a:p>
        </p:txBody>
      </p:sp>
      <p:pic>
        <p:nvPicPr>
          <p:cNvPr id="1027" name="Picture 3" descr="C:\Users\KIIT\Desktop\KPIT\New folder\IMG-20190929-WA00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2357436"/>
            <a:ext cx="4316440" cy="2286016"/>
          </a:xfrm>
          <a:prstGeom prst="rect">
            <a:avLst/>
          </a:prstGeom>
          <a:noFill/>
        </p:spPr>
      </p:pic>
      <p:pic>
        <p:nvPicPr>
          <p:cNvPr id="1028" name="Picture 4" descr="C:\Users\KIIT\Desktop\KPIT\New folder\Screenshot_2019-09-29-03-15-29-463_com.miui.galler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4942" y="2357436"/>
            <a:ext cx="3500462" cy="2294746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428596" y="642924"/>
            <a:ext cx="83582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just"/>
            <a:r>
              <a:rPr lang="en-IN" altLang="en-US" dirty="0" smtClean="0">
                <a:latin typeface="Segoe UI" pitchFamily="34" charset="0"/>
                <a:cs typeface="Segoe UI" pitchFamily="34" charset="0"/>
                <a:sym typeface="+mn-ea"/>
              </a:rPr>
              <a:t>We have designed a </a:t>
            </a:r>
            <a:r>
              <a:rPr lang="en-IN" altLang="en-US" dirty="0" err="1" smtClean="0">
                <a:latin typeface="Segoe UI" pitchFamily="34" charset="0"/>
                <a:cs typeface="Segoe UI" pitchFamily="34" charset="0"/>
                <a:sym typeface="+mn-ea"/>
              </a:rPr>
              <a:t>rectenna</a:t>
            </a:r>
            <a:r>
              <a:rPr lang="en-IN" altLang="en-US" dirty="0" smtClean="0">
                <a:latin typeface="Segoe UI" pitchFamily="34" charset="0"/>
                <a:cs typeface="Segoe UI" pitchFamily="34" charset="0"/>
                <a:sym typeface="+mn-ea"/>
              </a:rPr>
              <a:t> based device which has made it possible and convenient to wirelessly charge multiple electric vehicles simultaneously from distance</a:t>
            </a:r>
            <a:r>
              <a:rPr lang="en-US" altLang="en-US" dirty="0" smtClean="0">
                <a:latin typeface="Segoe UI" pitchFamily="34" charset="0"/>
                <a:cs typeface="Segoe UI" pitchFamily="34" charset="0"/>
                <a:sym typeface="+mn-ea"/>
              </a:rPr>
              <a:t>, 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in 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 range of 2-8 meters</a:t>
            </a:r>
            <a:r>
              <a:rPr lang="en-IN" altLang="en-US" dirty="0" smtClean="0">
                <a:latin typeface="Segoe UI" pitchFamily="34" charset="0"/>
                <a:cs typeface="Segoe UI" pitchFamily="34" charset="0"/>
                <a:sym typeface="+mn-ea"/>
              </a:rPr>
              <a:t> using radio frequencies 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from 2.8 GHz to 68.63 GHz </a:t>
            </a:r>
            <a:r>
              <a:rPr lang="en-IN" altLang="en-US" dirty="0" smtClean="0">
                <a:latin typeface="Segoe UI" pitchFamily="34" charset="0"/>
                <a:cs typeface="Segoe UI" pitchFamily="34" charset="0"/>
                <a:sym typeface="+mn-ea"/>
              </a:rPr>
              <a:t>as source.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We 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have also 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developed photonic transceiver to gain electromotive charge particle 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from 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distance source to charge 12 volt battery with rated current 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2149575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299" y="1260560"/>
            <a:ext cx="4970696" cy="826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83230" y="2395697"/>
            <a:ext cx="2983230" cy="438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2400" b="1" dirty="0"/>
              <a:t>THANK YOU</a:t>
            </a:r>
          </a:p>
        </p:txBody>
      </p:sp>
      <p:sp>
        <p:nvSpPr>
          <p:cNvPr id="6" name="Text Placeholder 22">
            <a:extLst>
              <a:ext uri="{FF2B5EF4-FFF2-40B4-BE49-F238E27FC236}">
                <a16:creationId xmlns:a16="http://schemas.microsoft.com/office/drawing/2014/main" xmlns="" id="{E414C293-93F2-428F-B4AD-B39961909001}"/>
              </a:ext>
            </a:extLst>
          </p:cNvPr>
          <p:cNvSpPr txBox="1">
            <a:spLocks/>
          </p:cNvSpPr>
          <p:nvPr/>
        </p:nvSpPr>
        <p:spPr>
          <a:xfrm>
            <a:off x="7255290" y="4574893"/>
            <a:ext cx="3267075" cy="23217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500" dirty="0"/>
              <a:t>Sparkle.kpit.com</a:t>
            </a:r>
          </a:p>
        </p:txBody>
      </p:sp>
    </p:spTree>
    <p:extLst>
      <p:ext uri="{BB962C8B-B14F-4D97-AF65-F5344CB8AC3E}">
        <p14:creationId xmlns="" xmlns:p14="http://schemas.microsoft.com/office/powerpoint/2010/main" val="200681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439</Words>
  <Application>Microsoft Office PowerPoint</Application>
  <PresentationFormat>On-screen Show (16:9)</PresentationFormat>
  <Paragraphs>35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MONA</dc:creator>
  <cp:lastModifiedBy>1804344</cp:lastModifiedBy>
  <cp:revision>29</cp:revision>
  <dcterms:created xsi:type="dcterms:W3CDTF">2006-08-16T00:00:00Z</dcterms:created>
  <dcterms:modified xsi:type="dcterms:W3CDTF">2019-11-30T17:20:30Z</dcterms:modified>
</cp:coreProperties>
</file>