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349" r:id="rId4"/>
    <p:sldId id="346" r:id="rId5"/>
    <p:sldId id="335" r:id="rId6"/>
    <p:sldId id="339" r:id="rId7"/>
    <p:sldId id="336" r:id="rId8"/>
    <p:sldId id="337" r:id="rId9"/>
    <p:sldId id="338" r:id="rId10"/>
    <p:sldId id="340" r:id="rId11"/>
    <p:sldId id="341" r:id="rId12"/>
    <p:sldId id="344" r:id="rId13"/>
    <p:sldId id="345" r:id="rId14"/>
    <p:sldId id="342" r:id="rId15"/>
    <p:sldId id="328" r:id="rId16"/>
    <p:sldId id="327" r:id="rId17"/>
    <p:sldId id="350" r:id="rId18"/>
    <p:sldId id="351" r:id="rId19"/>
    <p:sldId id="329" r:id="rId20"/>
    <p:sldId id="352" r:id="rId21"/>
    <p:sldId id="330" r:id="rId22"/>
    <p:sldId id="331" r:id="rId23"/>
    <p:sldId id="353" r:id="rId24"/>
    <p:sldId id="332" r:id="rId25"/>
    <p:sldId id="276" r:id="rId26"/>
    <p:sldId id="333" r:id="rId27"/>
    <p:sldId id="334" r:id="rId28"/>
    <p:sldId id="343" r:id="rId29"/>
    <p:sldId id="363" r:id="rId30"/>
    <p:sldId id="354" r:id="rId31"/>
    <p:sldId id="355" r:id="rId32"/>
    <p:sldId id="359" r:id="rId33"/>
    <p:sldId id="356" r:id="rId34"/>
    <p:sldId id="357" r:id="rId35"/>
    <p:sldId id="360" r:id="rId36"/>
    <p:sldId id="358" r:id="rId37"/>
    <p:sldId id="361" r:id="rId38"/>
    <p:sldId id="362" r:id="rId39"/>
    <p:sldId id="277" r:id="rId40"/>
    <p:sldId id="347" r:id="rId41"/>
    <p:sldId id="278" r:id="rId42"/>
    <p:sldId id="279" r:id="rId43"/>
    <p:sldId id="364" r:id="rId44"/>
    <p:sldId id="365" r:id="rId45"/>
    <p:sldId id="282" r:id="rId46"/>
    <p:sldId id="285" r:id="rId47"/>
    <p:sldId id="287" r:id="rId48"/>
    <p:sldId id="288" r:id="rId49"/>
    <p:sldId id="348" r:id="rId50"/>
    <p:sldId id="366" r:id="rId5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12/08/2022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12/08/2022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12/08/2022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12/08/2022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12/08/2022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12/08/2022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12/08/2022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12/08/2022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12/08/2022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12/08/2022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12/08/2022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12/08/2022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700809"/>
            <a:ext cx="7772400" cy="1872207"/>
          </a:xfrm>
        </p:spPr>
        <p:txBody>
          <a:bodyPr>
            <a:normAutofit fontScale="90000"/>
          </a:bodyPr>
          <a:lstStyle/>
          <a:p>
            <a:r>
              <a:rPr lang="es-PY" sz="4000" dirty="0"/>
              <a:t>Unidad III – Diseño de Nivel de Componentes</a:t>
            </a:r>
            <a:br>
              <a:rPr lang="es-PY" dirty="0"/>
            </a:br>
            <a:endParaRPr lang="es-P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/>
          </a:bodyPr>
          <a:lstStyle/>
          <a:p>
            <a:pPr algn="l"/>
            <a:r>
              <a:rPr lang="es-PY" dirty="0"/>
              <a:t>Carrera		: Ingeniería de Sistemas</a:t>
            </a:r>
          </a:p>
          <a:p>
            <a:pPr algn="l"/>
            <a:r>
              <a:rPr lang="es-PY" dirty="0"/>
              <a:t>Asignatura	: Ingeniería de Software II</a:t>
            </a:r>
          </a:p>
          <a:p>
            <a:pPr algn="l"/>
            <a:r>
              <a:rPr lang="es-PY" dirty="0"/>
              <a:t>Profesor	: José Eduardo Rojas </a:t>
            </a:r>
            <a:r>
              <a:rPr lang="es-PY" dirty="0" err="1"/>
              <a:t>Coppari</a:t>
            </a:r>
            <a:endParaRPr lang="es-PY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32656"/>
            <a:ext cx="2088232" cy="139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29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83568" y="2348880"/>
            <a:ext cx="7704855" cy="3777283"/>
          </a:xfrm>
        </p:spPr>
        <p:txBody>
          <a:bodyPr>
            <a:normAutofit/>
          </a:bodyPr>
          <a:lstStyle/>
          <a:p>
            <a:pPr algn="just"/>
            <a:r>
              <a:rPr lang="es-PY" sz="2200" dirty="0"/>
              <a:t>Los siguientes son los principales beneficios del estilo de arquitectura ba</a:t>
            </a:r>
            <a:r>
              <a:rPr lang="es-PY" sz="2000" dirty="0"/>
              <a:t>s</a:t>
            </a:r>
            <a:r>
              <a:rPr lang="es-PY" sz="2200" dirty="0"/>
              <a:t>ado en componentes: </a:t>
            </a:r>
          </a:p>
          <a:p>
            <a:pPr lvl="1" algn="just"/>
            <a:r>
              <a:rPr lang="es-PY" sz="1700" b="1" dirty="0"/>
              <a:t>Facilidad de Instalación</a:t>
            </a:r>
            <a:r>
              <a:rPr lang="es-PY" sz="1700" dirty="0"/>
              <a:t>. Cuando una nueva versión esté disponible, se podrá reemplazar la versión existente sin impacto en otros componentes o el sistema como un todo. </a:t>
            </a:r>
          </a:p>
          <a:p>
            <a:pPr lvl="1" algn="just"/>
            <a:r>
              <a:rPr lang="es-PY" sz="1700" b="1" dirty="0"/>
              <a:t>Costos reducidos</a:t>
            </a:r>
            <a:r>
              <a:rPr lang="es-PY" sz="1700" dirty="0"/>
              <a:t>.</a:t>
            </a:r>
            <a:r>
              <a:rPr lang="es-PY" sz="1800" dirty="0"/>
              <a:t> </a:t>
            </a:r>
            <a:r>
              <a:rPr lang="es-PY" sz="1700" dirty="0"/>
              <a:t>El uso de componentes de terceros permite reducir el costo del desarrollo y del mantenimiento.</a:t>
            </a:r>
          </a:p>
          <a:p>
            <a:pPr lvl="1" algn="just"/>
            <a:r>
              <a:rPr lang="es-PY" sz="1700" b="1" dirty="0"/>
              <a:t>Facilidad de desarrollo</a:t>
            </a:r>
            <a:r>
              <a:rPr lang="es-PY" sz="1700" dirty="0"/>
              <a:t>. Los componentes implementan un interface bien definida para proveer la funcionalidad definida permitiendo el desarrollo sin impactar otras partes del sistema.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dirty="0"/>
              <a:t>Beneficios de una arquitectura basada en componentes</a:t>
            </a:r>
          </a:p>
        </p:txBody>
      </p:sp>
    </p:spTree>
    <p:extLst>
      <p:ext uri="{BB962C8B-B14F-4D97-AF65-F5344CB8AC3E}">
        <p14:creationId xmlns:p14="http://schemas.microsoft.com/office/powerpoint/2010/main" val="3213839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83569" y="2348880"/>
            <a:ext cx="7596832" cy="3777283"/>
          </a:xfrm>
        </p:spPr>
        <p:txBody>
          <a:bodyPr>
            <a:normAutofit/>
          </a:bodyPr>
          <a:lstStyle/>
          <a:p>
            <a:pPr algn="just"/>
            <a:r>
              <a:rPr lang="es-PY" sz="2200" dirty="0"/>
              <a:t>Los siguientes son los principales beneficios del estilo de arquitectura ba</a:t>
            </a:r>
            <a:r>
              <a:rPr lang="es-PY" sz="2000" dirty="0"/>
              <a:t>s</a:t>
            </a:r>
            <a:r>
              <a:rPr lang="es-PY" sz="2200" dirty="0"/>
              <a:t>ado en componentes: </a:t>
            </a:r>
          </a:p>
          <a:p>
            <a:pPr lvl="1" algn="just"/>
            <a:r>
              <a:rPr lang="es-PY" sz="1800" b="1" dirty="0"/>
              <a:t>Reusable</a:t>
            </a:r>
            <a:r>
              <a:rPr lang="es-PY" sz="1800" dirty="0"/>
              <a:t>. El uso de componentes reutilizables significa que ellos pueden ser usados para distribuir el desarrollo y el mantenimiento entre múltiples aplicaciones y sistemas.</a:t>
            </a:r>
            <a:r>
              <a:rPr lang="es-PY" sz="1700" dirty="0"/>
              <a:t> </a:t>
            </a:r>
          </a:p>
          <a:p>
            <a:pPr lvl="1" algn="just"/>
            <a:r>
              <a:rPr lang="es-PY" sz="1800" b="1" dirty="0"/>
              <a:t>Mitigación de complejidad técnica</a:t>
            </a:r>
            <a:r>
              <a:rPr lang="es-PY" sz="1800" dirty="0"/>
              <a:t>. Los componentes mitigan la complejidad por medio del uso de contenedores de componentes y sus servicios.</a:t>
            </a:r>
            <a:endParaRPr lang="es-PY" sz="17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dirty="0"/>
              <a:t>Beneficios de una arquitectura basada en componentes</a:t>
            </a:r>
          </a:p>
        </p:txBody>
      </p:sp>
    </p:spTree>
    <p:extLst>
      <p:ext uri="{BB962C8B-B14F-4D97-AF65-F5344CB8AC3E}">
        <p14:creationId xmlns:p14="http://schemas.microsoft.com/office/powerpoint/2010/main" val="319780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755577" y="2348880"/>
            <a:ext cx="7524824" cy="3777283"/>
          </a:xfrm>
        </p:spPr>
        <p:txBody>
          <a:bodyPr>
            <a:normAutofit/>
          </a:bodyPr>
          <a:lstStyle/>
          <a:p>
            <a:r>
              <a:rPr lang="es-PY" sz="2200" dirty="0"/>
              <a:t>Tipos comunes de componentes usados en aplicaciones incluyen: </a:t>
            </a:r>
          </a:p>
          <a:p>
            <a:pPr lvl="1"/>
            <a:r>
              <a:rPr lang="es-PY" sz="2000" dirty="0"/>
              <a:t>Componentes de interfaz de usuario, como tablas, botones, campos de texto, etc., generalmente conocidos como componentes gráficos. </a:t>
            </a:r>
          </a:p>
          <a:p>
            <a:pPr lvl="1"/>
            <a:r>
              <a:rPr lang="es-PY" sz="2000" dirty="0"/>
              <a:t>Componentes de tratamiento de imagen.</a:t>
            </a:r>
          </a:p>
          <a:p>
            <a:pPr lvl="1"/>
            <a:r>
              <a:rPr lang="es-PY" sz="2000" dirty="0"/>
              <a:t>Componentes de georreferencia y trabajo con coordenadas.</a:t>
            </a:r>
          </a:p>
          <a:p>
            <a:pPr lvl="1"/>
            <a:r>
              <a:rPr lang="es-PY" sz="2000" dirty="0"/>
              <a:t>Componentes de generación de estadísticas.</a:t>
            </a:r>
          </a:p>
          <a:p>
            <a:pPr lvl="1"/>
            <a:r>
              <a:rPr lang="es-PY" sz="2000" dirty="0"/>
              <a:t>Componentes para envío de notificación e emails.</a:t>
            </a:r>
          </a:p>
          <a:p>
            <a:pPr lvl="1"/>
            <a:r>
              <a:rPr lang="es-PY" sz="2000" dirty="0"/>
              <a:t>Componentes de generación de Informes.</a:t>
            </a:r>
          </a:p>
          <a:p>
            <a:pPr lvl="1"/>
            <a:endParaRPr lang="es-PY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Ejemplos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2996164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755577" y="2348880"/>
            <a:ext cx="7524824" cy="3777283"/>
          </a:xfrm>
        </p:spPr>
        <p:txBody>
          <a:bodyPr>
            <a:normAutofit/>
          </a:bodyPr>
          <a:lstStyle/>
          <a:p>
            <a:r>
              <a:rPr lang="es-PY" sz="2200" dirty="0"/>
              <a:t>Los componentes pueden ser:</a:t>
            </a:r>
          </a:p>
          <a:p>
            <a:pPr lvl="1"/>
            <a:r>
              <a:rPr lang="es-PY" sz="2000" dirty="0"/>
              <a:t>Bibliotecas;</a:t>
            </a:r>
          </a:p>
          <a:p>
            <a:pPr lvl="1"/>
            <a:r>
              <a:rPr lang="es-PY" sz="2000" dirty="0"/>
              <a:t>Librerías;</a:t>
            </a:r>
          </a:p>
          <a:p>
            <a:pPr lvl="1"/>
            <a:r>
              <a:rPr lang="es-PY" sz="2000" dirty="0" err="1"/>
              <a:t>APIs</a:t>
            </a:r>
            <a:r>
              <a:rPr lang="es-PY" sz="2000" dirty="0"/>
              <a:t>;</a:t>
            </a:r>
          </a:p>
          <a:p>
            <a:pPr lvl="1"/>
            <a:r>
              <a:rPr lang="es-PY" sz="2000" dirty="0"/>
              <a:t>Ejecutables;</a:t>
            </a:r>
          </a:p>
          <a:p>
            <a:pPr lvl="1"/>
            <a:r>
              <a:rPr lang="es-PY" sz="2000" dirty="0"/>
              <a:t>Paquetes de clases.</a:t>
            </a:r>
          </a:p>
          <a:p>
            <a:pPr lvl="1"/>
            <a:endParaRPr lang="es-PY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Ejemplos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803263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755577" y="2348880"/>
            <a:ext cx="7524824" cy="3777283"/>
          </a:xfrm>
        </p:spPr>
        <p:txBody>
          <a:bodyPr>
            <a:normAutofit/>
          </a:bodyPr>
          <a:lstStyle/>
          <a:p>
            <a:pPr algn="just"/>
            <a:r>
              <a:rPr lang="es-PY" sz="2200" dirty="0"/>
              <a:t>Se conoce como módulo a una estructura o bloque de piezas que, en una construcción, se ubican a fin de hacerla más sencilla.</a:t>
            </a:r>
          </a:p>
          <a:p>
            <a:pPr algn="just"/>
            <a:r>
              <a:rPr lang="es-PY" sz="2200" dirty="0"/>
              <a:t>Tienen tres funciones principales:</a:t>
            </a:r>
          </a:p>
          <a:p>
            <a:pPr lvl="1" algn="just"/>
            <a:r>
              <a:rPr lang="es-PY" sz="2000" dirty="0"/>
              <a:t>Coordina la invocación de los componentes.</a:t>
            </a:r>
          </a:p>
          <a:p>
            <a:pPr lvl="1" algn="just"/>
            <a:r>
              <a:rPr lang="es-PY" sz="2000" dirty="0"/>
              <a:t>Implanta una necesidad que requiere el cliente.</a:t>
            </a:r>
          </a:p>
          <a:p>
            <a:pPr lvl="1" algn="just"/>
            <a:r>
              <a:rPr lang="es-PY" sz="2000" dirty="0"/>
              <a:t>Es responsable de las funciones que dan apoyo al procesamiento requerido en el dominio del problema.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Módulo</a:t>
            </a:r>
          </a:p>
        </p:txBody>
      </p:sp>
    </p:spTree>
    <p:extLst>
      <p:ext uri="{BB962C8B-B14F-4D97-AF65-F5344CB8AC3E}">
        <p14:creationId xmlns:p14="http://schemas.microsoft.com/office/powerpoint/2010/main" val="3144685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/>
          <a:lstStyle/>
          <a:p>
            <a:pPr algn="just"/>
            <a:r>
              <a:rPr lang="es-ES" dirty="0"/>
              <a:t>Desde un punto de vista orientado a objetos, un componente es un conjunto de clases que colaboran.</a:t>
            </a:r>
          </a:p>
          <a:p>
            <a:pPr algn="just"/>
            <a:r>
              <a:rPr lang="es-ES" dirty="0"/>
              <a:t>Cada clase dentro de un componente se elabora por completo para que incluya todos los atributos y operaciones relevantes para su implantación. </a:t>
            </a:r>
          </a:p>
          <a:p>
            <a:pPr algn="just"/>
            <a:r>
              <a:rPr lang="es-ES" dirty="0"/>
              <a:t>Como parte de la elaboración del diseño, también deben definirse todas las interfaces que permiten que las clases se comuniquen y colaboren con otras clases de diseño.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b="1" dirty="0"/>
              <a:t>Una visión orientada a objetos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5619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b="1" dirty="0"/>
              <a:t>Una visión orientada a objetos - Ejemplo</a:t>
            </a:r>
            <a:endParaRPr lang="es-PY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309" y="1623928"/>
            <a:ext cx="3679382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24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071347A-A205-44BE-9695-884D23E8B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2204864"/>
            <a:ext cx="8136904" cy="3921299"/>
          </a:xfrm>
        </p:spPr>
        <p:txBody>
          <a:bodyPr/>
          <a:lstStyle/>
          <a:p>
            <a:r>
              <a:rPr lang="es-PY" dirty="0"/>
              <a:t>Se tiene un componente o módulo llamado “</a:t>
            </a:r>
            <a:r>
              <a:rPr lang="es-PY" dirty="0" err="1"/>
              <a:t>APIBiblioteca</a:t>
            </a:r>
            <a:r>
              <a:rPr lang="es-PY" dirty="0"/>
              <a:t>” que contiene las siguientes clases:</a:t>
            </a:r>
          </a:p>
          <a:p>
            <a:pPr lvl="1"/>
            <a:r>
              <a:rPr lang="es-PY" dirty="0"/>
              <a:t>Principal</a:t>
            </a:r>
          </a:p>
          <a:p>
            <a:pPr lvl="1"/>
            <a:r>
              <a:rPr lang="es-PY" dirty="0"/>
              <a:t>Biblioteca</a:t>
            </a:r>
          </a:p>
          <a:p>
            <a:pPr lvl="1"/>
            <a:r>
              <a:rPr lang="es-MX" dirty="0"/>
              <a:t>Libro</a:t>
            </a:r>
          </a:p>
          <a:p>
            <a:pPr lvl="1"/>
            <a:r>
              <a:rPr lang="es-MX" dirty="0"/>
              <a:t>Autor</a:t>
            </a:r>
          </a:p>
          <a:p>
            <a:pPr lvl="1"/>
            <a:r>
              <a:rPr lang="es-MX" dirty="0"/>
              <a:t>País</a:t>
            </a:r>
          </a:p>
          <a:p>
            <a:pPr lvl="1"/>
            <a:r>
              <a:rPr lang="es-MX" dirty="0"/>
              <a:t>Ciudad</a:t>
            </a:r>
          </a:p>
          <a:p>
            <a:pPr lvl="1"/>
            <a:r>
              <a:rPr lang="es-MX" dirty="0"/>
              <a:t>Género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7771DF-71C3-4FAC-A0D6-53FFA386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Laboratorio N°1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18294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0AEE258-EA35-48FB-B16B-C8154B18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67" y="2420888"/>
            <a:ext cx="7948405" cy="3705275"/>
          </a:xfrm>
        </p:spPr>
        <p:txBody>
          <a:bodyPr/>
          <a:lstStyle/>
          <a:p>
            <a:pPr algn="just"/>
            <a:r>
              <a:rPr lang="es-PY" dirty="0"/>
              <a:t>Definir la estructura de dichas clases siguiendo las premisas de componentes JavaBean, los relacionamientos entre ellas, interfaces de cada clase y crear el diagrama UML pertinente.</a:t>
            </a:r>
            <a:endParaRPr lang="es-MX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2A15B7A-0018-4AE7-81AF-03FF6C64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Laboratorio N°1 – 60 minutos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8852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72067" y="2060848"/>
            <a:ext cx="7660373" cy="4065315"/>
          </a:xfrm>
        </p:spPr>
        <p:txBody>
          <a:bodyPr>
            <a:normAutofit/>
          </a:bodyPr>
          <a:lstStyle/>
          <a:p>
            <a:pPr algn="just"/>
            <a:r>
              <a:rPr lang="es-PY" dirty="0"/>
              <a:t>En el contexto de la ingeniería de software tradicional, un componente es un elemento funcional </a:t>
            </a:r>
            <a:r>
              <a:rPr lang="es-ES" dirty="0"/>
              <a:t>de un programa que incorpora la lógica del procesamiento, las estructuras de datos internas que se requieren para implantar la lógica del procesamiento y una interfaz que permite la invocación del componente y el paso de los datos.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b="1" dirty="0"/>
              <a:t>La visión tradicional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820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993307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s-PY" dirty="0"/>
              <a:t>El diseño en el nivel de componentes tiene lugar una vez terminado el diseño de la arquitectura. </a:t>
            </a:r>
          </a:p>
          <a:p>
            <a:pPr algn="just">
              <a:buFontTx/>
              <a:buChar char="-"/>
            </a:pPr>
            <a:endParaRPr lang="es-PY" dirty="0"/>
          </a:p>
          <a:p>
            <a:pPr algn="just">
              <a:buFontTx/>
              <a:buChar char="-"/>
            </a:pPr>
            <a:r>
              <a:rPr lang="es-PY" dirty="0"/>
              <a:t>En esta etapa se ha establecido la estructura general de los datos y del programa del software.</a:t>
            </a:r>
          </a:p>
          <a:p>
            <a:pPr algn="just">
              <a:buFontTx/>
              <a:buChar char="-"/>
            </a:pPr>
            <a:endParaRPr lang="es-P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25545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4C23026-0C51-452E-B260-C14FF44C4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Igual que los componentes orientados a objetos, los componentes tradicionales del software provienen del modelo de análisis. </a:t>
            </a:r>
          </a:p>
          <a:p>
            <a:r>
              <a:rPr lang="es-ES" dirty="0"/>
              <a:t>Sin embargo, en este caso, el elemento de datos orientado al flujo del modelo de análisis sirve de base para su obtención.</a:t>
            </a:r>
            <a:endParaRPr lang="es-PY" dirty="0"/>
          </a:p>
          <a:p>
            <a:endParaRPr lang="es-MX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6F198BD-2EE2-424E-834B-1B1DC61C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b="1" dirty="0"/>
              <a:t>La visión tradicional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0260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b="1" dirty="0"/>
              <a:t>La visión tradicional - Ejemplo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44824"/>
            <a:ext cx="56388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097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72067" y="2348880"/>
            <a:ext cx="7804389" cy="3777283"/>
          </a:xfrm>
        </p:spPr>
        <p:txBody>
          <a:bodyPr/>
          <a:lstStyle/>
          <a:p>
            <a:pPr algn="just"/>
            <a:r>
              <a:rPr lang="es-PY" dirty="0"/>
              <a:t>En las últimas dos décadas, la comunidad de la ingeniería de software ha puesto el énfasis en la necesidad de elaborar sistemas que utilicen componentes de software o patrones de diseño ya existentes.</a:t>
            </a:r>
          </a:p>
          <a:p>
            <a:pPr algn="just"/>
            <a:endParaRPr lang="es-PY" dirty="0"/>
          </a:p>
          <a:p>
            <a:pPr algn="just"/>
            <a:r>
              <a:rPr lang="es-PY" dirty="0"/>
              <a:t>En esencia, a medida que avanza el trabajo de diseño se dispone de un catálogo de diseño probado o de componentes en el nivel de código. 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b="1" dirty="0"/>
              <a:t>Visión relacionada con el proceso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4971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B59682D-89B8-432D-8D1B-7313616D5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Y" dirty="0"/>
              <a:t>Conforme se desarrolla la arquitectura del software, se escogen del catálogo componentes o patrones de diseño y se usan para construir la arquitectura.</a:t>
            </a:r>
          </a:p>
          <a:p>
            <a:endParaRPr lang="es-MX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DA9A653-E8D7-44DD-9DDA-A305279E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b="1" dirty="0"/>
              <a:t>Visión relacionada con el proceso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8979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72067" y="2348880"/>
            <a:ext cx="7588365" cy="3777283"/>
          </a:xfrm>
        </p:spPr>
        <p:txBody>
          <a:bodyPr>
            <a:normAutofit/>
          </a:bodyPr>
          <a:lstStyle/>
          <a:p>
            <a:pPr algn="just"/>
            <a:r>
              <a:rPr lang="es-PY" dirty="0"/>
              <a:t>El diseño en el nivel de componentes se centra en la elaboración de clases específicas del dominio del problema y en el refinamiento de las clases de infraestructura contenidas en el modelo de requerimientos.</a:t>
            </a:r>
          </a:p>
          <a:p>
            <a:pPr algn="just"/>
            <a:r>
              <a:rPr lang="es-PY" dirty="0"/>
              <a:t>La descripción detallada de los atributos, operaciones e interfaces que emplean dichas clases es el detalle de diseño que se requiere como precursor de la actividad de construcción.</a:t>
            </a:r>
          </a:p>
          <a:p>
            <a:endParaRPr lang="es-PY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de componentes basado en clases</a:t>
            </a:r>
          </a:p>
        </p:txBody>
      </p:sp>
    </p:spTree>
    <p:extLst>
      <p:ext uri="{BB962C8B-B14F-4D97-AF65-F5344CB8AC3E}">
        <p14:creationId xmlns:p14="http://schemas.microsoft.com/office/powerpoint/2010/main" val="3690297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72067" y="2348880"/>
            <a:ext cx="7804389" cy="41707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Y" sz="1800" dirty="0"/>
              <a:t>Hay cuatro principios básicos que son aplicables al diseño en el nivel de componentes y que han sido ampliamente aceptados para la aplicación de la ingeniería de software orientada a objetos.</a:t>
            </a:r>
          </a:p>
          <a:p>
            <a:pPr marL="0" indent="0" algn="just">
              <a:buNone/>
            </a:pPr>
            <a:r>
              <a:rPr lang="es-PY" sz="1800" b="1" dirty="0"/>
              <a:t>Principio Abierto-Cerrado (PAC). </a:t>
            </a:r>
            <a:r>
              <a:rPr lang="es-PY" sz="1800" i="1" dirty="0"/>
              <a:t>“Un módulo [componente] debe ser abierto para la extensión pero cerrado para la modificación”.</a:t>
            </a:r>
          </a:p>
          <a:p>
            <a:pPr marL="0" indent="0" algn="just">
              <a:buNone/>
            </a:pPr>
            <a:r>
              <a:rPr lang="es-PY" sz="1800" b="1" dirty="0"/>
              <a:t>Principio de sustitución de </a:t>
            </a:r>
            <a:r>
              <a:rPr lang="es-PY" sz="1800" b="1" dirty="0" err="1"/>
              <a:t>Liskov</a:t>
            </a:r>
            <a:r>
              <a:rPr lang="es-PY" sz="1800" b="1" dirty="0"/>
              <a:t> (PSL). </a:t>
            </a:r>
            <a:r>
              <a:rPr lang="es-PY" sz="1800" i="1" dirty="0"/>
              <a:t>“Las subclases deben ser sustituibles por sus clases de base”.</a:t>
            </a:r>
          </a:p>
          <a:p>
            <a:pPr marL="0" indent="0" algn="just">
              <a:buNone/>
            </a:pPr>
            <a:r>
              <a:rPr lang="es-PY" sz="1800" b="1" dirty="0"/>
              <a:t>Principio de Inversión de la Dependencia (PID). </a:t>
            </a:r>
            <a:r>
              <a:rPr lang="es-PY" sz="1800" i="1" dirty="0"/>
              <a:t>“Dependa de las abstracciones. No dependa de las concreciones”.</a:t>
            </a:r>
          </a:p>
          <a:p>
            <a:pPr marL="0" indent="0" algn="just">
              <a:buNone/>
            </a:pPr>
            <a:r>
              <a:rPr lang="es-PY" sz="1800" b="1" dirty="0"/>
              <a:t>Principio de segregación de la interfaz (PSI). </a:t>
            </a:r>
            <a:r>
              <a:rPr lang="es-PY" sz="1800" i="1" dirty="0"/>
              <a:t>“Es mejor tener muchas interfaces específicas del cliente que una sola de propósito general”.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dirty="0"/>
              <a:t>Diseño de componentes basado en clases</a:t>
            </a:r>
            <a:br>
              <a:rPr lang="es-PY" b="1" dirty="0"/>
            </a:br>
            <a:r>
              <a:rPr lang="es-PY" sz="2800" b="1" dirty="0"/>
              <a:t>Principios básicos del diseño</a:t>
            </a:r>
            <a:endParaRPr lang="es-PY" sz="2800" dirty="0"/>
          </a:p>
        </p:txBody>
      </p:sp>
    </p:spTree>
    <p:extLst>
      <p:ext uri="{BB962C8B-B14F-4D97-AF65-F5344CB8AC3E}">
        <p14:creationId xmlns:p14="http://schemas.microsoft.com/office/powerpoint/2010/main" val="571786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816424"/>
          </a:xfrm>
        </p:spPr>
        <p:txBody>
          <a:bodyPr>
            <a:normAutofit/>
          </a:bodyPr>
          <a:lstStyle/>
          <a:p>
            <a:pPr algn="just"/>
            <a:r>
              <a:rPr lang="es-PY" sz="2000" dirty="0"/>
              <a:t>Debe especificarse el componente en forma tal que permita extenderlo (dentro del dominio funcional a que está dirigido) sin necesidad de hacerle modificaciones internas (en el nivel del código o de la lógica). </a:t>
            </a:r>
          </a:p>
          <a:p>
            <a:pPr algn="just"/>
            <a:endParaRPr lang="es-PY" sz="2000" dirty="0"/>
          </a:p>
          <a:p>
            <a:pPr algn="just"/>
            <a:r>
              <a:rPr lang="es-PY" sz="2000" dirty="0"/>
              <a:t>Para lograr esto, se crean abstracciones que sirven como búfer entre la funcionalidad que sea probable extender y la clase de diseño en sí.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b="1" dirty="0"/>
              <a:t>Principio Abierto-Cerrado (PAC)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380176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b="1" dirty="0"/>
              <a:t>Principio Abierto-Cerrado (PAC)</a:t>
            </a:r>
            <a:endParaRPr lang="es-PY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0928"/>
            <a:ext cx="7335540" cy="296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951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568564"/>
            <a:ext cx="8435280" cy="4698804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424100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CD3F8DB-A0BE-44DA-93C7-F74B1D60C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1" y="3329040"/>
            <a:ext cx="8060789" cy="1982669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79CC4D94-B0E0-4266-8855-4B395C67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Principios SOLID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728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5DEAA9A-C96E-4177-89AB-C69F4079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Y" dirty="0"/>
              <a:t>El objetivo es traducir el modelo del diseño a software operativo. </a:t>
            </a:r>
          </a:p>
          <a:p>
            <a:pPr algn="just"/>
            <a:endParaRPr lang="es-PY" dirty="0"/>
          </a:p>
          <a:p>
            <a:pPr algn="just"/>
            <a:r>
              <a:rPr lang="es-PY" dirty="0"/>
              <a:t>Pero el nivel de abstracción del modelo de diseño existente es relativamente alto y el del programa operativo es bajo.</a:t>
            </a:r>
          </a:p>
          <a:p>
            <a:endParaRPr lang="es-MX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4E0FC51-60D1-4202-B444-2830A7B7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Introducción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9500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C5A9C8CF-5177-459D-88A5-CF9A59F8C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r>
              <a:rPr lang="es-MX" dirty="0"/>
              <a:t>El </a:t>
            </a:r>
            <a:r>
              <a:rPr lang="es-MX" b="1" dirty="0"/>
              <a:t>Principio de Substitución de </a:t>
            </a:r>
            <a:r>
              <a:rPr lang="es-MX" b="1" dirty="0" err="1"/>
              <a:t>Liskov</a:t>
            </a:r>
            <a:r>
              <a:rPr lang="es-MX" dirty="0"/>
              <a:t> es uno de los principios SOLID y hace referencia a cómo usamos la herencia de forma adecuada. El principio dice algo como lo siguiente si S es un subtipo de T , T puede ser reemplazado con objetos de tipo S</a:t>
            </a:r>
            <a:r>
              <a:rPr lang="es-MX" b="1" dirty="0"/>
              <a:t> sin alterar el comportamiento esperado en el programa.</a:t>
            </a:r>
            <a:endParaRPr lang="es-MX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255447B-73B0-4184-9A69-3F2448E0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sz="4400" b="1" dirty="0"/>
              <a:t>Principio de sustitución de </a:t>
            </a:r>
            <a:r>
              <a:rPr lang="es-PY" sz="4400" b="1" dirty="0" err="1"/>
              <a:t>Liskov</a:t>
            </a:r>
            <a:r>
              <a:rPr lang="es-PY" sz="4400" b="1" dirty="0"/>
              <a:t> (PSL)</a:t>
            </a:r>
            <a:endParaRPr lang="es-MX" dirty="0"/>
          </a:p>
        </p:txBody>
      </p:sp>
      <p:pic>
        <p:nvPicPr>
          <p:cNvPr id="5" name="Imagen 4" descr="Imagen que contiene reloj, objeto&#10;&#10;Descripción generada automáticamente">
            <a:extLst>
              <a:ext uri="{FF2B5EF4-FFF2-40B4-BE49-F238E27FC236}">
                <a16:creationId xmlns:a16="http://schemas.microsoft.com/office/drawing/2014/main" id="{005DCD88-8C35-48C8-8860-CE0C3FAB3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3933056"/>
            <a:ext cx="1322033" cy="24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81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3F1B3CE-9480-469A-AD78-8BEDD7A53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633267"/>
          </a:xfrm>
        </p:spPr>
        <p:txBody>
          <a:bodyPr/>
          <a:lstStyle/>
          <a:p>
            <a:pPr algn="just"/>
            <a:r>
              <a:rPr lang="es-MX" dirty="0"/>
              <a:t>Supongamos que tenemos la clase Persona que dispone de </a:t>
            </a:r>
            <a:r>
              <a:rPr lang="es-MX" dirty="0" err="1"/>
              <a:t>dni</a:t>
            </a:r>
            <a:r>
              <a:rPr lang="es-MX" dirty="0"/>
              <a:t>, nombre, apellidos y tarjeta para realizar pagos (método pagar).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1872A5D-BB3E-4AEB-AEFB-8B3A5DD7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sz="4400" b="1" dirty="0"/>
              <a:t>Principio de sustitución de </a:t>
            </a:r>
            <a:r>
              <a:rPr lang="es-PY" sz="4400" b="1" dirty="0" err="1"/>
              <a:t>Liskov</a:t>
            </a:r>
            <a:r>
              <a:rPr lang="es-PY" sz="4400" b="1" dirty="0"/>
              <a:t> (PSL)</a:t>
            </a:r>
            <a:endParaRPr lang="es-MX" dirty="0"/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182D866D-46D8-4C10-B376-45B948528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89040"/>
            <a:ext cx="1359471" cy="250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63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45E46A8-64B6-48C0-8E98-88E57C142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9912" y="2679065"/>
            <a:ext cx="4500488" cy="3447098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public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getApellidos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       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apellidos;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   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public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setApellidos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apellidos)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       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this.apellidos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 apellidos;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   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public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getTarjeta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       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tarjeta;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   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public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setTarjeta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tarjeta)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       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this.tarjeta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 tarjeta;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   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public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Persona(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dni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nombre,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apellidos,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tarjeta)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       super();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       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this.dni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dni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       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this.nombre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 nombre;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       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this.apellidos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 apellidos;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       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this.tarjeta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 tarjeta;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   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public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pagar()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       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System.out.println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("mi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dni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es "+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getDni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()+ "pago con la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tarjeta"+tarjeta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es-MX" sz="1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884CF1-0138-4A85-8086-546AE052C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72067" y="2679065"/>
            <a:ext cx="2907845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package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com.arquitecturajava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s-MX" altLang="es-MX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Persona {</a:t>
            </a:r>
            <a:endParaRPr kumimoji="0" lang="es-MX" altLang="es-MX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private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dni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s-MX" altLang="es-MX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private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nombre;</a:t>
            </a:r>
            <a:endParaRPr kumimoji="0" lang="es-MX" altLang="es-MX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private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apellidos;</a:t>
            </a:r>
            <a:endParaRPr kumimoji="0" lang="es-MX" altLang="es-MX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private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tarjeta;</a:t>
            </a:r>
            <a:endParaRPr kumimoji="0" lang="es-MX" altLang="es-MX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getDni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 {</a:t>
            </a:r>
            <a:endParaRPr kumimoji="0" lang="es-MX" altLang="es-MX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dni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s-MX" altLang="es-MX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}</a:t>
            </a:r>
            <a:endParaRPr kumimoji="0" lang="es-MX" altLang="es-MX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setDni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dni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 {</a:t>
            </a:r>
            <a:endParaRPr kumimoji="0" lang="es-MX" altLang="es-MX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this.dni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dni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s-MX" altLang="es-MX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}</a:t>
            </a:r>
            <a:endParaRPr kumimoji="0" lang="es-MX" altLang="es-MX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getNombre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 {</a:t>
            </a:r>
            <a:endParaRPr kumimoji="0" lang="es-MX" altLang="es-MX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nombre;</a:t>
            </a:r>
            <a:endParaRPr kumimoji="0" lang="es-MX" altLang="es-MX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}</a:t>
            </a:r>
            <a:endParaRPr kumimoji="0" lang="es-MX" altLang="es-MX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setNombre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nombre) {</a:t>
            </a:r>
            <a:endParaRPr kumimoji="0" lang="es-MX" altLang="es-MX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this.nombre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nombre;</a:t>
            </a:r>
            <a:endParaRPr kumimoji="0" lang="es-MX" altLang="es-MX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}</a:t>
            </a:r>
            <a:endParaRPr kumimoji="0" lang="es-MX" altLang="es-MX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022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1872A5D-BB3E-4AEB-AEFB-8B3A5DD7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PY" sz="4100" b="1" dirty="0"/>
              <a:t>Principio de sustitución de </a:t>
            </a:r>
            <a:r>
              <a:rPr lang="es-PY" sz="4100" b="1" dirty="0" err="1"/>
              <a:t>Liskov</a:t>
            </a:r>
            <a:r>
              <a:rPr lang="es-PY" sz="4100" b="1" dirty="0"/>
              <a:t> (PSL)</a:t>
            </a:r>
            <a:endParaRPr lang="es-MX" sz="4100" dirty="0"/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3F1B3CE-9480-469A-AD78-8BEDD7A537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6654" y="2679192"/>
            <a:ext cx="5623538" cy="3447288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s-MX" dirty="0"/>
              <a:t>Vamos ahora a usar la herencia y crear una clase hija . En este caso vamos a heredar la clase Niño ya que un niño </a:t>
            </a:r>
            <a:r>
              <a:rPr lang="es-MX" b="1" dirty="0"/>
              <a:t>“es una Persona”</a:t>
            </a:r>
            <a:r>
              <a:rPr lang="es-MX" dirty="0"/>
              <a:t> por lo tanto es correcto usar la herencia ya que estamos ante una relación de categorización o</a:t>
            </a:r>
            <a:r>
              <a:rPr lang="es-MX" b="1" dirty="0"/>
              <a:t> ¿quizás no?</a:t>
            </a:r>
            <a:r>
              <a:rPr lang="es-MX" dirty="0"/>
              <a:t>.</a:t>
            </a:r>
          </a:p>
        </p:txBody>
      </p:sp>
      <p:pic>
        <p:nvPicPr>
          <p:cNvPr id="6" name="Imagen 5" descr="Forma, Rectángulo&#10;&#10;Descripción generada automáticamente">
            <a:extLst>
              <a:ext uri="{FF2B5EF4-FFF2-40B4-BE49-F238E27FC236}">
                <a16:creationId xmlns:a16="http://schemas.microsoft.com/office/drawing/2014/main" id="{73979E51-A9A9-4B51-8AC3-0764E757C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679192"/>
            <a:ext cx="689457" cy="3447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9740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811C0-8852-4C55-9919-5FCD973D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sz="4400" b="1" dirty="0"/>
              <a:t>Principio de sustitución de </a:t>
            </a:r>
            <a:r>
              <a:rPr lang="es-PY" sz="4400" b="1" dirty="0" err="1"/>
              <a:t>Liskov</a:t>
            </a:r>
            <a:r>
              <a:rPr lang="es-PY" sz="4400" b="1" dirty="0"/>
              <a:t> (PSL)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C7E2C7-0D1B-42B2-BE7F-442288D2A8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6654" y="2679192"/>
            <a:ext cx="7639761" cy="3447288"/>
          </a:xfrm>
        </p:spPr>
        <p:txBody>
          <a:bodyPr>
            <a:normAutofit fontScale="92500"/>
          </a:bodyPr>
          <a:lstStyle/>
          <a:p>
            <a:r>
              <a:rPr lang="es-MX" dirty="0"/>
              <a:t>Rápidamente comienzan los problemas , el niño no tiene </a:t>
            </a:r>
            <a:r>
              <a:rPr lang="es-MX" dirty="0" err="1"/>
              <a:t>dni</a:t>
            </a:r>
            <a:r>
              <a:rPr lang="es-MX" dirty="0"/>
              <a:t>, no tiene tarjeta y no puede pagar nada. Sin embargo </a:t>
            </a:r>
            <a:r>
              <a:rPr lang="es-MX" b="1" dirty="0"/>
              <a:t>sí es un tipo de Persona</a:t>
            </a:r>
            <a:r>
              <a:rPr lang="es-MX" dirty="0"/>
              <a:t> y cumple con la relación “</a:t>
            </a:r>
            <a:r>
              <a:rPr lang="es-MX" dirty="0" err="1"/>
              <a:t>is</a:t>
            </a:r>
            <a:r>
              <a:rPr lang="es-MX" dirty="0"/>
              <a:t> a”. </a:t>
            </a:r>
          </a:p>
          <a:p>
            <a:r>
              <a:rPr lang="es-MX" b="1" dirty="0"/>
              <a:t>¿Qué es lo que está sucediendo?</a:t>
            </a:r>
            <a:r>
              <a:rPr lang="es-MX" dirty="0"/>
              <a:t> . Lo que está sucediendo es que </a:t>
            </a:r>
            <a:r>
              <a:rPr lang="es-MX" b="1" dirty="0"/>
              <a:t>no estamos aplicando el Principio de Substitución de </a:t>
            </a:r>
            <a:r>
              <a:rPr lang="es-MX" b="1" dirty="0" err="1"/>
              <a:t>Liskov</a:t>
            </a:r>
            <a:r>
              <a:rPr lang="es-MX" dirty="0"/>
              <a:t> .   </a:t>
            </a:r>
          </a:p>
          <a:p>
            <a:r>
              <a:rPr lang="es-MX" dirty="0"/>
              <a:t>No podemos substituir la clase padre (T) por la clase hija (S) en muchos lugares del programa sin que esto implique un cambio de comportamiento importante. </a:t>
            </a:r>
          </a:p>
        </p:txBody>
      </p:sp>
    </p:spTree>
    <p:extLst>
      <p:ext uri="{BB962C8B-B14F-4D97-AF65-F5344CB8AC3E}">
        <p14:creationId xmlns:p14="http://schemas.microsoft.com/office/powerpoint/2010/main" val="2167251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10A24-A076-4658-BF40-922A6CB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sz="4400" b="1" dirty="0"/>
              <a:t>Principio de sustitución de </a:t>
            </a:r>
            <a:r>
              <a:rPr lang="es-PY" sz="4400" b="1" dirty="0" err="1"/>
              <a:t>Liskov</a:t>
            </a:r>
            <a:r>
              <a:rPr lang="es-PY" sz="4400" b="1" dirty="0"/>
              <a:t> (PSL)</a:t>
            </a:r>
            <a:endParaRPr lang="es-MX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28F3804-62EE-4AB6-89AA-422C7486935D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package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com.arquitecturajava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Niño 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extends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Persona{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Niño(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nombre,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apellidos) {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super(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nombre, apellidos,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// TODO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Auto-generated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constructor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stub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}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@Override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pagar() {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// TODO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Auto-generated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method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stub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throw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new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RuntimeException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("un niño no puede pagar");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}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1C24BB2-A650-4E72-BC82-6FEB2B4A7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27984" y="2679192"/>
            <a:ext cx="4176464" cy="3447288"/>
          </a:xfrm>
        </p:spPr>
        <p:txBody>
          <a:bodyPr>
            <a:normAutofit/>
          </a:bodyPr>
          <a:lstStyle/>
          <a:p>
            <a:pPr algn="just"/>
            <a:r>
              <a:rPr lang="es-MX" sz="1600" dirty="0"/>
              <a:t>Como se puede observar tenemos que asignar el</a:t>
            </a:r>
            <a:r>
              <a:rPr lang="es-MX" sz="1600" b="1" dirty="0"/>
              <a:t> </a:t>
            </a:r>
            <a:r>
              <a:rPr lang="es-MX" sz="1600" b="1" dirty="0" err="1"/>
              <a:t>dni</a:t>
            </a:r>
            <a:r>
              <a:rPr lang="es-MX" sz="1600" b="1" dirty="0"/>
              <a:t> y la tarjeta a </a:t>
            </a:r>
            <a:r>
              <a:rPr lang="es-MX" sz="1600" b="1" dirty="0" err="1"/>
              <a:t>null</a:t>
            </a:r>
            <a:r>
              <a:rPr lang="es-MX" sz="1600" b="1" dirty="0"/>
              <a:t> y lanzar una excepción cuando vayamos a pagar</a:t>
            </a:r>
            <a:r>
              <a:rPr lang="es-MX" sz="1600" dirty="0"/>
              <a:t> . </a:t>
            </a:r>
          </a:p>
          <a:p>
            <a:pPr algn="just"/>
            <a:r>
              <a:rPr lang="es-MX" sz="1600" dirty="0"/>
              <a:t>Es evidente que el programa es realmente malo y el uso de la herencia ya nos está generando problemas importantes. </a:t>
            </a:r>
          </a:p>
          <a:p>
            <a:pPr algn="just"/>
            <a:r>
              <a:rPr lang="es-MX" sz="1600" b="1" dirty="0"/>
              <a:t>¿Cómo podemos solventar esto?</a:t>
            </a:r>
            <a:r>
              <a:rPr lang="es-MX" sz="1600" dirty="0"/>
              <a:t> .</a:t>
            </a:r>
          </a:p>
          <a:p>
            <a:pPr algn="just"/>
            <a:r>
              <a:rPr lang="es-MX" sz="1600" dirty="0"/>
              <a:t> Podemos aplicar de forma estricta el Principio de Substitución de </a:t>
            </a:r>
            <a:r>
              <a:rPr lang="es-MX" sz="1600" dirty="0" err="1"/>
              <a:t>Liskov</a:t>
            </a:r>
            <a:r>
              <a:rPr lang="es-MX" sz="1600" dirty="0"/>
              <a:t> y rediseñar nuestra jerarquía de clases.</a:t>
            </a:r>
          </a:p>
        </p:txBody>
      </p:sp>
    </p:spTree>
    <p:extLst>
      <p:ext uri="{BB962C8B-B14F-4D97-AF65-F5344CB8AC3E}">
        <p14:creationId xmlns:p14="http://schemas.microsoft.com/office/powerpoint/2010/main" val="2374042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31033-2304-4E30-9ABC-0E9CDA65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sz="4400" b="1" dirty="0"/>
              <a:t>Principio de sustitución de </a:t>
            </a:r>
            <a:r>
              <a:rPr lang="es-PY" sz="4400" b="1" dirty="0" err="1"/>
              <a:t>Liskov</a:t>
            </a:r>
            <a:r>
              <a:rPr lang="es-PY" sz="4400" b="1" dirty="0"/>
              <a:t> (PSL)</a:t>
            </a:r>
            <a:endParaRPr lang="es-MX" dirty="0"/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24D37E6C-C274-4C56-AAD2-422AD245133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757" y="2679700"/>
            <a:ext cx="3601873" cy="3446463"/>
          </a:xfrm>
        </p:spPr>
      </p:pic>
    </p:spTree>
    <p:extLst>
      <p:ext uri="{BB962C8B-B14F-4D97-AF65-F5344CB8AC3E}">
        <p14:creationId xmlns:p14="http://schemas.microsoft.com/office/powerpoint/2010/main" val="3298163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1066E-63D8-4CE6-893E-04FF4014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sz="4400" b="1" dirty="0"/>
              <a:t>Principio de sustitución de </a:t>
            </a:r>
            <a:r>
              <a:rPr lang="es-PY" sz="4400" b="1" dirty="0" err="1"/>
              <a:t>Liskov</a:t>
            </a:r>
            <a:r>
              <a:rPr lang="es-PY" sz="4400" b="1" dirty="0"/>
              <a:t> (PSL)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C96AAB-8011-4F3A-804A-1F460D7D5E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6654" y="2679192"/>
            <a:ext cx="7711770" cy="3447288"/>
          </a:xfrm>
        </p:spPr>
        <p:txBody>
          <a:bodyPr>
            <a:normAutofit/>
          </a:bodyPr>
          <a:lstStyle/>
          <a:p>
            <a:pPr algn="just"/>
            <a:r>
              <a:rPr lang="es-MX" sz="1800" dirty="0"/>
              <a:t>En este caso hemos redefinido el concepto de Persona para incluir menos información . </a:t>
            </a:r>
          </a:p>
          <a:p>
            <a:pPr algn="just"/>
            <a:endParaRPr lang="es-MX" sz="1800" dirty="0"/>
          </a:p>
          <a:p>
            <a:pPr algn="just"/>
            <a:r>
              <a:rPr lang="es-MX" sz="1800" b="1" dirty="0"/>
              <a:t>Ahora sí que el niño es una Persona ya que siempre tiene nombre y apellidos</a:t>
            </a:r>
            <a:r>
              <a:rPr lang="es-MX" sz="1800" dirty="0"/>
              <a:t>.</a:t>
            </a:r>
          </a:p>
          <a:p>
            <a:pPr marL="0" indent="0" algn="just">
              <a:buNone/>
            </a:pPr>
            <a:r>
              <a:rPr lang="es-MX" sz="1800" dirty="0"/>
              <a:t> </a:t>
            </a:r>
          </a:p>
          <a:p>
            <a:pPr algn="just"/>
            <a:r>
              <a:rPr lang="es-MX" sz="1800" dirty="0"/>
              <a:t>Es la clase Adulto la que incorpora el </a:t>
            </a:r>
            <a:r>
              <a:rPr lang="es-MX" sz="1800" dirty="0" err="1"/>
              <a:t>Dni</a:t>
            </a:r>
            <a:r>
              <a:rPr lang="es-MX" sz="1800" dirty="0"/>
              <a:t> y la tarjeta para pagar. De esta forma todo es más reutilizable. </a:t>
            </a:r>
          </a:p>
          <a:p>
            <a:pPr algn="just"/>
            <a:endParaRPr lang="es-MX" sz="1800" dirty="0"/>
          </a:p>
          <a:p>
            <a:pPr algn="just"/>
            <a:r>
              <a:rPr lang="es-MX" sz="1800" dirty="0"/>
              <a:t>Si queremos que el niño pueda pagar algo lo hará delegando en la clase Adulto que es la que puede hacerlo </a:t>
            </a:r>
            <a:r>
              <a:rPr lang="es-MX" sz="1800" b="1" dirty="0"/>
              <a:t>con la figura de tutor</a:t>
            </a:r>
            <a:r>
              <a:rPr lang="es-MX" sz="1800" dirty="0"/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4196161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43CFDC9-8188-4E40-BEA9-77681EE51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dirty="0"/>
              <a:t>Escribir el código Java para las 3 clases luego de la aplicación del Principio de sustitución de </a:t>
            </a:r>
            <a:r>
              <a:rPr lang="es-PY" dirty="0" err="1"/>
              <a:t>Liskov</a:t>
            </a:r>
            <a:r>
              <a:rPr lang="es-PY" dirty="0"/>
              <a:t>.</a:t>
            </a:r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D6AFEA-14B5-462B-94D1-FB9B39C2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Laboratorio 2 – 30 minutos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0120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b="1" dirty="0"/>
              <a:t>Lineamientos de diseño en el nivel de componentes</a:t>
            </a:r>
            <a:endParaRPr lang="es-PY" dirty="0"/>
          </a:p>
        </p:txBody>
      </p:sp>
      <p:sp>
        <p:nvSpPr>
          <p:cNvPr id="4" name="1 Marcador de contenido"/>
          <p:cNvSpPr>
            <a:spLocks noGrp="1"/>
          </p:cNvSpPr>
          <p:nvPr>
            <p:ph idx="1"/>
          </p:nvPr>
        </p:nvSpPr>
        <p:spPr>
          <a:xfrm>
            <a:off x="872067" y="2636912"/>
            <a:ext cx="7804389" cy="34892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Y" sz="2000" dirty="0"/>
              <a:t>Conforme avanza el diseño en el nivel de componentes se aplican lineamientos prácticos a los componentes, a sus interfaces y a las características de dependencia y herencia que tengan algún efecto en el diseño resultante. </a:t>
            </a:r>
          </a:p>
          <a:p>
            <a:pPr marL="0" indent="0" algn="just">
              <a:buNone/>
            </a:pPr>
            <a:r>
              <a:rPr lang="es-PY" sz="2000" dirty="0" err="1"/>
              <a:t>Ambler</a:t>
            </a:r>
            <a:r>
              <a:rPr lang="es-PY" sz="2000" dirty="0"/>
              <a:t> sugiere los lineamientos siguientes:</a:t>
            </a:r>
          </a:p>
          <a:p>
            <a:pPr marL="0" indent="0" algn="just">
              <a:buNone/>
            </a:pPr>
            <a:r>
              <a:rPr lang="es-PY" sz="2000" b="1" dirty="0"/>
              <a:t>- Componentes. </a:t>
            </a:r>
            <a:r>
              <a:rPr lang="es-PY" sz="2000" dirty="0"/>
              <a:t>Deben establecerse convenciones para dar nombre a los componentes que se especifique que forman parte del modelo arquitectónico, para luego mejorarlos y elaborarlos como parte del modelo en el nivel de componentes.</a:t>
            </a:r>
          </a:p>
        </p:txBody>
      </p:sp>
    </p:spTree>
    <p:extLst>
      <p:ext uri="{BB962C8B-B14F-4D97-AF65-F5344CB8AC3E}">
        <p14:creationId xmlns:p14="http://schemas.microsoft.com/office/powerpoint/2010/main" val="2316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Introducción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7673922" cy="4112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5921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b="1" dirty="0"/>
              <a:t>Lineamientos de diseño en el nivel de componentes</a:t>
            </a:r>
            <a:endParaRPr lang="es-PY" dirty="0"/>
          </a:p>
        </p:txBody>
      </p:sp>
      <p:sp>
        <p:nvSpPr>
          <p:cNvPr id="4" name="1 Marcador de contenido"/>
          <p:cNvSpPr>
            <a:spLocks noGrp="1"/>
          </p:cNvSpPr>
          <p:nvPr>
            <p:ph idx="1"/>
          </p:nvPr>
        </p:nvSpPr>
        <p:spPr>
          <a:xfrm>
            <a:off x="872067" y="2708920"/>
            <a:ext cx="7804389" cy="34172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Y" sz="2000" b="1" dirty="0"/>
              <a:t>Interfaces.</a:t>
            </a:r>
            <a:r>
              <a:rPr lang="es-PY" sz="2000" dirty="0"/>
              <a:t> Las interfaces dan información importante sobre la comunicación y la colaboración(también nos ayudan a cumplir el PAC).</a:t>
            </a:r>
          </a:p>
          <a:p>
            <a:pPr marL="0" indent="0" algn="just">
              <a:buNone/>
            </a:pPr>
            <a:endParaRPr lang="es-PY" sz="2000" dirty="0"/>
          </a:p>
          <a:p>
            <a:pPr marL="0" indent="0" algn="just">
              <a:buNone/>
            </a:pPr>
            <a:r>
              <a:rPr lang="es-PY" sz="2000" b="1" dirty="0"/>
              <a:t>Dependencias y herencia.</a:t>
            </a:r>
            <a:r>
              <a:rPr lang="es-PY" sz="2000" dirty="0"/>
              <a:t> Para tener una mejor legibilidad, es buena idea modelar las dependencias de izquierda a derecha y la herencia de abajo (clases obtenidas) hacia arriba (clases base).</a:t>
            </a:r>
          </a:p>
        </p:txBody>
      </p:sp>
    </p:spTree>
    <p:extLst>
      <p:ext uri="{BB962C8B-B14F-4D97-AF65-F5344CB8AC3E}">
        <p14:creationId xmlns:p14="http://schemas.microsoft.com/office/powerpoint/2010/main" val="458542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72067" y="1988840"/>
            <a:ext cx="7804389" cy="4137323"/>
          </a:xfrm>
        </p:spPr>
        <p:txBody>
          <a:bodyPr>
            <a:normAutofit/>
          </a:bodyPr>
          <a:lstStyle/>
          <a:p>
            <a:pPr algn="ctr"/>
            <a:endParaRPr lang="es-PY" sz="1800" i="1" dirty="0"/>
          </a:p>
          <a:p>
            <a:pPr algn="ctr"/>
            <a:endParaRPr lang="es-PY" sz="1800" i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b="1" dirty="0"/>
              <a:t>Cohesión</a:t>
            </a:r>
            <a:endParaRPr lang="es-PY" dirty="0"/>
          </a:p>
        </p:txBody>
      </p:sp>
      <p:sp>
        <p:nvSpPr>
          <p:cNvPr id="4" name="1 Marcador de contenido"/>
          <p:cNvSpPr txBox="1">
            <a:spLocks/>
          </p:cNvSpPr>
          <p:nvPr/>
        </p:nvSpPr>
        <p:spPr>
          <a:xfrm>
            <a:off x="1024467" y="2141240"/>
            <a:ext cx="7804389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PY" sz="2000" dirty="0"/>
              <a:t>La </a:t>
            </a:r>
            <a:r>
              <a:rPr lang="es-PY" sz="2000" i="1" dirty="0"/>
              <a:t>cohesión </a:t>
            </a:r>
            <a:r>
              <a:rPr lang="es-PY" sz="2000" dirty="0"/>
              <a:t>implica que un componente o clase sólo contiene atributos y operaciones que se relacionan de cerca uno con el otro y con la clase o componente en sí. </a:t>
            </a:r>
            <a:r>
              <a:rPr lang="es-PY" sz="2000" dirty="0" err="1"/>
              <a:t>Lethbridge</a:t>
            </a:r>
            <a:r>
              <a:rPr lang="es-PY" sz="2000" dirty="0"/>
              <a:t> y </a:t>
            </a:r>
            <a:r>
              <a:rPr lang="es-PY" sz="2000" dirty="0" err="1"/>
              <a:t>Laganiére</a:t>
            </a:r>
            <a:r>
              <a:rPr lang="es-PY" sz="2000" dirty="0"/>
              <a:t> definen varios tipos diferentes de cohesión (se listan en función del nivel de cohesión).</a:t>
            </a:r>
          </a:p>
          <a:p>
            <a:pPr marL="0" indent="0" algn="just">
              <a:buNone/>
            </a:pPr>
            <a:r>
              <a:rPr lang="es-PY" sz="2000" b="1" dirty="0"/>
              <a:t>Funcional. </a:t>
            </a:r>
            <a:r>
              <a:rPr lang="es-PY" sz="2000" dirty="0"/>
              <a:t>Lo tienen sobre todo las operaciones; este nivel de cohesión ocurre cuando un componente realiza un cálculo y luego devuelve el resultado.</a:t>
            </a:r>
          </a:p>
          <a:p>
            <a:pPr marL="0" indent="0" algn="just">
              <a:buNone/>
            </a:pPr>
            <a:r>
              <a:rPr lang="es-PY" sz="2000" b="1" dirty="0"/>
              <a:t>De capa. </a:t>
            </a:r>
            <a:r>
              <a:rPr lang="es-PY" sz="2000" dirty="0"/>
              <a:t>Lo tienen los paquetes, componentes y clases; este tipo de cohesión ocurre cuando una capa más alta accede a los servicios de otra más baja, pero ésta no tiene acceso a las superiores.</a:t>
            </a:r>
          </a:p>
          <a:p>
            <a:pPr marL="0" indent="0" algn="just">
              <a:buNone/>
            </a:pPr>
            <a:r>
              <a:rPr lang="es-PY" sz="2000" b="1" dirty="0"/>
              <a:t>De comunicación. </a:t>
            </a:r>
            <a:r>
              <a:rPr lang="es-PY" sz="2000" dirty="0"/>
              <a:t>Todas las operaciones que acceden a los mismos datos se definen dentro de una clase.</a:t>
            </a:r>
          </a:p>
        </p:txBody>
      </p:sp>
    </p:spTree>
    <p:extLst>
      <p:ext uri="{BB962C8B-B14F-4D97-AF65-F5344CB8AC3E}">
        <p14:creationId xmlns:p14="http://schemas.microsoft.com/office/powerpoint/2010/main" val="28528801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83569" y="2204864"/>
            <a:ext cx="7596832" cy="39212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Y" sz="2000" dirty="0"/>
              <a:t>El </a:t>
            </a:r>
            <a:r>
              <a:rPr lang="es-PY" sz="2000" i="1" dirty="0"/>
              <a:t>acoplamiento </a:t>
            </a:r>
            <a:r>
              <a:rPr lang="es-PY" sz="2000" dirty="0"/>
              <a:t>es la medición cualitativa del grado en el que las clases se conectan una con otra. Conforme las clases (y componentes) se hacen más interdependientes, el acoplamiento crece. </a:t>
            </a:r>
          </a:p>
          <a:p>
            <a:pPr marL="0" indent="0" algn="just">
              <a:buNone/>
            </a:pPr>
            <a:endParaRPr lang="es-PY" sz="2000" dirty="0"/>
          </a:p>
          <a:p>
            <a:pPr marL="0" indent="0" algn="just">
              <a:buNone/>
            </a:pPr>
            <a:r>
              <a:rPr lang="es-PY" sz="2000" dirty="0"/>
              <a:t>Un objetivo importante del diseño en el nivel de componente es mantener el acoplamiento tan bajo como sea posible.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b="1" dirty="0"/>
              <a:t>Acoplamiento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628901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CEC4515-32AD-4B6C-9BF5-41216C3A8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849291"/>
          </a:xfrm>
        </p:spPr>
        <p:txBody>
          <a:bodyPr/>
          <a:lstStyle/>
          <a:p>
            <a:pPr marL="0" indent="0" algn="just">
              <a:buNone/>
            </a:pPr>
            <a:r>
              <a:rPr lang="es-PY" sz="2400" dirty="0"/>
              <a:t>El acoplamiento de las clases se manifiesta de varias maneras. </a:t>
            </a:r>
            <a:r>
              <a:rPr lang="es-PY" sz="2400" dirty="0" err="1"/>
              <a:t>Lethbridge</a:t>
            </a:r>
            <a:r>
              <a:rPr lang="es-PY" sz="2400" dirty="0"/>
              <a:t> y </a:t>
            </a:r>
            <a:r>
              <a:rPr lang="es-PY" sz="2400" dirty="0" err="1"/>
              <a:t>Laganiére</a:t>
            </a:r>
            <a:r>
              <a:rPr lang="es-PY" sz="2400" dirty="0"/>
              <a:t> definen las siguientes categorías de acoplamiento:</a:t>
            </a:r>
          </a:p>
          <a:p>
            <a:pPr marL="0" indent="0" algn="just">
              <a:buNone/>
            </a:pPr>
            <a:r>
              <a:rPr lang="es-PY" sz="2400" b="1" dirty="0"/>
              <a:t>Acoplamiento de contenido. </a:t>
            </a:r>
            <a:r>
              <a:rPr lang="es-PY" sz="2400" dirty="0"/>
              <a:t>Tiene lugar cuando un componente “modifica subrepticiamente datos internos en otro componente”.</a:t>
            </a:r>
          </a:p>
          <a:p>
            <a:pPr marL="0" indent="0" algn="just">
              <a:buNone/>
            </a:pPr>
            <a:r>
              <a:rPr lang="es-PY" sz="2400" b="1" dirty="0"/>
              <a:t>Acoplamiento común. </a:t>
            </a:r>
            <a:r>
              <a:rPr lang="es-PY" sz="2400" dirty="0"/>
              <a:t>Sucede cuando cierto número de componentes hacen uso de una variable global.</a:t>
            </a:r>
          </a:p>
          <a:p>
            <a:endParaRPr lang="es-MX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F85C19B-B56A-4024-939B-1F6C0EF1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b="1" dirty="0"/>
              <a:t>Acoplamiento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27941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D87E0E9-3C90-4F00-BD65-DDF8DDFEC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dirty="0"/>
              <a:t>Pensar en un ejemplo donde se aplica el Principio de sustitución de </a:t>
            </a:r>
            <a:r>
              <a:rPr lang="es-PY" dirty="0" err="1"/>
              <a:t>Liskov</a:t>
            </a:r>
            <a:r>
              <a:rPr lang="es-PY" dirty="0"/>
              <a:t> y diseñar sus clases.</a:t>
            </a:r>
            <a:endParaRPr lang="es-MX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88B9BB6-0EB1-4571-96EC-BDC3DE0A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Laboratorio 3 – 25 minutos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1832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b="1" dirty="0"/>
              <a:t>Diseño en el  nivel de  componentes para </a:t>
            </a:r>
            <a:r>
              <a:rPr lang="es-PY" b="1" dirty="0" err="1"/>
              <a:t>Webapps</a:t>
            </a:r>
            <a:endParaRPr lang="es-PY" sz="3600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827584" y="1916832"/>
            <a:ext cx="7408333" cy="4320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Y" sz="2000" dirty="0"/>
              <a:t>Es frecuente que cuando se trata de sistemas y aplicaciones basados en web, la frontera entre el contenido y la función sea borrosa. Por tanto, es razonable preguntar: ¿qué es un componente de </a:t>
            </a:r>
            <a:r>
              <a:rPr lang="es-PY" sz="2000" i="1" dirty="0" err="1"/>
              <a:t>webapps</a:t>
            </a:r>
            <a:r>
              <a:rPr lang="es-PY" sz="2000" dirty="0"/>
              <a:t>?</a:t>
            </a:r>
          </a:p>
          <a:p>
            <a:pPr algn="just">
              <a:buFont typeface="Arial" charset="0"/>
              <a:buChar char="•"/>
            </a:pPr>
            <a:r>
              <a:rPr lang="es-PY" sz="2000" dirty="0"/>
              <a:t>Un componente de </a:t>
            </a:r>
            <a:r>
              <a:rPr lang="es-PY" sz="2000" i="1" dirty="0" err="1"/>
              <a:t>webapp</a:t>
            </a:r>
            <a:r>
              <a:rPr lang="es-PY" sz="2000" i="1" dirty="0"/>
              <a:t> </a:t>
            </a:r>
            <a:r>
              <a:rPr lang="es-PY" sz="2000" dirty="0"/>
              <a:t>es:</a:t>
            </a:r>
          </a:p>
          <a:p>
            <a:pPr lvl="1" algn="just">
              <a:buFontTx/>
              <a:buChar char="-"/>
            </a:pPr>
            <a:r>
              <a:rPr lang="es-PY" sz="1800" dirty="0"/>
              <a:t>Una función cohesiva bien definida que manipula contenido o da procesamiento de cómputo o de datos para un usuario final.</a:t>
            </a:r>
          </a:p>
          <a:p>
            <a:pPr lvl="1" algn="just">
              <a:buFontTx/>
              <a:buChar char="-"/>
            </a:pPr>
            <a:r>
              <a:rPr lang="es-PY" sz="1800" dirty="0"/>
              <a:t>Un paquete cohesivo de contenido y funciones que brindan al usuario final alguna capacidad solicitada. </a:t>
            </a:r>
          </a:p>
          <a:p>
            <a:pPr lvl="1" algn="just">
              <a:buFontTx/>
              <a:buChar char="-"/>
            </a:pPr>
            <a:r>
              <a:rPr lang="es-PY" sz="1800" dirty="0"/>
              <a:t>Entonces, el diseño en el nivel de componentes de </a:t>
            </a:r>
            <a:r>
              <a:rPr lang="es-PY" sz="1800" i="1" dirty="0" err="1"/>
              <a:t>webapps</a:t>
            </a:r>
            <a:r>
              <a:rPr lang="es-PY" sz="1800" i="1" dirty="0"/>
              <a:t> </a:t>
            </a:r>
            <a:r>
              <a:rPr lang="es-PY" sz="1800" dirty="0"/>
              <a:t>con frecuencia incorpora elementos de diseño del contenido y de las funciones.</a:t>
            </a:r>
          </a:p>
        </p:txBody>
      </p:sp>
    </p:spTree>
    <p:extLst>
      <p:ext uri="{BB962C8B-B14F-4D97-AF65-F5344CB8AC3E}">
        <p14:creationId xmlns:p14="http://schemas.microsoft.com/office/powerpoint/2010/main" val="35536285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sz="3600" b="1" dirty="0"/>
              <a:t>Notación gráfica de diseño</a:t>
            </a:r>
            <a:endParaRPr lang="es-PY" sz="3600" dirty="0"/>
          </a:p>
        </p:txBody>
      </p:sp>
      <p:sp>
        <p:nvSpPr>
          <p:cNvPr id="4" name="3 Marcador de contenido"/>
          <p:cNvSpPr txBox="1">
            <a:spLocks/>
          </p:cNvSpPr>
          <p:nvPr/>
        </p:nvSpPr>
        <p:spPr>
          <a:xfrm>
            <a:off x="867833" y="2204864"/>
            <a:ext cx="7408333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PY" sz="2000" dirty="0"/>
              <a:t>“Una imagen vale más que mil palabras”, pero es importante saber de qué imagen se trata y cuáles serían las mil palabras. </a:t>
            </a:r>
          </a:p>
          <a:p>
            <a:pPr marL="0" indent="0" algn="just">
              <a:buNone/>
            </a:pPr>
            <a:endParaRPr lang="es-PY" sz="2000" dirty="0"/>
          </a:p>
          <a:p>
            <a:pPr algn="just">
              <a:buFontTx/>
              <a:buChar char="-"/>
            </a:pPr>
            <a:r>
              <a:rPr lang="es-PY" sz="2000" dirty="0"/>
              <a:t>No hay duda de que herramientas gráficas, como el diagrama UML de actividades o el diagrama de flujo, constituyen patrones gráficos útiles que ilustran fácilmente detalles de procedimiento. </a:t>
            </a:r>
          </a:p>
          <a:p>
            <a:pPr algn="just">
              <a:buFontTx/>
              <a:buChar char="-"/>
            </a:pPr>
            <a:endParaRPr lang="es-PY" sz="2000" dirty="0"/>
          </a:p>
          <a:p>
            <a:pPr marL="0" indent="0" algn="just">
              <a:buNone/>
            </a:pPr>
            <a:r>
              <a:rPr lang="es-PY" sz="2000" dirty="0"/>
              <a:t>- No obstante, si se hace mal uso de las herramientas gráficas, surge una imagen equivocada que conduce al software equivocado.</a:t>
            </a:r>
          </a:p>
        </p:txBody>
      </p:sp>
    </p:spTree>
    <p:extLst>
      <p:ext uri="{BB962C8B-B14F-4D97-AF65-F5344CB8AC3E}">
        <p14:creationId xmlns:p14="http://schemas.microsoft.com/office/powerpoint/2010/main" val="12835827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b="1" dirty="0"/>
              <a:t>Lenguaje de diseño del programa</a:t>
            </a:r>
            <a:endParaRPr lang="es-PY" dirty="0"/>
          </a:p>
        </p:txBody>
      </p:sp>
      <p:sp>
        <p:nvSpPr>
          <p:cNvPr id="4" name="3 Marcador de contenido"/>
          <p:cNvSpPr txBox="1">
            <a:spLocks/>
          </p:cNvSpPr>
          <p:nvPr/>
        </p:nvSpPr>
        <p:spPr>
          <a:xfrm>
            <a:off x="867833" y="2636912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PY" sz="2000" dirty="0"/>
              <a:t>El </a:t>
            </a:r>
            <a:r>
              <a:rPr lang="es-PY" sz="2000" i="1" dirty="0"/>
              <a:t>lenguaje de diseño del programa </a:t>
            </a:r>
            <a:r>
              <a:rPr lang="es-PY" sz="2000" dirty="0"/>
              <a:t>(LDP), también llamado </a:t>
            </a:r>
            <a:r>
              <a:rPr lang="es-PY" sz="2000" i="1" dirty="0"/>
              <a:t>castellano estructurado </a:t>
            </a:r>
            <a:r>
              <a:rPr lang="es-PY" sz="2000" dirty="0"/>
              <a:t>o </a:t>
            </a:r>
            <a:r>
              <a:rPr lang="es-PY" sz="2000" i="1" dirty="0"/>
              <a:t>seudocódigo</a:t>
            </a:r>
            <a:r>
              <a:rPr lang="es-PY" sz="2000" dirty="0"/>
              <a:t>, incorpora la estructura lógica de un lenguaje de programación y la expresividad de forma libre de un lenguaje natural (como el castellano). </a:t>
            </a:r>
          </a:p>
          <a:p>
            <a:pPr marL="0" indent="0" algn="just">
              <a:buNone/>
            </a:pPr>
            <a:endParaRPr lang="es-PY" sz="2000" dirty="0"/>
          </a:p>
          <a:p>
            <a:pPr marL="0" indent="0" algn="just">
              <a:buNone/>
            </a:pPr>
            <a:r>
              <a:rPr lang="es-PY" sz="2000" dirty="0"/>
              <a:t>Se incrusta el texto de la narración (en castellano) en una sintaxis de programación parecida al idioma. Para mejorar la aplicación del LDP se utilizan herramientas automatizadas.</a:t>
            </a:r>
          </a:p>
        </p:txBody>
      </p:sp>
    </p:spTree>
    <p:extLst>
      <p:ext uri="{BB962C8B-B14F-4D97-AF65-F5344CB8AC3E}">
        <p14:creationId xmlns:p14="http://schemas.microsoft.com/office/powerpoint/2010/main" val="30263224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b="1" dirty="0"/>
              <a:t>DESARROLLO BASADO EN COMPONENTES</a:t>
            </a:r>
            <a:endParaRPr lang="es-PY" dirty="0"/>
          </a:p>
        </p:txBody>
      </p:sp>
      <p:sp>
        <p:nvSpPr>
          <p:cNvPr id="4" name="3 Marcador de contenido"/>
          <p:cNvSpPr txBox="1">
            <a:spLocks/>
          </p:cNvSpPr>
          <p:nvPr/>
        </p:nvSpPr>
        <p:spPr>
          <a:xfrm>
            <a:off x="979983" y="2547408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PY" sz="200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1012233" y="2924944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PY" sz="2000" dirty="0"/>
              <a:t>La </a:t>
            </a:r>
            <a:r>
              <a:rPr lang="es-PY" sz="2000" i="1" dirty="0"/>
              <a:t>ingeniería de software basada en componentes </a:t>
            </a:r>
            <a:r>
              <a:rPr lang="es-PY" sz="2000" dirty="0"/>
              <a:t>(ISBC) es un proceso que pone el énfasis en el diseño y construcción de sistemas basados en computadora que emplean “componentes”</a:t>
            </a:r>
          </a:p>
          <a:p>
            <a:pPr marL="0" indent="0" algn="just">
              <a:buNone/>
            </a:pPr>
            <a:r>
              <a:rPr lang="es-PY" sz="2000" dirty="0"/>
              <a:t>reutilizables de software.</a:t>
            </a:r>
          </a:p>
        </p:txBody>
      </p:sp>
    </p:spTree>
    <p:extLst>
      <p:ext uri="{BB962C8B-B14F-4D97-AF65-F5344CB8AC3E}">
        <p14:creationId xmlns:p14="http://schemas.microsoft.com/office/powerpoint/2010/main" val="767155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83569" y="2132856"/>
            <a:ext cx="7596832" cy="3993307"/>
          </a:xfrm>
        </p:spPr>
        <p:txBody>
          <a:bodyPr>
            <a:normAutofit/>
          </a:bodyPr>
          <a:lstStyle/>
          <a:p>
            <a:pPr algn="just"/>
            <a:r>
              <a:rPr lang="es-PY" dirty="0"/>
              <a:t>Se realizará el Diseño a Nivel de componentes (primera versión) del software elegido por el grupo.</a:t>
            </a:r>
          </a:p>
          <a:p>
            <a:pPr algn="just"/>
            <a:r>
              <a:rPr lang="es-PY" dirty="0"/>
              <a:t>Dentro de cada componente se deben mostrar el diagrama de clases para dicho componente. Llegar al nivel de definición de campo con sus tipos de datos y métodos.</a:t>
            </a:r>
          </a:p>
          <a:p>
            <a:pPr algn="just"/>
            <a:r>
              <a:rPr lang="es-PY" dirty="0"/>
              <a:t>Para tal fin se utilizará el software </a:t>
            </a:r>
            <a:r>
              <a:rPr lang="es-PY" dirty="0" err="1"/>
              <a:t>StarUML</a:t>
            </a:r>
            <a:r>
              <a:rPr lang="es-PY" dirty="0"/>
              <a:t> y se creará el Diagrama de Componentes para por lo menos dos componentes con sus clases pertinentes.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Trabajo Práctico</a:t>
            </a:r>
          </a:p>
        </p:txBody>
      </p:sp>
    </p:spTree>
    <p:extLst>
      <p:ext uri="{BB962C8B-B14F-4D97-AF65-F5344CB8AC3E}">
        <p14:creationId xmlns:p14="http://schemas.microsoft.com/office/powerpoint/2010/main" val="387357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72067" y="2675466"/>
            <a:ext cx="7732381" cy="3489837"/>
          </a:xfrm>
        </p:spPr>
        <p:txBody>
          <a:bodyPr/>
          <a:lstStyle/>
          <a:p>
            <a:pPr algn="just"/>
            <a:r>
              <a:rPr lang="es-PY" dirty="0"/>
              <a:t>Un </a:t>
            </a:r>
            <a:r>
              <a:rPr lang="es-PY" b="1" dirty="0"/>
              <a:t>componente de software</a:t>
            </a:r>
            <a:r>
              <a:rPr lang="es-PY" dirty="0"/>
              <a:t> es una unidad modular de un programa de </a:t>
            </a:r>
            <a:r>
              <a:rPr lang="es-PY" i="1" dirty="0"/>
              <a:t>software</a:t>
            </a:r>
            <a:r>
              <a:rPr lang="es-PY" dirty="0"/>
              <a:t> con interfaces y dependencias bien definidas que permiten ofertar o solicitar un conjunto de servicios o funciones.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/>
              <a:t>Componente - Concepto</a:t>
            </a:r>
          </a:p>
        </p:txBody>
      </p:sp>
    </p:spTree>
    <p:extLst>
      <p:ext uri="{BB962C8B-B14F-4D97-AF65-F5344CB8AC3E}">
        <p14:creationId xmlns:p14="http://schemas.microsoft.com/office/powerpoint/2010/main" val="39485780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E3342D6-6A78-4607-8773-4D7BCABB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Y" dirty="0"/>
              <a:t>Trabajo práctico valiendo 1 Punto de los 5 equivalentes al total de trabajo práctico.</a:t>
            </a:r>
          </a:p>
          <a:p>
            <a:pPr algn="just"/>
            <a:r>
              <a:rPr lang="es-PY" dirty="0"/>
              <a:t>Entrega mediante la plataforma hasta el día Viernes 19 de agosto a las 23:00.</a:t>
            </a:r>
          </a:p>
          <a:p>
            <a:pPr algn="just"/>
            <a:r>
              <a:rPr lang="es-PY" dirty="0"/>
              <a:t>Cada alumno debe subir un archivo PDF conteniendo el diagrama así como la explicación textual del mismo.</a:t>
            </a:r>
          </a:p>
          <a:p>
            <a:endParaRPr lang="es-MX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8B34B53-995A-4DA1-8AB0-DBA29471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Trabajo Práctico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234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Componente - Concepto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3921299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La </a:t>
            </a:r>
            <a:r>
              <a:rPr lang="es-ES" i="1" dirty="0"/>
              <a:t>Especificación OMG del Lenguaje de Modelado Unificado </a:t>
            </a:r>
            <a:r>
              <a:rPr lang="es-ES" dirty="0"/>
              <a:t>define un componente como “una parte modular, desplegable y sustituible de un sistema, que incluye la implantación y expone un conjunto de interfaces”.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80662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83568" y="2420888"/>
            <a:ext cx="7776863" cy="3705275"/>
          </a:xfrm>
        </p:spPr>
        <p:txBody>
          <a:bodyPr/>
          <a:lstStyle/>
          <a:p>
            <a:r>
              <a:rPr lang="es-PY" dirty="0"/>
              <a:t>Un componente de software debe poseer las siguientes características: </a:t>
            </a:r>
          </a:p>
          <a:p>
            <a:pPr lvl="1"/>
            <a:r>
              <a:rPr lang="es-PY" dirty="0"/>
              <a:t>Ser reutilizable.</a:t>
            </a:r>
          </a:p>
          <a:p>
            <a:pPr lvl="1"/>
            <a:r>
              <a:rPr lang="es-PY" dirty="0"/>
              <a:t>Ser intercambiable.</a:t>
            </a:r>
          </a:p>
          <a:p>
            <a:pPr lvl="1"/>
            <a:r>
              <a:rPr lang="es-PY" dirty="0"/>
              <a:t>Poseer interfaces definidas.</a:t>
            </a:r>
          </a:p>
          <a:p>
            <a:pPr lvl="1"/>
            <a:r>
              <a:rPr lang="es-PY" dirty="0"/>
              <a:t>Ser cohesivos.</a:t>
            </a:r>
          </a:p>
          <a:p>
            <a:endParaRPr lang="es-PY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dirty="0"/>
              <a:t>Características de un componente de software</a:t>
            </a:r>
          </a:p>
        </p:txBody>
      </p:sp>
    </p:spTree>
    <p:extLst>
      <p:ext uri="{BB962C8B-B14F-4D97-AF65-F5344CB8AC3E}">
        <p14:creationId xmlns:p14="http://schemas.microsoft.com/office/powerpoint/2010/main" val="292458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dirty="0"/>
              <a:t>CORBA (</a:t>
            </a:r>
            <a:r>
              <a:rPr lang="es-PY" i="1" dirty="0" err="1"/>
              <a:t>Common</a:t>
            </a:r>
            <a:r>
              <a:rPr lang="es-PY" i="1" dirty="0"/>
              <a:t> Object </a:t>
            </a:r>
            <a:r>
              <a:rPr lang="es-PY" i="1" dirty="0" err="1"/>
              <a:t>Request</a:t>
            </a:r>
            <a:r>
              <a:rPr lang="es-PY" i="1" dirty="0"/>
              <a:t> </a:t>
            </a:r>
            <a:r>
              <a:rPr lang="es-PY" i="1" dirty="0" err="1"/>
              <a:t>Broker</a:t>
            </a:r>
            <a:r>
              <a:rPr lang="es-PY" i="1" dirty="0"/>
              <a:t> </a:t>
            </a:r>
            <a:r>
              <a:rPr lang="es-PY" i="1" dirty="0" err="1"/>
              <a:t>Architecture</a:t>
            </a:r>
            <a:r>
              <a:rPr lang="es-PY" dirty="0"/>
              <a:t>) del </a:t>
            </a:r>
            <a:r>
              <a:rPr lang="es-PY" i="1" dirty="0"/>
              <a:t>Object Management </a:t>
            </a:r>
            <a:r>
              <a:rPr lang="es-PY" i="1" dirty="0" err="1"/>
              <a:t>Group</a:t>
            </a:r>
            <a:r>
              <a:rPr lang="es-PY" dirty="0"/>
              <a:t> (OMG).</a:t>
            </a:r>
          </a:p>
          <a:p>
            <a:r>
              <a:rPr lang="es-PY" dirty="0"/>
              <a:t>JavaBean, Servlets y Enterprise JavaBeans de Oracle.</a:t>
            </a:r>
          </a:p>
          <a:p>
            <a:r>
              <a:rPr lang="es-PY" dirty="0"/>
              <a:t>OSGi (</a:t>
            </a:r>
            <a:r>
              <a:rPr lang="es-PY" i="1" dirty="0"/>
              <a:t>Open </a:t>
            </a:r>
            <a:r>
              <a:rPr lang="es-PY" i="1" dirty="0" err="1"/>
              <a:t>Services</a:t>
            </a:r>
            <a:r>
              <a:rPr lang="es-PY" i="1" dirty="0"/>
              <a:t> Gateway </a:t>
            </a:r>
            <a:r>
              <a:rPr lang="es-PY" i="1" dirty="0" err="1"/>
              <a:t>Initiative</a:t>
            </a:r>
            <a:r>
              <a:rPr lang="es-PY" dirty="0"/>
              <a:t>) de </a:t>
            </a:r>
            <a:r>
              <a:rPr lang="es-PY" i="1" dirty="0"/>
              <a:t>OSGi Alliance</a:t>
            </a:r>
            <a:r>
              <a:rPr lang="es-PY" dirty="0"/>
              <a:t>.</a:t>
            </a:r>
          </a:p>
          <a:p>
            <a:r>
              <a:rPr lang="es-PY" i="1" dirty="0" err="1"/>
              <a:t>Component</a:t>
            </a:r>
            <a:r>
              <a:rPr lang="es-PY" i="1" dirty="0"/>
              <a:t> Object </a:t>
            </a:r>
            <a:r>
              <a:rPr lang="es-PY" i="1" dirty="0" err="1"/>
              <a:t>Model</a:t>
            </a:r>
            <a:r>
              <a:rPr lang="es-PY" dirty="0"/>
              <a:t> (COM), COM+ y </a:t>
            </a:r>
            <a:r>
              <a:rPr lang="es-PY" i="1" dirty="0"/>
              <a:t>Distributed </a:t>
            </a:r>
            <a:r>
              <a:rPr lang="es-PY" i="1" dirty="0" err="1"/>
              <a:t>Component</a:t>
            </a:r>
            <a:r>
              <a:rPr lang="es-PY" i="1" dirty="0"/>
              <a:t> Object </a:t>
            </a:r>
            <a:r>
              <a:rPr lang="es-PY" i="1" dirty="0" err="1"/>
              <a:t>Model</a:t>
            </a:r>
            <a:r>
              <a:rPr lang="es-PY" dirty="0"/>
              <a:t> (DCOM) de Microsoft.</a:t>
            </a:r>
          </a:p>
          <a:p>
            <a:endParaRPr lang="es-PY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Estándares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3950889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dirty="0"/>
              <a:t>Los componentes de software son útiles en: </a:t>
            </a:r>
          </a:p>
          <a:p>
            <a:pPr lvl="1"/>
            <a:r>
              <a:rPr lang="es-PY" dirty="0"/>
              <a:t>Programación Orientada a Componentes (POC)</a:t>
            </a:r>
          </a:p>
          <a:p>
            <a:pPr lvl="1"/>
            <a:r>
              <a:rPr lang="es-PY" dirty="0"/>
              <a:t>Programación Orientada a Objetos (POO)</a:t>
            </a:r>
          </a:p>
          <a:p>
            <a:pPr lvl="1"/>
            <a:r>
              <a:rPr lang="es-PY" dirty="0"/>
              <a:t>Arquitectura Orientada a Servicios (SOA)​</a:t>
            </a:r>
          </a:p>
          <a:p>
            <a:pPr lvl="1"/>
            <a:r>
              <a:rPr lang="es-PY" dirty="0"/>
              <a:t>Microservicios con contenedores (Dockers)</a:t>
            </a:r>
          </a:p>
          <a:p>
            <a:endParaRPr lang="es-PY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dirty="0"/>
              <a:t>Paradigmas que utilizan componentes</a:t>
            </a:r>
          </a:p>
        </p:txBody>
      </p:sp>
    </p:spTree>
    <p:extLst>
      <p:ext uri="{BB962C8B-B14F-4D97-AF65-F5344CB8AC3E}">
        <p14:creationId xmlns:p14="http://schemas.microsoft.com/office/powerpoint/2010/main" val="786305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6208</TotalTime>
  <Words>3121</Words>
  <Application>Microsoft Office PowerPoint</Application>
  <PresentationFormat>Presentación en pantalla (4:3)</PresentationFormat>
  <Paragraphs>245</Paragraphs>
  <Slides>50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5" baseType="lpstr">
      <vt:lpstr>Arial Unicode MS</vt:lpstr>
      <vt:lpstr>Arial</vt:lpstr>
      <vt:lpstr>Candara</vt:lpstr>
      <vt:lpstr>Symbol</vt:lpstr>
      <vt:lpstr>Forma de onda</vt:lpstr>
      <vt:lpstr>Unidad III – Diseño de Nivel de Componentes </vt:lpstr>
      <vt:lpstr>Introducción</vt:lpstr>
      <vt:lpstr>Introducción</vt:lpstr>
      <vt:lpstr>Introducción</vt:lpstr>
      <vt:lpstr>Componente - Concepto</vt:lpstr>
      <vt:lpstr>Componente - Concepto</vt:lpstr>
      <vt:lpstr>Características de un componente de software</vt:lpstr>
      <vt:lpstr>Estándares de componentes</vt:lpstr>
      <vt:lpstr>Paradigmas que utilizan componentes</vt:lpstr>
      <vt:lpstr>Beneficios de una arquitectura basada en componentes</vt:lpstr>
      <vt:lpstr>Beneficios de una arquitectura basada en componentes</vt:lpstr>
      <vt:lpstr>Ejemplos de Componentes</vt:lpstr>
      <vt:lpstr>Ejemplos de Componentes</vt:lpstr>
      <vt:lpstr>Módulo</vt:lpstr>
      <vt:lpstr>Una visión orientada a objetos</vt:lpstr>
      <vt:lpstr>Una visión orientada a objetos - Ejemplo</vt:lpstr>
      <vt:lpstr>Laboratorio N°1</vt:lpstr>
      <vt:lpstr>Laboratorio N°1 – 60 minutos</vt:lpstr>
      <vt:lpstr>La visión tradicional</vt:lpstr>
      <vt:lpstr>La visión tradicional</vt:lpstr>
      <vt:lpstr>La visión tradicional - Ejemplo</vt:lpstr>
      <vt:lpstr>Visión relacionada con el proceso</vt:lpstr>
      <vt:lpstr>Visión relacionada con el proceso</vt:lpstr>
      <vt:lpstr>Diseño de componentes basado en clases</vt:lpstr>
      <vt:lpstr>Diseño de componentes basado en clases Principios básicos del diseño</vt:lpstr>
      <vt:lpstr>Principio Abierto-Cerrado (PAC)</vt:lpstr>
      <vt:lpstr>Principio Abierto-Cerrado (PAC)</vt:lpstr>
      <vt:lpstr>Presentación de PowerPoint</vt:lpstr>
      <vt:lpstr>Principios SOLID</vt:lpstr>
      <vt:lpstr>Principio de sustitución de Liskov (PSL)</vt:lpstr>
      <vt:lpstr>Principio de sustitución de Liskov (PSL)</vt:lpstr>
      <vt:lpstr>package com.arquitecturajava;  public class Persona {     private String dni;     private String nombre;     private String apellidos;     private String tarjeta;                 public String getDni() {         return dni;     }     public void setDni(String dni) {         this.dni = dni;     }     public String getNombre() {         return nombre;     }     public void setNombre(String nombre) {         this.nombre = nombre;     }     </vt:lpstr>
      <vt:lpstr>Principio de sustitución de Liskov (PSL)</vt:lpstr>
      <vt:lpstr>Principio de sustitución de Liskov (PSL)</vt:lpstr>
      <vt:lpstr>Principio de sustitución de Liskov (PSL)</vt:lpstr>
      <vt:lpstr>Principio de sustitución de Liskov (PSL)</vt:lpstr>
      <vt:lpstr>Principio de sustitución de Liskov (PSL)</vt:lpstr>
      <vt:lpstr>Laboratorio 2 – 30 minutos</vt:lpstr>
      <vt:lpstr>Lineamientos de diseño en el nivel de componentes</vt:lpstr>
      <vt:lpstr>Lineamientos de diseño en el nivel de componentes</vt:lpstr>
      <vt:lpstr>Cohesión</vt:lpstr>
      <vt:lpstr>Acoplamiento</vt:lpstr>
      <vt:lpstr>Acoplamiento</vt:lpstr>
      <vt:lpstr>Laboratorio 3 – 25 minutos</vt:lpstr>
      <vt:lpstr>Diseño en el  nivel de  componentes para Webapps</vt:lpstr>
      <vt:lpstr>Notación gráfica de diseño</vt:lpstr>
      <vt:lpstr>Lenguaje de diseño del programa</vt:lpstr>
      <vt:lpstr>DESARROLLO BASADO EN COMPONENTES</vt:lpstr>
      <vt:lpstr>Trabajo Práctico</vt:lpstr>
      <vt:lpstr>Trabajo Práctico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Nacional del Este Facultad Politécnica </dc:title>
  <dc:creator>Rojas Coppari, Jose Eduardo</dc:creator>
  <cp:lastModifiedBy>ROJAS COPPARI JOSE EDUARDO</cp:lastModifiedBy>
  <cp:revision>153</cp:revision>
  <dcterms:created xsi:type="dcterms:W3CDTF">2018-01-23T12:37:42Z</dcterms:created>
  <dcterms:modified xsi:type="dcterms:W3CDTF">2022-08-12T19:01:53Z</dcterms:modified>
</cp:coreProperties>
</file>