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361" r:id="rId4"/>
    <p:sldId id="335" r:id="rId5"/>
    <p:sldId id="362" r:id="rId6"/>
    <p:sldId id="336" r:id="rId7"/>
    <p:sldId id="271" r:id="rId8"/>
    <p:sldId id="370" r:id="rId9"/>
    <p:sldId id="371" r:id="rId10"/>
    <p:sldId id="328" r:id="rId11"/>
    <p:sldId id="363" r:id="rId12"/>
    <p:sldId id="364" r:id="rId13"/>
    <p:sldId id="329" r:id="rId14"/>
    <p:sldId id="365" r:id="rId15"/>
    <p:sldId id="366" r:id="rId16"/>
    <p:sldId id="372" r:id="rId17"/>
    <p:sldId id="373" r:id="rId18"/>
    <p:sldId id="331" r:id="rId19"/>
    <p:sldId id="367" r:id="rId20"/>
    <p:sldId id="337" r:id="rId21"/>
    <p:sldId id="368" r:id="rId22"/>
    <p:sldId id="338" r:id="rId23"/>
    <p:sldId id="369" r:id="rId24"/>
    <p:sldId id="332" r:id="rId25"/>
    <p:sldId id="339" r:id="rId26"/>
    <p:sldId id="340" r:id="rId27"/>
    <p:sldId id="341" r:id="rId28"/>
    <p:sldId id="276" r:id="rId29"/>
    <p:sldId id="357" r:id="rId30"/>
    <p:sldId id="374" r:id="rId31"/>
    <p:sldId id="375" r:id="rId32"/>
    <p:sldId id="348" r:id="rId33"/>
    <p:sldId id="349" r:id="rId34"/>
    <p:sldId id="352" r:id="rId35"/>
    <p:sldId id="351" r:id="rId36"/>
    <p:sldId id="353" r:id="rId37"/>
    <p:sldId id="354" r:id="rId38"/>
    <p:sldId id="355" r:id="rId39"/>
    <p:sldId id="356" r:id="rId40"/>
    <p:sldId id="358" r:id="rId41"/>
    <p:sldId id="359" r:id="rId42"/>
    <p:sldId id="360" r:id="rId43"/>
    <p:sldId id="377" r:id="rId44"/>
    <p:sldId id="378" r:id="rId45"/>
    <p:sldId id="379" r:id="rId46"/>
    <p:sldId id="376" r:id="rId47"/>
    <p:sldId id="350" r:id="rId48"/>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978"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21/07/2022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7A847CFC-816F-41D0-AAC0-9BF4FEBC753E}" type="datetimeFigureOut">
              <a:rPr lang="es-ES" smtClean="0"/>
              <a:t>21/07/2022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21/07/2022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dirty="0"/>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7A847CFC-816F-41D0-AAC0-9BF4FEBC753E}" type="datetimeFigureOut">
              <a:rPr lang="es-ES" smtClean="0"/>
              <a:t>21/07/2022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dirty="0"/>
          </a:p>
        </p:txBody>
      </p:sp>
      <p:sp>
        <p:nvSpPr>
          <p:cNvPr id="7" name="Title 6"/>
          <p:cNvSpPr>
            <a:spLocks noGrp="1"/>
          </p:cNvSpPr>
          <p:nvPr>
            <p:ph type="title"/>
          </p:nvPr>
        </p:nvSpPr>
        <p:spPr/>
        <p:txBody>
          <a:bodyPr/>
          <a:lstStyle/>
          <a:p>
            <a:r>
              <a:rPr lang="es-ES"/>
              <a:t>Haga clic para modificar el estilo de título del patrón</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t>21/07/2022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5" name="Date Placeholder 4"/>
          <p:cNvSpPr>
            <a:spLocks noGrp="1"/>
          </p:cNvSpPr>
          <p:nvPr>
            <p:ph type="dt" sz="half" idx="10"/>
          </p:nvPr>
        </p:nvSpPr>
        <p:spPr/>
        <p:txBody>
          <a:bodyPr/>
          <a:lstStyle/>
          <a:p>
            <a:fld id="{7A847CFC-816F-41D0-AAC0-9BF4FEBC753E}" type="datetimeFigureOut">
              <a:rPr lang="es-ES" smtClean="0"/>
              <a:t>21/07/2022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dirty="0"/>
          </a:p>
        </p:txBody>
      </p:sp>
      <p:sp>
        <p:nvSpPr>
          <p:cNvPr id="9" name="Content Placeholder 8"/>
          <p:cNvSpPr>
            <a:spLocks noGrp="1"/>
          </p:cNvSpPr>
          <p:nvPr>
            <p:ph sz="quarter" idx="13"/>
          </p:nvPr>
        </p:nvSpPr>
        <p:spPr>
          <a:xfrm>
            <a:off x="676655" y="2679192"/>
            <a:ext cx="3822192" cy="34472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A847CFC-816F-41D0-AAC0-9BF4FEBC753E}" type="datetimeFigureOut">
              <a:rPr lang="es-ES" smtClean="0"/>
              <a:t>21/07/2022</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132FADFE-3B8F-471C-ABF0-DBC7717ECBBC}" type="slidenum">
              <a:rPr lang="es-ES" smtClean="0"/>
              <a:t>‹Nº›</a:t>
            </a:fld>
            <a:endParaRPr lang="es-E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7A847CFC-816F-41D0-AAC0-9BF4FEBC753E}" type="datetimeFigureOut">
              <a:rPr lang="es-ES" smtClean="0"/>
              <a:t>21/07/2022</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132FADFE-3B8F-471C-ABF0-DBC7717ECBBC}" type="slidenum">
              <a:rPr lang="es-ES" smtClean="0"/>
              <a:t>‹Nº›</a:t>
            </a:fld>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Date Placeholder 1"/>
          <p:cNvSpPr>
            <a:spLocks noGrp="1"/>
          </p:cNvSpPr>
          <p:nvPr>
            <p:ph type="dt" sz="half" idx="10"/>
          </p:nvPr>
        </p:nvSpPr>
        <p:spPr/>
        <p:txBody>
          <a:bodyPr/>
          <a:lstStyle/>
          <a:p>
            <a:fld id="{7A847CFC-816F-41D0-AAC0-9BF4FEBC753E}" type="datetimeFigureOut">
              <a:rPr lang="es-ES" smtClean="0"/>
              <a:t>21/07/2022</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132FADFE-3B8F-471C-ABF0-DBC7717ECBBC}" type="slidenum">
              <a:rPr lang="es-ES" smtClean="0"/>
              <a:t>‹Nº›</a:t>
            </a:fld>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7A847CFC-816F-41D0-AAC0-9BF4FEBC753E}" type="datetimeFigureOut">
              <a:rPr lang="es-ES" smtClean="0"/>
              <a:t>21/07/2022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dirty="0"/>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t>21/07/2022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dirty="0"/>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7A847CFC-816F-41D0-AAC0-9BF4FEBC753E}" type="datetimeFigureOut">
              <a:rPr lang="es-ES" smtClean="0"/>
              <a:t>21/07/2022</a:t>
            </a:fld>
            <a:endParaRPr lang="es-ES" dirty="0"/>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s-E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132FADFE-3B8F-471C-ABF0-DBC7717ECBBC}" type="slidenum">
              <a:rPr lang="es-ES" smtClean="0"/>
              <a:t>‹Nº›</a:t>
            </a:fld>
            <a:endParaRPr lang="es-ES" dirty="0"/>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en.wikipedia.org/wiki/Ruby_on_Rails"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1700809"/>
            <a:ext cx="7772400" cy="1872207"/>
          </a:xfrm>
        </p:spPr>
        <p:txBody>
          <a:bodyPr>
            <a:normAutofit/>
          </a:bodyPr>
          <a:lstStyle/>
          <a:p>
            <a:r>
              <a:rPr lang="es-PY" sz="4000" dirty="0"/>
              <a:t>Unidad II – Diseño de Arquitectura</a:t>
            </a:r>
            <a:br>
              <a:rPr lang="es-PY" dirty="0"/>
            </a:br>
            <a:endParaRPr lang="es-PY" dirty="0"/>
          </a:p>
        </p:txBody>
      </p:sp>
      <p:sp>
        <p:nvSpPr>
          <p:cNvPr id="3" name="2 Subtítulo"/>
          <p:cNvSpPr>
            <a:spLocks noGrp="1"/>
          </p:cNvSpPr>
          <p:nvPr>
            <p:ph type="subTitle" idx="1"/>
          </p:nvPr>
        </p:nvSpPr>
        <p:spPr>
          <a:xfrm>
            <a:off x="1371600" y="3886200"/>
            <a:ext cx="7232848" cy="1752600"/>
          </a:xfrm>
        </p:spPr>
        <p:txBody>
          <a:bodyPr>
            <a:normAutofit/>
          </a:bodyPr>
          <a:lstStyle/>
          <a:p>
            <a:pPr algn="l"/>
            <a:r>
              <a:rPr lang="es-PY" dirty="0"/>
              <a:t>Carrera		: Ingeniería de Sistemas</a:t>
            </a:r>
          </a:p>
          <a:p>
            <a:pPr algn="l"/>
            <a:r>
              <a:rPr lang="es-PY" dirty="0"/>
              <a:t>Asignatura	: Ingeniería de Software II</a:t>
            </a:r>
          </a:p>
          <a:p>
            <a:pPr algn="l"/>
            <a:r>
              <a:rPr lang="es-PY" dirty="0"/>
              <a:t>Profesor	: José Eduardo Rojas </a:t>
            </a:r>
            <a:r>
              <a:rPr lang="es-PY" dirty="0" err="1"/>
              <a:t>Coppari</a:t>
            </a:r>
            <a:endParaRPr lang="es-PY" dirty="0"/>
          </a:p>
        </p:txBody>
      </p:sp>
      <p:pic>
        <p:nvPicPr>
          <p:cNvPr id="7" name="6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9872" y="332656"/>
            <a:ext cx="2088232" cy="1396811"/>
          </a:xfrm>
          <a:prstGeom prst="rect">
            <a:avLst/>
          </a:prstGeom>
        </p:spPr>
      </p:pic>
    </p:spTree>
    <p:extLst>
      <p:ext uri="{BB962C8B-B14F-4D97-AF65-F5344CB8AC3E}">
        <p14:creationId xmlns:p14="http://schemas.microsoft.com/office/powerpoint/2010/main" val="535229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72067" y="1916832"/>
            <a:ext cx="7408333" cy="4209331"/>
          </a:xfrm>
        </p:spPr>
        <p:txBody>
          <a:bodyPr>
            <a:normAutofit/>
          </a:bodyPr>
          <a:lstStyle/>
          <a:p>
            <a:pPr algn="just"/>
            <a:r>
              <a:rPr lang="es-PY" dirty="0"/>
              <a:t>En el contexto del diseño de la arquitectura, un componente del software puede ser algo tan simple como un módulo de programa o una clase orientada a objeto.</a:t>
            </a:r>
          </a:p>
          <a:p>
            <a:pPr algn="just"/>
            <a:endParaRPr lang="es-PY" dirty="0"/>
          </a:p>
          <a:p>
            <a:pPr algn="just"/>
            <a:r>
              <a:rPr lang="es-PY" dirty="0"/>
              <a:t>Pero también puede ampliarse para que incluya bases de datos y “middleware” que permitan  la configuración de una red de clientes y servidores. </a:t>
            </a:r>
          </a:p>
        </p:txBody>
      </p:sp>
      <p:sp>
        <p:nvSpPr>
          <p:cNvPr id="3" name="2 Título"/>
          <p:cNvSpPr>
            <a:spLocks noGrp="1"/>
          </p:cNvSpPr>
          <p:nvPr>
            <p:ph type="title"/>
          </p:nvPr>
        </p:nvSpPr>
        <p:spPr/>
        <p:txBody>
          <a:bodyPr/>
          <a:lstStyle/>
          <a:p>
            <a:r>
              <a:rPr lang="es-PY" b="1" dirty="0"/>
              <a:t>Arquitectura - Componentes</a:t>
            </a:r>
            <a:endParaRPr lang="es-ES" dirty="0"/>
          </a:p>
        </p:txBody>
      </p:sp>
    </p:spTree>
    <p:extLst>
      <p:ext uri="{BB962C8B-B14F-4D97-AF65-F5344CB8AC3E}">
        <p14:creationId xmlns:p14="http://schemas.microsoft.com/office/powerpoint/2010/main" val="2725619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33F0CC5E-1C89-4768-A501-F66D79C90C5E}"/>
              </a:ext>
            </a:extLst>
          </p:cNvPr>
          <p:cNvSpPr>
            <a:spLocks noGrp="1"/>
          </p:cNvSpPr>
          <p:nvPr>
            <p:ph idx="1"/>
          </p:nvPr>
        </p:nvSpPr>
        <p:spPr>
          <a:xfrm>
            <a:off x="872067" y="2204864"/>
            <a:ext cx="7408333" cy="3921299"/>
          </a:xfrm>
        </p:spPr>
        <p:txBody>
          <a:bodyPr>
            <a:normAutofit/>
          </a:bodyPr>
          <a:lstStyle/>
          <a:p>
            <a:pPr algn="just"/>
            <a:r>
              <a:rPr lang="es-PY" dirty="0"/>
              <a:t>Las propiedades de los componentes son aquellas características necesarias para entender cómo interactúan unos componentes con otros. </a:t>
            </a:r>
          </a:p>
          <a:p>
            <a:pPr algn="just"/>
            <a:endParaRPr lang="es-PY" dirty="0"/>
          </a:p>
          <a:p>
            <a:pPr algn="just"/>
            <a:r>
              <a:rPr lang="es-PY" dirty="0"/>
              <a:t>En el nivel arquitectónico, no se especifican las propiedades internas (por ejemplo, detalles de un algoritmo). </a:t>
            </a:r>
          </a:p>
          <a:p>
            <a:endParaRPr lang="es-MX" dirty="0"/>
          </a:p>
        </p:txBody>
      </p:sp>
      <p:sp>
        <p:nvSpPr>
          <p:cNvPr id="3" name="Título 2">
            <a:extLst>
              <a:ext uri="{FF2B5EF4-FFF2-40B4-BE49-F238E27FC236}">
                <a16:creationId xmlns:a16="http://schemas.microsoft.com/office/drawing/2014/main" id="{8F8547FC-964A-4E9C-AD28-7FD31FEC5F3E}"/>
              </a:ext>
            </a:extLst>
          </p:cNvPr>
          <p:cNvSpPr>
            <a:spLocks noGrp="1"/>
          </p:cNvSpPr>
          <p:nvPr>
            <p:ph type="title"/>
          </p:nvPr>
        </p:nvSpPr>
        <p:spPr/>
        <p:txBody>
          <a:bodyPr/>
          <a:lstStyle/>
          <a:p>
            <a:r>
              <a:rPr lang="es-PY" b="1" dirty="0"/>
              <a:t>Arquitectura - Componentes</a:t>
            </a:r>
            <a:endParaRPr lang="es-MX" dirty="0"/>
          </a:p>
        </p:txBody>
      </p:sp>
    </p:spTree>
    <p:extLst>
      <p:ext uri="{BB962C8B-B14F-4D97-AF65-F5344CB8AC3E}">
        <p14:creationId xmlns:p14="http://schemas.microsoft.com/office/powerpoint/2010/main" val="4213140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2D8E7F02-F418-422B-B96A-349501DDC78D}"/>
              </a:ext>
            </a:extLst>
          </p:cNvPr>
          <p:cNvSpPr>
            <a:spLocks noGrp="1"/>
          </p:cNvSpPr>
          <p:nvPr>
            <p:ph idx="1"/>
          </p:nvPr>
        </p:nvSpPr>
        <p:spPr/>
        <p:txBody>
          <a:bodyPr/>
          <a:lstStyle/>
          <a:p>
            <a:r>
              <a:rPr lang="es-PY" dirty="0"/>
              <a:t>Las relaciones entre los componentes pueden ser tan simples como una invocación de procedimiento de un módulo a otro o tan complejos como un protocolo de acceso a una base de datos.</a:t>
            </a:r>
            <a:endParaRPr lang="es-ES" dirty="0"/>
          </a:p>
          <a:p>
            <a:endParaRPr lang="es-MX" dirty="0"/>
          </a:p>
        </p:txBody>
      </p:sp>
      <p:sp>
        <p:nvSpPr>
          <p:cNvPr id="3" name="Título 2">
            <a:extLst>
              <a:ext uri="{FF2B5EF4-FFF2-40B4-BE49-F238E27FC236}">
                <a16:creationId xmlns:a16="http://schemas.microsoft.com/office/drawing/2014/main" id="{5D76724A-C39D-460C-B9BF-6CC4B9DF1E99}"/>
              </a:ext>
            </a:extLst>
          </p:cNvPr>
          <p:cNvSpPr>
            <a:spLocks noGrp="1"/>
          </p:cNvSpPr>
          <p:nvPr>
            <p:ph type="title"/>
          </p:nvPr>
        </p:nvSpPr>
        <p:spPr/>
        <p:txBody>
          <a:bodyPr/>
          <a:lstStyle/>
          <a:p>
            <a:r>
              <a:rPr lang="es-PY" b="1" dirty="0"/>
              <a:t>Arquitectura - Componentes</a:t>
            </a:r>
            <a:endParaRPr lang="es-MX" dirty="0"/>
          </a:p>
        </p:txBody>
      </p:sp>
    </p:spTree>
    <p:extLst>
      <p:ext uri="{BB962C8B-B14F-4D97-AF65-F5344CB8AC3E}">
        <p14:creationId xmlns:p14="http://schemas.microsoft.com/office/powerpoint/2010/main" val="1537578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72067" y="2204864"/>
            <a:ext cx="7660373" cy="3921299"/>
          </a:xfrm>
        </p:spPr>
        <p:txBody>
          <a:bodyPr>
            <a:normAutofit/>
          </a:bodyPr>
          <a:lstStyle/>
          <a:p>
            <a:pPr algn="just"/>
            <a:r>
              <a:rPr lang="es-PY" dirty="0"/>
              <a:t>Hay una diferencia entre los términos </a:t>
            </a:r>
            <a:r>
              <a:rPr lang="es-PY" i="1" dirty="0"/>
              <a:t>arquitectura </a:t>
            </a:r>
            <a:r>
              <a:rPr lang="es-PY" dirty="0"/>
              <a:t>y </a:t>
            </a:r>
            <a:r>
              <a:rPr lang="es-PY" i="1" dirty="0"/>
              <a:t>diseño</a:t>
            </a:r>
            <a:r>
              <a:rPr lang="es-PY" dirty="0"/>
              <a:t>. </a:t>
            </a:r>
          </a:p>
          <a:p>
            <a:pPr algn="just"/>
            <a:endParaRPr lang="es-PY" dirty="0"/>
          </a:p>
          <a:p>
            <a:pPr algn="just"/>
            <a:r>
              <a:rPr lang="es-PY" dirty="0"/>
              <a:t>Un </a:t>
            </a:r>
            <a:r>
              <a:rPr lang="es-PY" i="1" dirty="0"/>
              <a:t>diseño </a:t>
            </a:r>
            <a:r>
              <a:rPr lang="es-PY" dirty="0"/>
              <a:t>es una instancia de una </a:t>
            </a:r>
            <a:r>
              <a:rPr lang="es-PY" i="1" dirty="0"/>
              <a:t>arquitectura</a:t>
            </a:r>
            <a:r>
              <a:rPr lang="es-PY" dirty="0"/>
              <a:t>, similar a un objeto que es una instancia de una clase. </a:t>
            </a:r>
          </a:p>
          <a:p>
            <a:endParaRPr lang="es-ES" dirty="0"/>
          </a:p>
        </p:txBody>
      </p:sp>
      <p:sp>
        <p:nvSpPr>
          <p:cNvPr id="3" name="2 Título"/>
          <p:cNvSpPr>
            <a:spLocks noGrp="1"/>
          </p:cNvSpPr>
          <p:nvPr>
            <p:ph type="title"/>
          </p:nvPr>
        </p:nvSpPr>
        <p:spPr/>
        <p:txBody>
          <a:bodyPr/>
          <a:lstStyle/>
          <a:p>
            <a:r>
              <a:rPr lang="es-PY" b="1" dirty="0"/>
              <a:t>Arquitectura y Diseño</a:t>
            </a:r>
            <a:endParaRPr lang="es-ES" dirty="0"/>
          </a:p>
        </p:txBody>
      </p:sp>
    </p:spTree>
    <p:extLst>
      <p:ext uri="{BB962C8B-B14F-4D97-AF65-F5344CB8AC3E}">
        <p14:creationId xmlns:p14="http://schemas.microsoft.com/office/powerpoint/2010/main" val="4138204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B1D20EE7-0092-41EB-B2E7-FD250362F01E}"/>
              </a:ext>
            </a:extLst>
          </p:cNvPr>
          <p:cNvSpPr>
            <a:spLocks noGrp="1"/>
          </p:cNvSpPr>
          <p:nvPr>
            <p:ph idx="1"/>
          </p:nvPr>
        </p:nvSpPr>
        <p:spPr>
          <a:xfrm>
            <a:off x="872067" y="2060848"/>
            <a:ext cx="7408333" cy="4065315"/>
          </a:xfrm>
        </p:spPr>
        <p:txBody>
          <a:bodyPr/>
          <a:lstStyle/>
          <a:p>
            <a:pPr algn="just"/>
            <a:r>
              <a:rPr lang="es-PY" dirty="0"/>
              <a:t>Por ejemplo, considere la arquitectura de cliente-servidor. </a:t>
            </a:r>
          </a:p>
          <a:p>
            <a:pPr algn="just"/>
            <a:endParaRPr lang="es-PY" dirty="0"/>
          </a:p>
          <a:p>
            <a:pPr algn="just"/>
            <a:r>
              <a:rPr lang="es-PY" dirty="0"/>
              <a:t>Con esta arquitectura es posible diseñar de muchos modos un sistema de software basado en red, con el uso de una plataforma Java (Java EE) o Microsoft (estructura .NET). </a:t>
            </a:r>
          </a:p>
          <a:p>
            <a:endParaRPr lang="es-MX" dirty="0"/>
          </a:p>
        </p:txBody>
      </p:sp>
      <p:sp>
        <p:nvSpPr>
          <p:cNvPr id="3" name="Título 2">
            <a:extLst>
              <a:ext uri="{FF2B5EF4-FFF2-40B4-BE49-F238E27FC236}">
                <a16:creationId xmlns:a16="http://schemas.microsoft.com/office/drawing/2014/main" id="{FDA5DC89-3E15-4C2D-851B-D55C1939DB5D}"/>
              </a:ext>
            </a:extLst>
          </p:cNvPr>
          <p:cNvSpPr>
            <a:spLocks noGrp="1"/>
          </p:cNvSpPr>
          <p:nvPr>
            <p:ph type="title"/>
          </p:nvPr>
        </p:nvSpPr>
        <p:spPr/>
        <p:txBody>
          <a:bodyPr/>
          <a:lstStyle/>
          <a:p>
            <a:r>
              <a:rPr lang="es-PY" b="1" dirty="0"/>
              <a:t>Arquitectura y Diseño</a:t>
            </a:r>
            <a:endParaRPr lang="es-MX" dirty="0"/>
          </a:p>
        </p:txBody>
      </p:sp>
    </p:spTree>
    <p:extLst>
      <p:ext uri="{BB962C8B-B14F-4D97-AF65-F5344CB8AC3E}">
        <p14:creationId xmlns:p14="http://schemas.microsoft.com/office/powerpoint/2010/main" val="817749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E810ED12-EDFC-4475-95F2-5FFBADE3DE6A}"/>
              </a:ext>
            </a:extLst>
          </p:cNvPr>
          <p:cNvSpPr>
            <a:spLocks noGrp="1"/>
          </p:cNvSpPr>
          <p:nvPr>
            <p:ph idx="1"/>
          </p:nvPr>
        </p:nvSpPr>
        <p:spPr/>
        <p:txBody>
          <a:bodyPr/>
          <a:lstStyle/>
          <a:p>
            <a:pPr algn="just"/>
            <a:r>
              <a:rPr lang="es-PY" dirty="0"/>
              <a:t>Entonces, hay una arquitectura, pero con base en ella pueden crearse muchos diseños. Así, no es válido mezclar “arquitectura” y “diseño”.</a:t>
            </a:r>
          </a:p>
          <a:p>
            <a:endParaRPr lang="es-MX" dirty="0"/>
          </a:p>
        </p:txBody>
      </p:sp>
      <p:sp>
        <p:nvSpPr>
          <p:cNvPr id="3" name="Título 2">
            <a:extLst>
              <a:ext uri="{FF2B5EF4-FFF2-40B4-BE49-F238E27FC236}">
                <a16:creationId xmlns:a16="http://schemas.microsoft.com/office/drawing/2014/main" id="{945F33FC-C8D6-4AB0-9146-F2CAF7036098}"/>
              </a:ext>
            </a:extLst>
          </p:cNvPr>
          <p:cNvSpPr>
            <a:spLocks noGrp="1"/>
          </p:cNvSpPr>
          <p:nvPr>
            <p:ph type="title"/>
          </p:nvPr>
        </p:nvSpPr>
        <p:spPr/>
        <p:txBody>
          <a:bodyPr/>
          <a:lstStyle/>
          <a:p>
            <a:r>
              <a:rPr lang="es-PY" b="1" dirty="0"/>
              <a:t>Arquitectura y Diseño</a:t>
            </a:r>
            <a:endParaRPr lang="es-MX" dirty="0"/>
          </a:p>
        </p:txBody>
      </p:sp>
    </p:spTree>
    <p:extLst>
      <p:ext uri="{BB962C8B-B14F-4D97-AF65-F5344CB8AC3E}">
        <p14:creationId xmlns:p14="http://schemas.microsoft.com/office/powerpoint/2010/main" val="1121242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49F58B94-6C7D-4183-99D6-1968717F10A1}"/>
              </a:ext>
            </a:extLst>
          </p:cNvPr>
          <p:cNvSpPr>
            <a:spLocks noGrp="1"/>
          </p:cNvSpPr>
          <p:nvPr>
            <p:ph idx="1"/>
          </p:nvPr>
        </p:nvSpPr>
        <p:spPr>
          <a:xfrm>
            <a:off x="872067" y="2132856"/>
            <a:ext cx="7588365" cy="4104456"/>
          </a:xfrm>
        </p:spPr>
        <p:txBody>
          <a:bodyPr>
            <a:noAutofit/>
          </a:bodyPr>
          <a:lstStyle/>
          <a:p>
            <a:pPr algn="just"/>
            <a:r>
              <a:rPr lang="es-PY" sz="2000" dirty="0"/>
              <a:t>Definir un diseño preliminar para una arquitectura que atienda el flujo de dato del caso citado.</a:t>
            </a:r>
          </a:p>
          <a:p>
            <a:pPr algn="just"/>
            <a:r>
              <a:rPr lang="es-MX" sz="2000" dirty="0"/>
              <a:t>Se tiene el formulario mostrado en la siguiente diapositiva y al presionar el botón “GUARDAR” se debe crear un registro nuevo de Persona o actualizar los datos caso la persona ya exista. Se debe validar que ninguno de los campos sea vacío. Además que el contenido de cédula sea numérico  y el valor de email un correo válido.</a:t>
            </a:r>
          </a:p>
          <a:p>
            <a:pPr algn="just"/>
            <a:r>
              <a:rPr lang="es-MX" sz="2000" dirty="0"/>
              <a:t>Al presionar el botón “ELIMINAR” se debe eliminar el registro de esa persona caso ya exista.</a:t>
            </a:r>
          </a:p>
          <a:p>
            <a:pPr algn="just"/>
            <a:r>
              <a:rPr lang="es-MX" sz="2000" dirty="0"/>
              <a:t>Al presionar el botón “NUEVO” se debe crear un nuevo registro y permitir cargar los datos.</a:t>
            </a:r>
          </a:p>
          <a:p>
            <a:pPr algn="just"/>
            <a:r>
              <a:rPr lang="es-MX" sz="2000" dirty="0"/>
              <a:t>Al presionar el botón “SALIR” se cierra el formulario.</a:t>
            </a:r>
          </a:p>
        </p:txBody>
      </p:sp>
      <p:sp>
        <p:nvSpPr>
          <p:cNvPr id="3" name="Título 2">
            <a:extLst>
              <a:ext uri="{FF2B5EF4-FFF2-40B4-BE49-F238E27FC236}">
                <a16:creationId xmlns:a16="http://schemas.microsoft.com/office/drawing/2014/main" id="{CFE7C7DE-D0D8-452F-AF49-94E5A67A14D0}"/>
              </a:ext>
            </a:extLst>
          </p:cNvPr>
          <p:cNvSpPr>
            <a:spLocks noGrp="1"/>
          </p:cNvSpPr>
          <p:nvPr>
            <p:ph type="title"/>
          </p:nvPr>
        </p:nvSpPr>
        <p:spPr/>
        <p:txBody>
          <a:bodyPr>
            <a:normAutofit/>
          </a:bodyPr>
          <a:lstStyle/>
          <a:p>
            <a:r>
              <a:rPr lang="es-PY" dirty="0"/>
              <a:t>Ejercicio de Laboratorio (20 min.)</a:t>
            </a:r>
            <a:endParaRPr lang="es-MX" dirty="0"/>
          </a:p>
        </p:txBody>
      </p:sp>
    </p:spTree>
    <p:extLst>
      <p:ext uri="{BB962C8B-B14F-4D97-AF65-F5344CB8AC3E}">
        <p14:creationId xmlns:p14="http://schemas.microsoft.com/office/powerpoint/2010/main" val="2368567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descr="Interfaz de usuario gráfica&#10;&#10;Descripción generada automáticamente">
            <a:extLst>
              <a:ext uri="{FF2B5EF4-FFF2-40B4-BE49-F238E27FC236}">
                <a16:creationId xmlns:a16="http://schemas.microsoft.com/office/drawing/2014/main" id="{20D96C92-25AB-497F-8F9B-3BD3432EA7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8928" y="2674938"/>
            <a:ext cx="3894081" cy="3451225"/>
          </a:xfrm>
        </p:spPr>
      </p:pic>
      <p:sp>
        <p:nvSpPr>
          <p:cNvPr id="3" name="Título 2">
            <a:extLst>
              <a:ext uri="{FF2B5EF4-FFF2-40B4-BE49-F238E27FC236}">
                <a16:creationId xmlns:a16="http://schemas.microsoft.com/office/drawing/2014/main" id="{5FF45CC4-AE3E-465D-9573-B888A700F69B}"/>
              </a:ext>
            </a:extLst>
          </p:cNvPr>
          <p:cNvSpPr>
            <a:spLocks noGrp="1"/>
          </p:cNvSpPr>
          <p:nvPr>
            <p:ph type="title"/>
          </p:nvPr>
        </p:nvSpPr>
        <p:spPr/>
        <p:txBody>
          <a:bodyPr/>
          <a:lstStyle/>
          <a:p>
            <a:r>
              <a:rPr lang="es-PY" dirty="0"/>
              <a:t>Ejercicio de Laboratorio</a:t>
            </a:r>
            <a:endParaRPr lang="es-MX" dirty="0"/>
          </a:p>
        </p:txBody>
      </p:sp>
    </p:spTree>
    <p:extLst>
      <p:ext uri="{BB962C8B-B14F-4D97-AF65-F5344CB8AC3E}">
        <p14:creationId xmlns:p14="http://schemas.microsoft.com/office/powerpoint/2010/main" val="1331641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755577" y="2348880"/>
            <a:ext cx="7920880" cy="3777283"/>
          </a:xfrm>
        </p:spPr>
        <p:txBody>
          <a:bodyPr/>
          <a:lstStyle/>
          <a:p>
            <a:pPr algn="just"/>
            <a:r>
              <a:rPr lang="es-PY" dirty="0"/>
              <a:t>Una analogía. El arquitecto de un gran edificio de oficinas debe trabajar con distintos participantes. </a:t>
            </a:r>
          </a:p>
          <a:p>
            <a:pPr algn="just"/>
            <a:endParaRPr lang="es-PY" dirty="0"/>
          </a:p>
          <a:p>
            <a:pPr algn="just"/>
            <a:r>
              <a:rPr lang="es-PY" dirty="0"/>
              <a:t>La preocupación principal del propietario de la edificación (un participante) es garantizar el placer estético y que brinde suficiente espacio de oficinas e infraestructura para garantizar su rentabilidad.</a:t>
            </a:r>
          </a:p>
          <a:p>
            <a:endParaRPr lang="es-ES" dirty="0"/>
          </a:p>
        </p:txBody>
      </p:sp>
      <p:sp>
        <p:nvSpPr>
          <p:cNvPr id="3" name="2 Título"/>
          <p:cNvSpPr>
            <a:spLocks noGrp="1"/>
          </p:cNvSpPr>
          <p:nvPr>
            <p:ph type="title"/>
          </p:nvPr>
        </p:nvSpPr>
        <p:spPr/>
        <p:txBody>
          <a:bodyPr/>
          <a:lstStyle/>
          <a:p>
            <a:r>
              <a:rPr lang="es-PY" b="1" dirty="0"/>
              <a:t>Descripciones arquitectónicas</a:t>
            </a:r>
            <a:endParaRPr lang="es-ES" dirty="0"/>
          </a:p>
        </p:txBody>
      </p:sp>
    </p:spTree>
    <p:extLst>
      <p:ext uri="{BB962C8B-B14F-4D97-AF65-F5344CB8AC3E}">
        <p14:creationId xmlns:p14="http://schemas.microsoft.com/office/powerpoint/2010/main" val="1474971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26DEBC6C-F7CC-4958-AB6E-5C6700A2030C}"/>
              </a:ext>
            </a:extLst>
          </p:cNvPr>
          <p:cNvSpPr>
            <a:spLocks noGrp="1"/>
          </p:cNvSpPr>
          <p:nvPr>
            <p:ph idx="1"/>
          </p:nvPr>
        </p:nvSpPr>
        <p:spPr/>
        <p:txBody>
          <a:bodyPr/>
          <a:lstStyle/>
          <a:p>
            <a:pPr algn="just"/>
            <a:r>
              <a:rPr lang="es-PY" dirty="0"/>
              <a:t>Por tanto, el arquitecto debe desarrollar una descripción con el empleo de perspectivas del edificio que se apeguen a las preocupaciones del dueño.</a:t>
            </a:r>
          </a:p>
          <a:p>
            <a:endParaRPr lang="es-MX" dirty="0"/>
          </a:p>
        </p:txBody>
      </p:sp>
      <p:sp>
        <p:nvSpPr>
          <p:cNvPr id="3" name="Título 2">
            <a:extLst>
              <a:ext uri="{FF2B5EF4-FFF2-40B4-BE49-F238E27FC236}">
                <a16:creationId xmlns:a16="http://schemas.microsoft.com/office/drawing/2014/main" id="{D70F285E-AAB1-41CE-AD4F-64845EE21A4E}"/>
              </a:ext>
            </a:extLst>
          </p:cNvPr>
          <p:cNvSpPr>
            <a:spLocks noGrp="1"/>
          </p:cNvSpPr>
          <p:nvPr>
            <p:ph type="title"/>
          </p:nvPr>
        </p:nvSpPr>
        <p:spPr/>
        <p:txBody>
          <a:bodyPr/>
          <a:lstStyle/>
          <a:p>
            <a:r>
              <a:rPr lang="es-PY" b="1" dirty="0"/>
              <a:t>Descripciones arquitectónicas</a:t>
            </a:r>
            <a:endParaRPr lang="es-MX" dirty="0"/>
          </a:p>
        </p:txBody>
      </p:sp>
    </p:spTree>
    <p:extLst>
      <p:ext uri="{BB962C8B-B14F-4D97-AF65-F5344CB8AC3E}">
        <p14:creationId xmlns:p14="http://schemas.microsoft.com/office/powerpoint/2010/main" val="1651283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72067" y="2132856"/>
            <a:ext cx="7408333" cy="3993307"/>
          </a:xfrm>
        </p:spPr>
        <p:txBody>
          <a:bodyPr>
            <a:normAutofit/>
          </a:bodyPr>
          <a:lstStyle/>
          <a:p>
            <a:pPr algn="just"/>
            <a:r>
              <a:rPr lang="es-PY" dirty="0"/>
              <a:t>Se ha descrito al diseño como un proceso de etapas múltiples en el que, a partir de los requerimientos de información, se sintetizan las representaciones de los datos y la estructura del programa, las características de la interfaz y los detalles del procedimiento.</a:t>
            </a:r>
          </a:p>
          <a:p>
            <a:pPr marL="0" indent="0" algn="just">
              <a:buNone/>
            </a:pPr>
            <a:endParaRPr lang="es-PY" dirty="0"/>
          </a:p>
        </p:txBody>
      </p:sp>
      <p:sp>
        <p:nvSpPr>
          <p:cNvPr id="3" name="2 Título"/>
          <p:cNvSpPr>
            <a:spLocks noGrp="1"/>
          </p:cNvSpPr>
          <p:nvPr>
            <p:ph type="title"/>
          </p:nvPr>
        </p:nvSpPr>
        <p:spPr/>
        <p:txBody>
          <a:bodyPr/>
          <a:lstStyle/>
          <a:p>
            <a:r>
              <a:rPr lang="es-PY" dirty="0"/>
              <a:t>Introducción</a:t>
            </a:r>
          </a:p>
        </p:txBody>
      </p:sp>
    </p:spTree>
    <p:extLst>
      <p:ext uri="{BB962C8B-B14F-4D97-AF65-F5344CB8AC3E}">
        <p14:creationId xmlns:p14="http://schemas.microsoft.com/office/powerpoint/2010/main" val="125545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72067" y="2204864"/>
            <a:ext cx="7804389" cy="3921299"/>
          </a:xfrm>
        </p:spPr>
        <p:txBody>
          <a:bodyPr>
            <a:normAutofit/>
          </a:bodyPr>
          <a:lstStyle/>
          <a:p>
            <a:pPr algn="just"/>
            <a:r>
              <a:rPr lang="es-PY" dirty="0"/>
              <a:t>Pero el espacio de oficinas tiene muchos otros participantes, incluido el fabricante de acero estructural que proveerá dicho material para la estructura del edificio. </a:t>
            </a:r>
          </a:p>
          <a:p>
            <a:pPr algn="just"/>
            <a:r>
              <a:rPr lang="es-PY" dirty="0"/>
              <a:t>Necesita información arquitectónica detallada sobre el acero que soportará al edificio, sus dimensiones, conectividad, materiales y muchos otros detalles. </a:t>
            </a:r>
          </a:p>
          <a:p>
            <a:endParaRPr lang="es-ES" dirty="0"/>
          </a:p>
        </p:txBody>
      </p:sp>
      <p:sp>
        <p:nvSpPr>
          <p:cNvPr id="3" name="2 Título"/>
          <p:cNvSpPr>
            <a:spLocks noGrp="1"/>
          </p:cNvSpPr>
          <p:nvPr>
            <p:ph type="title"/>
          </p:nvPr>
        </p:nvSpPr>
        <p:spPr/>
        <p:txBody>
          <a:bodyPr/>
          <a:lstStyle/>
          <a:p>
            <a:r>
              <a:rPr lang="es-PY" b="1" dirty="0"/>
              <a:t>Descripciones arquitectónicas</a:t>
            </a:r>
            <a:endParaRPr lang="es-ES" dirty="0"/>
          </a:p>
        </p:txBody>
      </p:sp>
    </p:spTree>
    <p:extLst>
      <p:ext uri="{BB962C8B-B14F-4D97-AF65-F5344CB8AC3E}">
        <p14:creationId xmlns:p14="http://schemas.microsoft.com/office/powerpoint/2010/main" val="1992566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908C85A3-D610-408E-A474-48EA854BC2F6}"/>
              </a:ext>
            </a:extLst>
          </p:cNvPr>
          <p:cNvSpPr>
            <a:spLocks noGrp="1"/>
          </p:cNvSpPr>
          <p:nvPr>
            <p:ph idx="1"/>
          </p:nvPr>
        </p:nvSpPr>
        <p:spPr>
          <a:xfrm>
            <a:off x="872067" y="2348880"/>
            <a:ext cx="7408333" cy="3777283"/>
          </a:xfrm>
        </p:spPr>
        <p:txBody>
          <a:bodyPr/>
          <a:lstStyle/>
          <a:p>
            <a:pPr algn="just"/>
            <a:r>
              <a:rPr lang="es-PY" dirty="0"/>
              <a:t>A estas preocupaciones se abocan diferentes productos del trabajo que representan distintos puntos de vista de la arquitectura.</a:t>
            </a:r>
          </a:p>
          <a:p>
            <a:pPr algn="just"/>
            <a:endParaRPr lang="es-PY" dirty="0"/>
          </a:p>
          <a:p>
            <a:pPr algn="just"/>
            <a:r>
              <a:rPr lang="es-PY" dirty="0"/>
              <a:t>Los planos especializados (otro punto de vista) de la estructura de acero de la edificación se centran sólo en una de las muchas preocupaciones del fabricante.</a:t>
            </a:r>
          </a:p>
          <a:p>
            <a:endParaRPr lang="es-MX" dirty="0"/>
          </a:p>
        </p:txBody>
      </p:sp>
      <p:sp>
        <p:nvSpPr>
          <p:cNvPr id="3" name="Título 2">
            <a:extLst>
              <a:ext uri="{FF2B5EF4-FFF2-40B4-BE49-F238E27FC236}">
                <a16:creationId xmlns:a16="http://schemas.microsoft.com/office/drawing/2014/main" id="{7EBE8A0F-5A1E-4527-AE5C-766AF397D777}"/>
              </a:ext>
            </a:extLst>
          </p:cNvPr>
          <p:cNvSpPr>
            <a:spLocks noGrp="1"/>
          </p:cNvSpPr>
          <p:nvPr>
            <p:ph type="title"/>
          </p:nvPr>
        </p:nvSpPr>
        <p:spPr/>
        <p:txBody>
          <a:bodyPr/>
          <a:lstStyle/>
          <a:p>
            <a:r>
              <a:rPr lang="es-PY" b="1" dirty="0"/>
              <a:t>Descripciones arquitectónicas</a:t>
            </a:r>
            <a:endParaRPr lang="es-MX" dirty="0"/>
          </a:p>
        </p:txBody>
      </p:sp>
    </p:spTree>
    <p:extLst>
      <p:ext uri="{BB962C8B-B14F-4D97-AF65-F5344CB8AC3E}">
        <p14:creationId xmlns:p14="http://schemas.microsoft.com/office/powerpoint/2010/main" val="3107720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72067" y="2204864"/>
            <a:ext cx="7804389" cy="3921299"/>
          </a:xfrm>
        </p:spPr>
        <p:txBody>
          <a:bodyPr>
            <a:normAutofit/>
          </a:bodyPr>
          <a:lstStyle/>
          <a:p>
            <a:pPr algn="just"/>
            <a:r>
              <a:rPr lang="es-PY" dirty="0"/>
              <a:t>La descripción de la arquitectura de un sistema basado en software debe tener características análogas a las mencionadas para el edificio de oficinas.</a:t>
            </a:r>
          </a:p>
          <a:p>
            <a:pPr algn="just"/>
            <a:endParaRPr lang="es-PY" dirty="0"/>
          </a:p>
          <a:p>
            <a:pPr algn="just"/>
            <a:r>
              <a:rPr lang="es-PY" dirty="0"/>
              <a:t> Los desarrolladores desean lineamientos claros y decisivos sobre la forma de proceder con el diseño. </a:t>
            </a:r>
          </a:p>
          <a:p>
            <a:pPr algn="just"/>
            <a:endParaRPr lang="es-ES" dirty="0"/>
          </a:p>
        </p:txBody>
      </p:sp>
      <p:sp>
        <p:nvSpPr>
          <p:cNvPr id="3" name="2 Título"/>
          <p:cNvSpPr>
            <a:spLocks noGrp="1"/>
          </p:cNvSpPr>
          <p:nvPr>
            <p:ph type="title"/>
          </p:nvPr>
        </p:nvSpPr>
        <p:spPr/>
        <p:txBody>
          <a:bodyPr/>
          <a:lstStyle/>
          <a:p>
            <a:r>
              <a:rPr lang="es-PY" b="1" dirty="0"/>
              <a:t>Descripciones arquitectónicas</a:t>
            </a:r>
            <a:endParaRPr lang="es-ES" dirty="0"/>
          </a:p>
        </p:txBody>
      </p:sp>
    </p:spTree>
    <p:extLst>
      <p:ext uri="{BB962C8B-B14F-4D97-AF65-F5344CB8AC3E}">
        <p14:creationId xmlns:p14="http://schemas.microsoft.com/office/powerpoint/2010/main" val="24293689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F788EEB5-87F4-4205-8E84-8F1AD24C9934}"/>
              </a:ext>
            </a:extLst>
          </p:cNvPr>
          <p:cNvSpPr>
            <a:spLocks noGrp="1"/>
          </p:cNvSpPr>
          <p:nvPr>
            <p:ph idx="1"/>
          </p:nvPr>
        </p:nvSpPr>
        <p:spPr>
          <a:xfrm>
            <a:off x="872067" y="2204864"/>
            <a:ext cx="7408333" cy="3921299"/>
          </a:xfrm>
        </p:spPr>
        <p:txBody>
          <a:bodyPr/>
          <a:lstStyle/>
          <a:p>
            <a:pPr algn="just"/>
            <a:r>
              <a:rPr lang="es-PY" dirty="0"/>
              <a:t>Los consumidores desean la comprensión clara de los cambios ambientales que deben ocurrir y las garantías de que la arquitectura satisfará las necesidades de negocios. </a:t>
            </a:r>
          </a:p>
          <a:p>
            <a:pPr algn="just"/>
            <a:endParaRPr lang="es-PY" dirty="0"/>
          </a:p>
          <a:p>
            <a:pPr algn="just"/>
            <a:r>
              <a:rPr lang="es-PY" dirty="0"/>
              <a:t>Otros arquitectos desean una comprensión clara y notable de los aspectos clave de la arquitectura.”</a:t>
            </a:r>
          </a:p>
          <a:p>
            <a:endParaRPr lang="es-MX" dirty="0"/>
          </a:p>
        </p:txBody>
      </p:sp>
      <p:sp>
        <p:nvSpPr>
          <p:cNvPr id="3" name="Título 2">
            <a:extLst>
              <a:ext uri="{FF2B5EF4-FFF2-40B4-BE49-F238E27FC236}">
                <a16:creationId xmlns:a16="http://schemas.microsoft.com/office/drawing/2014/main" id="{3829B4F9-4296-44FB-A625-7979428A8AAC}"/>
              </a:ext>
            </a:extLst>
          </p:cNvPr>
          <p:cNvSpPr>
            <a:spLocks noGrp="1"/>
          </p:cNvSpPr>
          <p:nvPr>
            <p:ph type="title"/>
          </p:nvPr>
        </p:nvSpPr>
        <p:spPr/>
        <p:txBody>
          <a:bodyPr/>
          <a:lstStyle/>
          <a:p>
            <a:r>
              <a:rPr lang="es-PY" b="1" dirty="0"/>
              <a:t>Descripciones arquitectónicas</a:t>
            </a:r>
            <a:endParaRPr lang="es-MX" dirty="0"/>
          </a:p>
        </p:txBody>
      </p:sp>
    </p:spTree>
    <p:extLst>
      <p:ext uri="{BB962C8B-B14F-4D97-AF65-F5344CB8AC3E}">
        <p14:creationId xmlns:p14="http://schemas.microsoft.com/office/powerpoint/2010/main" val="8015011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72067" y="2420888"/>
            <a:ext cx="7408333" cy="3705275"/>
          </a:xfrm>
        </p:spPr>
        <p:txBody>
          <a:bodyPr>
            <a:normAutofit/>
          </a:bodyPr>
          <a:lstStyle/>
          <a:p>
            <a:r>
              <a:rPr lang="es-PY" dirty="0"/>
              <a:t>En el contexto del diseño arquitectónico, el </a:t>
            </a:r>
            <a:r>
              <a:rPr lang="es-PY" i="1" dirty="0"/>
              <a:t>género </a:t>
            </a:r>
            <a:r>
              <a:rPr lang="es-PY" dirty="0"/>
              <a:t>implica una categoría específica dentro del dominio general del software. </a:t>
            </a:r>
          </a:p>
          <a:p>
            <a:endParaRPr lang="es-PY" dirty="0"/>
          </a:p>
          <a:p>
            <a:r>
              <a:rPr lang="es-PY" dirty="0"/>
              <a:t>Dentro de cada categoría hay varias subcategorías.</a:t>
            </a:r>
          </a:p>
          <a:p>
            <a:endParaRPr lang="es-PY" dirty="0"/>
          </a:p>
          <a:p>
            <a:endParaRPr lang="es-ES" dirty="0"/>
          </a:p>
        </p:txBody>
      </p:sp>
      <p:sp>
        <p:nvSpPr>
          <p:cNvPr id="3" name="2 Título"/>
          <p:cNvSpPr>
            <a:spLocks noGrp="1"/>
          </p:cNvSpPr>
          <p:nvPr>
            <p:ph type="title"/>
          </p:nvPr>
        </p:nvSpPr>
        <p:spPr/>
        <p:txBody>
          <a:bodyPr>
            <a:normAutofit/>
          </a:bodyPr>
          <a:lstStyle/>
          <a:p>
            <a:r>
              <a:rPr lang="es-ES" dirty="0"/>
              <a:t>Géneros arquitectónicos</a:t>
            </a:r>
          </a:p>
        </p:txBody>
      </p:sp>
    </p:spTree>
    <p:extLst>
      <p:ext uri="{BB962C8B-B14F-4D97-AF65-F5344CB8AC3E}">
        <p14:creationId xmlns:p14="http://schemas.microsoft.com/office/powerpoint/2010/main" val="36902977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72067" y="1772816"/>
            <a:ext cx="7516357" cy="4353347"/>
          </a:xfrm>
        </p:spPr>
        <p:txBody>
          <a:bodyPr>
            <a:normAutofit fontScale="92500"/>
          </a:bodyPr>
          <a:lstStyle/>
          <a:p>
            <a:r>
              <a:rPr lang="es-PY" dirty="0"/>
              <a:t>En su texto evolutivo </a:t>
            </a:r>
            <a:r>
              <a:rPr lang="es-PY" i="1" dirty="0" err="1"/>
              <a:t>Handbook</a:t>
            </a:r>
            <a:r>
              <a:rPr lang="es-PY" i="1" dirty="0"/>
              <a:t> of Software </a:t>
            </a:r>
            <a:r>
              <a:rPr lang="es-PY" i="1" dirty="0" err="1"/>
              <a:t>Architecture</a:t>
            </a:r>
            <a:r>
              <a:rPr lang="es-PY" dirty="0"/>
              <a:t>, Grady </a:t>
            </a:r>
            <a:r>
              <a:rPr lang="es-PY" dirty="0" err="1"/>
              <a:t>Booch</a:t>
            </a:r>
            <a:r>
              <a:rPr lang="es-PY" dirty="0"/>
              <a:t> sugiere los siguientes géneros arquitectónicos para sistemas basados en software:</a:t>
            </a:r>
          </a:p>
          <a:p>
            <a:pPr lvl="1"/>
            <a:r>
              <a:rPr lang="es-PY" b="1" dirty="0"/>
              <a:t>Inteligencia artificial: </a:t>
            </a:r>
            <a:r>
              <a:rPr lang="es-PY" dirty="0"/>
              <a:t>Sistemas que simulan o incrementan la cognición humana, su locomoción u otros procesos orgánicos.</a:t>
            </a:r>
          </a:p>
          <a:p>
            <a:pPr lvl="1"/>
            <a:r>
              <a:rPr lang="es-PY" b="1" dirty="0"/>
              <a:t>Comerciales y no lucrativos: </a:t>
            </a:r>
            <a:r>
              <a:rPr lang="es-PY" dirty="0"/>
              <a:t>Sistemas que son fundamentales para la operación de una empresa de negocios.</a:t>
            </a:r>
          </a:p>
          <a:p>
            <a:pPr lvl="1"/>
            <a:r>
              <a:rPr lang="es-PY" b="1" dirty="0"/>
              <a:t>Comunicaciones: </a:t>
            </a:r>
            <a:r>
              <a:rPr lang="es-PY" dirty="0"/>
              <a:t>Sistemas que proveen la infraestructura para transferir y manejar datos, para conectar usuarios de éstos o para presentar datos en la frontera de una infraestructura.</a:t>
            </a:r>
          </a:p>
          <a:p>
            <a:endParaRPr lang="es-PY" dirty="0"/>
          </a:p>
          <a:p>
            <a:endParaRPr lang="es-ES" dirty="0"/>
          </a:p>
        </p:txBody>
      </p:sp>
      <p:sp>
        <p:nvSpPr>
          <p:cNvPr id="3" name="2 Título"/>
          <p:cNvSpPr>
            <a:spLocks noGrp="1"/>
          </p:cNvSpPr>
          <p:nvPr>
            <p:ph type="title"/>
          </p:nvPr>
        </p:nvSpPr>
        <p:spPr/>
        <p:txBody>
          <a:bodyPr>
            <a:normAutofit/>
          </a:bodyPr>
          <a:lstStyle/>
          <a:p>
            <a:r>
              <a:rPr lang="es-ES" dirty="0"/>
              <a:t>Géneros arquitectónicos</a:t>
            </a:r>
          </a:p>
        </p:txBody>
      </p:sp>
    </p:spTree>
    <p:extLst>
      <p:ext uri="{BB962C8B-B14F-4D97-AF65-F5344CB8AC3E}">
        <p14:creationId xmlns:p14="http://schemas.microsoft.com/office/powerpoint/2010/main" val="1370839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72067" y="1772816"/>
            <a:ext cx="7588365" cy="4353347"/>
          </a:xfrm>
        </p:spPr>
        <p:txBody>
          <a:bodyPr>
            <a:normAutofit/>
          </a:bodyPr>
          <a:lstStyle/>
          <a:p>
            <a:pPr lvl="1" algn="just"/>
            <a:endParaRPr lang="es-PY" b="1" dirty="0"/>
          </a:p>
          <a:p>
            <a:pPr lvl="1" algn="just"/>
            <a:r>
              <a:rPr lang="es-PY" b="1" dirty="0"/>
              <a:t>Contenido de autor: </a:t>
            </a:r>
            <a:r>
              <a:rPr lang="es-PY" dirty="0"/>
              <a:t>Sistemas que se emplean para crear o manipular artefactos de texto o multimedios.</a:t>
            </a:r>
          </a:p>
          <a:p>
            <a:pPr lvl="1" algn="just"/>
            <a:r>
              <a:rPr lang="es-PY" b="1" dirty="0"/>
              <a:t>Entretenimiento y deportes: </a:t>
            </a:r>
            <a:r>
              <a:rPr lang="es-PY" dirty="0"/>
              <a:t>Sistemas que administran eventos públicos o que proveen una experiencia grupal de entretenimiento.</a:t>
            </a:r>
          </a:p>
          <a:p>
            <a:pPr lvl="1" algn="just"/>
            <a:r>
              <a:rPr lang="es-PY" b="1" dirty="0"/>
              <a:t>Financieros: </a:t>
            </a:r>
            <a:r>
              <a:rPr lang="es-PY" dirty="0"/>
              <a:t>Sistemas que proporcionan la infraestructura para transferir y manejar dinero y otros títulos.</a:t>
            </a:r>
          </a:p>
          <a:p>
            <a:pPr lvl="1" algn="just"/>
            <a:r>
              <a:rPr lang="es-PY" b="1" dirty="0"/>
              <a:t>Juegos: </a:t>
            </a:r>
            <a:r>
              <a:rPr lang="es-PY" dirty="0"/>
              <a:t>Sistemas que dan una experiencia de entretenimiento a individuos o grupos. (Investigar sobre </a:t>
            </a:r>
            <a:r>
              <a:rPr lang="es-MX" dirty="0"/>
              <a:t>ASI - Arquitectura de Software de </a:t>
            </a:r>
            <a:r>
              <a:rPr lang="es-MX" dirty="0" err="1"/>
              <a:t>Inmerpresencia</a:t>
            </a:r>
            <a:r>
              <a:rPr lang="es-PY" dirty="0"/>
              <a:t>)</a:t>
            </a:r>
          </a:p>
          <a:p>
            <a:endParaRPr lang="es-PY" dirty="0"/>
          </a:p>
          <a:p>
            <a:endParaRPr lang="es-ES" dirty="0"/>
          </a:p>
        </p:txBody>
      </p:sp>
      <p:sp>
        <p:nvSpPr>
          <p:cNvPr id="3" name="2 Título"/>
          <p:cNvSpPr>
            <a:spLocks noGrp="1"/>
          </p:cNvSpPr>
          <p:nvPr>
            <p:ph type="title"/>
          </p:nvPr>
        </p:nvSpPr>
        <p:spPr/>
        <p:txBody>
          <a:bodyPr>
            <a:normAutofit/>
          </a:bodyPr>
          <a:lstStyle/>
          <a:p>
            <a:r>
              <a:rPr lang="es-ES" dirty="0"/>
              <a:t>Géneros arquitectónicos</a:t>
            </a:r>
          </a:p>
        </p:txBody>
      </p:sp>
    </p:spTree>
    <p:extLst>
      <p:ext uri="{BB962C8B-B14F-4D97-AF65-F5344CB8AC3E}">
        <p14:creationId xmlns:p14="http://schemas.microsoft.com/office/powerpoint/2010/main" val="41839311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72067" y="1772816"/>
            <a:ext cx="7408333" cy="4353347"/>
          </a:xfrm>
        </p:spPr>
        <p:txBody>
          <a:bodyPr>
            <a:normAutofit fontScale="92500" lnSpcReduction="10000"/>
          </a:bodyPr>
          <a:lstStyle/>
          <a:p>
            <a:pPr algn="just"/>
            <a:r>
              <a:rPr lang="es-PY" b="1" dirty="0"/>
              <a:t>Gobierno: </a:t>
            </a:r>
            <a:r>
              <a:rPr lang="es-PY" dirty="0"/>
              <a:t>Sistemas que dan apoyo a la conducción y operaciones de una institución política local, estatal, federal, global o de otro tipo.</a:t>
            </a:r>
          </a:p>
          <a:p>
            <a:pPr algn="just"/>
            <a:r>
              <a:rPr lang="es-PY" b="1" dirty="0"/>
              <a:t>Industrial: </a:t>
            </a:r>
            <a:r>
              <a:rPr lang="es-PY" dirty="0"/>
              <a:t>Sistemas que simulan o controlan procesos físicos.</a:t>
            </a:r>
          </a:p>
          <a:p>
            <a:pPr algn="just"/>
            <a:r>
              <a:rPr lang="es-PY" b="1" dirty="0"/>
              <a:t>Legal: </a:t>
            </a:r>
            <a:r>
              <a:rPr lang="es-PY" dirty="0"/>
              <a:t>Sistemas que dan apoyo a la industria jurídica.</a:t>
            </a:r>
          </a:p>
          <a:p>
            <a:pPr algn="just"/>
            <a:r>
              <a:rPr lang="es-PY" b="1" dirty="0"/>
              <a:t>Médicos: </a:t>
            </a:r>
            <a:r>
              <a:rPr lang="es-PY" dirty="0"/>
              <a:t>Sistemas que diagnostican, curan o contribuyen a la investigación médica.</a:t>
            </a:r>
          </a:p>
          <a:p>
            <a:pPr algn="just"/>
            <a:r>
              <a:rPr lang="es-PY" b="1" dirty="0"/>
              <a:t>Herramientas: </a:t>
            </a:r>
            <a:r>
              <a:rPr lang="es-PY" dirty="0"/>
              <a:t>Sistemas que se utilizan para desarrollar otros sistemas.</a:t>
            </a:r>
          </a:p>
          <a:p>
            <a:pPr algn="just"/>
            <a:r>
              <a:rPr lang="es-PY" b="1" dirty="0"/>
              <a:t>Transporte: </a:t>
            </a:r>
            <a:r>
              <a:rPr lang="es-PY" dirty="0"/>
              <a:t>Sistemas que controlan vehículos acuáticos, terrestres, aéreos o espaciales.</a:t>
            </a:r>
          </a:p>
          <a:p>
            <a:endParaRPr lang="es-ES" dirty="0"/>
          </a:p>
        </p:txBody>
      </p:sp>
      <p:sp>
        <p:nvSpPr>
          <p:cNvPr id="3" name="2 Título"/>
          <p:cNvSpPr>
            <a:spLocks noGrp="1"/>
          </p:cNvSpPr>
          <p:nvPr>
            <p:ph type="title"/>
          </p:nvPr>
        </p:nvSpPr>
        <p:spPr/>
        <p:txBody>
          <a:bodyPr>
            <a:normAutofit/>
          </a:bodyPr>
          <a:lstStyle/>
          <a:p>
            <a:r>
              <a:rPr lang="es-ES" dirty="0"/>
              <a:t>Géneros arquitectónicos</a:t>
            </a:r>
          </a:p>
        </p:txBody>
      </p:sp>
    </p:spTree>
    <p:extLst>
      <p:ext uri="{BB962C8B-B14F-4D97-AF65-F5344CB8AC3E}">
        <p14:creationId xmlns:p14="http://schemas.microsoft.com/office/powerpoint/2010/main" val="20753349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72067" y="2132856"/>
            <a:ext cx="7804389" cy="3993307"/>
          </a:xfrm>
        </p:spPr>
        <p:txBody>
          <a:bodyPr>
            <a:normAutofit/>
          </a:bodyPr>
          <a:lstStyle/>
          <a:p>
            <a:r>
              <a:rPr lang="es-PY" sz="1800" dirty="0"/>
              <a:t>Un estilo arquitectónico es una transformación que se impone al diseño de todo el sistema. (Estilo colonial, dos aguas, estilo gótico, etc.)</a:t>
            </a:r>
          </a:p>
          <a:p>
            <a:endParaRPr lang="es-PY" sz="1800" dirty="0"/>
          </a:p>
          <a:p>
            <a:r>
              <a:rPr lang="es-PY" sz="1800" dirty="0"/>
              <a:t>El objetivo es establecer una estructura para todos los componentes del sistema.</a:t>
            </a:r>
          </a:p>
          <a:p>
            <a:endParaRPr lang="es-PY" sz="1800" dirty="0"/>
          </a:p>
          <a:p>
            <a:r>
              <a:rPr lang="es-PY" sz="1800" dirty="0"/>
              <a:t>Aunque en los últimos 60 años se han creado millones de sistemas basados en computadoras, la gran mayoría se clasifica en un número relativamente pequeño de estilos de arquitectura. Dichos estilos se volvieron patrones en el desarrollo de software. En la siguiente diapositiva se listan esos estilos.</a:t>
            </a:r>
          </a:p>
          <a:p>
            <a:endParaRPr lang="es-PY" sz="1800" i="1" dirty="0"/>
          </a:p>
        </p:txBody>
      </p:sp>
      <p:sp>
        <p:nvSpPr>
          <p:cNvPr id="3" name="2 Título"/>
          <p:cNvSpPr>
            <a:spLocks noGrp="1"/>
          </p:cNvSpPr>
          <p:nvPr>
            <p:ph type="title"/>
          </p:nvPr>
        </p:nvSpPr>
        <p:spPr>
          <a:xfrm>
            <a:off x="457200" y="338328"/>
            <a:ext cx="8229600" cy="1146456"/>
          </a:xfrm>
        </p:spPr>
        <p:txBody>
          <a:bodyPr>
            <a:normAutofit/>
          </a:bodyPr>
          <a:lstStyle/>
          <a:p>
            <a:r>
              <a:rPr lang="es-PY" sz="4000" dirty="0"/>
              <a:t>Estilos y patrones arquitectónicos</a:t>
            </a:r>
            <a:endParaRPr lang="es-PY" sz="2800" dirty="0"/>
          </a:p>
        </p:txBody>
      </p:sp>
    </p:spTree>
    <p:extLst>
      <p:ext uri="{BB962C8B-B14F-4D97-AF65-F5344CB8AC3E}">
        <p14:creationId xmlns:p14="http://schemas.microsoft.com/office/powerpoint/2010/main" val="5717866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72067" y="2204864"/>
            <a:ext cx="7804389" cy="3921299"/>
          </a:xfrm>
        </p:spPr>
        <p:txBody>
          <a:bodyPr>
            <a:normAutofit/>
          </a:bodyPr>
          <a:lstStyle/>
          <a:p>
            <a:endParaRPr lang="es-PY" sz="1800" b="1" dirty="0"/>
          </a:p>
          <a:p>
            <a:r>
              <a:rPr lang="es-PY" sz="1800" b="1" dirty="0"/>
              <a:t>Arquitecturas centradas en los datos.</a:t>
            </a:r>
          </a:p>
          <a:p>
            <a:r>
              <a:rPr lang="es-PY" sz="1800" b="1" dirty="0"/>
              <a:t>Arquitecturas basadas en capas.</a:t>
            </a:r>
          </a:p>
          <a:p>
            <a:r>
              <a:rPr lang="es-PY" sz="1800" b="1" dirty="0"/>
              <a:t>Arquitecturas cliente - servidor.</a:t>
            </a:r>
          </a:p>
          <a:p>
            <a:r>
              <a:rPr lang="es-PY" sz="1800" b="1" dirty="0"/>
              <a:t>Arquitecturas maestro - esclavo.</a:t>
            </a:r>
          </a:p>
          <a:p>
            <a:r>
              <a:rPr lang="es-PY" sz="1800" b="1" dirty="0"/>
              <a:t>Arquitecturas basadas en agentes.</a:t>
            </a:r>
          </a:p>
          <a:p>
            <a:r>
              <a:rPr lang="es-PY" sz="1800" b="1" dirty="0"/>
              <a:t>Arquitecturas basadas en bus de eventos.</a:t>
            </a:r>
          </a:p>
          <a:p>
            <a:r>
              <a:rPr lang="es-PY" sz="1800" b="1" dirty="0"/>
              <a:t>Arquitecturas Modelo – Vista – Controlador (MVC).</a:t>
            </a:r>
          </a:p>
          <a:p>
            <a:r>
              <a:rPr lang="es-PY" sz="1800" b="1" dirty="0"/>
              <a:t>Arquitecturas basadas en el patrón de pizarra.</a:t>
            </a:r>
          </a:p>
        </p:txBody>
      </p:sp>
      <p:sp>
        <p:nvSpPr>
          <p:cNvPr id="3" name="2 Título"/>
          <p:cNvSpPr>
            <a:spLocks noGrp="1"/>
          </p:cNvSpPr>
          <p:nvPr>
            <p:ph type="title"/>
          </p:nvPr>
        </p:nvSpPr>
        <p:spPr>
          <a:xfrm>
            <a:off x="457200" y="338328"/>
            <a:ext cx="8229600" cy="1146456"/>
          </a:xfrm>
        </p:spPr>
        <p:txBody>
          <a:bodyPr>
            <a:normAutofit/>
          </a:bodyPr>
          <a:lstStyle/>
          <a:p>
            <a:r>
              <a:rPr lang="es-PY" sz="4000" dirty="0"/>
              <a:t>Estilos y patrones arquitectónicos</a:t>
            </a:r>
            <a:endParaRPr lang="es-PY" sz="2800" dirty="0"/>
          </a:p>
        </p:txBody>
      </p:sp>
    </p:spTree>
    <p:extLst>
      <p:ext uri="{BB962C8B-B14F-4D97-AF65-F5344CB8AC3E}">
        <p14:creationId xmlns:p14="http://schemas.microsoft.com/office/powerpoint/2010/main" val="464353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E854E93B-0CCA-46E9-AF59-C0CA296D7619}"/>
              </a:ext>
            </a:extLst>
          </p:cNvPr>
          <p:cNvSpPr>
            <a:spLocks noGrp="1"/>
          </p:cNvSpPr>
          <p:nvPr>
            <p:ph idx="1"/>
          </p:nvPr>
        </p:nvSpPr>
        <p:spPr/>
        <p:txBody>
          <a:bodyPr/>
          <a:lstStyle/>
          <a:p>
            <a:pPr algn="just"/>
            <a:r>
              <a:rPr lang="es-PY" dirty="0"/>
              <a:t>El diseño arquitectónico representa la estructura de los datos y de los componentes del programa que se requieren para construir un sistema basado en computadora.</a:t>
            </a:r>
          </a:p>
          <a:p>
            <a:endParaRPr lang="es-MX" dirty="0"/>
          </a:p>
        </p:txBody>
      </p:sp>
      <p:sp>
        <p:nvSpPr>
          <p:cNvPr id="3" name="Título 2">
            <a:extLst>
              <a:ext uri="{FF2B5EF4-FFF2-40B4-BE49-F238E27FC236}">
                <a16:creationId xmlns:a16="http://schemas.microsoft.com/office/drawing/2014/main" id="{083EB609-AD61-4D14-805E-00F89670D88B}"/>
              </a:ext>
            </a:extLst>
          </p:cNvPr>
          <p:cNvSpPr>
            <a:spLocks noGrp="1"/>
          </p:cNvSpPr>
          <p:nvPr>
            <p:ph type="title"/>
          </p:nvPr>
        </p:nvSpPr>
        <p:spPr/>
        <p:txBody>
          <a:bodyPr/>
          <a:lstStyle/>
          <a:p>
            <a:r>
              <a:rPr lang="es-PY" dirty="0"/>
              <a:t>Introducción</a:t>
            </a:r>
            <a:endParaRPr lang="es-MX" dirty="0"/>
          </a:p>
        </p:txBody>
      </p:sp>
    </p:spTree>
    <p:extLst>
      <p:ext uri="{BB962C8B-B14F-4D97-AF65-F5344CB8AC3E}">
        <p14:creationId xmlns:p14="http://schemas.microsoft.com/office/powerpoint/2010/main" val="907920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FE0C111E-A5B0-4000-8E60-82D0FA38AA49}"/>
              </a:ext>
            </a:extLst>
          </p:cNvPr>
          <p:cNvSpPr>
            <a:spLocks noGrp="1"/>
          </p:cNvSpPr>
          <p:nvPr>
            <p:ph idx="1"/>
          </p:nvPr>
        </p:nvSpPr>
        <p:spPr>
          <a:xfrm>
            <a:off x="872067" y="2348880"/>
            <a:ext cx="7408333" cy="3777283"/>
          </a:xfrm>
        </p:spPr>
        <p:txBody>
          <a:bodyPr>
            <a:normAutofit fontScale="92500"/>
          </a:bodyPr>
          <a:lstStyle/>
          <a:p>
            <a:pPr algn="just"/>
            <a:r>
              <a:rPr lang="es-MX" dirty="0"/>
              <a:t>En esta arquitectura, como su nombre lo indica, las decisiones de diseño están orientadas a la centralización de los datos.</a:t>
            </a:r>
          </a:p>
          <a:p>
            <a:pPr algn="just"/>
            <a:r>
              <a:rPr lang="es-MX" dirty="0"/>
              <a:t>En este estilo, el software accede a un almacén centralizado de los datos para agregar, eliminar, modificar y/o recuperar alguno de los datos contenidos en él.</a:t>
            </a:r>
          </a:p>
          <a:p>
            <a:pPr algn="just"/>
            <a:r>
              <a:rPr lang="es-MX" dirty="0"/>
              <a:t>La ventaja de este modelo consiste en la independencia de los datos, es decir, el software debe estar construido de tal manera que si uno de sus componentes es sustituido no se verá afectado el almacén de datos.</a:t>
            </a:r>
          </a:p>
        </p:txBody>
      </p:sp>
      <p:sp>
        <p:nvSpPr>
          <p:cNvPr id="3" name="Título 2">
            <a:extLst>
              <a:ext uri="{FF2B5EF4-FFF2-40B4-BE49-F238E27FC236}">
                <a16:creationId xmlns:a16="http://schemas.microsoft.com/office/drawing/2014/main" id="{F2600879-E600-4ABC-9757-CD094EAAFAB4}"/>
              </a:ext>
            </a:extLst>
          </p:cNvPr>
          <p:cNvSpPr>
            <a:spLocks noGrp="1"/>
          </p:cNvSpPr>
          <p:nvPr>
            <p:ph type="title"/>
          </p:nvPr>
        </p:nvSpPr>
        <p:spPr/>
        <p:txBody>
          <a:bodyPr/>
          <a:lstStyle/>
          <a:p>
            <a:r>
              <a:rPr lang="es-PY" sz="4400" dirty="0"/>
              <a:t>Arquitectura centrada en datos</a:t>
            </a:r>
            <a:endParaRPr lang="es-MX" dirty="0"/>
          </a:p>
        </p:txBody>
      </p:sp>
    </p:spTree>
    <p:extLst>
      <p:ext uri="{BB962C8B-B14F-4D97-AF65-F5344CB8AC3E}">
        <p14:creationId xmlns:p14="http://schemas.microsoft.com/office/powerpoint/2010/main" val="31423852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descr="Diagrama&#10;&#10;Descripción generada automáticamente">
            <a:extLst>
              <a:ext uri="{FF2B5EF4-FFF2-40B4-BE49-F238E27FC236}">
                <a16:creationId xmlns:a16="http://schemas.microsoft.com/office/drawing/2014/main" id="{8D4C23F2-1A89-4F57-A763-BB3F2B5147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6081" y="2809875"/>
            <a:ext cx="5819775" cy="3181350"/>
          </a:xfrm>
        </p:spPr>
      </p:pic>
      <p:sp>
        <p:nvSpPr>
          <p:cNvPr id="3" name="Título 2">
            <a:extLst>
              <a:ext uri="{FF2B5EF4-FFF2-40B4-BE49-F238E27FC236}">
                <a16:creationId xmlns:a16="http://schemas.microsoft.com/office/drawing/2014/main" id="{3BC4D93D-93FB-4ACD-B27E-1D4CA54E37E1}"/>
              </a:ext>
            </a:extLst>
          </p:cNvPr>
          <p:cNvSpPr>
            <a:spLocks noGrp="1"/>
          </p:cNvSpPr>
          <p:nvPr>
            <p:ph type="title"/>
          </p:nvPr>
        </p:nvSpPr>
        <p:spPr/>
        <p:txBody>
          <a:bodyPr/>
          <a:lstStyle/>
          <a:p>
            <a:r>
              <a:rPr lang="es-PY" sz="4400" dirty="0"/>
              <a:t>Arquitectura centrada en datos</a:t>
            </a:r>
            <a:endParaRPr lang="es-MX" dirty="0"/>
          </a:p>
        </p:txBody>
      </p:sp>
    </p:spTree>
    <p:extLst>
      <p:ext uri="{BB962C8B-B14F-4D97-AF65-F5344CB8AC3E}">
        <p14:creationId xmlns:p14="http://schemas.microsoft.com/office/powerpoint/2010/main" val="18177996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72067" y="1988840"/>
            <a:ext cx="7804389" cy="4137323"/>
          </a:xfrm>
        </p:spPr>
        <p:txBody>
          <a:bodyPr>
            <a:normAutofit/>
          </a:bodyPr>
          <a:lstStyle/>
          <a:p>
            <a:r>
              <a:rPr lang="es-PY" sz="1800" dirty="0"/>
              <a:t>Este patrón se puede utilizar para estructurar programas que se pueden descomponer en grupos de </a:t>
            </a:r>
            <a:r>
              <a:rPr lang="es-PY" sz="1800" dirty="0" err="1"/>
              <a:t>subtareas</a:t>
            </a:r>
            <a:r>
              <a:rPr lang="es-PY" sz="1800" dirty="0"/>
              <a:t>, cada una de las cuales se encuentra en un nivel particular de abstracción. Cada capa proporciona servicios a la siguiente capa superior.</a:t>
            </a:r>
          </a:p>
          <a:p>
            <a:r>
              <a:rPr lang="es-PY" sz="1800" dirty="0"/>
              <a:t>Las 4 capas más comúnmente encontradas de un sistema de información general son las siguientes.</a:t>
            </a:r>
          </a:p>
          <a:p>
            <a:pPr lvl="2"/>
            <a:r>
              <a:rPr lang="es-PY" sz="1400" b="1" dirty="0"/>
              <a:t>Capa de presentación</a:t>
            </a:r>
            <a:r>
              <a:rPr lang="es-PY" sz="1400" dirty="0"/>
              <a:t> (también conocida como </a:t>
            </a:r>
            <a:r>
              <a:rPr lang="es-PY" sz="1400" b="1" dirty="0"/>
              <a:t>capa UI</a:t>
            </a:r>
            <a:r>
              <a:rPr lang="es-PY" sz="1400" dirty="0"/>
              <a:t> )</a:t>
            </a:r>
          </a:p>
          <a:p>
            <a:pPr lvl="2"/>
            <a:r>
              <a:rPr lang="es-PY" sz="1400" b="1" dirty="0"/>
              <a:t>Capa de aplicación</a:t>
            </a:r>
            <a:r>
              <a:rPr lang="es-PY" sz="1400" dirty="0"/>
              <a:t> (también conocida como </a:t>
            </a:r>
            <a:r>
              <a:rPr lang="es-PY" sz="1400" b="1" dirty="0"/>
              <a:t>capa de servicio</a:t>
            </a:r>
            <a:r>
              <a:rPr lang="es-PY" sz="1400" dirty="0"/>
              <a:t> )</a:t>
            </a:r>
          </a:p>
          <a:p>
            <a:pPr lvl="2"/>
            <a:r>
              <a:rPr lang="es-PY" sz="1400" b="1" dirty="0"/>
              <a:t>Capa de lógica de negocios</a:t>
            </a:r>
            <a:r>
              <a:rPr lang="es-PY" sz="1400" dirty="0"/>
              <a:t> (también conocida como </a:t>
            </a:r>
            <a:r>
              <a:rPr lang="es-PY" sz="1400" b="1" dirty="0"/>
              <a:t>capa de dominio</a:t>
            </a:r>
            <a:r>
              <a:rPr lang="es-PY" sz="1400" dirty="0"/>
              <a:t> )</a:t>
            </a:r>
          </a:p>
          <a:p>
            <a:pPr lvl="2"/>
            <a:r>
              <a:rPr lang="es-PY" sz="1400" b="1" dirty="0"/>
              <a:t>Capa de acceso a datos</a:t>
            </a:r>
            <a:r>
              <a:rPr lang="es-PY" sz="1400" dirty="0"/>
              <a:t> (también conocida como </a:t>
            </a:r>
            <a:r>
              <a:rPr lang="es-PY" sz="1400" b="1" dirty="0"/>
              <a:t>capa de persistencia</a:t>
            </a:r>
            <a:r>
              <a:rPr lang="es-PY" sz="1400" dirty="0"/>
              <a:t> )</a:t>
            </a:r>
          </a:p>
          <a:p>
            <a:r>
              <a:rPr lang="es-PY" sz="1800" b="1" dirty="0"/>
              <a:t>Uso</a:t>
            </a:r>
          </a:p>
          <a:p>
            <a:pPr lvl="2"/>
            <a:r>
              <a:rPr lang="es-PY" sz="1400" dirty="0"/>
              <a:t>Aplicaciones de escritorio generales.</a:t>
            </a:r>
          </a:p>
          <a:p>
            <a:pPr lvl="2"/>
            <a:r>
              <a:rPr lang="es-PY" sz="1400" dirty="0"/>
              <a:t>Aplicaciones web de comercio electrónico.</a:t>
            </a:r>
          </a:p>
          <a:p>
            <a:endParaRPr lang="es-PY" sz="1800" i="1" dirty="0"/>
          </a:p>
        </p:txBody>
      </p:sp>
      <p:sp>
        <p:nvSpPr>
          <p:cNvPr id="3" name="2 Título"/>
          <p:cNvSpPr>
            <a:spLocks noGrp="1"/>
          </p:cNvSpPr>
          <p:nvPr>
            <p:ph type="title"/>
          </p:nvPr>
        </p:nvSpPr>
        <p:spPr>
          <a:xfrm>
            <a:off x="457200" y="338328"/>
            <a:ext cx="8229600" cy="1146456"/>
          </a:xfrm>
        </p:spPr>
        <p:txBody>
          <a:bodyPr>
            <a:normAutofit/>
          </a:bodyPr>
          <a:lstStyle/>
          <a:p>
            <a:r>
              <a:rPr lang="es-PY" sz="4000" dirty="0"/>
              <a:t>Arquitectura basada en capas</a:t>
            </a:r>
            <a:endParaRPr lang="es-PY" sz="2800" dirty="0"/>
          </a:p>
        </p:txBody>
      </p:sp>
    </p:spTree>
    <p:extLst>
      <p:ext uri="{BB962C8B-B14F-4D97-AF65-F5344CB8AC3E}">
        <p14:creationId xmlns:p14="http://schemas.microsoft.com/office/powerpoint/2010/main" val="1359160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72067" y="1988840"/>
            <a:ext cx="7804389" cy="4137323"/>
          </a:xfrm>
        </p:spPr>
        <p:txBody>
          <a:bodyPr>
            <a:normAutofit/>
          </a:bodyPr>
          <a:lstStyle/>
          <a:p>
            <a:endParaRPr lang="es-PY" sz="1800" i="1" dirty="0"/>
          </a:p>
        </p:txBody>
      </p:sp>
      <p:sp>
        <p:nvSpPr>
          <p:cNvPr id="3" name="2 Título"/>
          <p:cNvSpPr>
            <a:spLocks noGrp="1"/>
          </p:cNvSpPr>
          <p:nvPr>
            <p:ph type="title"/>
          </p:nvPr>
        </p:nvSpPr>
        <p:spPr>
          <a:xfrm>
            <a:off x="457200" y="338328"/>
            <a:ext cx="8229600" cy="1146456"/>
          </a:xfrm>
        </p:spPr>
        <p:txBody>
          <a:bodyPr>
            <a:normAutofit/>
          </a:bodyPr>
          <a:lstStyle/>
          <a:p>
            <a:r>
              <a:rPr lang="es-PY" sz="4000" dirty="0"/>
              <a:t>Arquitectura basadas en capas</a:t>
            </a:r>
            <a:endParaRPr lang="es-PY" sz="2800" dirty="0"/>
          </a:p>
        </p:txBody>
      </p:sp>
      <p:pic>
        <p:nvPicPr>
          <p:cNvPr id="4" name="Imagen 3"/>
          <p:cNvPicPr>
            <a:picLocks noChangeAspect="1"/>
          </p:cNvPicPr>
          <p:nvPr/>
        </p:nvPicPr>
        <p:blipFill>
          <a:blip r:embed="rId2"/>
          <a:stretch>
            <a:fillRect/>
          </a:stretch>
        </p:blipFill>
        <p:spPr>
          <a:xfrm>
            <a:off x="2267744" y="2046388"/>
            <a:ext cx="5200997" cy="4022225"/>
          </a:xfrm>
          <a:prstGeom prst="rect">
            <a:avLst/>
          </a:prstGeom>
        </p:spPr>
      </p:pic>
    </p:spTree>
    <p:extLst>
      <p:ext uri="{BB962C8B-B14F-4D97-AF65-F5344CB8AC3E}">
        <p14:creationId xmlns:p14="http://schemas.microsoft.com/office/powerpoint/2010/main" val="15571357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72067" y="1988840"/>
            <a:ext cx="7804389" cy="4137323"/>
          </a:xfrm>
        </p:spPr>
        <p:txBody>
          <a:bodyPr>
            <a:normAutofit/>
          </a:bodyPr>
          <a:lstStyle/>
          <a:p>
            <a:pPr algn="just"/>
            <a:r>
              <a:rPr lang="es-PY" sz="1800" dirty="0"/>
              <a:t>Este patrón consiste en dos partes; un </a:t>
            </a:r>
            <a:r>
              <a:rPr lang="es-PY" sz="1800" b="1" dirty="0"/>
              <a:t>servidor</a:t>
            </a:r>
            <a:r>
              <a:rPr lang="es-PY" sz="1800" dirty="0"/>
              <a:t> y múltiples </a:t>
            </a:r>
            <a:r>
              <a:rPr lang="es-PY" sz="1800" b="1" dirty="0"/>
              <a:t>clientes</a:t>
            </a:r>
            <a:r>
              <a:rPr lang="es-PY" sz="1800" dirty="0"/>
              <a:t> . El componente del servidor proporcionará servicios a múltiples componentes del cliente. Los clientes solicitan servicios del servidor y el servidor proporciona servicios relevantes a esos clientes. Además, el servidor sigue escuchando las solicitudes de los clientes.</a:t>
            </a:r>
            <a:endParaRPr lang="es-PY" sz="1800" b="1" dirty="0"/>
          </a:p>
          <a:p>
            <a:r>
              <a:rPr lang="es-PY" sz="1800" b="1" dirty="0"/>
              <a:t>Uso</a:t>
            </a:r>
          </a:p>
          <a:p>
            <a:pPr lvl="2"/>
            <a:r>
              <a:rPr lang="es-PY" sz="1400" dirty="0"/>
              <a:t>Aplicaciones en línea como correo electrónico, uso compartido de documentos y banca.</a:t>
            </a:r>
          </a:p>
          <a:p>
            <a:endParaRPr lang="es-PY" sz="1800" i="1" dirty="0"/>
          </a:p>
        </p:txBody>
      </p:sp>
      <p:sp>
        <p:nvSpPr>
          <p:cNvPr id="3" name="2 Título"/>
          <p:cNvSpPr>
            <a:spLocks noGrp="1"/>
          </p:cNvSpPr>
          <p:nvPr>
            <p:ph type="title"/>
          </p:nvPr>
        </p:nvSpPr>
        <p:spPr>
          <a:xfrm>
            <a:off x="457200" y="338328"/>
            <a:ext cx="8229600" cy="1146456"/>
          </a:xfrm>
        </p:spPr>
        <p:txBody>
          <a:bodyPr>
            <a:normAutofit/>
          </a:bodyPr>
          <a:lstStyle/>
          <a:p>
            <a:r>
              <a:rPr lang="es-PY" sz="4000" dirty="0"/>
              <a:t>Arquitectura </a:t>
            </a:r>
            <a:r>
              <a:rPr lang="es-PY" sz="4000" b="1" dirty="0"/>
              <a:t>cliente-servidor</a:t>
            </a:r>
            <a:endParaRPr lang="es-PY" sz="2800" dirty="0"/>
          </a:p>
        </p:txBody>
      </p:sp>
      <p:pic>
        <p:nvPicPr>
          <p:cNvPr id="4" name="Imagen 3"/>
          <p:cNvPicPr>
            <a:picLocks noChangeAspect="1"/>
          </p:cNvPicPr>
          <p:nvPr/>
        </p:nvPicPr>
        <p:blipFill>
          <a:blip r:embed="rId2"/>
          <a:stretch>
            <a:fillRect/>
          </a:stretch>
        </p:blipFill>
        <p:spPr>
          <a:xfrm>
            <a:off x="3275856" y="4293096"/>
            <a:ext cx="1946047" cy="2078732"/>
          </a:xfrm>
          <a:prstGeom prst="rect">
            <a:avLst/>
          </a:prstGeom>
        </p:spPr>
      </p:pic>
    </p:spTree>
    <p:extLst>
      <p:ext uri="{BB962C8B-B14F-4D97-AF65-F5344CB8AC3E}">
        <p14:creationId xmlns:p14="http://schemas.microsoft.com/office/powerpoint/2010/main" val="25479582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72067" y="1988840"/>
            <a:ext cx="7804389" cy="4137323"/>
          </a:xfrm>
        </p:spPr>
        <p:txBody>
          <a:bodyPr>
            <a:normAutofit/>
          </a:bodyPr>
          <a:lstStyle/>
          <a:p>
            <a:pPr algn="just"/>
            <a:r>
              <a:rPr lang="es-PY" sz="1800" dirty="0"/>
              <a:t>Este patrón consiste en dos partes; </a:t>
            </a:r>
            <a:r>
              <a:rPr lang="es-PY" sz="1800" b="1" dirty="0"/>
              <a:t>maestro</a:t>
            </a:r>
            <a:r>
              <a:rPr lang="es-PY" sz="1800" dirty="0"/>
              <a:t> y </a:t>
            </a:r>
            <a:r>
              <a:rPr lang="es-PY" sz="1800" b="1" dirty="0"/>
              <a:t>esclavos</a:t>
            </a:r>
            <a:r>
              <a:rPr lang="es-PY" sz="1800" dirty="0"/>
              <a:t> . El componente maestro distribuye el trabajo entre componentes esclavos idénticos y calcula el resultado final de los resultados que devuelven los esclavos.</a:t>
            </a:r>
            <a:endParaRPr lang="es-PY" sz="1400" dirty="0"/>
          </a:p>
          <a:p>
            <a:pPr algn="just"/>
            <a:r>
              <a:rPr lang="es-PY" sz="1800" b="1" dirty="0"/>
              <a:t>Uso</a:t>
            </a:r>
          </a:p>
          <a:p>
            <a:pPr lvl="2"/>
            <a:r>
              <a:rPr lang="es-PY" sz="1400" dirty="0"/>
              <a:t>En la replicación de la base de datos, la base de datos maestra se considera como la fuente autorizada y las bases de datos esclavas se sincronizan con ella.</a:t>
            </a:r>
          </a:p>
          <a:p>
            <a:pPr lvl="2"/>
            <a:r>
              <a:rPr lang="es-PY" sz="1400" dirty="0"/>
              <a:t>Periféricos conectados a un bus en un sistema informático (unidades maestra y esclava).</a:t>
            </a:r>
          </a:p>
          <a:p>
            <a:endParaRPr lang="es-PY" sz="1800" i="1" dirty="0"/>
          </a:p>
        </p:txBody>
      </p:sp>
      <p:sp>
        <p:nvSpPr>
          <p:cNvPr id="3" name="2 Título"/>
          <p:cNvSpPr>
            <a:spLocks noGrp="1"/>
          </p:cNvSpPr>
          <p:nvPr>
            <p:ph type="title"/>
          </p:nvPr>
        </p:nvSpPr>
        <p:spPr>
          <a:xfrm>
            <a:off x="457200" y="338328"/>
            <a:ext cx="8229600" cy="1146456"/>
          </a:xfrm>
        </p:spPr>
        <p:txBody>
          <a:bodyPr>
            <a:normAutofit/>
          </a:bodyPr>
          <a:lstStyle/>
          <a:p>
            <a:r>
              <a:rPr lang="es-PY" sz="4000" dirty="0"/>
              <a:t>Arquitectura maestro - esclavo</a:t>
            </a:r>
            <a:endParaRPr lang="es-PY" sz="2800" dirty="0"/>
          </a:p>
        </p:txBody>
      </p:sp>
      <p:pic>
        <p:nvPicPr>
          <p:cNvPr id="8" name="Imagen 7"/>
          <p:cNvPicPr>
            <a:picLocks noChangeAspect="1"/>
          </p:cNvPicPr>
          <p:nvPr/>
        </p:nvPicPr>
        <p:blipFill>
          <a:blip r:embed="rId2"/>
          <a:stretch>
            <a:fillRect/>
          </a:stretch>
        </p:blipFill>
        <p:spPr>
          <a:xfrm>
            <a:off x="1859611" y="4087044"/>
            <a:ext cx="5829300" cy="2543175"/>
          </a:xfrm>
          <a:prstGeom prst="rect">
            <a:avLst/>
          </a:prstGeom>
        </p:spPr>
      </p:pic>
    </p:spTree>
    <p:extLst>
      <p:ext uri="{BB962C8B-B14F-4D97-AF65-F5344CB8AC3E}">
        <p14:creationId xmlns:p14="http://schemas.microsoft.com/office/powerpoint/2010/main" val="335684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72067" y="1988840"/>
            <a:ext cx="7804389" cy="4137323"/>
          </a:xfrm>
        </p:spPr>
        <p:txBody>
          <a:bodyPr>
            <a:normAutofit/>
          </a:bodyPr>
          <a:lstStyle/>
          <a:p>
            <a:r>
              <a:rPr lang="es-PY" sz="1800" dirty="0"/>
              <a:t>Este patrón se usa para estructurar sistemas distribuidos con componentes desacoplados. Estos componentes pueden interactuar entre sí mediante invocaciones de servicios remotos. </a:t>
            </a:r>
          </a:p>
          <a:p>
            <a:r>
              <a:rPr lang="es-PY" sz="1800" dirty="0"/>
              <a:t>Un componente de </a:t>
            </a:r>
            <a:r>
              <a:rPr lang="es-PY" sz="1800" b="1" dirty="0"/>
              <a:t>intermediario</a:t>
            </a:r>
            <a:r>
              <a:rPr lang="es-PY" sz="1800" dirty="0"/>
              <a:t> es responsable de la coordinación de la comunicación entre los </a:t>
            </a:r>
            <a:r>
              <a:rPr lang="es-PY" sz="1800" b="1" dirty="0"/>
              <a:t>componentes</a:t>
            </a:r>
            <a:r>
              <a:rPr lang="es-PY" sz="1800" dirty="0"/>
              <a:t>.</a:t>
            </a:r>
          </a:p>
          <a:p>
            <a:r>
              <a:rPr lang="es-PY" sz="1800" dirty="0"/>
              <a:t>Los servidores publican sus capacidades (servicios y características) a un intermediario. Los clientes solicitan un servicio del intermediario y el intermediario </a:t>
            </a:r>
            <a:r>
              <a:rPr lang="es-PY" sz="1800" dirty="0" err="1"/>
              <a:t>redirecciona</a:t>
            </a:r>
            <a:r>
              <a:rPr lang="es-PY" sz="1800" dirty="0"/>
              <a:t> al cliente a un servicio adecuado desde su registro.</a:t>
            </a:r>
          </a:p>
          <a:p>
            <a:r>
              <a:rPr lang="es-PY" sz="1800" b="1" dirty="0"/>
              <a:t>Uso</a:t>
            </a:r>
          </a:p>
          <a:p>
            <a:pPr lvl="2"/>
            <a:r>
              <a:rPr lang="es-PY" sz="1400" dirty="0"/>
              <a:t>Software de </a:t>
            </a:r>
            <a:r>
              <a:rPr lang="es-PY" sz="1400" dirty="0" err="1"/>
              <a:t>Message</a:t>
            </a:r>
            <a:r>
              <a:rPr lang="es-PY" sz="1400" dirty="0"/>
              <a:t> </a:t>
            </a:r>
            <a:r>
              <a:rPr lang="es-PY" sz="1400" dirty="0" err="1"/>
              <a:t>Broker</a:t>
            </a:r>
            <a:r>
              <a:rPr lang="es-PY" sz="1400" dirty="0"/>
              <a:t> como </a:t>
            </a:r>
            <a:r>
              <a:rPr lang="es-PY" sz="1400" b="1" dirty="0"/>
              <a:t>Apache </a:t>
            </a:r>
            <a:r>
              <a:rPr lang="es-PY" sz="1400" b="1" dirty="0" err="1"/>
              <a:t>ActiveMQ</a:t>
            </a:r>
            <a:r>
              <a:rPr lang="es-PY" sz="1400" dirty="0"/>
              <a:t> , </a:t>
            </a:r>
            <a:r>
              <a:rPr lang="es-PY" sz="1400" b="1" dirty="0"/>
              <a:t>Apache Kafka</a:t>
            </a:r>
            <a:r>
              <a:rPr lang="es-PY" sz="1400" dirty="0"/>
              <a:t> , </a:t>
            </a:r>
            <a:r>
              <a:rPr lang="es-PY" sz="1400" b="1" dirty="0" err="1"/>
              <a:t>RabbitMQ</a:t>
            </a:r>
            <a:r>
              <a:rPr lang="es-PY" sz="1400" dirty="0"/>
              <a:t> y </a:t>
            </a:r>
            <a:r>
              <a:rPr lang="es-PY" sz="1400" b="1" dirty="0" err="1"/>
              <a:t>JBoss</a:t>
            </a:r>
            <a:r>
              <a:rPr lang="es-PY" sz="1400" b="1" dirty="0"/>
              <a:t> </a:t>
            </a:r>
            <a:r>
              <a:rPr lang="es-PY" sz="1400" b="1" dirty="0" err="1"/>
              <a:t>Messaging</a:t>
            </a:r>
            <a:r>
              <a:rPr lang="es-PY" sz="1400" dirty="0"/>
              <a:t>.</a:t>
            </a:r>
          </a:p>
          <a:p>
            <a:endParaRPr lang="es-PY" sz="1800" i="1" dirty="0"/>
          </a:p>
        </p:txBody>
      </p:sp>
      <p:sp>
        <p:nvSpPr>
          <p:cNvPr id="3" name="2 Título"/>
          <p:cNvSpPr>
            <a:spLocks noGrp="1"/>
          </p:cNvSpPr>
          <p:nvPr>
            <p:ph type="title"/>
          </p:nvPr>
        </p:nvSpPr>
        <p:spPr>
          <a:xfrm>
            <a:off x="457200" y="338328"/>
            <a:ext cx="8229600" cy="1146456"/>
          </a:xfrm>
        </p:spPr>
        <p:txBody>
          <a:bodyPr>
            <a:normAutofit/>
          </a:bodyPr>
          <a:lstStyle/>
          <a:p>
            <a:r>
              <a:rPr lang="es-PY" sz="4000" dirty="0"/>
              <a:t>Arquitectura basada en agentes</a:t>
            </a:r>
            <a:endParaRPr lang="es-PY" sz="2800" dirty="0"/>
          </a:p>
        </p:txBody>
      </p:sp>
    </p:spTree>
    <p:extLst>
      <p:ext uri="{BB962C8B-B14F-4D97-AF65-F5344CB8AC3E}">
        <p14:creationId xmlns:p14="http://schemas.microsoft.com/office/powerpoint/2010/main" val="21226157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1403648" y="1988840"/>
            <a:ext cx="6574755" cy="4137025"/>
          </a:xfrm>
          <a:prstGeom prst="rect">
            <a:avLst/>
          </a:prstGeom>
        </p:spPr>
      </p:pic>
      <p:sp>
        <p:nvSpPr>
          <p:cNvPr id="3" name="2 Título"/>
          <p:cNvSpPr>
            <a:spLocks noGrp="1"/>
          </p:cNvSpPr>
          <p:nvPr>
            <p:ph type="title"/>
          </p:nvPr>
        </p:nvSpPr>
        <p:spPr>
          <a:xfrm>
            <a:off x="457200" y="338328"/>
            <a:ext cx="8229600" cy="1146456"/>
          </a:xfrm>
        </p:spPr>
        <p:txBody>
          <a:bodyPr>
            <a:normAutofit/>
          </a:bodyPr>
          <a:lstStyle/>
          <a:p>
            <a:r>
              <a:rPr lang="es-PY" sz="4000" dirty="0"/>
              <a:t>Arquitectura basada en agentes</a:t>
            </a:r>
            <a:endParaRPr lang="es-PY" sz="2800" dirty="0"/>
          </a:p>
        </p:txBody>
      </p:sp>
    </p:spTree>
    <p:extLst>
      <p:ext uri="{BB962C8B-B14F-4D97-AF65-F5344CB8AC3E}">
        <p14:creationId xmlns:p14="http://schemas.microsoft.com/office/powerpoint/2010/main" val="15224305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72067" y="1988840"/>
            <a:ext cx="7804389" cy="4137323"/>
          </a:xfrm>
        </p:spPr>
        <p:txBody>
          <a:bodyPr>
            <a:normAutofit/>
          </a:bodyPr>
          <a:lstStyle/>
          <a:p>
            <a:pPr algn="just"/>
            <a:r>
              <a:rPr lang="es-PY" sz="1800" dirty="0"/>
              <a:t>Este patrón trata principalmente con eventos y tiene 4 componentes principales; </a:t>
            </a:r>
            <a:r>
              <a:rPr lang="es-PY" sz="1800" b="1" dirty="0"/>
              <a:t>fuente de evento</a:t>
            </a:r>
            <a:r>
              <a:rPr lang="es-PY" sz="1800" dirty="0"/>
              <a:t> , </a:t>
            </a:r>
            <a:r>
              <a:rPr lang="es-PY" sz="1800" b="1" dirty="0"/>
              <a:t>escucha de evento</a:t>
            </a:r>
            <a:r>
              <a:rPr lang="es-PY" sz="1800" dirty="0"/>
              <a:t> , </a:t>
            </a:r>
            <a:r>
              <a:rPr lang="es-PY" sz="1800" b="1" dirty="0"/>
              <a:t>canal</a:t>
            </a:r>
            <a:r>
              <a:rPr lang="es-PY" sz="1800" dirty="0"/>
              <a:t> y </a:t>
            </a:r>
            <a:r>
              <a:rPr lang="es-PY" sz="1800" b="1" dirty="0"/>
              <a:t>bus de evento</a:t>
            </a:r>
            <a:r>
              <a:rPr lang="es-PY" sz="1800" dirty="0"/>
              <a:t> . </a:t>
            </a:r>
          </a:p>
          <a:p>
            <a:pPr algn="just"/>
            <a:endParaRPr lang="es-PY" sz="1800" dirty="0"/>
          </a:p>
          <a:p>
            <a:pPr algn="just"/>
            <a:r>
              <a:rPr lang="es-PY" sz="1800" dirty="0"/>
              <a:t>Las fuentes publican mensajes en canales particulares en un bus de eventos. Los oyentes se suscriben a canales particulares. Los oyentes son notificados de los mensajes que se publican en un canal al que se han suscrito anteriormente.</a:t>
            </a:r>
          </a:p>
          <a:p>
            <a:r>
              <a:rPr lang="es-PY" sz="1800" b="1" dirty="0"/>
              <a:t>Uso</a:t>
            </a:r>
          </a:p>
          <a:p>
            <a:pPr lvl="2"/>
            <a:r>
              <a:rPr lang="es-PY" sz="1400" dirty="0"/>
              <a:t>Desarrollo de Android.</a:t>
            </a:r>
          </a:p>
          <a:p>
            <a:pPr lvl="2"/>
            <a:r>
              <a:rPr lang="es-PY" sz="1400" dirty="0"/>
              <a:t>Servicios de Notificación.</a:t>
            </a:r>
          </a:p>
          <a:p>
            <a:pPr lvl="2"/>
            <a:r>
              <a:rPr lang="es-PY" sz="1400" dirty="0"/>
              <a:t>Modelo de eventos Java</a:t>
            </a:r>
          </a:p>
          <a:p>
            <a:endParaRPr lang="es-PY" sz="1800" i="1" dirty="0"/>
          </a:p>
        </p:txBody>
      </p:sp>
      <p:sp>
        <p:nvSpPr>
          <p:cNvPr id="3" name="2 Título"/>
          <p:cNvSpPr>
            <a:spLocks noGrp="1"/>
          </p:cNvSpPr>
          <p:nvPr>
            <p:ph type="title"/>
          </p:nvPr>
        </p:nvSpPr>
        <p:spPr>
          <a:xfrm>
            <a:off x="457200" y="338328"/>
            <a:ext cx="8229600" cy="1146456"/>
          </a:xfrm>
        </p:spPr>
        <p:txBody>
          <a:bodyPr>
            <a:normAutofit fontScale="90000"/>
          </a:bodyPr>
          <a:lstStyle/>
          <a:p>
            <a:r>
              <a:rPr lang="es-PY" sz="4000" dirty="0"/>
              <a:t>Arquitectura basada en bus de eventos</a:t>
            </a:r>
            <a:endParaRPr lang="es-PY" sz="2800" dirty="0"/>
          </a:p>
        </p:txBody>
      </p:sp>
    </p:spTree>
    <p:extLst>
      <p:ext uri="{BB962C8B-B14F-4D97-AF65-F5344CB8AC3E}">
        <p14:creationId xmlns:p14="http://schemas.microsoft.com/office/powerpoint/2010/main" val="1824625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1719872" y="1989138"/>
            <a:ext cx="6107481" cy="4137025"/>
          </a:xfrm>
          <a:prstGeom prst="rect">
            <a:avLst/>
          </a:prstGeom>
        </p:spPr>
      </p:pic>
      <p:sp>
        <p:nvSpPr>
          <p:cNvPr id="3" name="2 Título"/>
          <p:cNvSpPr>
            <a:spLocks noGrp="1"/>
          </p:cNvSpPr>
          <p:nvPr>
            <p:ph type="title"/>
          </p:nvPr>
        </p:nvSpPr>
        <p:spPr>
          <a:xfrm>
            <a:off x="457200" y="338328"/>
            <a:ext cx="8229600" cy="1146456"/>
          </a:xfrm>
        </p:spPr>
        <p:txBody>
          <a:bodyPr>
            <a:normAutofit fontScale="90000"/>
          </a:bodyPr>
          <a:lstStyle/>
          <a:p>
            <a:r>
              <a:rPr lang="es-PY" sz="4000" dirty="0"/>
              <a:t>Arquitectura basada en bus de eventos</a:t>
            </a:r>
            <a:endParaRPr lang="es-PY" sz="2800" dirty="0"/>
          </a:p>
        </p:txBody>
      </p:sp>
    </p:spTree>
    <p:extLst>
      <p:ext uri="{BB962C8B-B14F-4D97-AF65-F5344CB8AC3E}">
        <p14:creationId xmlns:p14="http://schemas.microsoft.com/office/powerpoint/2010/main" val="4223544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72067" y="2132856"/>
            <a:ext cx="7408333" cy="3993307"/>
          </a:xfrm>
        </p:spPr>
        <p:txBody>
          <a:bodyPr>
            <a:normAutofit/>
          </a:bodyPr>
          <a:lstStyle/>
          <a:p>
            <a:pPr algn="just"/>
            <a:r>
              <a:rPr lang="es-PY" dirty="0"/>
              <a:t>No se construye una casa sin un plano, tampoco se comienzan los planos con el dibujo de la plomería del lugar. Antes de preocuparse por los detalles, se necesita tener el panorama general: la casa en sí. </a:t>
            </a:r>
          </a:p>
          <a:p>
            <a:pPr algn="just"/>
            <a:endParaRPr lang="es-PY" dirty="0"/>
          </a:p>
          <a:p>
            <a:pPr algn="just"/>
            <a:r>
              <a:rPr lang="es-PY" dirty="0"/>
              <a:t>Eso es lo que hace el diseño arquitectónico, da el panorama y asegura que sea el correcto.</a:t>
            </a:r>
          </a:p>
        </p:txBody>
      </p:sp>
      <p:sp>
        <p:nvSpPr>
          <p:cNvPr id="3" name="2 Título"/>
          <p:cNvSpPr>
            <a:spLocks noGrp="1"/>
          </p:cNvSpPr>
          <p:nvPr>
            <p:ph type="title"/>
          </p:nvPr>
        </p:nvSpPr>
        <p:spPr/>
        <p:txBody>
          <a:bodyPr/>
          <a:lstStyle/>
          <a:p>
            <a:r>
              <a:rPr lang="es-PY" dirty="0"/>
              <a:t>Introducción</a:t>
            </a:r>
          </a:p>
        </p:txBody>
      </p:sp>
    </p:spTree>
    <p:extLst>
      <p:ext uri="{BB962C8B-B14F-4D97-AF65-F5344CB8AC3E}">
        <p14:creationId xmlns:p14="http://schemas.microsoft.com/office/powerpoint/2010/main" val="39615278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82411" y="1916832"/>
            <a:ext cx="7804389" cy="4137323"/>
          </a:xfrm>
        </p:spPr>
        <p:txBody>
          <a:bodyPr>
            <a:normAutofit/>
          </a:bodyPr>
          <a:lstStyle/>
          <a:p>
            <a:r>
              <a:rPr lang="es-PY" sz="1800" dirty="0"/>
              <a:t>Este patrón, también conocido como patrón MVC, divide una aplicación interactiva en 3 partes, como</a:t>
            </a:r>
          </a:p>
          <a:p>
            <a:pPr lvl="1"/>
            <a:r>
              <a:rPr lang="es-PY" sz="1600" b="1" dirty="0"/>
              <a:t>modelo</a:t>
            </a:r>
            <a:r>
              <a:rPr lang="es-PY" sz="1600" dirty="0"/>
              <a:t> — contiene el modelo de los datos.</a:t>
            </a:r>
          </a:p>
          <a:p>
            <a:pPr lvl="1"/>
            <a:r>
              <a:rPr lang="es-PY" sz="1600" b="1" dirty="0"/>
              <a:t>vista</a:t>
            </a:r>
            <a:r>
              <a:rPr lang="es-PY" sz="1600" dirty="0"/>
              <a:t> : muestra la información al usuario (se puede definir más de una vista)</a:t>
            </a:r>
          </a:p>
          <a:p>
            <a:pPr lvl="1"/>
            <a:r>
              <a:rPr lang="es-PY" sz="1600" b="1" dirty="0"/>
              <a:t>controlador</a:t>
            </a:r>
            <a:r>
              <a:rPr lang="es-PY" sz="1600" dirty="0"/>
              <a:t> : maneja la lógica del negocio.</a:t>
            </a:r>
          </a:p>
          <a:p>
            <a:r>
              <a:rPr lang="es-PY" sz="1800" dirty="0"/>
              <a:t>Esto se hace para separar las representaciones internas de información de las formas en que se presenta y acepta la información del usuario. Desacopla los componentes y permite la reutilización eficiente del código.</a:t>
            </a:r>
          </a:p>
          <a:p>
            <a:r>
              <a:rPr lang="es-PY" sz="1800" b="1" dirty="0"/>
              <a:t>Uso</a:t>
            </a:r>
          </a:p>
          <a:p>
            <a:pPr lvl="2"/>
            <a:r>
              <a:rPr lang="es-PY" sz="1400" dirty="0"/>
              <a:t>Arquitectura para aplicaciones </a:t>
            </a:r>
            <a:r>
              <a:rPr lang="es-PY" sz="1400" dirty="0" err="1"/>
              <a:t>World</a:t>
            </a:r>
            <a:r>
              <a:rPr lang="es-PY" sz="1400" dirty="0"/>
              <a:t> Wide Web en los principales lenguajes de programación.</a:t>
            </a:r>
          </a:p>
          <a:p>
            <a:pPr lvl="2"/>
            <a:r>
              <a:rPr lang="es-PY" sz="1400" dirty="0"/>
              <a:t>Marcos web como </a:t>
            </a:r>
            <a:r>
              <a:rPr lang="es-PY" sz="1400" b="1" dirty="0"/>
              <a:t>Django</a:t>
            </a:r>
            <a:r>
              <a:rPr lang="es-PY" sz="1400" dirty="0"/>
              <a:t> y </a:t>
            </a:r>
            <a:r>
              <a:rPr lang="es-PY" sz="1400" b="1" dirty="0" err="1">
                <a:hlinkClick r:id="rId2"/>
              </a:rPr>
              <a:t>Rails</a:t>
            </a:r>
            <a:r>
              <a:rPr lang="es-PY" sz="1400" dirty="0"/>
              <a:t>.</a:t>
            </a:r>
          </a:p>
          <a:p>
            <a:endParaRPr lang="es-PY" sz="1800" i="1" dirty="0"/>
          </a:p>
        </p:txBody>
      </p:sp>
      <p:sp>
        <p:nvSpPr>
          <p:cNvPr id="3" name="2 Título"/>
          <p:cNvSpPr>
            <a:spLocks noGrp="1"/>
          </p:cNvSpPr>
          <p:nvPr>
            <p:ph type="title"/>
          </p:nvPr>
        </p:nvSpPr>
        <p:spPr>
          <a:xfrm>
            <a:off x="457200" y="338328"/>
            <a:ext cx="8229600" cy="1146456"/>
          </a:xfrm>
        </p:spPr>
        <p:txBody>
          <a:bodyPr>
            <a:normAutofit fontScale="90000"/>
          </a:bodyPr>
          <a:lstStyle/>
          <a:p>
            <a:r>
              <a:rPr lang="es-PY" sz="4000" dirty="0"/>
              <a:t>Arquitectura Modelo – Vista - Controlador</a:t>
            </a:r>
            <a:endParaRPr lang="es-PY" sz="2800" dirty="0"/>
          </a:p>
        </p:txBody>
      </p:sp>
    </p:spTree>
    <p:extLst>
      <p:ext uri="{BB962C8B-B14F-4D97-AF65-F5344CB8AC3E}">
        <p14:creationId xmlns:p14="http://schemas.microsoft.com/office/powerpoint/2010/main" val="31344135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7200" y="338328"/>
            <a:ext cx="8229600" cy="1146456"/>
          </a:xfrm>
        </p:spPr>
        <p:txBody>
          <a:bodyPr>
            <a:normAutofit fontScale="90000"/>
          </a:bodyPr>
          <a:lstStyle/>
          <a:p>
            <a:r>
              <a:rPr lang="es-PY" sz="4000" dirty="0"/>
              <a:t>Arquitectura Modelo – Vista - Controlador</a:t>
            </a:r>
            <a:endParaRPr lang="es-PY" sz="2800" dirty="0"/>
          </a:p>
        </p:txBody>
      </p:sp>
      <p:pic>
        <p:nvPicPr>
          <p:cNvPr id="5" name="Marcador de contenido 4"/>
          <p:cNvPicPr>
            <a:picLocks noGrp="1" noChangeAspect="1"/>
          </p:cNvPicPr>
          <p:nvPr>
            <p:ph idx="1"/>
          </p:nvPr>
        </p:nvPicPr>
        <p:blipFill>
          <a:blip r:embed="rId2"/>
          <a:stretch>
            <a:fillRect/>
          </a:stretch>
        </p:blipFill>
        <p:spPr>
          <a:xfrm>
            <a:off x="1367263" y="2674938"/>
            <a:ext cx="6417412" cy="3451225"/>
          </a:xfrm>
          <a:prstGeom prst="rect">
            <a:avLst/>
          </a:prstGeom>
        </p:spPr>
      </p:pic>
    </p:spTree>
    <p:extLst>
      <p:ext uri="{BB962C8B-B14F-4D97-AF65-F5344CB8AC3E}">
        <p14:creationId xmlns:p14="http://schemas.microsoft.com/office/powerpoint/2010/main" val="13887678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611561" y="2132856"/>
            <a:ext cx="7668840" cy="3993307"/>
          </a:xfrm>
        </p:spPr>
        <p:txBody>
          <a:bodyPr>
            <a:normAutofit lnSpcReduction="10000"/>
          </a:bodyPr>
          <a:lstStyle/>
          <a:p>
            <a:pPr algn="just"/>
            <a:r>
              <a:rPr lang="es-PY" dirty="0"/>
              <a:t>Seleccionar y justificar la arquitectura que consideran más adecuada para los siguientes casos:</a:t>
            </a:r>
          </a:p>
          <a:p>
            <a:pPr algn="just"/>
            <a:r>
              <a:rPr lang="es-PY" sz="1800" dirty="0"/>
              <a:t>Sistema de Control de Tráfico Aéreo, que a parte de controlar el tráfico en un determinado sector debe permitir comunicarse de forma automática con aeronaves así como con sistemas de las aerolíneas.</a:t>
            </a:r>
          </a:p>
          <a:p>
            <a:pPr algn="just"/>
            <a:r>
              <a:rPr lang="es-PY" sz="1800" dirty="0"/>
              <a:t>Sistema de Control de una fábrica que a parte de controlar todo el proceso productivo debe estar integrado con sistemas de otras fabricas que producen partes que se utilizan en esta última así como estar conectado con sistemas de proveedores.</a:t>
            </a:r>
          </a:p>
          <a:p>
            <a:pPr algn="just"/>
            <a:r>
              <a:rPr lang="es-PY" sz="1800" dirty="0"/>
              <a:t>Sistema </a:t>
            </a:r>
            <a:r>
              <a:rPr lang="es-PY" sz="1800" dirty="0" err="1"/>
              <a:t>hospitalar</a:t>
            </a:r>
            <a:r>
              <a:rPr lang="es-PY" sz="1800" dirty="0"/>
              <a:t> que a parte de controlar todo lo referente a pacientes, médicos, consultas debe gestionar la parte de mantenimiento de equipos médicos (para lo cual toma datos de manera automática mediante sensores de los equipos), sistemas automatizados para realizar cirugías que tienen partes robóticas y trabajan con inteligencia artificial.</a:t>
            </a:r>
          </a:p>
        </p:txBody>
      </p:sp>
      <p:sp>
        <p:nvSpPr>
          <p:cNvPr id="3" name="Título 2"/>
          <p:cNvSpPr>
            <a:spLocks noGrp="1"/>
          </p:cNvSpPr>
          <p:nvPr>
            <p:ph type="title"/>
          </p:nvPr>
        </p:nvSpPr>
        <p:spPr/>
        <p:txBody>
          <a:bodyPr>
            <a:normAutofit fontScale="90000"/>
          </a:bodyPr>
          <a:lstStyle/>
          <a:p>
            <a:r>
              <a:rPr lang="es-PY" dirty="0"/>
              <a:t>Ejercicio de Laboratorio – (30 min).</a:t>
            </a:r>
          </a:p>
        </p:txBody>
      </p:sp>
    </p:spTree>
    <p:extLst>
      <p:ext uri="{BB962C8B-B14F-4D97-AF65-F5344CB8AC3E}">
        <p14:creationId xmlns:p14="http://schemas.microsoft.com/office/powerpoint/2010/main" val="7433585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2F3B8443-174E-441A-A808-9B2E60BE06AE}"/>
              </a:ext>
            </a:extLst>
          </p:cNvPr>
          <p:cNvSpPr>
            <a:spLocks noGrp="1"/>
          </p:cNvSpPr>
          <p:nvPr>
            <p:ph idx="1"/>
          </p:nvPr>
        </p:nvSpPr>
        <p:spPr>
          <a:xfrm>
            <a:off x="872067" y="2348880"/>
            <a:ext cx="7408333" cy="3777283"/>
          </a:xfrm>
        </p:spPr>
        <p:txBody>
          <a:bodyPr/>
          <a:lstStyle/>
          <a:p>
            <a:r>
              <a:rPr lang="es-MX" dirty="0"/>
              <a:t>En el nivel de diseño arquitectónico, el arquitecto del software usa un diagrama de contexto arquitectónico (DCA) para modelar la manera en la que el software interactúa con entidades más allá de sus fronteras.</a:t>
            </a:r>
          </a:p>
          <a:p>
            <a:endParaRPr lang="es-MX" dirty="0"/>
          </a:p>
        </p:txBody>
      </p:sp>
      <p:sp>
        <p:nvSpPr>
          <p:cNvPr id="3" name="Título 2">
            <a:extLst>
              <a:ext uri="{FF2B5EF4-FFF2-40B4-BE49-F238E27FC236}">
                <a16:creationId xmlns:a16="http://schemas.microsoft.com/office/drawing/2014/main" id="{9B33A0FA-E66C-4202-9DC4-7CEFDA0D2444}"/>
              </a:ext>
            </a:extLst>
          </p:cNvPr>
          <p:cNvSpPr>
            <a:spLocks noGrp="1"/>
          </p:cNvSpPr>
          <p:nvPr>
            <p:ph type="title"/>
          </p:nvPr>
        </p:nvSpPr>
        <p:spPr/>
        <p:txBody>
          <a:bodyPr>
            <a:normAutofit fontScale="90000"/>
          </a:bodyPr>
          <a:lstStyle/>
          <a:p>
            <a:r>
              <a:rPr lang="es-PY" dirty="0"/>
              <a:t>Representación del sistema en el contexto</a:t>
            </a:r>
            <a:endParaRPr lang="es-MX" dirty="0"/>
          </a:p>
        </p:txBody>
      </p:sp>
    </p:spTree>
    <p:extLst>
      <p:ext uri="{BB962C8B-B14F-4D97-AF65-F5344CB8AC3E}">
        <p14:creationId xmlns:p14="http://schemas.microsoft.com/office/powerpoint/2010/main" val="10220973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390F922D-62E0-41B6-8766-CDBEEC323B2D}"/>
              </a:ext>
            </a:extLst>
          </p:cNvPr>
          <p:cNvSpPr>
            <a:spLocks noGrp="1"/>
          </p:cNvSpPr>
          <p:nvPr>
            <p:ph idx="1"/>
          </p:nvPr>
        </p:nvSpPr>
        <p:spPr>
          <a:xfrm>
            <a:off x="872067" y="2276872"/>
            <a:ext cx="7588365" cy="4104456"/>
          </a:xfrm>
        </p:spPr>
        <p:txBody>
          <a:bodyPr>
            <a:normAutofit/>
          </a:bodyPr>
          <a:lstStyle/>
          <a:p>
            <a:pPr algn="just"/>
            <a:r>
              <a:rPr lang="es-MX" sz="2200" dirty="0"/>
              <a:t>En relación con dicha figura, los sistemas que interactúan con el sistema objetivo (aquel para el que va a desarrollarse un diseño arquitectónico) están representados como sigue:</a:t>
            </a:r>
          </a:p>
          <a:p>
            <a:pPr lvl="2" algn="just"/>
            <a:r>
              <a:rPr lang="es-MX" sz="1600" dirty="0">
                <a:solidFill>
                  <a:srgbClr val="FF0000"/>
                </a:solidFill>
              </a:rPr>
              <a:t>Sistemas superiores: </a:t>
            </a:r>
            <a:r>
              <a:rPr lang="es-MX" sz="1600" dirty="0"/>
              <a:t>aquellos que utilizan al sistema objetivo como parte de algún esquema de procesamiento de alto nivel.</a:t>
            </a:r>
          </a:p>
          <a:p>
            <a:pPr lvl="2" algn="just"/>
            <a:r>
              <a:rPr lang="es-MX" sz="1600" dirty="0">
                <a:solidFill>
                  <a:srgbClr val="FF0000"/>
                </a:solidFill>
              </a:rPr>
              <a:t>Sistemas subordinados: </a:t>
            </a:r>
            <a:r>
              <a:rPr lang="es-MX" sz="1600" dirty="0"/>
              <a:t>los que son usados por el sistema objetivo y proveen datos o procesamiento que son necesarios para completar las funciones del sistema objetivo.</a:t>
            </a:r>
          </a:p>
          <a:p>
            <a:pPr lvl="2" algn="just"/>
            <a:r>
              <a:rPr lang="es-MX" sz="1600" dirty="0">
                <a:solidFill>
                  <a:srgbClr val="FF0000"/>
                </a:solidFill>
              </a:rPr>
              <a:t>Sistemas entre iguales: </a:t>
            </a:r>
            <a:r>
              <a:rPr lang="es-MX" sz="1600" dirty="0"/>
              <a:t>son los que interactúan sobre una base de igualdad (por ejemplo, la información se produce o consume por los iguales y por el sistema objetivo).</a:t>
            </a:r>
          </a:p>
          <a:p>
            <a:pPr lvl="2" algn="just"/>
            <a:r>
              <a:rPr lang="es-MX" sz="1600" dirty="0">
                <a:solidFill>
                  <a:srgbClr val="FF0000"/>
                </a:solidFill>
              </a:rPr>
              <a:t>Actores: </a:t>
            </a:r>
            <a:r>
              <a:rPr lang="es-MX" sz="1600" dirty="0"/>
              <a:t>entidades (personas, dispositivos, etc.) que interactúan con el sistema objetivo mediante la producción o consumo de información que es necesaria para el procesamiento de los requerimientos.</a:t>
            </a:r>
            <a:endParaRPr lang="es-MX" sz="1800" dirty="0"/>
          </a:p>
          <a:p>
            <a:pPr lvl="1"/>
            <a:endParaRPr lang="es-MX" dirty="0"/>
          </a:p>
        </p:txBody>
      </p:sp>
      <p:sp>
        <p:nvSpPr>
          <p:cNvPr id="3" name="Título 2">
            <a:extLst>
              <a:ext uri="{FF2B5EF4-FFF2-40B4-BE49-F238E27FC236}">
                <a16:creationId xmlns:a16="http://schemas.microsoft.com/office/drawing/2014/main" id="{28AE564A-A78C-4CC4-8ACB-D576598EB878}"/>
              </a:ext>
            </a:extLst>
          </p:cNvPr>
          <p:cNvSpPr>
            <a:spLocks noGrp="1"/>
          </p:cNvSpPr>
          <p:nvPr>
            <p:ph type="title"/>
          </p:nvPr>
        </p:nvSpPr>
        <p:spPr/>
        <p:txBody>
          <a:bodyPr>
            <a:normAutofit fontScale="90000"/>
          </a:bodyPr>
          <a:lstStyle/>
          <a:p>
            <a:r>
              <a:rPr lang="es-PY" dirty="0"/>
              <a:t>Representación del sistema en el contexto</a:t>
            </a:r>
            <a:endParaRPr lang="es-MX" dirty="0"/>
          </a:p>
        </p:txBody>
      </p:sp>
    </p:spTree>
    <p:extLst>
      <p:ext uri="{BB962C8B-B14F-4D97-AF65-F5344CB8AC3E}">
        <p14:creationId xmlns:p14="http://schemas.microsoft.com/office/powerpoint/2010/main" val="27618356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5CA94DCB-2172-461B-85FB-E8747D75DEAB}"/>
              </a:ext>
            </a:extLst>
          </p:cNvPr>
          <p:cNvSpPr>
            <a:spLocks noGrp="1"/>
          </p:cNvSpPr>
          <p:nvPr>
            <p:ph idx="1"/>
          </p:nvPr>
        </p:nvSpPr>
        <p:spPr/>
        <p:txBody>
          <a:bodyPr/>
          <a:lstStyle/>
          <a:p>
            <a:r>
              <a:rPr lang="es-MX" dirty="0"/>
              <a:t>Cada una de estas entidades externas se comunica con el sistema objetivo a través de una interfaz.</a:t>
            </a:r>
          </a:p>
          <a:p>
            <a:endParaRPr lang="es-MX" dirty="0"/>
          </a:p>
        </p:txBody>
      </p:sp>
      <p:sp>
        <p:nvSpPr>
          <p:cNvPr id="3" name="Título 2">
            <a:extLst>
              <a:ext uri="{FF2B5EF4-FFF2-40B4-BE49-F238E27FC236}">
                <a16:creationId xmlns:a16="http://schemas.microsoft.com/office/drawing/2014/main" id="{B684EC3C-CF25-4AC8-B2DD-502D69F82927}"/>
              </a:ext>
            </a:extLst>
          </p:cNvPr>
          <p:cNvSpPr>
            <a:spLocks noGrp="1"/>
          </p:cNvSpPr>
          <p:nvPr>
            <p:ph type="title"/>
          </p:nvPr>
        </p:nvSpPr>
        <p:spPr/>
        <p:txBody>
          <a:bodyPr>
            <a:normAutofit fontScale="90000"/>
          </a:bodyPr>
          <a:lstStyle/>
          <a:p>
            <a:r>
              <a:rPr lang="es-PY" dirty="0"/>
              <a:t>Representación del sistema en el contexto</a:t>
            </a:r>
            <a:endParaRPr lang="es-MX" dirty="0"/>
          </a:p>
        </p:txBody>
      </p:sp>
      <p:pic>
        <p:nvPicPr>
          <p:cNvPr id="5" name="Imagen 4" descr="Diagrama&#10;&#10;Descripción generada automáticamente">
            <a:extLst>
              <a:ext uri="{FF2B5EF4-FFF2-40B4-BE49-F238E27FC236}">
                <a16:creationId xmlns:a16="http://schemas.microsoft.com/office/drawing/2014/main" id="{6EFE0E05-83EC-439C-9E4B-BDF65BCEF4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3879837"/>
            <a:ext cx="5206529" cy="2698274"/>
          </a:xfrm>
          <a:prstGeom prst="rect">
            <a:avLst/>
          </a:prstGeom>
        </p:spPr>
      </p:pic>
    </p:spTree>
    <p:extLst>
      <p:ext uri="{BB962C8B-B14F-4D97-AF65-F5344CB8AC3E}">
        <p14:creationId xmlns:p14="http://schemas.microsoft.com/office/powerpoint/2010/main" val="10089492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DEF7C6F8-AFDB-47FB-BCD2-DE38335146F7}"/>
              </a:ext>
            </a:extLst>
          </p:cNvPr>
          <p:cNvSpPr>
            <a:spLocks noGrp="1"/>
          </p:cNvSpPr>
          <p:nvPr>
            <p:ph idx="1"/>
          </p:nvPr>
        </p:nvSpPr>
        <p:spPr/>
        <p:txBody>
          <a:bodyPr/>
          <a:lstStyle/>
          <a:p>
            <a:r>
              <a:rPr lang="es-PY" dirty="0"/>
              <a:t>Vídeo informativo</a:t>
            </a:r>
          </a:p>
          <a:p>
            <a:r>
              <a:rPr lang="es-MX" dirty="0"/>
              <a:t>https://www.youtube.com/watch?v=2IJ29e0xTDc</a:t>
            </a:r>
          </a:p>
        </p:txBody>
      </p:sp>
      <p:sp>
        <p:nvSpPr>
          <p:cNvPr id="3" name="Título 2">
            <a:extLst>
              <a:ext uri="{FF2B5EF4-FFF2-40B4-BE49-F238E27FC236}">
                <a16:creationId xmlns:a16="http://schemas.microsoft.com/office/drawing/2014/main" id="{C8308199-15D5-480C-9EEB-D3032A7524FF}"/>
              </a:ext>
            </a:extLst>
          </p:cNvPr>
          <p:cNvSpPr>
            <a:spLocks noGrp="1"/>
          </p:cNvSpPr>
          <p:nvPr>
            <p:ph type="title"/>
          </p:nvPr>
        </p:nvSpPr>
        <p:spPr/>
        <p:txBody>
          <a:bodyPr>
            <a:normAutofit fontScale="90000"/>
          </a:bodyPr>
          <a:lstStyle/>
          <a:p>
            <a:r>
              <a:rPr lang="es-PY" dirty="0"/>
              <a:t>Modelo de Arquitectura de Software C4</a:t>
            </a:r>
            <a:endParaRPr lang="es-MX" dirty="0"/>
          </a:p>
        </p:txBody>
      </p:sp>
    </p:spTree>
    <p:extLst>
      <p:ext uri="{BB962C8B-B14F-4D97-AF65-F5344CB8AC3E}">
        <p14:creationId xmlns:p14="http://schemas.microsoft.com/office/powerpoint/2010/main" val="18944092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lnSpcReduction="10000"/>
          </a:bodyPr>
          <a:lstStyle/>
          <a:p>
            <a:pPr algn="just"/>
            <a:r>
              <a:rPr lang="es-PY" dirty="0"/>
              <a:t>Definición de la estructura de datos del aplicativo así como el diseño inicial de la arquitectura con relación al flujo de datos y procesamiento.</a:t>
            </a:r>
          </a:p>
          <a:p>
            <a:pPr algn="just"/>
            <a:r>
              <a:rPr lang="es-PY" dirty="0"/>
              <a:t>Se debe elegir el tipo de arquitectura, identificar posibles módulos o sub sistemas y definir la interacción entre ellos y con agentes externos dentro de la arquitectura seleccionada.</a:t>
            </a:r>
          </a:p>
          <a:p>
            <a:pPr algn="just"/>
            <a:r>
              <a:rPr lang="es-PY" dirty="0"/>
              <a:t>Luego realizar el modelado usando la herramienta seleccionada.</a:t>
            </a:r>
          </a:p>
        </p:txBody>
      </p:sp>
      <p:sp>
        <p:nvSpPr>
          <p:cNvPr id="3" name="Título 2"/>
          <p:cNvSpPr>
            <a:spLocks noGrp="1"/>
          </p:cNvSpPr>
          <p:nvPr>
            <p:ph type="title"/>
          </p:nvPr>
        </p:nvSpPr>
        <p:spPr/>
        <p:txBody>
          <a:bodyPr/>
          <a:lstStyle/>
          <a:p>
            <a:r>
              <a:rPr lang="es-PY" dirty="0"/>
              <a:t>Trabajo Práctico</a:t>
            </a:r>
          </a:p>
        </p:txBody>
      </p:sp>
    </p:spTree>
    <p:extLst>
      <p:ext uri="{BB962C8B-B14F-4D97-AF65-F5344CB8AC3E}">
        <p14:creationId xmlns:p14="http://schemas.microsoft.com/office/powerpoint/2010/main" val="1855243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9B82D05C-423C-493B-AFB0-FE71A6648BE5}"/>
              </a:ext>
            </a:extLst>
          </p:cNvPr>
          <p:cNvSpPr>
            <a:spLocks noGrp="1"/>
          </p:cNvSpPr>
          <p:nvPr>
            <p:ph idx="1"/>
          </p:nvPr>
        </p:nvSpPr>
        <p:spPr/>
        <p:txBody>
          <a:bodyPr/>
          <a:lstStyle/>
          <a:p>
            <a:pPr algn="just"/>
            <a:r>
              <a:rPr lang="es-PY" dirty="0"/>
              <a:t>El diseño de la arquitectura comienza con el diseño de los datos y continúa con la obtención de una o más representaciones de la estructura arquitectónica del sistema.</a:t>
            </a:r>
          </a:p>
          <a:p>
            <a:endParaRPr lang="es-MX" dirty="0"/>
          </a:p>
        </p:txBody>
      </p:sp>
      <p:sp>
        <p:nvSpPr>
          <p:cNvPr id="3" name="Título 2">
            <a:extLst>
              <a:ext uri="{FF2B5EF4-FFF2-40B4-BE49-F238E27FC236}">
                <a16:creationId xmlns:a16="http://schemas.microsoft.com/office/drawing/2014/main" id="{C7DFBFA6-917E-4153-B0D1-5F3FE8B1CA6A}"/>
              </a:ext>
            </a:extLst>
          </p:cNvPr>
          <p:cNvSpPr>
            <a:spLocks noGrp="1"/>
          </p:cNvSpPr>
          <p:nvPr>
            <p:ph type="title"/>
          </p:nvPr>
        </p:nvSpPr>
        <p:spPr/>
        <p:txBody>
          <a:bodyPr/>
          <a:lstStyle/>
          <a:p>
            <a:r>
              <a:rPr lang="es-PY" dirty="0"/>
              <a:t>Introducción</a:t>
            </a:r>
            <a:endParaRPr lang="es-MX" dirty="0"/>
          </a:p>
        </p:txBody>
      </p:sp>
    </p:spTree>
    <p:extLst>
      <p:ext uri="{BB962C8B-B14F-4D97-AF65-F5344CB8AC3E}">
        <p14:creationId xmlns:p14="http://schemas.microsoft.com/office/powerpoint/2010/main" val="1738925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72067" y="2132856"/>
            <a:ext cx="7408333" cy="3993307"/>
          </a:xfrm>
        </p:spPr>
        <p:txBody>
          <a:bodyPr>
            <a:normAutofit/>
          </a:bodyPr>
          <a:lstStyle/>
          <a:p>
            <a:pPr algn="just"/>
            <a:r>
              <a:rPr lang="es-PY" dirty="0"/>
              <a:t>Durante el diseño arquitectónico se crea un modelo de arquitectura que incluye la arquitectura de los datos y la estructura del programa.</a:t>
            </a:r>
          </a:p>
          <a:p>
            <a:pPr algn="just"/>
            <a:endParaRPr lang="es-PY" dirty="0"/>
          </a:p>
          <a:p>
            <a:pPr algn="just"/>
            <a:r>
              <a:rPr lang="es-PY" dirty="0"/>
              <a:t>Además, se describen las propiedades y relaciones (interacciones) que hay entre los componentes.</a:t>
            </a:r>
          </a:p>
        </p:txBody>
      </p:sp>
      <p:sp>
        <p:nvSpPr>
          <p:cNvPr id="3" name="2 Título"/>
          <p:cNvSpPr>
            <a:spLocks noGrp="1"/>
          </p:cNvSpPr>
          <p:nvPr>
            <p:ph type="title"/>
          </p:nvPr>
        </p:nvSpPr>
        <p:spPr/>
        <p:txBody>
          <a:bodyPr/>
          <a:lstStyle/>
          <a:p>
            <a:r>
              <a:rPr lang="es-PY" dirty="0"/>
              <a:t>Introducción</a:t>
            </a:r>
          </a:p>
        </p:txBody>
      </p:sp>
    </p:spTree>
    <p:extLst>
      <p:ext uri="{BB962C8B-B14F-4D97-AF65-F5344CB8AC3E}">
        <p14:creationId xmlns:p14="http://schemas.microsoft.com/office/powerpoint/2010/main" val="1365857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Y" dirty="0"/>
              <a:t>Arquitectura - Definición</a:t>
            </a:r>
          </a:p>
        </p:txBody>
      </p:sp>
      <p:sp>
        <p:nvSpPr>
          <p:cNvPr id="3" name="Marcador de contenido 2"/>
          <p:cNvSpPr>
            <a:spLocks noGrp="1"/>
          </p:cNvSpPr>
          <p:nvPr>
            <p:ph idx="1"/>
          </p:nvPr>
        </p:nvSpPr>
        <p:spPr>
          <a:xfrm>
            <a:off x="872067" y="2204864"/>
            <a:ext cx="7408333" cy="3921299"/>
          </a:xfrm>
        </p:spPr>
        <p:txBody>
          <a:bodyPr>
            <a:normAutofit/>
          </a:bodyPr>
          <a:lstStyle/>
          <a:p>
            <a:r>
              <a:rPr lang="es-PY" dirty="0"/>
              <a:t>“La arquitectura de un sistema es un marco general que describe su forma y estructura: sus componentes y la manera en la que ajustan entre sí”. </a:t>
            </a:r>
          </a:p>
          <a:p>
            <a:pPr marL="0" indent="0">
              <a:buNone/>
            </a:pPr>
            <a:r>
              <a:rPr lang="es-PY" b="1" dirty="0"/>
              <a:t>				</a:t>
            </a:r>
            <a:r>
              <a:rPr lang="es-PY" b="1" dirty="0" err="1"/>
              <a:t>Jerrold</a:t>
            </a:r>
            <a:r>
              <a:rPr lang="es-PY" b="1" dirty="0"/>
              <a:t> </a:t>
            </a:r>
            <a:r>
              <a:rPr lang="es-PY" b="1" dirty="0" err="1"/>
              <a:t>Grochow</a:t>
            </a:r>
            <a:r>
              <a:rPr lang="es-ES" dirty="0"/>
              <a:t>.</a:t>
            </a:r>
            <a:endParaRPr lang="es-PY" dirty="0"/>
          </a:p>
        </p:txBody>
      </p:sp>
    </p:spTree>
    <p:extLst>
      <p:ext uri="{BB962C8B-B14F-4D97-AF65-F5344CB8AC3E}">
        <p14:creationId xmlns:p14="http://schemas.microsoft.com/office/powerpoint/2010/main" val="193127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87A3DFEA-7845-49F9-B174-0AF98813395C}"/>
              </a:ext>
            </a:extLst>
          </p:cNvPr>
          <p:cNvSpPr>
            <a:spLocks noGrp="1"/>
          </p:cNvSpPr>
          <p:nvPr>
            <p:ph idx="1"/>
          </p:nvPr>
        </p:nvSpPr>
        <p:spPr>
          <a:xfrm>
            <a:off x="872067" y="2276872"/>
            <a:ext cx="7408333" cy="3849291"/>
          </a:xfrm>
        </p:spPr>
        <p:txBody>
          <a:bodyPr>
            <a:normAutofit lnSpcReduction="10000"/>
          </a:bodyPr>
          <a:lstStyle/>
          <a:p>
            <a:pPr algn="just"/>
            <a:r>
              <a:rPr lang="es-MX" dirty="0"/>
              <a:t>Cuando se piensa en la arquitectura de una construcción, llegan a la mente muchos atributos distintos. En el nivel más sencillo, se considera la forma general de la estructura física. </a:t>
            </a:r>
          </a:p>
          <a:p>
            <a:pPr algn="just"/>
            <a:r>
              <a:rPr lang="es-MX" dirty="0"/>
              <a:t>Pero, en realidad, la arquitectura es mucho más que eso. Es la manera en la que los distintos componentes del edificio se integran para formar un todo cohesivo. </a:t>
            </a:r>
          </a:p>
          <a:p>
            <a:pPr algn="just"/>
            <a:r>
              <a:rPr lang="es-MX" dirty="0"/>
              <a:t>Es la forma en la que la construcción se adapta a su ambiente y se integra a los demás edificios en la vecindad. </a:t>
            </a:r>
          </a:p>
        </p:txBody>
      </p:sp>
      <p:sp>
        <p:nvSpPr>
          <p:cNvPr id="3" name="Título 2">
            <a:extLst>
              <a:ext uri="{FF2B5EF4-FFF2-40B4-BE49-F238E27FC236}">
                <a16:creationId xmlns:a16="http://schemas.microsoft.com/office/drawing/2014/main" id="{4907BE71-A314-49F8-9DF9-7610795862AA}"/>
              </a:ext>
            </a:extLst>
          </p:cNvPr>
          <p:cNvSpPr>
            <a:spLocks noGrp="1"/>
          </p:cNvSpPr>
          <p:nvPr>
            <p:ph type="title"/>
          </p:nvPr>
        </p:nvSpPr>
        <p:spPr/>
        <p:txBody>
          <a:bodyPr/>
          <a:lstStyle/>
          <a:p>
            <a:r>
              <a:rPr lang="es-PY" dirty="0"/>
              <a:t>Arquitectura - Definición</a:t>
            </a:r>
            <a:endParaRPr lang="es-MX" dirty="0"/>
          </a:p>
        </p:txBody>
      </p:sp>
    </p:spTree>
    <p:extLst>
      <p:ext uri="{BB962C8B-B14F-4D97-AF65-F5344CB8AC3E}">
        <p14:creationId xmlns:p14="http://schemas.microsoft.com/office/powerpoint/2010/main" val="4043160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C29E82C7-DDA2-4078-A090-D537A9CBB1D5}"/>
              </a:ext>
            </a:extLst>
          </p:cNvPr>
          <p:cNvSpPr>
            <a:spLocks noGrp="1"/>
          </p:cNvSpPr>
          <p:nvPr>
            <p:ph idx="1"/>
          </p:nvPr>
        </p:nvSpPr>
        <p:spPr>
          <a:xfrm>
            <a:off x="872067" y="2420888"/>
            <a:ext cx="7408333" cy="3705275"/>
          </a:xfrm>
        </p:spPr>
        <p:txBody>
          <a:bodyPr>
            <a:normAutofit fontScale="92500"/>
          </a:bodyPr>
          <a:lstStyle/>
          <a:p>
            <a:pPr algn="just"/>
            <a:r>
              <a:rPr lang="es-MX" dirty="0"/>
              <a:t>Es el grado en el que el edificio cumple con su propósito y en el que satisface las necesidades del propietario. </a:t>
            </a:r>
          </a:p>
          <a:p>
            <a:pPr algn="just"/>
            <a:r>
              <a:rPr lang="es-MX" dirty="0"/>
              <a:t>Es la sensación estética de la estructura —el efecto visual de la edificación— y el modo en el que se combinan texturas, colores y materiales para crear la fachada en el exterior y el “ambiente de vida” en el interior. </a:t>
            </a:r>
          </a:p>
          <a:p>
            <a:pPr algn="just"/>
            <a:r>
              <a:rPr lang="es-MX" dirty="0"/>
              <a:t>Es los pequeños detalles: diseño de las lámparas, tipo de piso, color de las cortinas… la lista es casi interminable. Y, finalmente, es arte.</a:t>
            </a:r>
          </a:p>
        </p:txBody>
      </p:sp>
      <p:sp>
        <p:nvSpPr>
          <p:cNvPr id="3" name="Título 2">
            <a:extLst>
              <a:ext uri="{FF2B5EF4-FFF2-40B4-BE49-F238E27FC236}">
                <a16:creationId xmlns:a16="http://schemas.microsoft.com/office/drawing/2014/main" id="{2B949F00-F337-4D12-BE36-5D3FF72AEEC3}"/>
              </a:ext>
            </a:extLst>
          </p:cNvPr>
          <p:cNvSpPr>
            <a:spLocks noGrp="1"/>
          </p:cNvSpPr>
          <p:nvPr>
            <p:ph type="title"/>
          </p:nvPr>
        </p:nvSpPr>
        <p:spPr/>
        <p:txBody>
          <a:bodyPr/>
          <a:lstStyle/>
          <a:p>
            <a:r>
              <a:rPr lang="es-PY" dirty="0"/>
              <a:t>Arquitectura - Definición</a:t>
            </a:r>
            <a:endParaRPr lang="es-MX" dirty="0"/>
          </a:p>
        </p:txBody>
      </p:sp>
    </p:spTree>
    <p:extLst>
      <p:ext uri="{BB962C8B-B14F-4D97-AF65-F5344CB8AC3E}">
        <p14:creationId xmlns:p14="http://schemas.microsoft.com/office/powerpoint/2010/main" val="23774832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6862</TotalTime>
  <Words>2713</Words>
  <Application>Microsoft Office PowerPoint</Application>
  <PresentationFormat>Presentación en pantalla (4:3)</PresentationFormat>
  <Paragraphs>188</Paragraphs>
  <Slides>47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47</vt:i4>
      </vt:variant>
    </vt:vector>
  </HeadingPairs>
  <TitlesOfParts>
    <vt:vector size="50" baseType="lpstr">
      <vt:lpstr>Candara</vt:lpstr>
      <vt:lpstr>Symbol</vt:lpstr>
      <vt:lpstr>Forma de onda</vt:lpstr>
      <vt:lpstr>Unidad II – Diseño de Arquitectura </vt:lpstr>
      <vt:lpstr>Introducción</vt:lpstr>
      <vt:lpstr>Introducción</vt:lpstr>
      <vt:lpstr>Introducción</vt:lpstr>
      <vt:lpstr>Introducción</vt:lpstr>
      <vt:lpstr>Introducción</vt:lpstr>
      <vt:lpstr>Arquitectura - Definición</vt:lpstr>
      <vt:lpstr>Arquitectura - Definición</vt:lpstr>
      <vt:lpstr>Arquitectura - Definición</vt:lpstr>
      <vt:lpstr>Arquitectura - Componentes</vt:lpstr>
      <vt:lpstr>Arquitectura - Componentes</vt:lpstr>
      <vt:lpstr>Arquitectura - Componentes</vt:lpstr>
      <vt:lpstr>Arquitectura y Diseño</vt:lpstr>
      <vt:lpstr>Arquitectura y Diseño</vt:lpstr>
      <vt:lpstr>Arquitectura y Diseño</vt:lpstr>
      <vt:lpstr>Ejercicio de Laboratorio (20 min.)</vt:lpstr>
      <vt:lpstr>Ejercicio de Laboratorio</vt:lpstr>
      <vt:lpstr>Descripciones arquitectónicas</vt:lpstr>
      <vt:lpstr>Descripciones arquitectónicas</vt:lpstr>
      <vt:lpstr>Descripciones arquitectónicas</vt:lpstr>
      <vt:lpstr>Descripciones arquitectónicas</vt:lpstr>
      <vt:lpstr>Descripciones arquitectónicas</vt:lpstr>
      <vt:lpstr>Descripciones arquitectónicas</vt:lpstr>
      <vt:lpstr>Géneros arquitectónicos</vt:lpstr>
      <vt:lpstr>Géneros arquitectónicos</vt:lpstr>
      <vt:lpstr>Géneros arquitectónicos</vt:lpstr>
      <vt:lpstr>Géneros arquitectónicos</vt:lpstr>
      <vt:lpstr>Estilos y patrones arquitectónicos</vt:lpstr>
      <vt:lpstr>Estilos y patrones arquitectónicos</vt:lpstr>
      <vt:lpstr>Arquitectura centrada en datos</vt:lpstr>
      <vt:lpstr>Arquitectura centrada en datos</vt:lpstr>
      <vt:lpstr>Arquitectura basada en capas</vt:lpstr>
      <vt:lpstr>Arquitectura basadas en capas</vt:lpstr>
      <vt:lpstr>Arquitectura cliente-servidor</vt:lpstr>
      <vt:lpstr>Arquitectura maestro - esclavo</vt:lpstr>
      <vt:lpstr>Arquitectura basada en agentes</vt:lpstr>
      <vt:lpstr>Arquitectura basada en agentes</vt:lpstr>
      <vt:lpstr>Arquitectura basada en bus de eventos</vt:lpstr>
      <vt:lpstr>Arquitectura basada en bus de eventos</vt:lpstr>
      <vt:lpstr>Arquitectura Modelo – Vista - Controlador</vt:lpstr>
      <vt:lpstr>Arquitectura Modelo – Vista - Controlador</vt:lpstr>
      <vt:lpstr>Ejercicio de Laboratorio – (30 min).</vt:lpstr>
      <vt:lpstr>Representación del sistema en el contexto</vt:lpstr>
      <vt:lpstr>Representación del sistema en el contexto</vt:lpstr>
      <vt:lpstr>Representación del sistema en el contexto</vt:lpstr>
      <vt:lpstr>Modelo de Arquitectura de Software C4</vt:lpstr>
      <vt:lpstr>Trabajo Práctico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 Nacional del Este Facultad Politécnica </dc:title>
  <dc:creator>Rojas Coppari, Jose Eduardo</dc:creator>
  <cp:lastModifiedBy>ROJAS COPPARI JOSE EDUARDO</cp:lastModifiedBy>
  <cp:revision>162</cp:revision>
  <dcterms:created xsi:type="dcterms:W3CDTF">2018-01-23T12:37:42Z</dcterms:created>
  <dcterms:modified xsi:type="dcterms:W3CDTF">2022-07-21T17:23:38Z</dcterms:modified>
</cp:coreProperties>
</file>