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 id="264"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002"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2DE47965-48DC-4DBD-ADC7-38E28FD0821A}" type="datetimeFigureOut">
              <a:rPr lang="zh-TW" altLang="en-US" smtClean="0"/>
              <a:t>2019/4/16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6871F35-8481-4C97-ACF2-09FC48A9420F}" type="slidenum">
              <a:rPr lang="zh-TW" altLang="en-US" smtClean="0"/>
              <a:t>‹#›</a:t>
            </a:fld>
            <a:endParaRPr lang="zh-TW" altLang="en-US"/>
          </a:p>
        </p:txBody>
      </p:sp>
    </p:spTree>
    <p:extLst>
      <p:ext uri="{BB962C8B-B14F-4D97-AF65-F5344CB8AC3E}">
        <p14:creationId xmlns:p14="http://schemas.microsoft.com/office/powerpoint/2010/main" val="65111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DE47965-48DC-4DBD-ADC7-38E28FD0821A}" type="datetimeFigureOut">
              <a:rPr lang="zh-TW" altLang="en-US" smtClean="0"/>
              <a:t>2019/4/16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6871F35-8481-4C97-ACF2-09FC48A9420F}" type="slidenum">
              <a:rPr lang="zh-TW" altLang="en-US" smtClean="0"/>
              <a:t>‹#›</a:t>
            </a:fld>
            <a:endParaRPr lang="zh-TW" altLang="en-US"/>
          </a:p>
        </p:txBody>
      </p:sp>
    </p:spTree>
    <p:extLst>
      <p:ext uri="{BB962C8B-B14F-4D97-AF65-F5344CB8AC3E}">
        <p14:creationId xmlns:p14="http://schemas.microsoft.com/office/powerpoint/2010/main" val="249474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DE47965-48DC-4DBD-ADC7-38E28FD0821A}" type="datetimeFigureOut">
              <a:rPr lang="zh-TW" altLang="en-US" smtClean="0"/>
              <a:t>2019/4/16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6871F35-8481-4C97-ACF2-09FC48A9420F}" type="slidenum">
              <a:rPr lang="zh-TW" altLang="en-US" smtClean="0"/>
              <a:t>‹#›</a:t>
            </a:fld>
            <a:endParaRPr lang="zh-TW" altLang="en-US"/>
          </a:p>
        </p:txBody>
      </p:sp>
    </p:spTree>
    <p:extLst>
      <p:ext uri="{BB962C8B-B14F-4D97-AF65-F5344CB8AC3E}">
        <p14:creationId xmlns:p14="http://schemas.microsoft.com/office/powerpoint/2010/main" val="369790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DE47965-48DC-4DBD-ADC7-38E28FD0821A}" type="datetimeFigureOut">
              <a:rPr lang="zh-TW" altLang="en-US" smtClean="0"/>
              <a:t>2019/4/16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6871F35-8481-4C97-ACF2-09FC48A9420F}" type="slidenum">
              <a:rPr lang="zh-TW" altLang="en-US" smtClean="0"/>
              <a:t>‹#›</a:t>
            </a:fld>
            <a:endParaRPr lang="zh-TW" altLang="en-US"/>
          </a:p>
        </p:txBody>
      </p:sp>
    </p:spTree>
    <p:extLst>
      <p:ext uri="{BB962C8B-B14F-4D97-AF65-F5344CB8AC3E}">
        <p14:creationId xmlns:p14="http://schemas.microsoft.com/office/powerpoint/2010/main" val="126599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2DE47965-48DC-4DBD-ADC7-38E28FD0821A}" type="datetimeFigureOut">
              <a:rPr lang="zh-TW" altLang="en-US" smtClean="0"/>
              <a:t>2019/4/16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6871F35-8481-4C97-ACF2-09FC48A9420F}" type="slidenum">
              <a:rPr lang="zh-TW" altLang="en-US" smtClean="0"/>
              <a:t>‹#›</a:t>
            </a:fld>
            <a:endParaRPr lang="zh-TW" altLang="en-US"/>
          </a:p>
        </p:txBody>
      </p:sp>
    </p:spTree>
    <p:extLst>
      <p:ext uri="{BB962C8B-B14F-4D97-AF65-F5344CB8AC3E}">
        <p14:creationId xmlns:p14="http://schemas.microsoft.com/office/powerpoint/2010/main" val="132622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2DE47965-48DC-4DBD-ADC7-38E28FD0821A}" type="datetimeFigureOut">
              <a:rPr lang="zh-TW" altLang="en-US" smtClean="0"/>
              <a:t>2019/4/16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6871F35-8481-4C97-ACF2-09FC48A9420F}" type="slidenum">
              <a:rPr lang="zh-TW" altLang="en-US" smtClean="0"/>
              <a:t>‹#›</a:t>
            </a:fld>
            <a:endParaRPr lang="zh-TW" altLang="en-US"/>
          </a:p>
        </p:txBody>
      </p:sp>
    </p:spTree>
    <p:extLst>
      <p:ext uri="{BB962C8B-B14F-4D97-AF65-F5344CB8AC3E}">
        <p14:creationId xmlns:p14="http://schemas.microsoft.com/office/powerpoint/2010/main" val="1607510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2DE47965-48DC-4DBD-ADC7-38E28FD0821A}" type="datetimeFigureOut">
              <a:rPr lang="zh-TW" altLang="en-US" smtClean="0"/>
              <a:t>2019/4/16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6871F35-8481-4C97-ACF2-09FC48A9420F}" type="slidenum">
              <a:rPr lang="zh-TW" altLang="en-US" smtClean="0"/>
              <a:t>‹#›</a:t>
            </a:fld>
            <a:endParaRPr lang="zh-TW" altLang="en-US"/>
          </a:p>
        </p:txBody>
      </p:sp>
    </p:spTree>
    <p:extLst>
      <p:ext uri="{BB962C8B-B14F-4D97-AF65-F5344CB8AC3E}">
        <p14:creationId xmlns:p14="http://schemas.microsoft.com/office/powerpoint/2010/main" val="3232376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2DE47965-48DC-4DBD-ADC7-38E28FD0821A}" type="datetimeFigureOut">
              <a:rPr lang="zh-TW" altLang="en-US" smtClean="0"/>
              <a:t>2019/4/16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6871F35-8481-4C97-ACF2-09FC48A9420F}" type="slidenum">
              <a:rPr lang="zh-TW" altLang="en-US" smtClean="0"/>
              <a:t>‹#›</a:t>
            </a:fld>
            <a:endParaRPr lang="zh-TW" altLang="en-US"/>
          </a:p>
        </p:txBody>
      </p:sp>
    </p:spTree>
    <p:extLst>
      <p:ext uri="{BB962C8B-B14F-4D97-AF65-F5344CB8AC3E}">
        <p14:creationId xmlns:p14="http://schemas.microsoft.com/office/powerpoint/2010/main" val="208595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DE47965-48DC-4DBD-ADC7-38E28FD0821A}" type="datetimeFigureOut">
              <a:rPr lang="zh-TW" altLang="en-US" smtClean="0"/>
              <a:t>2019/4/16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6871F35-8481-4C97-ACF2-09FC48A9420F}" type="slidenum">
              <a:rPr lang="zh-TW" altLang="en-US" smtClean="0"/>
              <a:t>‹#›</a:t>
            </a:fld>
            <a:endParaRPr lang="zh-TW" altLang="en-US"/>
          </a:p>
        </p:txBody>
      </p:sp>
    </p:spTree>
    <p:extLst>
      <p:ext uri="{BB962C8B-B14F-4D97-AF65-F5344CB8AC3E}">
        <p14:creationId xmlns:p14="http://schemas.microsoft.com/office/powerpoint/2010/main" val="232243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DE47965-48DC-4DBD-ADC7-38E28FD0821A}" type="datetimeFigureOut">
              <a:rPr lang="zh-TW" altLang="en-US" smtClean="0"/>
              <a:t>2019/4/16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6871F35-8481-4C97-ACF2-09FC48A9420F}" type="slidenum">
              <a:rPr lang="zh-TW" altLang="en-US" smtClean="0"/>
              <a:t>‹#›</a:t>
            </a:fld>
            <a:endParaRPr lang="zh-TW" altLang="en-US"/>
          </a:p>
        </p:txBody>
      </p:sp>
    </p:spTree>
    <p:extLst>
      <p:ext uri="{BB962C8B-B14F-4D97-AF65-F5344CB8AC3E}">
        <p14:creationId xmlns:p14="http://schemas.microsoft.com/office/powerpoint/2010/main" val="353777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DE47965-48DC-4DBD-ADC7-38E28FD0821A}" type="datetimeFigureOut">
              <a:rPr lang="zh-TW" altLang="en-US" smtClean="0"/>
              <a:t>2019/4/16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6871F35-8481-4C97-ACF2-09FC48A9420F}" type="slidenum">
              <a:rPr lang="zh-TW" altLang="en-US" smtClean="0"/>
              <a:t>‹#›</a:t>
            </a:fld>
            <a:endParaRPr lang="zh-TW" altLang="en-US"/>
          </a:p>
        </p:txBody>
      </p:sp>
    </p:spTree>
    <p:extLst>
      <p:ext uri="{BB962C8B-B14F-4D97-AF65-F5344CB8AC3E}">
        <p14:creationId xmlns:p14="http://schemas.microsoft.com/office/powerpoint/2010/main" val="182630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47965-48DC-4DBD-ADC7-38E28FD0821A}" type="datetimeFigureOut">
              <a:rPr lang="zh-TW" altLang="en-US" smtClean="0"/>
              <a:t>2019/4/16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71F35-8481-4C97-ACF2-09FC48A9420F}" type="slidenum">
              <a:rPr lang="zh-TW" altLang="en-US" smtClean="0"/>
              <a:t>‹#›</a:t>
            </a:fld>
            <a:endParaRPr lang="zh-TW" altLang="en-US"/>
          </a:p>
        </p:txBody>
      </p:sp>
    </p:spTree>
    <p:extLst>
      <p:ext uri="{BB962C8B-B14F-4D97-AF65-F5344CB8AC3E}">
        <p14:creationId xmlns:p14="http://schemas.microsoft.com/office/powerpoint/2010/main" val="2989796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債券標的選擇</a:t>
            </a:r>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11590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基本概念</a:t>
            </a:r>
            <a:endParaRPr lang="zh-TW" altLang="en-US" dirty="0"/>
          </a:p>
        </p:txBody>
      </p:sp>
      <p:sp>
        <p:nvSpPr>
          <p:cNvPr id="3" name="內容版面配置區 2"/>
          <p:cNvSpPr>
            <a:spLocks noGrp="1"/>
          </p:cNvSpPr>
          <p:nvPr>
            <p:ph idx="1"/>
          </p:nvPr>
        </p:nvSpPr>
        <p:spPr/>
        <p:txBody>
          <a:bodyPr/>
          <a:lstStyle/>
          <a:p>
            <a:r>
              <a:rPr lang="zh-TW" altLang="en-US" dirty="0" smtClean="0"/>
              <a:t>觀察不同固定收益商品間的變動率，找出適宜的標的物。</a:t>
            </a:r>
            <a:endParaRPr lang="en-US" altLang="zh-TW" dirty="0" smtClean="0"/>
          </a:p>
          <a:p>
            <a:r>
              <a:rPr lang="zh-TW" altLang="en-US" dirty="0" smtClean="0"/>
              <a:t>固定收益商品選擇</a:t>
            </a:r>
            <a:endParaRPr lang="en-US" altLang="zh-TW" dirty="0"/>
          </a:p>
          <a:p>
            <a:pPr lvl="1"/>
            <a:r>
              <a:rPr lang="en-US" altLang="zh-TW" dirty="0" smtClean="0"/>
              <a:t>AGG.TLT.SHV.EMB.HYB.PFF</a:t>
            </a:r>
          </a:p>
          <a:p>
            <a:pPr lvl="1"/>
            <a:r>
              <a:rPr lang="zh-TW" altLang="en-US" dirty="0" smtClean="0"/>
              <a:t>其中以</a:t>
            </a:r>
            <a:r>
              <a:rPr lang="en-US" altLang="zh-TW" dirty="0" smtClean="0"/>
              <a:t>AGG.TLT.SHV</a:t>
            </a:r>
            <a:r>
              <a:rPr lang="zh-TW" altLang="en-US" dirty="0" smtClean="0"/>
              <a:t>變動較一致皆為美國公債股票市場有波動資金容易轉向這些標的</a:t>
            </a:r>
            <a:endParaRPr lang="en-US" altLang="zh-TW" dirty="0" smtClean="0"/>
          </a:p>
          <a:p>
            <a:pPr lvl="1"/>
            <a:r>
              <a:rPr lang="zh-TW" altLang="en-US" dirty="0"/>
              <a:t>而</a:t>
            </a:r>
            <a:r>
              <a:rPr lang="zh-TW" altLang="en-US" dirty="0" smtClean="0"/>
              <a:t>其他像是</a:t>
            </a:r>
            <a:r>
              <a:rPr lang="en-US" altLang="zh-TW" dirty="0" smtClean="0"/>
              <a:t>EMB.HYB.PFF</a:t>
            </a:r>
            <a:r>
              <a:rPr lang="zh-TW" altLang="en-US" dirty="0" smtClean="0"/>
              <a:t>雖也為固定收益商品，但和股票市場有較高的連動性</a:t>
            </a:r>
            <a:endParaRPr lang="en-US" altLang="zh-TW" dirty="0" smtClean="0"/>
          </a:p>
        </p:txBody>
      </p:sp>
    </p:spTree>
    <p:extLst>
      <p:ext uri="{BB962C8B-B14F-4D97-AF65-F5344CB8AC3E}">
        <p14:creationId xmlns:p14="http://schemas.microsoft.com/office/powerpoint/2010/main" val="269516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467544" y="332656"/>
            <a:ext cx="8229600" cy="4525963"/>
          </a:xfrm>
        </p:spPr>
        <p:txBody>
          <a:bodyPr/>
          <a:lstStyle/>
          <a:p>
            <a:r>
              <a:rPr lang="zh-TW" altLang="en-US" dirty="0" smtClean="0"/>
              <a:t>除藍色</a:t>
            </a:r>
            <a:r>
              <a:rPr lang="en-US" altLang="zh-TW" dirty="0" smtClean="0"/>
              <a:t>TLT</a:t>
            </a:r>
            <a:r>
              <a:rPr lang="zh-TW" altLang="en-US" dirty="0" smtClean="0"/>
              <a:t>外其他三條走勢大致相同，尤其在金融危機時可看出與普票市場的連動性，但大多時間每個商品往同樣方向移動，主要受市場利率影響</a:t>
            </a:r>
            <a:endParaRPr lang="zh-TW"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492895"/>
            <a:ext cx="7734449" cy="380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516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方法</a:t>
            </a:r>
            <a:endParaRPr lang="zh-TW" altLang="en-US" dirty="0"/>
          </a:p>
        </p:txBody>
      </p:sp>
      <p:sp>
        <p:nvSpPr>
          <p:cNvPr id="3" name="內容版面配置區 2"/>
          <p:cNvSpPr>
            <a:spLocks noGrp="1"/>
          </p:cNvSpPr>
          <p:nvPr>
            <p:ph idx="1"/>
          </p:nvPr>
        </p:nvSpPr>
        <p:spPr/>
        <p:txBody>
          <a:bodyPr/>
          <a:lstStyle/>
          <a:p>
            <a:r>
              <a:rPr lang="zh-TW" altLang="en-US" dirty="0" smtClean="0"/>
              <a:t>透過找出六個標的之間主成分變動比率及三個公債之間的主成分變動比率，算出兩個</a:t>
            </a:r>
            <a:r>
              <a:rPr lang="en-US" altLang="zh-TW" dirty="0" smtClean="0"/>
              <a:t>AR</a:t>
            </a:r>
            <a:r>
              <a:rPr lang="zh-TW" altLang="en-US" dirty="0" smtClean="0"/>
              <a:t>值分別為</a:t>
            </a:r>
            <a:r>
              <a:rPr lang="en-US" altLang="zh-TW" dirty="0" err="1" smtClean="0"/>
              <a:t>AR_all</a:t>
            </a:r>
            <a:r>
              <a:rPr lang="zh-TW" altLang="en-US" dirty="0" smtClean="0"/>
              <a:t>跟</a:t>
            </a:r>
            <a:r>
              <a:rPr lang="en-US" altLang="zh-TW" dirty="0" err="1" smtClean="0"/>
              <a:t>AR_gv</a:t>
            </a:r>
            <a:r>
              <a:rPr lang="zh-TW" altLang="en-US" dirty="0" smtClean="0"/>
              <a:t>然後我們關心的是</a:t>
            </a:r>
            <a:r>
              <a:rPr lang="en-US" altLang="zh-TW" dirty="0" smtClean="0"/>
              <a:t>AR</a:t>
            </a:r>
            <a:r>
              <a:rPr lang="zh-TW" altLang="en-US" dirty="0" smtClean="0"/>
              <a:t>的變動方向因此對他做移動平均相減算出</a:t>
            </a:r>
            <a:r>
              <a:rPr lang="en-US" altLang="zh-TW" dirty="0" err="1" smtClean="0"/>
              <a:t>Z_all</a:t>
            </a:r>
            <a:r>
              <a:rPr lang="zh-TW" altLang="en-US" dirty="0" smtClean="0"/>
              <a:t>跟</a:t>
            </a:r>
            <a:r>
              <a:rPr lang="en-US" altLang="zh-TW" dirty="0" err="1" smtClean="0"/>
              <a:t>Z_gv</a:t>
            </a:r>
            <a:r>
              <a:rPr lang="zh-TW" altLang="en-US" dirty="0" smtClean="0"/>
              <a:t>之後再對</a:t>
            </a:r>
            <a:r>
              <a:rPr lang="en-US" altLang="zh-TW" dirty="0" smtClean="0"/>
              <a:t>Z</a:t>
            </a:r>
            <a:r>
              <a:rPr lang="zh-TW" altLang="en-US" dirty="0" smtClean="0"/>
              <a:t>值座移動平均的相減，因為我們關注的為</a:t>
            </a:r>
            <a:r>
              <a:rPr lang="en-US" altLang="zh-TW" dirty="0" smtClean="0"/>
              <a:t>AR</a:t>
            </a:r>
            <a:r>
              <a:rPr lang="zh-TW" altLang="en-US" dirty="0" smtClean="0"/>
              <a:t>變動率的變動率</a:t>
            </a:r>
            <a:endParaRPr lang="zh-TW" altLang="en-US" dirty="0"/>
          </a:p>
        </p:txBody>
      </p:sp>
    </p:spTree>
    <p:extLst>
      <p:ext uri="{BB962C8B-B14F-4D97-AF65-F5344CB8AC3E}">
        <p14:creationId xmlns:p14="http://schemas.microsoft.com/office/powerpoint/2010/main" val="199691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Z</a:t>
            </a:r>
            <a:r>
              <a:rPr lang="zh-TW" altLang="en-US" dirty="0" smtClean="0"/>
              <a:t>值</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43927"/>
            <a:ext cx="8713736" cy="4197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418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Z</a:t>
            </a:r>
            <a:r>
              <a:rPr lang="zh-TW" altLang="en-US" dirty="0" smtClean="0"/>
              <a:t>值</a:t>
            </a:r>
            <a:r>
              <a:rPr lang="en-US" altLang="zh-TW" dirty="0" smtClean="0"/>
              <a:t>change</a:t>
            </a:r>
            <a:endParaRPr lang="zh-TW"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61387"/>
            <a:ext cx="8229600" cy="4003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0760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概念</a:t>
            </a:r>
            <a:endParaRPr lang="zh-TW" altLang="en-US" dirty="0"/>
          </a:p>
        </p:txBody>
      </p:sp>
      <p:sp>
        <p:nvSpPr>
          <p:cNvPr id="3" name="內容版面配置區 2"/>
          <p:cNvSpPr>
            <a:spLocks noGrp="1"/>
          </p:cNvSpPr>
          <p:nvPr>
            <p:ph idx="1"/>
          </p:nvPr>
        </p:nvSpPr>
        <p:spPr/>
        <p:txBody>
          <a:bodyPr/>
          <a:lstStyle/>
          <a:p>
            <a:r>
              <a:rPr lang="zh-TW" altLang="en-US" dirty="0" smtClean="0"/>
              <a:t>當</a:t>
            </a:r>
            <a:r>
              <a:rPr lang="en-US" altLang="zh-TW" dirty="0" err="1" smtClean="0"/>
              <a:t>z_change_gv</a:t>
            </a:r>
            <a:r>
              <a:rPr lang="zh-TW" altLang="en-US" dirty="0" smtClean="0"/>
              <a:t>變動較</a:t>
            </a:r>
            <a:r>
              <a:rPr lang="en-US" altLang="zh-TW" dirty="0" err="1" smtClean="0"/>
              <a:t>z_change_all</a:t>
            </a:r>
            <a:r>
              <a:rPr lang="zh-TW" altLang="en-US" dirty="0" smtClean="0"/>
              <a:t>較大時，代表現在公債的變動集中度較快，因此錢往公債市場流動，因此此時配置</a:t>
            </a:r>
            <a:r>
              <a:rPr lang="en-US" altLang="zh-TW" dirty="0" smtClean="0"/>
              <a:t>TLT</a:t>
            </a:r>
          </a:p>
          <a:p>
            <a:r>
              <a:rPr lang="zh-TW" altLang="en-US" dirty="0"/>
              <a:t>反之代表此時前不會往同一方向</a:t>
            </a:r>
            <a:r>
              <a:rPr lang="zh-TW" altLang="en-US" dirty="0" smtClean="0"/>
              <a:t>流動，那我們便將資產配置於</a:t>
            </a:r>
            <a:r>
              <a:rPr lang="en-US" altLang="zh-TW" dirty="0" smtClean="0"/>
              <a:t>PFF</a:t>
            </a:r>
            <a:r>
              <a:rPr lang="zh-TW" altLang="en-US" dirty="0" smtClean="0"/>
              <a:t>或</a:t>
            </a:r>
            <a:r>
              <a:rPr lang="en-US" altLang="zh-TW" dirty="0" smtClean="0"/>
              <a:t>EMB</a:t>
            </a:r>
          </a:p>
        </p:txBody>
      </p:sp>
    </p:spTree>
    <p:extLst>
      <p:ext uri="{BB962C8B-B14F-4D97-AF65-F5344CB8AC3E}">
        <p14:creationId xmlns:p14="http://schemas.microsoft.com/office/powerpoint/2010/main" val="270428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水位配置圖</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46" y="1506563"/>
            <a:ext cx="9196446" cy="4418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3284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報酬走勢圖</a:t>
            </a:r>
            <a:endParaRPr lang="zh-TW" altLang="en-US" dirty="0"/>
          </a:p>
        </p:txBody>
      </p:sp>
      <p:sp>
        <p:nvSpPr>
          <p:cNvPr id="3" name="內容版面配置區 2"/>
          <p:cNvSpPr>
            <a:spLocks noGrp="1"/>
          </p:cNvSpPr>
          <p:nvPr>
            <p:ph idx="1"/>
          </p:nvPr>
        </p:nvSpPr>
        <p:spPr/>
        <p:txBody>
          <a:bodyPr/>
          <a:lstStyle/>
          <a:p>
            <a:r>
              <a:rPr lang="zh-TW" altLang="en-US" dirty="0" smtClean="0"/>
              <a:t>此處配置</a:t>
            </a:r>
            <a:r>
              <a:rPr lang="en-US" altLang="zh-TW" dirty="0" smtClean="0"/>
              <a:t>EMB</a:t>
            </a:r>
            <a:r>
              <a:rPr lang="zh-TW" altLang="en-US" dirty="0" smtClean="0"/>
              <a:t>及</a:t>
            </a:r>
            <a:r>
              <a:rPr lang="en-US" altLang="zh-TW" dirty="0" smtClean="0"/>
              <a:t>TLT</a:t>
            </a:r>
            <a:endParaRPr lang="zh-TW"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94" y="2132856"/>
            <a:ext cx="8261122" cy="4109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409902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257</Words>
  <Application>Microsoft Office PowerPoint</Application>
  <PresentationFormat>如螢幕大小 (4:3)</PresentationFormat>
  <Paragraphs>18</Paragraphs>
  <Slides>9</Slides>
  <Notes>0</Notes>
  <HiddenSlides>0</HiddenSlides>
  <MMClips>0</MMClips>
  <ScaleCrop>false</ScaleCrop>
  <HeadingPairs>
    <vt:vector size="4" baseType="variant">
      <vt:variant>
        <vt:lpstr>佈景主題</vt:lpstr>
      </vt:variant>
      <vt:variant>
        <vt:i4>1</vt:i4>
      </vt:variant>
      <vt:variant>
        <vt:lpstr>投影片標題</vt:lpstr>
      </vt:variant>
      <vt:variant>
        <vt:i4>9</vt:i4>
      </vt:variant>
    </vt:vector>
  </HeadingPairs>
  <TitlesOfParts>
    <vt:vector size="10" baseType="lpstr">
      <vt:lpstr>Office 佈景主題</vt:lpstr>
      <vt:lpstr>債券標的選擇</vt:lpstr>
      <vt:lpstr>基本概念</vt:lpstr>
      <vt:lpstr>PowerPoint 簡報</vt:lpstr>
      <vt:lpstr>方法</vt:lpstr>
      <vt:lpstr>Z值</vt:lpstr>
      <vt:lpstr>Z值change</vt:lpstr>
      <vt:lpstr>概念</vt:lpstr>
      <vt:lpstr>水位配置圖</vt:lpstr>
      <vt:lpstr>報酬走勢圖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債券標的選擇</dc:title>
  <dc:creator>Sascha Sha - 沙育民</dc:creator>
  <cp:lastModifiedBy>Sascha Sha - 沙育民</cp:lastModifiedBy>
  <cp:revision>6</cp:revision>
  <dcterms:created xsi:type="dcterms:W3CDTF">2019-04-16T06:42:57Z</dcterms:created>
  <dcterms:modified xsi:type="dcterms:W3CDTF">2019-04-16T08:08:59Z</dcterms:modified>
</cp:coreProperties>
</file>