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6" r:id="rId10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971" autoAdjust="0"/>
  </p:normalViewPr>
  <p:slideViewPr>
    <p:cSldViewPr>
      <p:cViewPr varScale="1">
        <p:scale>
          <a:sx n="85" d="100"/>
          <a:sy n="85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43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29C1-DCCD-4D04-B177-061570D0B10F}" type="datetimeFigureOut">
              <a:rPr lang="en-CH" smtClean="0"/>
              <a:t>29/04/2020</a:t>
            </a:fld>
            <a:endParaRPr lang="en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1D390-B4DF-4943-8033-706A385F0B44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191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078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9809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8539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81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2625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1D390-B4DF-4943-8033-706A385F0B44}" type="slidenum">
              <a:rPr lang="en-CH" smtClean="0"/>
              <a:t>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1840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Haupttitelfolie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4"/>
          <p:cNvSpPr/>
          <p:nvPr userDrawn="1"/>
        </p:nvSpPr>
        <p:spPr bwMode="auto">
          <a:xfrm>
            <a:off x="608985" y="436564"/>
            <a:ext cx="5803200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CH" sz="180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 bwMode="auto">
          <a:xfrm>
            <a:off x="608985" y="1478281"/>
            <a:ext cx="7685615" cy="381000"/>
          </a:xfrm>
          <a:prstGeom prst="rect">
            <a:avLst/>
          </a:prstGeom>
          <a:noFill/>
        </p:spPr>
        <p:txBody>
          <a:bodyPr tIns="0" anchor="t" anchorCtr="0">
            <a:noAutofit/>
          </a:bodyPr>
          <a:lstStyle>
            <a:lvl1pPr marL="450850" indent="0">
              <a:defRPr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08985" y="4186990"/>
            <a:ext cx="7685615" cy="1516327"/>
          </a:xfrm>
          <a:prstGeom prst="rect">
            <a:avLst/>
          </a:prstGeo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608985" y="900114"/>
            <a:ext cx="7685615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 bwMode="auto">
          <a:xfrm>
            <a:off x="608985" y="1859282"/>
            <a:ext cx="7685615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1352551" y="3256769"/>
            <a:ext cx="4262967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CH"/>
          </a:p>
        </p:txBody>
      </p:sp>
      <p:grpSp>
        <p:nvGrpSpPr>
          <p:cNvPr id="10" name="Gruppieren 10"/>
          <p:cNvGrpSpPr/>
          <p:nvPr userDrawn="1"/>
        </p:nvGrpSpPr>
        <p:grpSpPr bwMode="auto">
          <a:xfrm>
            <a:off x="1990" y="5661352"/>
            <a:ext cx="2671533" cy="907200"/>
            <a:chOff x="1990" y="5661352"/>
            <a:chExt cx="2671533" cy="907200"/>
          </a:xfrm>
        </p:grpSpPr>
        <p:pic>
          <p:nvPicPr>
            <p:cNvPr id="11" name="Grafik 8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>
              <a:off x="225524" y="5671527"/>
              <a:ext cx="2448000" cy="8862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Rechteck 3"/>
            <p:cNvSpPr/>
            <p:nvPr userDrawn="1"/>
          </p:nvSpPr>
          <p:spPr bwMode="auto">
            <a:xfrm>
              <a:off x="1990" y="5661352"/>
              <a:ext cx="324000" cy="90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CH"/>
            </a:p>
          </p:txBody>
        </p:sp>
      </p:grp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Goal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0" y="318"/>
            <a:ext cx="12192000" cy="706090"/>
          </a:xfrm>
        </p:spPr>
        <p:txBody>
          <a:bodyPr/>
          <a:lstStyle>
            <a:lvl1pPr marL="738188" indent="0">
              <a:defRPr/>
            </a:lvl1pPr>
          </a:lstStyle>
          <a:p>
            <a:pPr>
              <a:defRPr/>
            </a:pPr>
            <a:r>
              <a:rPr lang="de-DE"/>
              <a:t>Today‘s Goals</a:t>
            </a:r>
            <a:endParaRPr lang="de-CH"/>
          </a:p>
        </p:txBody>
      </p:sp>
      <p:sp>
        <p:nvSpPr>
          <p:cNvPr id="5" name="Inhaltsplatzhalt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1775520" y="1166813"/>
            <a:ext cx="8640960" cy="4824412"/>
          </a:xfrm>
        </p:spPr>
        <p:txBody>
          <a:bodyPr>
            <a:noAutofit/>
          </a:bodyPr>
          <a:lstStyle>
            <a:lvl1pPr marL="896938" indent="-631825">
              <a:spcAft>
                <a:spcPts val="800"/>
              </a:spcAft>
              <a:buFont typeface="Wingdings"/>
              <a:buChar char="ü"/>
              <a:defRPr sz="2800"/>
            </a:lvl1pPr>
            <a:lvl2pPr marL="529675" indent="0">
              <a:spcAft>
                <a:spcPts val="600"/>
              </a:spcAft>
              <a:buNone/>
              <a:defRPr/>
            </a:lvl2pPr>
            <a:lvl3pPr marL="1074738" indent="-273600">
              <a:spcAft>
                <a:spcPts val="400"/>
              </a:spcAft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cxnSp>
        <p:nvCxnSpPr>
          <p:cNvPr id="6" name="Gerade Verbindung 12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pic>
        <p:nvPicPr>
          <p:cNvPr id="8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608985" y="442913"/>
            <a:ext cx="5803200" cy="580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CH" sz="180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08985" y="4186990"/>
            <a:ext cx="7685615" cy="1516327"/>
          </a:xfrm>
          <a:prstGeom prst="rect">
            <a:avLst/>
          </a:prstGeo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608985" y="900114"/>
            <a:ext cx="7685615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1352551" y="3256769"/>
            <a:ext cx="4262967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08985" y="1478281"/>
            <a:ext cx="7685615" cy="381000"/>
          </a:xfrm>
          <a:prstGeom prst="rect">
            <a:avLst/>
          </a:prstGeom>
          <a:noFill/>
        </p:spPr>
        <p:txBody>
          <a:bodyPr tIns="0" anchor="t" anchorCtr="0">
            <a:noAutofit/>
          </a:bodyPr>
          <a:lstStyle>
            <a:lvl1pPr marL="450850" indent="0">
              <a:defRPr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1"/>
          </p:nvPr>
        </p:nvSpPr>
        <p:spPr bwMode="auto">
          <a:xfrm>
            <a:off x="608985" y="1859282"/>
            <a:ext cx="7685615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pic>
        <p:nvPicPr>
          <p:cNvPr id="10" name="Grafik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25524" y="5671527"/>
            <a:ext cx="2448000" cy="8862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0" y="318"/>
            <a:ext cx="12192000" cy="706090"/>
          </a:xfrm>
        </p:spPr>
        <p:txBody>
          <a:bodyPr/>
          <a:lstStyle>
            <a:lvl1pPr marL="738188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Inhaltsplatzhalter 8"/>
          <p:cNvSpPr>
            <a:spLocks noGrp="1"/>
          </p:cNvSpPr>
          <p:nvPr>
            <p:ph sz="quarter" idx="13"/>
          </p:nvPr>
        </p:nvSpPr>
        <p:spPr bwMode="auto">
          <a:xfrm>
            <a:off x="479376" y="1166813"/>
            <a:ext cx="10943167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cxnSp>
        <p:nvCxnSpPr>
          <p:cNvPr id="6" name="Gerade Verbindung 12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pic>
        <p:nvPicPr>
          <p:cNvPr id="8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744538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79376" y="1169339"/>
            <a:ext cx="53848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096000" y="1169339"/>
            <a:ext cx="53848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cxnSp>
        <p:nvCxnSpPr>
          <p:cNvPr id="7" name="Gerade Verbindung 8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pic>
        <p:nvPicPr>
          <p:cNvPr id="9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736600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9376" y="1179736"/>
            <a:ext cx="5386917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79376" y="1782765"/>
            <a:ext cx="5386917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179736"/>
            <a:ext cx="5389033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93368" y="1782765"/>
            <a:ext cx="5389033" cy="4224497"/>
          </a:xfrm>
        </p:spPr>
        <p:txBody>
          <a:bodyPr/>
          <a:lstStyle>
            <a:lvl1pPr marL="431799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cxnSp>
        <p:nvCxnSpPr>
          <p:cNvPr id="9" name="Gerade Verbindung 10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11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pic>
        <p:nvPicPr>
          <p:cNvPr id="11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744538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Bildplatzhalter 5"/>
          <p:cNvSpPr>
            <a:spLocks noGrp="1"/>
          </p:cNvSpPr>
          <p:nvPr>
            <p:ph type="pic" sz="quarter" idx="10"/>
          </p:nvPr>
        </p:nvSpPr>
        <p:spPr bwMode="auto">
          <a:xfrm>
            <a:off x="6192012" y="1276351"/>
            <a:ext cx="5375573" cy="4742485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  <a:endParaRPr lang="de-CH"/>
          </a:p>
        </p:txBody>
      </p:sp>
      <p:cxnSp>
        <p:nvCxnSpPr>
          <p:cNvPr id="6" name="Gerade Verbindung 8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79376" y="1169339"/>
            <a:ext cx="53848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pic>
        <p:nvPicPr>
          <p:cNvPr id="9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744538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cxnSp>
        <p:nvCxnSpPr>
          <p:cNvPr id="6" name="Gerade Verbindung 8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ben Bild un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0" y="318"/>
            <a:ext cx="12160800" cy="706090"/>
          </a:xfrm>
        </p:spPr>
        <p:txBody>
          <a:bodyPr/>
          <a:lstStyle>
            <a:lvl1pPr marL="738188" indent="0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479376" y="1164696"/>
            <a:ext cx="10458449" cy="2268000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 bwMode="auto">
          <a:xfrm>
            <a:off x="846343" y="3698238"/>
            <a:ext cx="10458449" cy="2268000"/>
          </a:xfrm>
        </p:spPr>
        <p:txBody>
          <a:bodyPr/>
          <a:lstStyle/>
          <a:p>
            <a:pPr>
              <a:defRPr/>
            </a:pPr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cxnSp>
        <p:nvCxnSpPr>
          <p:cNvPr id="8" name="Gerade Verbindung 9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oal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0" y="318"/>
            <a:ext cx="12192000" cy="706090"/>
          </a:xfrm>
        </p:spPr>
        <p:txBody>
          <a:bodyPr/>
          <a:lstStyle>
            <a:lvl1pPr marL="738188" indent="0">
              <a:defRPr/>
            </a:lvl1pPr>
          </a:lstStyle>
          <a:p>
            <a:pPr>
              <a:defRPr/>
            </a:pPr>
            <a:r>
              <a:rPr lang="de-DE"/>
              <a:t>Today‘s Goals</a:t>
            </a:r>
            <a:endParaRPr lang="de-CH"/>
          </a:p>
        </p:txBody>
      </p:sp>
      <p:sp>
        <p:nvSpPr>
          <p:cNvPr id="5" name="Inhaltsplatzhalt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1775520" y="1166813"/>
            <a:ext cx="8640960" cy="4824412"/>
          </a:xfrm>
        </p:spPr>
        <p:txBody>
          <a:bodyPr>
            <a:noAutofit/>
          </a:bodyPr>
          <a:lstStyle>
            <a:lvl1pPr marL="896938" indent="-631825">
              <a:spcAft>
                <a:spcPts val="800"/>
              </a:spcAft>
              <a:buFont typeface="Wingdings"/>
              <a:buChar char="q"/>
              <a:defRPr sz="2800"/>
            </a:lvl1pPr>
            <a:lvl2pPr marL="529675" indent="0">
              <a:spcAft>
                <a:spcPts val="600"/>
              </a:spcAft>
              <a:buNone/>
              <a:defRPr/>
            </a:lvl2pPr>
            <a:lvl3pPr marL="1074738" indent="-273600">
              <a:spcAft>
                <a:spcPts val="400"/>
              </a:spcAft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cxnSp>
        <p:nvCxnSpPr>
          <p:cNvPr id="6" name="Gerade Verbindung 12"/>
          <p:cNvCxnSpPr>
            <a:cxnSpLocks/>
          </p:cNvCxnSpPr>
          <p:nvPr userDrawn="1"/>
        </p:nvCxnSpPr>
        <p:spPr bwMode="auto"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B3B594-2801-4864-9089-E42463258A4B}" type="slidenum">
              <a:rPr lang="de-CH"/>
              <a:t>‹#›</a:t>
            </a:fld>
            <a:endParaRPr lang="de-CH"/>
          </a:p>
        </p:txBody>
      </p:sp>
      <p:pic>
        <p:nvPicPr>
          <p:cNvPr id="8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318"/>
            <a:ext cx="12192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9376" y="1174656"/>
            <a:ext cx="9975273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marL="812801" lvl="0" indent="-274638" algn="l" defTabSz="914400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/>
              <a:buChar char="n"/>
              <a:defRPr/>
            </a:pPr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738188" indent="0" algn="l" defTabSz="914400">
        <a:spcBef>
          <a:spcPts val="0"/>
        </a:spcBef>
        <a:buNone/>
        <a:defRPr sz="2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/>
        <a:buChar char="n"/>
        <a:defRPr sz="17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/>
        <a:buChar char="n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/>
        <a:buChar char="n"/>
        <a:defRPr lang="de-CH" sz="150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>
        <a:spcBef>
          <a:spcPts val="0"/>
        </a:spcBef>
        <a:buClr>
          <a:schemeClr val="bg2"/>
        </a:buClr>
        <a:buFont typeface="Wingdings"/>
        <a:buNone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 err="1"/>
              <a:t>ShoppingList</a:t>
            </a:r>
            <a:r>
              <a:rPr lang="de-CH" dirty="0"/>
              <a:t> API</a:t>
            </a:r>
            <a:endParaRPr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CH" dirty="0"/>
              <a:t>Luca </a:t>
            </a:r>
            <a:r>
              <a:rPr lang="de-CH" dirty="0" err="1"/>
              <a:t>Tavernini</a:t>
            </a:r>
            <a:endParaRPr lang="de-CH" dirty="0"/>
          </a:p>
          <a:p>
            <a:pPr>
              <a:defRPr/>
            </a:pPr>
            <a:r>
              <a:rPr lang="de-CH" dirty="0"/>
              <a:t>Mike Schmid</a:t>
            </a:r>
          </a:p>
          <a:p>
            <a:pPr>
              <a:defRPr/>
            </a:pPr>
            <a:r>
              <a:rPr lang="de-CH" dirty="0"/>
              <a:t>Sascha Gschwind</a:t>
            </a:r>
          </a:p>
          <a:p>
            <a:pPr>
              <a:defRPr/>
            </a:pPr>
            <a:r>
              <a:rPr lang="de-CH" dirty="0"/>
              <a:t>Rapperswil, </a:t>
            </a:r>
            <a:r>
              <a:rPr lang="en-US" dirty="0"/>
              <a:t>29.04.2020</a:t>
            </a:r>
            <a:endParaRPr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fr-CH" dirty="0" err="1"/>
              <a:t>Verteilte</a:t>
            </a:r>
            <a:r>
              <a:rPr lang="fr-CH" dirty="0"/>
              <a:t> Software-</a:t>
            </a:r>
            <a:r>
              <a:rPr lang="fr-CH" dirty="0" err="1"/>
              <a:t>Systeme</a:t>
            </a:r>
            <a:endParaRPr lang="de-CH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CH" dirty="0"/>
              <a:t>VSS Challenge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Inhalt</a:t>
            </a:r>
            <a:endParaRPr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Schema</a:t>
            </a:r>
          </a:p>
          <a:p>
            <a:pPr>
              <a:defRPr/>
            </a:pPr>
            <a:r>
              <a:rPr lang="de-CH" dirty="0"/>
              <a:t>Architekturentscheidungen</a:t>
            </a:r>
          </a:p>
          <a:p>
            <a:pPr>
              <a:defRPr/>
            </a:pPr>
            <a:r>
              <a:rPr lang="en-US" dirty="0"/>
              <a:t>Demonstration</a:t>
            </a:r>
          </a:p>
          <a:p>
            <a:pPr>
              <a:defRPr/>
            </a:pPr>
            <a:endParaRPr lang="de-CH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</p:spPr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2</a:t>
            </a:fld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Schema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3</a:t>
            </a:fld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7BD55-A868-400E-8F13-06131861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58" y="706408"/>
            <a:ext cx="9637179" cy="518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Inhalt</a:t>
            </a:r>
            <a:endParaRPr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Schema</a:t>
            </a:r>
          </a:p>
          <a:p>
            <a:pPr>
              <a:defRPr/>
            </a:pPr>
            <a:r>
              <a:rPr lang="de-CH" dirty="0"/>
              <a:t>Architekturentscheidungen</a:t>
            </a:r>
          </a:p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Demonstration</a:t>
            </a:r>
          </a:p>
          <a:p>
            <a:pPr>
              <a:defRPr/>
            </a:pPr>
            <a:endParaRPr lang="de-CH" dirty="0">
              <a:solidFill>
                <a:schemeClr val="bg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</p:spPr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30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Architekturentscheidungen</a:t>
            </a:r>
            <a:endParaRPr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/>
          </p:nvPr>
        </p:nvSpPr>
        <p:spPr bwMode="auto">
          <a:xfrm>
            <a:off x="479376" y="1091795"/>
            <a:ext cx="10943167" cy="4824412"/>
          </a:xfrm>
        </p:spPr>
        <p:txBody>
          <a:bodyPr/>
          <a:lstStyle/>
          <a:p>
            <a:pPr>
              <a:defRPr/>
            </a:pPr>
            <a:r>
              <a:rPr lang="de-CH" dirty="0"/>
              <a:t>Hauptziel</a:t>
            </a:r>
            <a:r>
              <a:rPr lang="en-US" dirty="0"/>
              <a:t>: Proof of concept</a:t>
            </a:r>
          </a:p>
          <a:p>
            <a:pPr lvl="1">
              <a:defRPr/>
            </a:pPr>
            <a:r>
              <a:rPr lang="en-US" dirty="0"/>
              <a:t>Die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die </a:t>
            </a:r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möglichst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erfüllen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Es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gewählt</a:t>
            </a:r>
            <a:r>
              <a:rPr lang="en-US" dirty="0"/>
              <a:t>, die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bekannt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umsetzen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Frontend:</a:t>
            </a:r>
          </a:p>
          <a:p>
            <a:pPr lvl="1">
              <a:defRPr/>
            </a:pPr>
            <a:r>
              <a:rPr lang="en-US" dirty="0"/>
              <a:t>Swagger-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Webbrowser</a:t>
            </a:r>
            <a:endParaRPr lang="en-US" dirty="0"/>
          </a:p>
          <a:p>
            <a:pPr>
              <a:defRPr/>
            </a:pPr>
            <a:r>
              <a:rPr lang="en-US" dirty="0" err="1"/>
              <a:t>Loadbalancer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Kubernetes-Proxy: </a:t>
            </a:r>
            <a:r>
              <a:rPr lang="en-US" dirty="0" err="1"/>
              <a:t>Schnelle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das </a:t>
            </a:r>
            <a:r>
              <a:rPr lang="en-US" dirty="0" err="1"/>
              <a:t>kubemanifest.yml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Services/</a:t>
            </a:r>
            <a:r>
              <a:rPr lang="en-US" dirty="0" err="1"/>
              <a:t>Businesslogik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Kubernetes-Pods, die in </a:t>
            </a:r>
            <a:r>
              <a:rPr lang="en-US" dirty="0" err="1"/>
              <a:t>einer</a:t>
            </a:r>
            <a:r>
              <a:rPr lang="en-US" dirty="0"/>
              <a:t> ASP.NET Core </a:t>
            </a:r>
            <a:r>
              <a:rPr lang="en-US" dirty="0" err="1"/>
              <a:t>Umgebung</a:t>
            </a:r>
            <a:r>
              <a:rPr lang="en-US" dirty="0"/>
              <a:t> die API </a:t>
            </a:r>
            <a:r>
              <a:rPr lang="en-US" dirty="0" err="1"/>
              <a:t>anbieten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/>
              <a:t>Es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Pods </a:t>
            </a:r>
            <a:r>
              <a:rPr lang="en-US" dirty="0" err="1"/>
              <a:t>hochgefahren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Backend:</a:t>
            </a:r>
          </a:p>
          <a:p>
            <a:pPr lvl="1">
              <a:defRPr/>
            </a:pPr>
            <a:r>
              <a:rPr lang="en-US" dirty="0"/>
              <a:t>SQL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Datenpersistierung</a:t>
            </a:r>
            <a:endParaRPr lang="en-US" dirty="0"/>
          </a:p>
          <a:p>
            <a:pPr lvl="1">
              <a:defRPr/>
            </a:pP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in der Azure Cloud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533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Inhalt</a:t>
            </a:r>
            <a:endParaRPr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Schema</a:t>
            </a:r>
          </a:p>
          <a:p>
            <a:pPr>
              <a:defRPr/>
            </a:pPr>
            <a:r>
              <a:rPr lang="de-CH" dirty="0">
                <a:solidFill>
                  <a:schemeClr val="bg2"/>
                </a:solidFill>
              </a:rPr>
              <a:t>Architekturentscheidungen</a:t>
            </a:r>
          </a:p>
          <a:p>
            <a:pPr>
              <a:defRPr/>
            </a:pPr>
            <a:r>
              <a:rPr lang="en-US" dirty="0"/>
              <a:t>Demonstration</a:t>
            </a:r>
          </a:p>
          <a:p>
            <a:pPr>
              <a:defRPr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3362517" y="6355040"/>
            <a:ext cx="5453863" cy="115260"/>
          </a:xfrm>
        </p:spPr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73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Demonstration I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7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05C0A-8A46-4C33-BEEA-155C6B8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38" y="836712"/>
            <a:ext cx="8961924" cy="3198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09843-4200-4341-914A-5121E821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2" y="4945555"/>
            <a:ext cx="2009775" cy="409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7688F-78A0-4AFA-9652-6A57CE37C9B1}"/>
              </a:ext>
            </a:extLst>
          </p:cNvPr>
          <p:cNvSpPr/>
          <p:nvPr/>
        </p:nvSpPr>
        <p:spPr bwMode="auto">
          <a:xfrm>
            <a:off x="4947095" y="4944750"/>
            <a:ext cx="2297807" cy="4103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DA0980-037A-4DB9-8221-43BB346A82A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5641092" y="4489842"/>
            <a:ext cx="909816" cy="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5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Demonstration II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8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13332-F3F3-40F8-8BB9-976F015B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47" y="1185343"/>
            <a:ext cx="563390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Demonstration III</a:t>
            </a:r>
            <a:endParaRPr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CB3B594-2801-4864-9089-E42463258A4B}" type="slidenum">
              <a:rPr lang="de-CH"/>
              <a:t>9</a:t>
            </a:fld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F73F31-1F80-46C5-BC30-6767EB82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18" y="865132"/>
            <a:ext cx="5242163" cy="512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3009"/>
      </p:ext>
    </p:extLst>
  </p:cSld>
  <p:clrMapOvr>
    <a:masterClrMapping/>
  </p:clrMapOvr>
</p:sld>
</file>

<file path=ppt/theme/theme1.xml><?xml version="1.0" encoding="utf-8"?>
<a:theme xmlns:a="http://schemas.openxmlformats.org/drawingml/2006/main" name="HSR_Vorlage_16zu9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137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HSR_Vorlage_16zu9</vt:lpstr>
      <vt:lpstr>ShoppingList API</vt:lpstr>
      <vt:lpstr>Inhalt</vt:lpstr>
      <vt:lpstr>Schema</vt:lpstr>
      <vt:lpstr>Inhalt</vt:lpstr>
      <vt:lpstr>Architekturentscheidungen</vt:lpstr>
      <vt:lpstr>Inhalt</vt:lpstr>
      <vt:lpstr>Demonstration I</vt:lpstr>
      <vt:lpstr>Demonstration II</vt:lpstr>
      <vt:lpstr>Demonstration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 with Android</dc:title>
  <dc:creator>Mike Schmid</dc:creator>
  <cp:lastModifiedBy>Mike Schmid</cp:lastModifiedBy>
  <cp:revision>65</cp:revision>
  <dcterms:created xsi:type="dcterms:W3CDTF">2019-11-18T15:54:17Z</dcterms:created>
  <dcterms:modified xsi:type="dcterms:W3CDTF">2020-04-29T11:32:45Z</dcterms:modified>
</cp:coreProperties>
</file>